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p:sldMasterIdLst>
    <p:sldMasterId id="2147483648" r:id="rId1"/>
  </p:sldMasterIdLst>
  <p:notesMasterIdLst>
    <p:notesMasterId r:id="rId205"/>
  </p:notesMasterIdLst>
  <p:handoutMasterIdLst>
    <p:handoutMasterId r:id="rId206"/>
  </p:handoutMasterIdLst>
  <p:sldIdLst>
    <p:sldId id="256" r:id="rId2"/>
    <p:sldId id="669" r:id="rId3"/>
    <p:sldId id="670" r:id="rId4"/>
    <p:sldId id="671" r:id="rId5"/>
    <p:sldId id="672" r:id="rId6"/>
    <p:sldId id="674" r:id="rId7"/>
    <p:sldId id="668" r:id="rId8"/>
    <p:sldId id="404" r:id="rId9"/>
    <p:sldId id="405" r:id="rId10"/>
    <p:sldId id="567" r:id="rId11"/>
    <p:sldId id="571" r:id="rId12"/>
    <p:sldId id="407" r:id="rId13"/>
    <p:sldId id="408" r:id="rId14"/>
    <p:sldId id="543" r:id="rId15"/>
    <p:sldId id="410" r:id="rId16"/>
    <p:sldId id="544" r:id="rId17"/>
    <p:sldId id="409" r:id="rId18"/>
    <p:sldId id="572" r:id="rId19"/>
    <p:sldId id="412" r:id="rId20"/>
    <p:sldId id="415" r:id="rId21"/>
    <p:sldId id="546" r:id="rId22"/>
    <p:sldId id="547" r:id="rId23"/>
    <p:sldId id="413" r:id="rId24"/>
    <p:sldId id="548" r:id="rId25"/>
    <p:sldId id="613" r:id="rId26"/>
    <p:sldId id="414" r:id="rId27"/>
    <p:sldId id="550" r:id="rId28"/>
    <p:sldId id="551" r:id="rId29"/>
    <p:sldId id="552" r:id="rId30"/>
    <p:sldId id="554" r:id="rId31"/>
    <p:sldId id="553" r:id="rId32"/>
    <p:sldId id="555" r:id="rId33"/>
    <p:sldId id="556" r:id="rId34"/>
    <p:sldId id="557" r:id="rId35"/>
    <p:sldId id="417" r:id="rId36"/>
    <p:sldId id="418" r:id="rId37"/>
    <p:sldId id="558" r:id="rId38"/>
    <p:sldId id="561" r:id="rId39"/>
    <p:sldId id="562" r:id="rId40"/>
    <p:sldId id="560" r:id="rId41"/>
    <p:sldId id="563" r:id="rId42"/>
    <p:sldId id="564" r:id="rId43"/>
    <p:sldId id="565" r:id="rId44"/>
    <p:sldId id="566" r:id="rId45"/>
    <p:sldId id="612" r:id="rId46"/>
    <p:sldId id="559" r:id="rId47"/>
    <p:sldId id="421" r:id="rId48"/>
    <p:sldId id="420" r:id="rId49"/>
    <p:sldId id="422" r:id="rId50"/>
    <p:sldId id="423" r:id="rId51"/>
    <p:sldId id="424" r:id="rId52"/>
    <p:sldId id="425" r:id="rId53"/>
    <p:sldId id="608" r:id="rId54"/>
    <p:sldId id="426" r:id="rId55"/>
    <p:sldId id="427" r:id="rId56"/>
    <p:sldId id="428" r:id="rId57"/>
    <p:sldId id="429" r:id="rId58"/>
    <p:sldId id="430" r:id="rId59"/>
    <p:sldId id="431" r:id="rId60"/>
    <p:sldId id="432" r:id="rId61"/>
    <p:sldId id="573" r:id="rId62"/>
    <p:sldId id="647" r:id="rId63"/>
    <p:sldId id="609" r:id="rId64"/>
    <p:sldId id="610" r:id="rId65"/>
    <p:sldId id="588" r:id="rId66"/>
    <p:sldId id="590" r:id="rId67"/>
    <p:sldId id="667" r:id="rId68"/>
    <p:sldId id="589" r:id="rId69"/>
    <p:sldId id="591" r:id="rId70"/>
    <p:sldId id="628" r:id="rId71"/>
    <p:sldId id="592" r:id="rId72"/>
    <p:sldId id="597" r:id="rId73"/>
    <p:sldId id="595" r:id="rId74"/>
    <p:sldId id="602" r:id="rId75"/>
    <p:sldId id="599" r:id="rId76"/>
    <p:sldId id="596" r:id="rId77"/>
    <p:sldId id="601" r:id="rId78"/>
    <p:sldId id="630" r:id="rId79"/>
    <p:sldId id="611" r:id="rId80"/>
    <p:sldId id="593" r:id="rId81"/>
    <p:sldId id="614" r:id="rId82"/>
    <p:sldId id="615" r:id="rId83"/>
    <p:sldId id="633" r:id="rId84"/>
    <p:sldId id="616" r:id="rId85"/>
    <p:sldId id="634" r:id="rId86"/>
    <p:sldId id="648" r:id="rId87"/>
    <p:sldId id="635" r:id="rId88"/>
    <p:sldId id="604" r:id="rId89"/>
    <p:sldId id="605" r:id="rId90"/>
    <p:sldId id="577" r:id="rId91"/>
    <p:sldId id="607" r:id="rId92"/>
    <p:sldId id="606" r:id="rId93"/>
    <p:sldId id="584" r:id="rId94"/>
    <p:sldId id="585" r:id="rId95"/>
    <p:sldId id="656" r:id="rId96"/>
    <p:sldId id="574" r:id="rId97"/>
    <p:sldId id="617" r:id="rId98"/>
    <p:sldId id="434" r:id="rId99"/>
    <p:sldId id="542" r:id="rId100"/>
    <p:sldId id="436" r:id="rId101"/>
    <p:sldId id="438" r:id="rId102"/>
    <p:sldId id="439" r:id="rId103"/>
    <p:sldId id="440" r:id="rId104"/>
    <p:sldId id="441" r:id="rId105"/>
    <p:sldId id="618" r:id="rId106"/>
    <p:sldId id="442" r:id="rId107"/>
    <p:sldId id="660" r:id="rId108"/>
    <p:sldId id="443" r:id="rId109"/>
    <p:sldId id="537" r:id="rId110"/>
    <p:sldId id="619" r:id="rId111"/>
    <p:sldId id="666" r:id="rId112"/>
    <p:sldId id="649" r:id="rId113"/>
    <p:sldId id="620" r:id="rId114"/>
    <p:sldId id="650" r:id="rId115"/>
    <p:sldId id="459" r:id="rId116"/>
    <p:sldId id="460" r:id="rId117"/>
    <p:sldId id="651" r:id="rId118"/>
    <p:sldId id="461" r:id="rId119"/>
    <p:sldId id="652" r:id="rId120"/>
    <p:sldId id="462" r:id="rId121"/>
    <p:sldId id="646" r:id="rId122"/>
    <p:sldId id="622" r:id="rId123"/>
    <p:sldId id="629" r:id="rId124"/>
    <p:sldId id="665" r:id="rId125"/>
    <p:sldId id="538" r:id="rId126"/>
    <p:sldId id="623" r:id="rId127"/>
    <p:sldId id="653" r:id="rId128"/>
    <p:sldId id="655" r:id="rId129"/>
    <p:sldId id="621" r:id="rId130"/>
    <p:sldId id="465" r:id="rId131"/>
    <p:sldId id="464" r:id="rId132"/>
    <p:sldId id="466" r:id="rId133"/>
    <p:sldId id="654" r:id="rId134"/>
    <p:sldId id="467" r:id="rId135"/>
    <p:sldId id="468" r:id="rId136"/>
    <p:sldId id="624" r:id="rId137"/>
    <p:sldId id="469" r:id="rId138"/>
    <p:sldId id="625" r:id="rId139"/>
    <p:sldId id="470" r:id="rId140"/>
    <p:sldId id="626" r:id="rId141"/>
    <p:sldId id="627" r:id="rId142"/>
    <p:sldId id="471" r:id="rId143"/>
    <p:sldId id="636" r:id="rId144"/>
    <p:sldId id="657" r:id="rId145"/>
    <p:sldId id="472" r:id="rId146"/>
    <p:sldId id="473" r:id="rId147"/>
    <p:sldId id="474" r:id="rId148"/>
    <p:sldId id="475" r:id="rId149"/>
    <p:sldId id="476" r:id="rId150"/>
    <p:sldId id="477" r:id="rId151"/>
    <p:sldId id="478" r:id="rId152"/>
    <p:sldId id="479" r:id="rId153"/>
    <p:sldId id="480" r:id="rId154"/>
    <p:sldId id="481" r:id="rId155"/>
    <p:sldId id="539" r:id="rId156"/>
    <p:sldId id="659" r:id="rId157"/>
    <p:sldId id="638" r:id="rId158"/>
    <p:sldId id="637" r:id="rId159"/>
    <p:sldId id="486" r:id="rId160"/>
    <p:sldId id="639" r:id="rId161"/>
    <p:sldId id="488" r:id="rId162"/>
    <p:sldId id="491" r:id="rId163"/>
    <p:sldId id="640" r:id="rId164"/>
    <p:sldId id="493" r:id="rId165"/>
    <p:sldId id="494" r:id="rId166"/>
    <p:sldId id="495" r:id="rId167"/>
    <p:sldId id="496" r:id="rId168"/>
    <p:sldId id="497" r:id="rId169"/>
    <p:sldId id="498" r:id="rId170"/>
    <p:sldId id="499" r:id="rId171"/>
    <p:sldId id="500" r:id="rId172"/>
    <p:sldId id="641" r:id="rId173"/>
    <p:sldId id="501" r:id="rId174"/>
    <p:sldId id="502" r:id="rId175"/>
    <p:sldId id="503" r:id="rId176"/>
    <p:sldId id="504" r:id="rId177"/>
    <p:sldId id="505" r:id="rId178"/>
    <p:sldId id="540" r:id="rId179"/>
    <p:sldId id="642" r:id="rId180"/>
    <p:sldId id="661" r:id="rId181"/>
    <p:sldId id="662" r:id="rId182"/>
    <p:sldId id="508" r:id="rId183"/>
    <p:sldId id="644" r:id="rId184"/>
    <p:sldId id="509" r:id="rId185"/>
    <p:sldId id="512" r:id="rId186"/>
    <p:sldId id="645" r:id="rId187"/>
    <p:sldId id="516" r:id="rId188"/>
    <p:sldId id="517" r:id="rId189"/>
    <p:sldId id="518" r:id="rId190"/>
    <p:sldId id="541" r:id="rId191"/>
    <p:sldId id="521" r:id="rId192"/>
    <p:sldId id="522" r:id="rId193"/>
    <p:sldId id="523" r:id="rId194"/>
    <p:sldId id="524" r:id="rId195"/>
    <p:sldId id="525" r:id="rId196"/>
    <p:sldId id="526" r:id="rId197"/>
    <p:sldId id="527" r:id="rId198"/>
    <p:sldId id="528" r:id="rId199"/>
    <p:sldId id="529" r:id="rId200"/>
    <p:sldId id="530" r:id="rId201"/>
    <p:sldId id="531" r:id="rId202"/>
    <p:sldId id="532" r:id="rId203"/>
    <p:sldId id="533" r:id="rId204"/>
  </p:sldIdLst>
  <p:sldSz cx="12192000" cy="6858000"/>
  <p:notesSz cx="7099300" cy="10234613"/>
  <p:custDataLst>
    <p:tags r:id="rId207"/>
  </p:custDataLst>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微软雅黑" panose="020B0503020204020204" pitchFamily="34" charset="-122"/>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微软雅黑" panose="020B0503020204020204" pitchFamily="34" charset="-122"/>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微软雅黑" panose="020B0503020204020204" pitchFamily="34" charset="-122"/>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微软雅黑" panose="020B0503020204020204" pitchFamily="34" charset="-122"/>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微软雅黑" panose="020B0503020204020204" pitchFamily="34" charset="-122"/>
        <a:cs typeface="+mn-cs"/>
      </a:defRPr>
    </a:lvl5pPr>
    <a:lvl6pPr marL="2286000" algn="l" defTabSz="914400" rtl="0" eaLnBrk="1" latinLnBrk="0" hangingPunct="1">
      <a:defRPr sz="2400" kern="1200">
        <a:solidFill>
          <a:schemeClr val="tx1"/>
        </a:solidFill>
        <a:latin typeface="Times New Roman" panose="02020603050405020304" pitchFamily="18" charset="0"/>
        <a:ea typeface="微软雅黑" panose="020B0503020204020204" pitchFamily="34" charset="-122"/>
        <a:cs typeface="+mn-cs"/>
      </a:defRPr>
    </a:lvl6pPr>
    <a:lvl7pPr marL="2743200" algn="l" defTabSz="914400" rtl="0" eaLnBrk="1" latinLnBrk="0" hangingPunct="1">
      <a:defRPr sz="2400" kern="1200">
        <a:solidFill>
          <a:schemeClr val="tx1"/>
        </a:solidFill>
        <a:latin typeface="Times New Roman" panose="02020603050405020304" pitchFamily="18" charset="0"/>
        <a:ea typeface="微软雅黑" panose="020B0503020204020204" pitchFamily="34" charset="-122"/>
        <a:cs typeface="+mn-cs"/>
      </a:defRPr>
    </a:lvl7pPr>
    <a:lvl8pPr marL="3200400" algn="l" defTabSz="914400" rtl="0" eaLnBrk="1" latinLnBrk="0" hangingPunct="1">
      <a:defRPr sz="2400" kern="1200">
        <a:solidFill>
          <a:schemeClr val="tx1"/>
        </a:solidFill>
        <a:latin typeface="Times New Roman" panose="02020603050405020304" pitchFamily="18" charset="0"/>
        <a:ea typeface="微软雅黑" panose="020B0503020204020204" pitchFamily="34" charset="-122"/>
        <a:cs typeface="+mn-cs"/>
      </a:defRPr>
    </a:lvl8pPr>
    <a:lvl9pPr marL="3657600" algn="l" defTabSz="914400" rtl="0" eaLnBrk="1" latinLnBrk="0" hangingPunct="1">
      <a:defRPr sz="2400" kern="1200">
        <a:solidFill>
          <a:schemeClr val="tx1"/>
        </a:solidFill>
        <a:latin typeface="Times New Roman" panose="02020603050405020304" pitchFamily="18" charset="0"/>
        <a:ea typeface="微软雅黑" panose="020B0503020204020204" pitchFamily="34" charset="-122"/>
        <a:cs typeface="+mn-cs"/>
      </a:defRPr>
    </a:lvl9pPr>
  </p:defaultTextStyle>
  <p:extLst>
    <p:ext uri="{EFAFB233-063F-42B5-8137-9DF3F51BA10A}">
      <p15:sldGuideLst xmlns:p15="http://schemas.microsoft.com/office/powerpoint/2012/main">
        <p15:guide id="1" orient="horz" pos="2160">
          <p15:clr>
            <a:srgbClr val="A4A3A4"/>
          </p15:clr>
        </p15:guide>
        <p15:guide id="2" pos="3804">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Zhu Yanmin" initials="ZY" lastIdx="1" clrIdx="0">
    <p:extLst>
      <p:ext uri="{19B8F6BF-5375-455C-9EA6-DF929625EA0E}">
        <p15:presenceInfo xmlns:p15="http://schemas.microsoft.com/office/powerpoint/2012/main" userId="0021423d0820c87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BECFF"/>
    <a:srgbClr val="3366FF"/>
    <a:srgbClr val="0000FF"/>
    <a:srgbClr val="10059D"/>
    <a:srgbClr val="FFFF00"/>
    <a:srgbClr val="333333"/>
    <a:srgbClr val="FFF4D1"/>
    <a:srgbClr val="FFFFCC"/>
    <a:srgbClr val="99FFCC"/>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520" autoAdjust="0"/>
    <p:restoredTop sz="61436" autoAdjust="0"/>
  </p:normalViewPr>
  <p:slideViewPr>
    <p:cSldViewPr snapToGrid="0">
      <p:cViewPr varScale="1">
        <p:scale>
          <a:sx n="92" d="100"/>
          <a:sy n="92" d="100"/>
        </p:scale>
        <p:origin x="1248" y="44"/>
      </p:cViewPr>
      <p:guideLst>
        <p:guide orient="horz" pos="2160"/>
        <p:guide pos="3804"/>
      </p:guideLst>
    </p:cSldViewPr>
  </p:slideViewPr>
  <p:notesTextViewPr>
    <p:cViewPr>
      <p:scale>
        <a:sx n="125" d="100"/>
        <a:sy n="125" d="100"/>
      </p:scale>
      <p:origin x="0" y="0"/>
    </p:cViewPr>
  </p:notesTextViewPr>
  <p:sorterViewPr>
    <p:cViewPr>
      <p:scale>
        <a:sx n="66" d="100"/>
        <a:sy n="66" d="100"/>
      </p:scale>
      <p:origin x="0" y="11682"/>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notesMaster" Target="notesMasters/notesMaster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handoutMaster" Target="handoutMasters/handoutMaster1.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tags" Target="tags/tag1.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commentAuthors" Target="commentAuthor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presProps" Target="presProps.xml"/><Relationship Id="rId190" Type="http://schemas.openxmlformats.org/officeDocument/2006/relationships/slide" Target="slides/slide189.xml"/><Relationship Id="rId204" Type="http://schemas.openxmlformats.org/officeDocument/2006/relationships/slide" Target="slides/slide203.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viewProps" Target="viewProps.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theme" Target="theme/theme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tableStyles" Target="tableStyles.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BB4B4FF-837B-46D5-9F6C-70A0AD341CD0}" type="doc">
      <dgm:prSet loTypeId="urn:microsoft.com/office/officeart/2005/8/layout/vList2" loCatId="list" qsTypeId="urn:microsoft.com/office/officeart/2005/8/quickstyle/simple1" qsCatId="simple" csTypeId="urn:microsoft.com/office/officeart/2005/8/colors/accent0_1" csCatId="mainScheme" phldr="1"/>
      <dgm:spPr/>
      <dgm:t>
        <a:bodyPr/>
        <a:lstStyle/>
        <a:p>
          <a:endParaRPr lang="zh-CN" altLang="en-US"/>
        </a:p>
      </dgm:t>
    </dgm:pt>
    <dgm:pt modelId="{ECC3630F-14A3-4B8B-8510-51A160EBB4C6}">
      <dgm:prSet/>
      <dgm:spPr/>
      <dgm:t>
        <a:bodyPr/>
        <a:lstStyle/>
        <a:p>
          <a:pPr rtl="0"/>
          <a:r>
            <a:rPr lang="en-US" dirty="0"/>
            <a:t>It does not provide </a:t>
          </a:r>
          <a:r>
            <a:rPr lang="en-US" b="1" dirty="0">
              <a:solidFill>
                <a:schemeClr val="accent2"/>
              </a:solidFill>
            </a:rPr>
            <a:t>confidentiality</a:t>
          </a:r>
          <a:r>
            <a:rPr lang="en-US" dirty="0"/>
            <a:t>!</a:t>
          </a:r>
          <a:endParaRPr lang="zh-CN" dirty="0"/>
        </a:p>
      </dgm:t>
    </dgm:pt>
    <dgm:pt modelId="{DFFA2FAB-E3C9-43EF-A3D1-53BCBB18D842}" type="parTrans" cxnId="{EB400D0A-B8F3-40CA-B0A5-97B1A8968D45}">
      <dgm:prSet/>
      <dgm:spPr/>
      <dgm:t>
        <a:bodyPr/>
        <a:lstStyle/>
        <a:p>
          <a:endParaRPr lang="zh-CN" altLang="en-US"/>
        </a:p>
      </dgm:t>
    </dgm:pt>
    <dgm:pt modelId="{B24ECEFC-8EB8-4A36-BDC6-388215F3B2B1}" type="sibTrans" cxnId="{EB400D0A-B8F3-40CA-B0A5-97B1A8968D45}">
      <dgm:prSet/>
      <dgm:spPr/>
      <dgm:t>
        <a:bodyPr/>
        <a:lstStyle/>
        <a:p>
          <a:endParaRPr lang="zh-CN" altLang="en-US"/>
        </a:p>
      </dgm:t>
    </dgm:pt>
    <dgm:pt modelId="{041F4669-4C0A-4900-97D0-A3A62D9DEBB3}">
      <dgm:prSet/>
      <dgm:spPr/>
      <dgm:t>
        <a:bodyPr/>
        <a:lstStyle/>
        <a:p>
          <a:pPr rtl="0"/>
          <a:r>
            <a:rPr lang="en-US" dirty="0"/>
            <a:t>A </a:t>
          </a:r>
          <a:r>
            <a:rPr lang="en-US" b="1" dirty="0">
              <a:solidFill>
                <a:schemeClr val="accent2"/>
              </a:solidFill>
            </a:rPr>
            <a:t>shared symmetric key </a:t>
          </a:r>
          <a:r>
            <a:rPr lang="en-US" dirty="0"/>
            <a:t>is used.</a:t>
          </a:r>
          <a:endParaRPr lang="zh-CN" dirty="0"/>
        </a:p>
      </dgm:t>
    </dgm:pt>
    <dgm:pt modelId="{E299D537-C1F6-436C-96D0-9EAF17DD8E5C}" type="parTrans" cxnId="{0185AD3F-A9FF-4ECB-99BF-9D35C79687E6}">
      <dgm:prSet/>
      <dgm:spPr/>
      <dgm:t>
        <a:bodyPr/>
        <a:lstStyle/>
        <a:p>
          <a:endParaRPr lang="zh-CN" altLang="en-US"/>
        </a:p>
      </dgm:t>
    </dgm:pt>
    <dgm:pt modelId="{22C4CBFF-873B-4378-8406-982063522369}" type="sibTrans" cxnId="{0185AD3F-A9FF-4ECB-99BF-9D35C79687E6}">
      <dgm:prSet/>
      <dgm:spPr/>
      <dgm:t>
        <a:bodyPr/>
        <a:lstStyle/>
        <a:p>
          <a:endParaRPr lang="zh-CN" altLang="en-US"/>
        </a:p>
      </dgm:t>
    </dgm:pt>
    <dgm:pt modelId="{A6C57D5F-A036-4A67-B7F6-560EB17C069F}">
      <dgm:prSet/>
      <dgm:spPr/>
      <dgm:t>
        <a:bodyPr/>
        <a:lstStyle/>
        <a:p>
          <a:pPr rtl="0"/>
          <a:r>
            <a:rPr lang="en-US" altLang="zh-CN" dirty="0"/>
            <a:t>It does not support </a:t>
          </a:r>
          <a:r>
            <a:rPr lang="en-US" altLang="zh-CN" b="1" dirty="0">
              <a:solidFill>
                <a:schemeClr val="accent2"/>
              </a:solidFill>
            </a:rPr>
            <a:t>non-repudiation</a:t>
          </a:r>
          <a:endParaRPr lang="zh-CN" b="1" dirty="0">
            <a:solidFill>
              <a:schemeClr val="accent2"/>
            </a:solidFill>
          </a:endParaRPr>
        </a:p>
      </dgm:t>
    </dgm:pt>
    <dgm:pt modelId="{3D8AD425-CD13-4EEE-949E-B9E82A779E04}" type="parTrans" cxnId="{7F96D62E-E5E5-4624-8B15-5EEFE7EE48C2}">
      <dgm:prSet/>
      <dgm:spPr/>
      <dgm:t>
        <a:bodyPr/>
        <a:lstStyle/>
        <a:p>
          <a:endParaRPr lang="zh-CN" altLang="en-US"/>
        </a:p>
      </dgm:t>
    </dgm:pt>
    <dgm:pt modelId="{BCF74263-6833-40E1-93BA-5911A6D59149}" type="sibTrans" cxnId="{7F96D62E-E5E5-4624-8B15-5EEFE7EE48C2}">
      <dgm:prSet/>
      <dgm:spPr/>
      <dgm:t>
        <a:bodyPr/>
        <a:lstStyle/>
        <a:p>
          <a:endParaRPr lang="zh-CN" altLang="en-US"/>
        </a:p>
      </dgm:t>
    </dgm:pt>
    <dgm:pt modelId="{9B86FD5E-A4C1-492C-B7D8-C7FFE8DBFEE4}" type="pres">
      <dgm:prSet presAssocID="{DBB4B4FF-837B-46D5-9F6C-70A0AD341CD0}" presName="linear" presStyleCnt="0">
        <dgm:presLayoutVars>
          <dgm:animLvl val="lvl"/>
          <dgm:resizeHandles val="exact"/>
        </dgm:presLayoutVars>
      </dgm:prSet>
      <dgm:spPr/>
    </dgm:pt>
    <dgm:pt modelId="{FC96F642-3A05-499D-8595-62B2853D02A6}" type="pres">
      <dgm:prSet presAssocID="{ECC3630F-14A3-4B8B-8510-51A160EBB4C6}" presName="parentText" presStyleLbl="node1" presStyleIdx="0" presStyleCnt="3">
        <dgm:presLayoutVars>
          <dgm:chMax val="0"/>
          <dgm:bulletEnabled val="1"/>
        </dgm:presLayoutVars>
      </dgm:prSet>
      <dgm:spPr/>
    </dgm:pt>
    <dgm:pt modelId="{D045AA94-211C-469F-AA90-8B78AA44006D}" type="pres">
      <dgm:prSet presAssocID="{B24ECEFC-8EB8-4A36-BDC6-388215F3B2B1}" presName="spacer" presStyleCnt="0"/>
      <dgm:spPr/>
    </dgm:pt>
    <dgm:pt modelId="{8B5C7217-68EC-4EC4-8A15-DBD6063C6C0A}" type="pres">
      <dgm:prSet presAssocID="{A6C57D5F-A036-4A67-B7F6-560EB17C069F}" presName="parentText" presStyleLbl="node1" presStyleIdx="1" presStyleCnt="3">
        <dgm:presLayoutVars>
          <dgm:chMax val="0"/>
          <dgm:bulletEnabled val="1"/>
        </dgm:presLayoutVars>
      </dgm:prSet>
      <dgm:spPr/>
    </dgm:pt>
    <dgm:pt modelId="{0C6A5F06-E2AE-4994-B98F-12CCF3B7CD0B}" type="pres">
      <dgm:prSet presAssocID="{BCF74263-6833-40E1-93BA-5911A6D59149}" presName="spacer" presStyleCnt="0"/>
      <dgm:spPr/>
    </dgm:pt>
    <dgm:pt modelId="{D87D437E-AE51-4B0A-8AEE-EAD0A69A3132}" type="pres">
      <dgm:prSet presAssocID="{041F4669-4C0A-4900-97D0-A3A62D9DEBB3}" presName="parentText" presStyleLbl="node1" presStyleIdx="2" presStyleCnt="3">
        <dgm:presLayoutVars>
          <dgm:chMax val="0"/>
          <dgm:bulletEnabled val="1"/>
        </dgm:presLayoutVars>
      </dgm:prSet>
      <dgm:spPr/>
    </dgm:pt>
  </dgm:ptLst>
  <dgm:cxnLst>
    <dgm:cxn modelId="{EB400D0A-B8F3-40CA-B0A5-97B1A8968D45}" srcId="{DBB4B4FF-837B-46D5-9F6C-70A0AD341CD0}" destId="{ECC3630F-14A3-4B8B-8510-51A160EBB4C6}" srcOrd="0" destOrd="0" parTransId="{DFFA2FAB-E3C9-43EF-A3D1-53BCBB18D842}" sibTransId="{B24ECEFC-8EB8-4A36-BDC6-388215F3B2B1}"/>
    <dgm:cxn modelId="{7F96D62E-E5E5-4624-8B15-5EEFE7EE48C2}" srcId="{DBB4B4FF-837B-46D5-9F6C-70A0AD341CD0}" destId="{A6C57D5F-A036-4A67-B7F6-560EB17C069F}" srcOrd="1" destOrd="0" parTransId="{3D8AD425-CD13-4EEE-949E-B9E82A779E04}" sibTransId="{BCF74263-6833-40E1-93BA-5911A6D59149}"/>
    <dgm:cxn modelId="{0185AD3F-A9FF-4ECB-99BF-9D35C79687E6}" srcId="{DBB4B4FF-837B-46D5-9F6C-70A0AD341CD0}" destId="{041F4669-4C0A-4900-97D0-A3A62D9DEBB3}" srcOrd="2" destOrd="0" parTransId="{E299D537-C1F6-436C-96D0-9EAF17DD8E5C}" sibTransId="{22C4CBFF-873B-4378-8406-982063522369}"/>
    <dgm:cxn modelId="{F7C3F78C-D976-4A8C-BAAC-625381BCC74C}" type="presOf" srcId="{A6C57D5F-A036-4A67-B7F6-560EB17C069F}" destId="{8B5C7217-68EC-4EC4-8A15-DBD6063C6C0A}" srcOrd="0" destOrd="0" presId="urn:microsoft.com/office/officeart/2005/8/layout/vList2"/>
    <dgm:cxn modelId="{05A4E18E-3B72-4199-976A-17A5A35D7EDB}" type="presOf" srcId="{DBB4B4FF-837B-46D5-9F6C-70A0AD341CD0}" destId="{9B86FD5E-A4C1-492C-B7D8-C7FFE8DBFEE4}" srcOrd="0" destOrd="0" presId="urn:microsoft.com/office/officeart/2005/8/layout/vList2"/>
    <dgm:cxn modelId="{C6D0C19C-D977-4EFE-95C9-63989660B07D}" type="presOf" srcId="{041F4669-4C0A-4900-97D0-A3A62D9DEBB3}" destId="{D87D437E-AE51-4B0A-8AEE-EAD0A69A3132}" srcOrd="0" destOrd="0" presId="urn:microsoft.com/office/officeart/2005/8/layout/vList2"/>
    <dgm:cxn modelId="{B62E6EBA-48F1-4D83-85D8-AF294876009A}" type="presOf" srcId="{ECC3630F-14A3-4B8B-8510-51A160EBB4C6}" destId="{FC96F642-3A05-499D-8595-62B2853D02A6}" srcOrd="0" destOrd="0" presId="urn:microsoft.com/office/officeart/2005/8/layout/vList2"/>
    <dgm:cxn modelId="{FFAF232C-C0FE-47BD-B3A5-E7CE9678316E}" type="presParOf" srcId="{9B86FD5E-A4C1-492C-B7D8-C7FFE8DBFEE4}" destId="{FC96F642-3A05-499D-8595-62B2853D02A6}" srcOrd="0" destOrd="0" presId="urn:microsoft.com/office/officeart/2005/8/layout/vList2"/>
    <dgm:cxn modelId="{35B4A5E6-5914-4EC3-8C51-4ADE8227D32D}" type="presParOf" srcId="{9B86FD5E-A4C1-492C-B7D8-C7FFE8DBFEE4}" destId="{D045AA94-211C-469F-AA90-8B78AA44006D}" srcOrd="1" destOrd="0" presId="urn:microsoft.com/office/officeart/2005/8/layout/vList2"/>
    <dgm:cxn modelId="{D583BB30-83E9-4C6E-A296-D64E04BCB2BC}" type="presParOf" srcId="{9B86FD5E-A4C1-492C-B7D8-C7FFE8DBFEE4}" destId="{8B5C7217-68EC-4EC4-8A15-DBD6063C6C0A}" srcOrd="2" destOrd="0" presId="urn:microsoft.com/office/officeart/2005/8/layout/vList2"/>
    <dgm:cxn modelId="{B21F9BBD-115E-405C-B97E-5258A7CF9580}" type="presParOf" srcId="{9B86FD5E-A4C1-492C-B7D8-C7FFE8DBFEE4}" destId="{0C6A5F06-E2AE-4994-B98F-12CCF3B7CD0B}" srcOrd="3" destOrd="0" presId="urn:microsoft.com/office/officeart/2005/8/layout/vList2"/>
    <dgm:cxn modelId="{320D69EE-2FD5-4D83-AF63-9A27592BEFBD}" type="presParOf" srcId="{9B86FD5E-A4C1-492C-B7D8-C7FFE8DBFEE4}" destId="{D87D437E-AE51-4B0A-8AEE-EAD0A69A3132}"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96F642-3A05-499D-8595-62B2853D02A6}">
      <dsp:nvSpPr>
        <dsp:cNvPr id="0" name=""/>
        <dsp:cNvSpPr/>
      </dsp:nvSpPr>
      <dsp:spPr>
        <a:xfrm>
          <a:off x="0" y="73375"/>
          <a:ext cx="6348472" cy="818999"/>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rtl="0">
            <a:lnSpc>
              <a:spcPct val="90000"/>
            </a:lnSpc>
            <a:spcBef>
              <a:spcPct val="0"/>
            </a:spcBef>
            <a:spcAft>
              <a:spcPct val="35000"/>
            </a:spcAft>
            <a:buNone/>
          </a:pPr>
          <a:r>
            <a:rPr lang="en-US" sz="3500" kern="1200" dirty="0"/>
            <a:t>It does not provide </a:t>
          </a:r>
          <a:r>
            <a:rPr lang="en-US" sz="3500" b="1" kern="1200" dirty="0">
              <a:solidFill>
                <a:schemeClr val="accent2"/>
              </a:solidFill>
            </a:rPr>
            <a:t>confidentiality</a:t>
          </a:r>
          <a:r>
            <a:rPr lang="en-US" sz="3500" kern="1200" dirty="0"/>
            <a:t>!</a:t>
          </a:r>
          <a:endParaRPr lang="zh-CN" sz="3500" kern="1200" dirty="0"/>
        </a:p>
      </dsp:txBody>
      <dsp:txXfrm>
        <a:off x="39980" y="113355"/>
        <a:ext cx="6268512" cy="739039"/>
      </dsp:txXfrm>
    </dsp:sp>
    <dsp:sp modelId="{8B5C7217-68EC-4EC4-8A15-DBD6063C6C0A}">
      <dsp:nvSpPr>
        <dsp:cNvPr id="0" name=""/>
        <dsp:cNvSpPr/>
      </dsp:nvSpPr>
      <dsp:spPr>
        <a:xfrm>
          <a:off x="0" y="993175"/>
          <a:ext cx="6348472" cy="818999"/>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rtl="0">
            <a:lnSpc>
              <a:spcPct val="90000"/>
            </a:lnSpc>
            <a:spcBef>
              <a:spcPct val="0"/>
            </a:spcBef>
            <a:spcAft>
              <a:spcPct val="35000"/>
            </a:spcAft>
            <a:buNone/>
          </a:pPr>
          <a:r>
            <a:rPr lang="en-US" altLang="zh-CN" sz="3500" kern="1200" dirty="0"/>
            <a:t>It does not support </a:t>
          </a:r>
          <a:r>
            <a:rPr lang="en-US" altLang="zh-CN" sz="3500" b="1" kern="1200" dirty="0">
              <a:solidFill>
                <a:schemeClr val="accent2"/>
              </a:solidFill>
            </a:rPr>
            <a:t>non-repudiation</a:t>
          </a:r>
          <a:endParaRPr lang="zh-CN" sz="3500" b="1" kern="1200" dirty="0">
            <a:solidFill>
              <a:schemeClr val="accent2"/>
            </a:solidFill>
          </a:endParaRPr>
        </a:p>
      </dsp:txBody>
      <dsp:txXfrm>
        <a:off x="39980" y="1033155"/>
        <a:ext cx="6268512" cy="739039"/>
      </dsp:txXfrm>
    </dsp:sp>
    <dsp:sp modelId="{D87D437E-AE51-4B0A-8AEE-EAD0A69A3132}">
      <dsp:nvSpPr>
        <dsp:cNvPr id="0" name=""/>
        <dsp:cNvSpPr/>
      </dsp:nvSpPr>
      <dsp:spPr>
        <a:xfrm>
          <a:off x="0" y="1912975"/>
          <a:ext cx="6348472" cy="818999"/>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rtl="0">
            <a:lnSpc>
              <a:spcPct val="90000"/>
            </a:lnSpc>
            <a:spcBef>
              <a:spcPct val="0"/>
            </a:spcBef>
            <a:spcAft>
              <a:spcPct val="35000"/>
            </a:spcAft>
            <a:buNone/>
          </a:pPr>
          <a:r>
            <a:rPr lang="en-US" sz="3500" kern="1200" dirty="0"/>
            <a:t>A </a:t>
          </a:r>
          <a:r>
            <a:rPr lang="en-US" sz="3500" b="1" kern="1200" dirty="0">
              <a:solidFill>
                <a:schemeClr val="accent2"/>
              </a:solidFill>
            </a:rPr>
            <a:t>shared symmetric key </a:t>
          </a:r>
          <a:r>
            <a:rPr lang="en-US" sz="3500" kern="1200" dirty="0"/>
            <a:t>is used.</a:t>
          </a:r>
          <a:endParaRPr lang="zh-CN" sz="3500" kern="1200" dirty="0"/>
        </a:p>
      </dsp:txBody>
      <dsp:txXfrm>
        <a:off x="39980" y="1952955"/>
        <a:ext cx="6268512" cy="73903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1074" name="Rectangle 2"/>
          <p:cNvSpPr>
            <a:spLocks noGrp="1" noChangeArrowheads="1"/>
          </p:cNvSpPr>
          <p:nvPr>
            <p:ph type="hdr" sz="quarter"/>
          </p:nvPr>
        </p:nvSpPr>
        <p:spPr bwMode="auto">
          <a:xfrm>
            <a:off x="0" y="1"/>
            <a:ext cx="3077137" cy="510085"/>
          </a:xfrm>
          <a:prstGeom prst="rect">
            <a:avLst/>
          </a:prstGeom>
          <a:noFill/>
          <a:ln w="9525">
            <a:noFill/>
            <a:miter lim="800000"/>
          </a:ln>
          <a:effectLst/>
        </p:spPr>
        <p:txBody>
          <a:bodyPr vert="horz" wrap="square" lIns="93683" tIns="46842" rIns="93683" bIns="46842" numCol="1" anchor="t" anchorCtr="0" compatLnSpc="1"/>
          <a:lstStyle>
            <a:lvl1pPr defTabSz="936625">
              <a:defRPr sz="1200">
                <a:ea typeface="+mn-ea"/>
              </a:defRPr>
            </a:lvl1pPr>
          </a:lstStyle>
          <a:p>
            <a:pPr>
              <a:defRPr/>
            </a:pPr>
            <a:endParaRPr lang="en-US" altLang="zh-CN"/>
          </a:p>
        </p:txBody>
      </p:sp>
      <p:sp>
        <p:nvSpPr>
          <p:cNvPr id="131075" name="Rectangle 3"/>
          <p:cNvSpPr>
            <a:spLocks noGrp="1" noChangeArrowheads="1"/>
          </p:cNvSpPr>
          <p:nvPr>
            <p:ph type="dt" sz="quarter" idx="1"/>
          </p:nvPr>
        </p:nvSpPr>
        <p:spPr bwMode="auto">
          <a:xfrm>
            <a:off x="4020506" y="1"/>
            <a:ext cx="3077137" cy="510085"/>
          </a:xfrm>
          <a:prstGeom prst="rect">
            <a:avLst/>
          </a:prstGeom>
          <a:noFill/>
          <a:ln w="9525">
            <a:noFill/>
            <a:miter lim="800000"/>
          </a:ln>
          <a:effectLst/>
        </p:spPr>
        <p:txBody>
          <a:bodyPr vert="horz" wrap="square" lIns="93683" tIns="46842" rIns="93683" bIns="46842" numCol="1" anchor="t" anchorCtr="0" compatLnSpc="1"/>
          <a:lstStyle>
            <a:lvl1pPr algn="r" defTabSz="936625">
              <a:defRPr sz="1200">
                <a:ea typeface="+mn-ea"/>
              </a:defRPr>
            </a:lvl1pPr>
          </a:lstStyle>
          <a:p>
            <a:pPr>
              <a:defRPr/>
            </a:pPr>
            <a:endParaRPr lang="en-US" altLang="zh-CN"/>
          </a:p>
        </p:txBody>
      </p:sp>
      <p:sp>
        <p:nvSpPr>
          <p:cNvPr id="131076" name="Rectangle 4"/>
          <p:cNvSpPr>
            <a:spLocks noGrp="1" noChangeArrowheads="1"/>
          </p:cNvSpPr>
          <p:nvPr>
            <p:ph type="ftr" sz="quarter" idx="2"/>
          </p:nvPr>
        </p:nvSpPr>
        <p:spPr bwMode="auto">
          <a:xfrm>
            <a:off x="0" y="9722883"/>
            <a:ext cx="3077137" cy="510085"/>
          </a:xfrm>
          <a:prstGeom prst="rect">
            <a:avLst/>
          </a:prstGeom>
          <a:noFill/>
          <a:ln w="9525">
            <a:noFill/>
            <a:miter lim="800000"/>
          </a:ln>
          <a:effectLst/>
        </p:spPr>
        <p:txBody>
          <a:bodyPr vert="horz" wrap="square" lIns="93683" tIns="46842" rIns="93683" bIns="46842" numCol="1" anchor="b" anchorCtr="0" compatLnSpc="1"/>
          <a:lstStyle>
            <a:lvl1pPr defTabSz="936625">
              <a:defRPr sz="1200">
                <a:ea typeface="+mn-ea"/>
              </a:defRPr>
            </a:lvl1pPr>
          </a:lstStyle>
          <a:p>
            <a:pPr>
              <a:defRPr/>
            </a:pPr>
            <a:endParaRPr lang="en-US" altLang="zh-CN"/>
          </a:p>
        </p:txBody>
      </p:sp>
      <p:sp>
        <p:nvSpPr>
          <p:cNvPr id="131077" name="Rectangle 5"/>
          <p:cNvSpPr>
            <a:spLocks noGrp="1" noChangeArrowheads="1"/>
          </p:cNvSpPr>
          <p:nvPr>
            <p:ph type="sldNum" sz="quarter" idx="3"/>
          </p:nvPr>
        </p:nvSpPr>
        <p:spPr bwMode="auto">
          <a:xfrm>
            <a:off x="4020506" y="9722883"/>
            <a:ext cx="3077137" cy="510085"/>
          </a:xfrm>
          <a:prstGeom prst="rect">
            <a:avLst/>
          </a:prstGeom>
          <a:noFill/>
          <a:ln w="9525">
            <a:noFill/>
            <a:miter lim="800000"/>
          </a:ln>
          <a:effectLst/>
        </p:spPr>
        <p:txBody>
          <a:bodyPr vert="horz" wrap="square" lIns="93683" tIns="46842" rIns="93683" bIns="46842" numCol="1" anchor="b" anchorCtr="0" compatLnSpc="1"/>
          <a:lstStyle>
            <a:lvl1pPr algn="r" defTabSz="935990">
              <a:defRPr sz="1200">
                <a:ea typeface="+mn-ea"/>
              </a:defRPr>
            </a:lvl1pPr>
          </a:lstStyle>
          <a:p>
            <a:pPr>
              <a:defRPr/>
            </a:pPr>
            <a:fld id="{AE22CDFA-2223-4120-B031-B8AC33295ED4}" type="slidenum">
              <a:rPr lang="en-US" altLang="zh-CN"/>
              <a:t>‹#›</a:t>
            </a:fld>
            <a:endParaRPr lang="en-US" altLang="zh-CN"/>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1"/>
            <a:ext cx="3077137" cy="510085"/>
          </a:xfrm>
          <a:prstGeom prst="rect">
            <a:avLst/>
          </a:prstGeom>
          <a:noFill/>
          <a:ln w="9525">
            <a:noFill/>
            <a:miter lim="800000"/>
          </a:ln>
          <a:effectLst/>
        </p:spPr>
        <p:txBody>
          <a:bodyPr vert="horz" wrap="square" lIns="99032" tIns="49517" rIns="99032" bIns="49517" numCol="1" anchor="t" anchorCtr="0" compatLnSpc="1"/>
          <a:lstStyle>
            <a:lvl1pPr defTabSz="991235">
              <a:defRPr sz="1200">
                <a:ea typeface="+mn-ea"/>
              </a:defRPr>
            </a:lvl1pPr>
          </a:lstStyle>
          <a:p>
            <a:pPr>
              <a:defRPr/>
            </a:pPr>
            <a:endParaRPr lang="en-US" altLang="zh-CN"/>
          </a:p>
        </p:txBody>
      </p:sp>
      <p:sp>
        <p:nvSpPr>
          <p:cNvPr id="3075" name="Rectangle 3"/>
          <p:cNvSpPr>
            <a:spLocks noGrp="1" noChangeArrowheads="1"/>
          </p:cNvSpPr>
          <p:nvPr>
            <p:ph type="dt" idx="1"/>
          </p:nvPr>
        </p:nvSpPr>
        <p:spPr bwMode="auto">
          <a:xfrm>
            <a:off x="4022163" y="1"/>
            <a:ext cx="3077137" cy="510085"/>
          </a:xfrm>
          <a:prstGeom prst="rect">
            <a:avLst/>
          </a:prstGeom>
          <a:noFill/>
          <a:ln w="9525">
            <a:noFill/>
            <a:miter lim="800000"/>
          </a:ln>
          <a:effectLst/>
        </p:spPr>
        <p:txBody>
          <a:bodyPr vert="horz" wrap="square" lIns="99032" tIns="49517" rIns="99032" bIns="49517" numCol="1" anchor="t" anchorCtr="0" compatLnSpc="1"/>
          <a:lstStyle>
            <a:lvl1pPr algn="r" defTabSz="991235">
              <a:defRPr sz="1200">
                <a:ea typeface="+mn-ea"/>
              </a:defRPr>
            </a:lvl1pPr>
          </a:lstStyle>
          <a:p>
            <a:pPr>
              <a:defRPr/>
            </a:pPr>
            <a:endParaRPr lang="en-US" altLang="zh-CN"/>
          </a:p>
        </p:txBody>
      </p:sp>
      <p:sp>
        <p:nvSpPr>
          <p:cNvPr id="13316" name="Rectangle 4"/>
          <p:cNvSpPr>
            <a:spLocks noGrp="1" noRot="1" noChangeAspect="1" noChangeArrowheads="1" noTextEdit="1"/>
          </p:cNvSpPr>
          <p:nvPr>
            <p:ph type="sldImg" idx="2"/>
          </p:nvPr>
        </p:nvSpPr>
        <p:spPr bwMode="auto">
          <a:xfrm>
            <a:off x="141288" y="769938"/>
            <a:ext cx="6818312" cy="3835400"/>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Lst>
        </p:spPr>
      </p:sp>
      <p:sp>
        <p:nvSpPr>
          <p:cNvPr id="3077" name="Rectangle 5"/>
          <p:cNvSpPr>
            <a:spLocks noGrp="1" noChangeArrowheads="1"/>
          </p:cNvSpPr>
          <p:nvPr>
            <p:ph type="body" sz="quarter" idx="3"/>
          </p:nvPr>
        </p:nvSpPr>
        <p:spPr bwMode="auto">
          <a:xfrm>
            <a:off x="946685" y="4862265"/>
            <a:ext cx="5205932" cy="4603930"/>
          </a:xfrm>
          <a:prstGeom prst="rect">
            <a:avLst/>
          </a:prstGeom>
          <a:noFill/>
          <a:ln w="9525">
            <a:noFill/>
            <a:miter lim="800000"/>
          </a:ln>
          <a:effectLst/>
        </p:spPr>
        <p:txBody>
          <a:bodyPr vert="horz" wrap="square" lIns="99032" tIns="49517" rIns="99032" bIns="49517" numCol="1" anchor="t" anchorCtr="0" compatLnSpc="1"/>
          <a:lstStyle/>
          <a:p>
            <a:pPr lvl="0"/>
            <a:r>
              <a:rPr lang="en-US" altLang="zh-CN" noProof="0"/>
              <a:t>Click to edit Master text styles</a:t>
            </a:r>
          </a:p>
          <a:p>
            <a:pPr lvl="1"/>
            <a:r>
              <a:rPr lang="en-US" altLang="zh-CN" noProof="0"/>
              <a:t>Second level</a:t>
            </a:r>
          </a:p>
          <a:p>
            <a:pPr lvl="2"/>
            <a:r>
              <a:rPr lang="en-US" altLang="zh-CN" noProof="0"/>
              <a:t>Third level</a:t>
            </a:r>
          </a:p>
          <a:p>
            <a:pPr lvl="3"/>
            <a:r>
              <a:rPr lang="en-US" altLang="zh-CN" noProof="0"/>
              <a:t>Fourth level</a:t>
            </a:r>
          </a:p>
          <a:p>
            <a:pPr lvl="4"/>
            <a:r>
              <a:rPr lang="en-US" altLang="zh-CN" noProof="0"/>
              <a:t>Fifth level</a:t>
            </a:r>
          </a:p>
        </p:txBody>
      </p:sp>
      <p:sp>
        <p:nvSpPr>
          <p:cNvPr id="3078" name="Rectangle 6"/>
          <p:cNvSpPr>
            <a:spLocks noGrp="1" noChangeArrowheads="1"/>
          </p:cNvSpPr>
          <p:nvPr>
            <p:ph type="ftr" sz="quarter" idx="4"/>
          </p:nvPr>
        </p:nvSpPr>
        <p:spPr bwMode="auto">
          <a:xfrm>
            <a:off x="0" y="9724528"/>
            <a:ext cx="3077137" cy="510085"/>
          </a:xfrm>
          <a:prstGeom prst="rect">
            <a:avLst/>
          </a:prstGeom>
          <a:noFill/>
          <a:ln w="9525">
            <a:noFill/>
            <a:miter lim="800000"/>
          </a:ln>
          <a:effectLst/>
        </p:spPr>
        <p:txBody>
          <a:bodyPr vert="horz" wrap="square" lIns="99032" tIns="49517" rIns="99032" bIns="49517" numCol="1" anchor="b" anchorCtr="0" compatLnSpc="1"/>
          <a:lstStyle>
            <a:lvl1pPr defTabSz="991235">
              <a:defRPr sz="1200">
                <a:ea typeface="+mn-ea"/>
              </a:defRPr>
            </a:lvl1pPr>
          </a:lstStyle>
          <a:p>
            <a:pPr>
              <a:defRPr/>
            </a:pPr>
            <a:endParaRPr lang="en-US" altLang="zh-CN"/>
          </a:p>
        </p:txBody>
      </p:sp>
      <p:sp>
        <p:nvSpPr>
          <p:cNvPr id="3079" name="Rectangle 7"/>
          <p:cNvSpPr>
            <a:spLocks noGrp="1" noChangeArrowheads="1"/>
          </p:cNvSpPr>
          <p:nvPr>
            <p:ph type="sldNum" sz="quarter" idx="5"/>
          </p:nvPr>
        </p:nvSpPr>
        <p:spPr bwMode="auto">
          <a:xfrm>
            <a:off x="4022163" y="9724528"/>
            <a:ext cx="3077137" cy="510085"/>
          </a:xfrm>
          <a:prstGeom prst="rect">
            <a:avLst/>
          </a:prstGeom>
          <a:noFill/>
          <a:ln w="9525">
            <a:noFill/>
            <a:miter lim="800000"/>
          </a:ln>
          <a:effectLst/>
        </p:spPr>
        <p:txBody>
          <a:bodyPr vert="horz" wrap="square" lIns="99032" tIns="49517" rIns="99032" bIns="49517" numCol="1" anchor="b" anchorCtr="0" compatLnSpc="1"/>
          <a:lstStyle>
            <a:lvl1pPr algn="r" defTabSz="990600">
              <a:defRPr sz="1200">
                <a:ea typeface="+mn-ea"/>
              </a:defRPr>
            </a:lvl1pPr>
          </a:lstStyle>
          <a:p>
            <a:pPr>
              <a:defRPr/>
            </a:pPr>
            <a:fld id="{960BD98A-0495-4D4B-B200-81369F18E29D}" type="slidenum">
              <a:rPr lang="en-US" altLang="zh-CN"/>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fld id="{D9086196-2917-417A-B40F-1433E800A479}" type="slidenum">
              <a:rPr lang="en-US" altLang="zh-CN" sz="1200" smtClean="0">
                <a:latin typeface="Comic Sans MS" panose="030F0702030302020204" pitchFamily="66" charset="0"/>
              </a:rPr>
              <a:pPr/>
              <a:t>1</a:t>
            </a:fld>
            <a:endParaRPr lang="en-US" altLang="zh-CN" sz="1200" dirty="0">
              <a:latin typeface="Comic Sans MS" panose="030F0702030302020204" pitchFamily="66"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p>
        </p:txBody>
      </p:sp>
    </p:spTree>
    <p:extLst>
      <p:ext uri="{BB962C8B-B14F-4D97-AF65-F5344CB8AC3E}">
        <p14:creationId xmlns:p14="http://schemas.microsoft.com/office/powerpoint/2010/main" val="33716102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b="0" i="0" dirty="0">
                <a:solidFill>
                  <a:srgbClr val="24292F"/>
                </a:solidFill>
                <a:effectLst/>
                <a:latin typeface="Noto Sans" panose="020B0502040504020204" pitchFamily="34" charset="0"/>
              </a:rPr>
              <a:t>DNS</a:t>
            </a:r>
            <a:r>
              <a:rPr lang="zh-CN" altLang="en-US" b="0" i="0" dirty="0">
                <a:solidFill>
                  <a:srgbClr val="24292F"/>
                </a:solidFill>
                <a:effectLst/>
                <a:latin typeface="Noto Sans" panose="020B0502040504020204" pitchFamily="34" charset="0"/>
              </a:rPr>
              <a:t>隧道（</a:t>
            </a:r>
            <a:r>
              <a:rPr lang="en-US" altLang="zh-CN" b="0" i="0" dirty="0">
                <a:solidFill>
                  <a:srgbClr val="24292F"/>
                </a:solidFill>
                <a:effectLst/>
                <a:latin typeface="Noto Sans" panose="020B0502040504020204" pitchFamily="34" charset="0"/>
              </a:rPr>
              <a:t>DNS Tunneling</a:t>
            </a:r>
            <a:r>
              <a:rPr lang="zh-CN" altLang="en-US" b="0" i="0" dirty="0">
                <a:solidFill>
                  <a:srgbClr val="24292F"/>
                </a:solidFill>
                <a:effectLst/>
                <a:latin typeface="Noto Sans" panose="020B0502040504020204" pitchFamily="34" charset="0"/>
              </a:rPr>
              <a:t>）是一种网络技术，它利用</a:t>
            </a:r>
            <a:r>
              <a:rPr lang="en-US" altLang="zh-CN" b="0" i="0" dirty="0">
                <a:solidFill>
                  <a:srgbClr val="24292F"/>
                </a:solidFill>
                <a:effectLst/>
                <a:latin typeface="Noto Sans" panose="020B0502040504020204" pitchFamily="34" charset="0"/>
              </a:rPr>
              <a:t>DNS</a:t>
            </a:r>
            <a:r>
              <a:rPr lang="zh-CN" altLang="en-US" b="0" i="0" dirty="0">
                <a:solidFill>
                  <a:srgbClr val="24292F"/>
                </a:solidFill>
                <a:effectLst/>
                <a:latin typeface="Noto Sans" panose="020B0502040504020204" pitchFamily="34" charset="0"/>
              </a:rPr>
              <a:t>协议来传输非</a:t>
            </a:r>
            <a:r>
              <a:rPr lang="en-US" altLang="zh-CN" b="0" i="0" dirty="0">
                <a:solidFill>
                  <a:srgbClr val="24292F"/>
                </a:solidFill>
                <a:effectLst/>
                <a:latin typeface="Noto Sans" panose="020B0502040504020204" pitchFamily="34" charset="0"/>
              </a:rPr>
              <a:t>DNS</a:t>
            </a:r>
            <a:r>
              <a:rPr lang="zh-CN" altLang="en-US" b="0" i="0" dirty="0">
                <a:solidFill>
                  <a:srgbClr val="24292F"/>
                </a:solidFill>
                <a:effectLst/>
                <a:latin typeface="Noto Sans" panose="020B0502040504020204" pitchFamily="34" charset="0"/>
              </a:rPr>
              <a:t>流量，通常用于数据泄露、绕过网络安全设备、或在受限网络中访问互联网。这种技术可以用于合法和非法目的。下面我将介绍如何实现</a:t>
            </a:r>
            <a:r>
              <a:rPr lang="en-US" altLang="zh-CN" b="0" i="0" dirty="0">
                <a:solidFill>
                  <a:srgbClr val="24292F"/>
                </a:solidFill>
                <a:effectLst/>
                <a:latin typeface="Noto Sans" panose="020B0502040504020204" pitchFamily="34" charset="0"/>
              </a:rPr>
              <a:t>DNS</a:t>
            </a:r>
            <a:r>
              <a:rPr lang="zh-CN" altLang="en-US" b="0" i="0" dirty="0">
                <a:solidFill>
                  <a:srgbClr val="24292F"/>
                </a:solidFill>
                <a:effectLst/>
                <a:latin typeface="Noto Sans" panose="020B0502040504020204" pitchFamily="34" charset="0"/>
              </a:rPr>
              <a:t>隧道，以及如何防范此类攻击。</a:t>
            </a:r>
          </a:p>
          <a:p>
            <a:pPr algn="l"/>
            <a:r>
              <a:rPr lang="en-US" altLang="zh-CN" b="1" i="0" dirty="0">
                <a:solidFill>
                  <a:srgbClr val="24292F"/>
                </a:solidFill>
                <a:effectLst/>
                <a:latin typeface="Noto Sans" panose="020B0502040504020204" pitchFamily="34" charset="0"/>
              </a:rPr>
              <a:t>DNS</a:t>
            </a:r>
            <a:r>
              <a:rPr lang="zh-CN" altLang="en-US" b="1" i="0" dirty="0">
                <a:solidFill>
                  <a:srgbClr val="24292F"/>
                </a:solidFill>
                <a:effectLst/>
                <a:latin typeface="Noto Sans" panose="020B0502040504020204" pitchFamily="34" charset="0"/>
              </a:rPr>
              <a:t>隧道的工作原理</a:t>
            </a:r>
          </a:p>
          <a:p>
            <a:pPr algn="l"/>
            <a:r>
              <a:rPr lang="en-US" altLang="zh-CN" b="0" i="0" dirty="0">
                <a:solidFill>
                  <a:srgbClr val="24292F"/>
                </a:solidFill>
                <a:effectLst/>
                <a:latin typeface="Noto Sans" panose="020B0502040504020204" pitchFamily="34" charset="0"/>
              </a:rPr>
              <a:t>DNS</a:t>
            </a:r>
            <a:r>
              <a:rPr lang="zh-CN" altLang="en-US" b="0" i="0" dirty="0">
                <a:solidFill>
                  <a:srgbClr val="24292F"/>
                </a:solidFill>
                <a:effectLst/>
                <a:latin typeface="Noto Sans" panose="020B0502040504020204" pitchFamily="34" charset="0"/>
              </a:rPr>
              <a:t>隧道利用</a:t>
            </a:r>
            <a:r>
              <a:rPr lang="en-US" altLang="zh-CN" b="0" i="0" dirty="0">
                <a:solidFill>
                  <a:srgbClr val="24292F"/>
                </a:solidFill>
                <a:effectLst/>
                <a:latin typeface="Noto Sans" panose="020B0502040504020204" pitchFamily="34" charset="0"/>
              </a:rPr>
              <a:t>DNS</a:t>
            </a:r>
            <a:r>
              <a:rPr lang="zh-CN" altLang="en-US" b="0" i="0" dirty="0">
                <a:solidFill>
                  <a:srgbClr val="24292F"/>
                </a:solidFill>
                <a:effectLst/>
                <a:latin typeface="Noto Sans" panose="020B0502040504020204" pitchFamily="34" charset="0"/>
              </a:rPr>
              <a:t>查询和响应来携带额外的数据。由于</a:t>
            </a:r>
            <a:r>
              <a:rPr lang="en-US" altLang="zh-CN" b="0" i="0" dirty="0">
                <a:solidFill>
                  <a:srgbClr val="24292F"/>
                </a:solidFill>
                <a:effectLst/>
                <a:latin typeface="Noto Sans" panose="020B0502040504020204" pitchFamily="34" charset="0"/>
              </a:rPr>
              <a:t>DNS</a:t>
            </a:r>
            <a:r>
              <a:rPr lang="zh-CN" altLang="en-US" b="0" i="0" dirty="0">
                <a:solidFill>
                  <a:srgbClr val="24292F"/>
                </a:solidFill>
                <a:effectLst/>
                <a:latin typeface="Noto Sans" panose="020B0502040504020204" pitchFamily="34" charset="0"/>
              </a:rPr>
              <a:t>请求通常允许通过大多数网络防火墙和过滤器，因此攻击者或用户可以利用这一点来传输数据。</a:t>
            </a:r>
          </a:p>
          <a:p>
            <a:endParaRPr lang="en-US" altLang="zh-CN" dirty="0"/>
          </a:p>
          <a:p>
            <a:endParaRPr lang="en-US" altLang="zh-CN" dirty="0"/>
          </a:p>
          <a:p>
            <a:pPr algn="l">
              <a:buFont typeface="+mj-lt"/>
              <a:buAutoNum type="arabicPeriod"/>
            </a:pPr>
            <a:r>
              <a:rPr lang="zh-CN" altLang="en-US" b="1" i="0" dirty="0">
                <a:solidFill>
                  <a:srgbClr val="24292F"/>
                </a:solidFill>
                <a:effectLst/>
                <a:latin typeface="Noto Sans" panose="020B0502040504020204" pitchFamily="34" charset="0"/>
              </a:rPr>
              <a:t>钓鱼攻击（</a:t>
            </a:r>
            <a:r>
              <a:rPr lang="en-US" altLang="zh-CN" b="1" i="0" dirty="0">
                <a:solidFill>
                  <a:srgbClr val="24292F"/>
                </a:solidFill>
                <a:effectLst/>
                <a:latin typeface="Noto Sans" panose="020B0502040504020204" pitchFamily="34" charset="0"/>
              </a:rPr>
              <a:t>Phishing Attacks</a:t>
            </a:r>
            <a:r>
              <a:rPr lang="zh-CN" altLang="en-US" b="1" i="0" dirty="0">
                <a:solidFill>
                  <a:srgbClr val="24292F"/>
                </a:solidFill>
                <a:effectLst/>
                <a:latin typeface="Noto Sans" panose="020B0502040504020204" pitchFamily="34" charset="0"/>
              </a:rPr>
              <a:t>）</a:t>
            </a:r>
            <a:r>
              <a:rPr lang="zh-CN" altLang="en-US" b="0" i="0" dirty="0">
                <a:solidFill>
                  <a:srgbClr val="24292F"/>
                </a:solidFill>
                <a:effectLst/>
                <a:latin typeface="Noto Sans" panose="020B0502040504020204" pitchFamily="34" charset="0"/>
              </a:rPr>
              <a:t>：这是一种常见的基于身份的攻击形式。黑客通常会发送伪装成合法组织（如银行、电子邮件提供商）的电子邮件或信息，诱使受害者点击恶意链接或提供个人信息（如用户名、密码），以获取其身份信息。</a:t>
            </a:r>
          </a:p>
          <a:p>
            <a:br>
              <a:rPr lang="zh-CN" altLang="en-US" dirty="0"/>
            </a:br>
            <a:endParaRPr lang="en-US" altLang="zh-CN" dirty="0"/>
          </a:p>
          <a:p>
            <a:pPr algn="l"/>
            <a:r>
              <a:rPr lang="en-US" altLang="zh-CN" b="0" i="0" dirty="0">
                <a:solidFill>
                  <a:srgbClr val="24292F"/>
                </a:solidFill>
                <a:effectLst/>
                <a:latin typeface="Noto Sans" panose="020B0502040504020204" pitchFamily="34" charset="0"/>
              </a:rPr>
              <a:t>Identity-Based Attacks</a:t>
            </a:r>
            <a:r>
              <a:rPr lang="zh-CN" altLang="en-US" b="0" i="0" dirty="0">
                <a:solidFill>
                  <a:srgbClr val="24292F"/>
                </a:solidFill>
                <a:effectLst/>
                <a:latin typeface="Noto Sans" panose="020B0502040504020204" pitchFamily="34" charset="0"/>
              </a:rPr>
              <a:t>（基于身份的攻击）是指黑客利用受害者的身份信息或者身份验证凭据来实施攻击的一种攻击形式。这种攻击方式通常涉及盗取、伪造或滥用受害者的身份信息，以获取未授权的访问或执行恶意操作。</a:t>
            </a:r>
            <a:r>
              <a:rPr lang="zh-CN" altLang="en-US" b="1" i="0" dirty="0">
                <a:solidFill>
                  <a:srgbClr val="24292F"/>
                </a:solidFill>
                <a:effectLst/>
                <a:latin typeface="Noto Sans" panose="020B0502040504020204" pitchFamily="34" charset="0"/>
              </a:rPr>
              <a:t>身份盗窃（</a:t>
            </a:r>
            <a:r>
              <a:rPr lang="en-US" altLang="zh-CN" b="1" i="0" dirty="0">
                <a:solidFill>
                  <a:srgbClr val="24292F"/>
                </a:solidFill>
                <a:effectLst/>
                <a:latin typeface="Noto Sans" panose="020B0502040504020204" pitchFamily="34" charset="0"/>
              </a:rPr>
              <a:t>Identity Theft</a:t>
            </a:r>
            <a:r>
              <a:rPr lang="zh-CN" altLang="en-US" b="1" i="0" dirty="0">
                <a:solidFill>
                  <a:srgbClr val="24292F"/>
                </a:solidFill>
                <a:effectLst/>
                <a:latin typeface="Noto Sans" panose="020B0502040504020204" pitchFamily="34" charset="0"/>
              </a:rPr>
              <a:t>）</a:t>
            </a:r>
            <a:r>
              <a:rPr lang="zh-CN" altLang="en-US" b="0" i="0" dirty="0">
                <a:solidFill>
                  <a:srgbClr val="24292F"/>
                </a:solidFill>
                <a:effectLst/>
                <a:latin typeface="Noto Sans" panose="020B0502040504020204" pitchFamily="34" charset="0"/>
              </a:rPr>
              <a:t>：黑客可能通过各种方式获取受害者的个人身份信息，如姓名、地址、社保号码等，然后利用这些信息进行欺诈活动、金融诈骗或其他恶意行为。</a:t>
            </a:r>
          </a:p>
          <a:p>
            <a:br>
              <a:rPr lang="zh-CN" altLang="en-US" dirty="0"/>
            </a:br>
            <a:endParaRPr lang="zh-CN" altLang="en-US" dirty="0"/>
          </a:p>
        </p:txBody>
      </p:sp>
      <p:sp>
        <p:nvSpPr>
          <p:cNvPr id="4" name="灯片编号占位符 3"/>
          <p:cNvSpPr>
            <a:spLocks noGrp="1"/>
          </p:cNvSpPr>
          <p:nvPr>
            <p:ph type="sldNum" sz="quarter" idx="5"/>
          </p:nvPr>
        </p:nvSpPr>
        <p:spPr/>
        <p:txBody>
          <a:bodyPr/>
          <a:lstStyle/>
          <a:p>
            <a:pPr>
              <a:defRPr/>
            </a:pPr>
            <a:fld id="{960BD98A-0495-4D4B-B200-81369F18E29D}" type="slidenum">
              <a:rPr lang="en-US" altLang="zh-CN" smtClean="0"/>
              <a:t>3</a:t>
            </a:fld>
            <a:endParaRPr lang="en-US" altLang="zh-CN"/>
          </a:p>
        </p:txBody>
      </p:sp>
    </p:spTree>
    <p:extLst>
      <p:ext uri="{BB962C8B-B14F-4D97-AF65-F5344CB8AC3E}">
        <p14:creationId xmlns:p14="http://schemas.microsoft.com/office/powerpoint/2010/main" val="1670271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加密 和 消息</a:t>
            </a:r>
            <a:r>
              <a:rPr lang="en-US" altLang="zh-CN" dirty="0"/>
              <a:t>HASH</a:t>
            </a:r>
            <a:r>
              <a:rPr lang="zh-CN" altLang="en-US" dirty="0"/>
              <a:t>，是很不同的操作。</a:t>
            </a:r>
            <a:endParaRPr lang="en-US" altLang="zh-CN" dirty="0"/>
          </a:p>
          <a:p>
            <a:endParaRPr lang="en-US" altLang="zh-CN" dirty="0"/>
          </a:p>
          <a:p>
            <a:r>
              <a:rPr lang="zh-CN" altLang="en-US" dirty="0"/>
              <a:t>加密：确保消息不被他人理解</a:t>
            </a:r>
            <a:endParaRPr lang="en-US" altLang="zh-CN" dirty="0"/>
          </a:p>
          <a:p>
            <a:r>
              <a:rPr lang="en-US" altLang="zh-CN" dirty="0"/>
              <a:t>HASH</a:t>
            </a:r>
            <a:r>
              <a:rPr lang="zh-CN" altLang="en-US" dirty="0"/>
              <a:t>：确定消息是否被更改过</a:t>
            </a:r>
          </a:p>
        </p:txBody>
      </p:sp>
      <p:sp>
        <p:nvSpPr>
          <p:cNvPr id="4" name="灯片编号占位符 3"/>
          <p:cNvSpPr>
            <a:spLocks noGrp="1"/>
          </p:cNvSpPr>
          <p:nvPr>
            <p:ph type="sldNum" sz="quarter" idx="5"/>
          </p:nvPr>
        </p:nvSpPr>
        <p:spPr/>
        <p:txBody>
          <a:bodyPr/>
          <a:lstStyle/>
          <a:p>
            <a:pPr>
              <a:defRPr/>
            </a:pPr>
            <a:fld id="{960BD98A-0495-4D4B-B200-81369F18E29D}" type="slidenum">
              <a:rPr lang="en-US" altLang="zh-CN" smtClean="0"/>
              <a:t>8</a:t>
            </a:fld>
            <a:endParaRPr lang="en-US" altLang="zh-CN"/>
          </a:p>
        </p:txBody>
      </p:sp>
    </p:spTree>
    <p:extLst>
      <p:ext uri="{BB962C8B-B14F-4D97-AF65-F5344CB8AC3E}">
        <p14:creationId xmlns:p14="http://schemas.microsoft.com/office/powerpoint/2010/main" val="12295610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a:noFill/>
        </p:spPr>
        <p:txBody>
          <a:bodyPr/>
          <a:lstStyle>
            <a:lvl1pPr defTabSz="966788">
              <a:defRPr sz="2000">
                <a:solidFill>
                  <a:schemeClr val="tx1"/>
                </a:solidFill>
                <a:latin typeface="Comic Sans MS" charset="0"/>
                <a:ea typeface="ＭＳ Ｐゴシック" charset="0"/>
                <a:cs typeface="ＭＳ Ｐゴシック" charset="0"/>
              </a:defRPr>
            </a:lvl1pPr>
            <a:lvl2pPr marL="742950" indent="-285750" defTabSz="966788">
              <a:defRPr sz="2000">
                <a:solidFill>
                  <a:schemeClr val="tx1"/>
                </a:solidFill>
                <a:latin typeface="Comic Sans MS" charset="0"/>
                <a:ea typeface="ＭＳ Ｐゴシック" charset="0"/>
              </a:defRPr>
            </a:lvl2pPr>
            <a:lvl3pPr marL="1143000" indent="-228600" defTabSz="966788">
              <a:defRPr sz="2000">
                <a:solidFill>
                  <a:schemeClr val="tx1"/>
                </a:solidFill>
                <a:latin typeface="Comic Sans MS" charset="0"/>
                <a:ea typeface="ＭＳ Ｐゴシック" charset="0"/>
              </a:defRPr>
            </a:lvl3pPr>
            <a:lvl4pPr marL="1600200" indent="-228600" defTabSz="966788">
              <a:defRPr sz="2000">
                <a:solidFill>
                  <a:schemeClr val="tx1"/>
                </a:solidFill>
                <a:latin typeface="Comic Sans MS" charset="0"/>
                <a:ea typeface="ＭＳ Ｐゴシック" charset="0"/>
              </a:defRPr>
            </a:lvl4pPr>
            <a:lvl5pPr marL="2057400" indent="-228600" defTabSz="966788">
              <a:defRPr sz="2000">
                <a:solidFill>
                  <a:schemeClr val="tx1"/>
                </a:solidFill>
                <a:latin typeface="Comic Sans MS" charset="0"/>
                <a:ea typeface="ＭＳ Ｐゴシック" charset="0"/>
              </a:defRPr>
            </a:lvl5pPr>
            <a:lvl6pPr marL="2514600" indent="-228600" defTabSz="966788"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defTabSz="966788"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defTabSz="966788"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defTabSz="966788" eaLnBrk="0" fontAlgn="base" hangingPunct="0">
              <a:spcBef>
                <a:spcPct val="0"/>
              </a:spcBef>
              <a:spcAft>
                <a:spcPct val="0"/>
              </a:spcAft>
              <a:defRPr sz="2000">
                <a:solidFill>
                  <a:schemeClr val="tx1"/>
                </a:solidFill>
                <a:latin typeface="Comic Sans MS" charset="0"/>
                <a:ea typeface="ＭＳ Ｐゴシック" charset="0"/>
              </a:defRPr>
            </a:lvl9pPr>
          </a:lstStyle>
          <a:p>
            <a:fld id="{2559C28D-846B-1C48-96B5-B4E134B5C20D}" type="slidenum">
              <a:rPr lang="en-US" sz="1300">
                <a:latin typeface="Times New Roman" charset="0"/>
              </a:rPr>
              <a:pPr/>
              <a:t>9</a:t>
            </a:fld>
            <a:endParaRPr lang="en-US" sz="1300" dirty="0">
              <a:latin typeface="Times New Roman" charset="0"/>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extLst>
            <a:ext uri="{FAA26D3D-D897-4be2-8F04-BA451C77F1D7}">
              <ma14:placeholderFlag xmlns:ma14="http://schemas.microsoft.com/office/mac/drawingml/2011/main" xmlns="" val="1"/>
            </a:ext>
          </a:extLst>
        </p:spPr>
        <p:txBody>
          <a:bodyPr/>
          <a:lstStyle/>
          <a:p>
            <a:endParaRPr lang="en-US" dirty="0">
              <a:latin typeface="Times New Roman" charset="0"/>
            </a:endParaRPr>
          </a:p>
        </p:txBody>
      </p:sp>
    </p:spTree>
    <p:extLst>
      <p:ext uri="{BB962C8B-B14F-4D97-AF65-F5344CB8AC3E}">
        <p14:creationId xmlns:p14="http://schemas.microsoft.com/office/powerpoint/2010/main" val="18820286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p:spPr>
        <p:txBody>
          <a:bodyPr/>
          <a:lstStyle>
            <a:lvl1pPr defTabSz="966788">
              <a:defRPr sz="2000">
                <a:solidFill>
                  <a:schemeClr val="tx1"/>
                </a:solidFill>
                <a:latin typeface="Comic Sans MS" charset="0"/>
                <a:ea typeface="ＭＳ Ｐゴシック" charset="0"/>
                <a:cs typeface="ＭＳ Ｐゴシック" charset="0"/>
              </a:defRPr>
            </a:lvl1pPr>
            <a:lvl2pPr marL="742950" indent="-285750" defTabSz="966788">
              <a:defRPr sz="2000">
                <a:solidFill>
                  <a:schemeClr val="tx1"/>
                </a:solidFill>
                <a:latin typeface="Comic Sans MS" charset="0"/>
                <a:ea typeface="ＭＳ Ｐゴシック" charset="0"/>
              </a:defRPr>
            </a:lvl2pPr>
            <a:lvl3pPr marL="1143000" indent="-228600" defTabSz="966788">
              <a:defRPr sz="2000">
                <a:solidFill>
                  <a:schemeClr val="tx1"/>
                </a:solidFill>
                <a:latin typeface="Comic Sans MS" charset="0"/>
                <a:ea typeface="ＭＳ Ｐゴシック" charset="0"/>
              </a:defRPr>
            </a:lvl3pPr>
            <a:lvl4pPr marL="1600200" indent="-228600" defTabSz="966788">
              <a:defRPr sz="2000">
                <a:solidFill>
                  <a:schemeClr val="tx1"/>
                </a:solidFill>
                <a:latin typeface="Comic Sans MS" charset="0"/>
                <a:ea typeface="ＭＳ Ｐゴシック" charset="0"/>
              </a:defRPr>
            </a:lvl4pPr>
            <a:lvl5pPr marL="2057400" indent="-228600" defTabSz="966788">
              <a:defRPr sz="2000">
                <a:solidFill>
                  <a:schemeClr val="tx1"/>
                </a:solidFill>
                <a:latin typeface="Comic Sans MS" charset="0"/>
                <a:ea typeface="ＭＳ Ｐゴシック" charset="0"/>
              </a:defRPr>
            </a:lvl5pPr>
            <a:lvl6pPr marL="2514600" indent="-228600" defTabSz="966788"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defTabSz="966788"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defTabSz="966788"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defTabSz="966788" eaLnBrk="0" fontAlgn="base" hangingPunct="0">
              <a:spcBef>
                <a:spcPct val="0"/>
              </a:spcBef>
              <a:spcAft>
                <a:spcPct val="0"/>
              </a:spcAft>
              <a:defRPr sz="2000">
                <a:solidFill>
                  <a:schemeClr val="tx1"/>
                </a:solidFill>
                <a:latin typeface="Comic Sans MS" charset="0"/>
                <a:ea typeface="ＭＳ Ｐゴシック" charset="0"/>
              </a:defRPr>
            </a:lvl9pPr>
          </a:lstStyle>
          <a:p>
            <a:fld id="{63F9E48E-4B25-AD41-97B8-9B90B849A104}" type="slidenum">
              <a:rPr lang="en-US" sz="1300">
                <a:latin typeface="Times New Roman" charset="0"/>
              </a:rPr>
              <a:pPr/>
              <a:t>10</a:t>
            </a:fld>
            <a:endParaRPr lang="en-US" sz="1300" dirty="0">
              <a:latin typeface="Times New Roman" charset="0"/>
            </a:endParaRPr>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extLst>
            <a:ext uri="{FAA26D3D-D897-4be2-8F04-BA451C77F1D7}">
              <ma14:placeholderFlag xmlns:ma14="http://schemas.microsoft.com/office/mac/drawingml/2011/main" xmlns="" val="1"/>
            </a:ext>
          </a:extLst>
        </p:spPr>
        <p:txBody>
          <a:bodyPr/>
          <a:lstStyle/>
          <a:p>
            <a:endParaRPr lang="en-US" dirty="0">
              <a:latin typeface="Times New Roman" charset="0"/>
            </a:endParaRPr>
          </a:p>
        </p:txBody>
      </p:sp>
    </p:spTree>
    <p:extLst>
      <p:ext uri="{BB962C8B-B14F-4D97-AF65-F5344CB8AC3E}">
        <p14:creationId xmlns:p14="http://schemas.microsoft.com/office/powerpoint/2010/main" val="2790872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p:spPr>
        <p:txBody>
          <a:bodyPr/>
          <a:lstStyle>
            <a:lvl1pPr defTabSz="966788">
              <a:defRPr sz="2000">
                <a:solidFill>
                  <a:schemeClr val="tx1"/>
                </a:solidFill>
                <a:latin typeface="Comic Sans MS" charset="0"/>
                <a:ea typeface="ＭＳ Ｐゴシック" charset="0"/>
                <a:cs typeface="ＭＳ Ｐゴシック" charset="0"/>
              </a:defRPr>
            </a:lvl1pPr>
            <a:lvl2pPr marL="742950" indent="-285750" defTabSz="966788">
              <a:defRPr sz="2000">
                <a:solidFill>
                  <a:schemeClr val="tx1"/>
                </a:solidFill>
                <a:latin typeface="Comic Sans MS" charset="0"/>
                <a:ea typeface="ＭＳ Ｐゴシック" charset="0"/>
              </a:defRPr>
            </a:lvl2pPr>
            <a:lvl3pPr marL="1143000" indent="-228600" defTabSz="966788">
              <a:defRPr sz="2000">
                <a:solidFill>
                  <a:schemeClr val="tx1"/>
                </a:solidFill>
                <a:latin typeface="Comic Sans MS" charset="0"/>
                <a:ea typeface="ＭＳ Ｐゴシック" charset="0"/>
              </a:defRPr>
            </a:lvl3pPr>
            <a:lvl4pPr marL="1600200" indent="-228600" defTabSz="966788">
              <a:defRPr sz="2000">
                <a:solidFill>
                  <a:schemeClr val="tx1"/>
                </a:solidFill>
                <a:latin typeface="Comic Sans MS" charset="0"/>
                <a:ea typeface="ＭＳ Ｐゴシック" charset="0"/>
              </a:defRPr>
            </a:lvl4pPr>
            <a:lvl5pPr marL="2057400" indent="-228600" defTabSz="966788">
              <a:defRPr sz="2000">
                <a:solidFill>
                  <a:schemeClr val="tx1"/>
                </a:solidFill>
                <a:latin typeface="Comic Sans MS" charset="0"/>
                <a:ea typeface="ＭＳ Ｐゴシック" charset="0"/>
              </a:defRPr>
            </a:lvl5pPr>
            <a:lvl6pPr marL="2514600" indent="-228600" defTabSz="966788"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defTabSz="966788"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defTabSz="966788"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defTabSz="966788" eaLnBrk="0" fontAlgn="base" hangingPunct="0">
              <a:spcBef>
                <a:spcPct val="0"/>
              </a:spcBef>
              <a:spcAft>
                <a:spcPct val="0"/>
              </a:spcAft>
              <a:defRPr sz="2000">
                <a:solidFill>
                  <a:schemeClr val="tx1"/>
                </a:solidFill>
                <a:latin typeface="Comic Sans MS" charset="0"/>
                <a:ea typeface="ＭＳ Ｐゴシック" charset="0"/>
              </a:defRPr>
            </a:lvl9pPr>
          </a:lstStyle>
          <a:p>
            <a:fld id="{63F9E48E-4B25-AD41-97B8-9B90B849A104}" type="slidenum">
              <a:rPr lang="en-US" sz="1300">
                <a:latin typeface="Times New Roman" charset="0"/>
              </a:rPr>
              <a:pPr/>
              <a:t>11</a:t>
            </a:fld>
            <a:endParaRPr lang="en-US" sz="1300" dirty="0">
              <a:latin typeface="Times New Roman" charset="0"/>
            </a:endParaRPr>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extLst>
            <a:ext uri="{FAA26D3D-D897-4be2-8F04-BA451C77F1D7}">
              <ma14:placeholderFlag xmlns:ma14="http://schemas.microsoft.com/office/mac/drawingml/2011/main" xmlns="" val="1"/>
            </a:ext>
          </a:extLst>
        </p:spPr>
        <p:txBody>
          <a:bodyPr/>
          <a:lstStyle/>
          <a:p>
            <a:endParaRPr lang="en-US" dirty="0">
              <a:latin typeface="Times New Roman" charset="0"/>
            </a:endParaRPr>
          </a:p>
        </p:txBody>
      </p:sp>
    </p:spTree>
    <p:extLst>
      <p:ext uri="{BB962C8B-B14F-4D97-AF65-F5344CB8AC3E}">
        <p14:creationId xmlns:p14="http://schemas.microsoft.com/office/powerpoint/2010/main" val="4775020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a:noFill/>
        </p:spPr>
        <p:txBody>
          <a:bodyPr/>
          <a:lstStyle>
            <a:lvl1pPr defTabSz="966788">
              <a:defRPr sz="2000">
                <a:solidFill>
                  <a:schemeClr val="tx1"/>
                </a:solidFill>
                <a:latin typeface="Comic Sans MS" charset="0"/>
                <a:ea typeface="ＭＳ Ｐゴシック" charset="0"/>
                <a:cs typeface="ＭＳ Ｐゴシック" charset="0"/>
              </a:defRPr>
            </a:lvl1pPr>
            <a:lvl2pPr marL="742950" indent="-285750" defTabSz="966788">
              <a:defRPr sz="2000">
                <a:solidFill>
                  <a:schemeClr val="tx1"/>
                </a:solidFill>
                <a:latin typeface="Comic Sans MS" charset="0"/>
                <a:ea typeface="ＭＳ Ｐゴシック" charset="0"/>
              </a:defRPr>
            </a:lvl2pPr>
            <a:lvl3pPr marL="1143000" indent="-228600" defTabSz="966788">
              <a:defRPr sz="2000">
                <a:solidFill>
                  <a:schemeClr val="tx1"/>
                </a:solidFill>
                <a:latin typeface="Comic Sans MS" charset="0"/>
                <a:ea typeface="ＭＳ Ｐゴシック" charset="0"/>
              </a:defRPr>
            </a:lvl3pPr>
            <a:lvl4pPr marL="1600200" indent="-228600" defTabSz="966788">
              <a:defRPr sz="2000">
                <a:solidFill>
                  <a:schemeClr val="tx1"/>
                </a:solidFill>
                <a:latin typeface="Comic Sans MS" charset="0"/>
                <a:ea typeface="ＭＳ Ｐゴシック" charset="0"/>
              </a:defRPr>
            </a:lvl4pPr>
            <a:lvl5pPr marL="2057400" indent="-228600" defTabSz="966788">
              <a:defRPr sz="2000">
                <a:solidFill>
                  <a:schemeClr val="tx1"/>
                </a:solidFill>
                <a:latin typeface="Comic Sans MS" charset="0"/>
                <a:ea typeface="ＭＳ Ｐゴシック" charset="0"/>
              </a:defRPr>
            </a:lvl5pPr>
            <a:lvl6pPr marL="2514600" indent="-228600" defTabSz="966788"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defTabSz="966788"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defTabSz="966788"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defTabSz="966788" eaLnBrk="0" fontAlgn="base" hangingPunct="0">
              <a:spcBef>
                <a:spcPct val="0"/>
              </a:spcBef>
              <a:spcAft>
                <a:spcPct val="0"/>
              </a:spcAft>
              <a:defRPr sz="2000">
                <a:solidFill>
                  <a:schemeClr val="tx1"/>
                </a:solidFill>
                <a:latin typeface="Comic Sans MS" charset="0"/>
                <a:ea typeface="ＭＳ Ｐゴシック" charset="0"/>
              </a:defRPr>
            </a:lvl9pPr>
          </a:lstStyle>
          <a:p>
            <a:fld id="{E092E8C0-E4B7-124E-B1F5-64B1BB24563C}" type="slidenum">
              <a:rPr lang="en-US" sz="1300">
                <a:latin typeface="Times New Roman" charset="0"/>
              </a:rPr>
              <a:pPr/>
              <a:t>12</a:t>
            </a:fld>
            <a:endParaRPr lang="en-US" sz="1300" dirty="0">
              <a:latin typeface="Times New Roman" charset="0"/>
            </a:endParaRPr>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noFill/>
          <a:extLst>
            <a:ext uri="{FAA26D3D-D897-4be2-8F04-BA451C77F1D7}">
              <ma14:placeholderFlag xmlns:ma14="http://schemas.microsoft.com/office/mac/drawingml/2011/main" xmlns="" val="1"/>
            </a:ext>
          </a:extLst>
        </p:spPr>
        <p:txBody>
          <a:bodyPr/>
          <a:lstStyle/>
          <a:p>
            <a:endParaRPr lang="en-US" dirty="0">
              <a:latin typeface="Times New Roman" charset="0"/>
            </a:endParaRPr>
          </a:p>
        </p:txBody>
      </p:sp>
    </p:spTree>
    <p:extLst>
      <p:ext uri="{BB962C8B-B14F-4D97-AF65-F5344CB8AC3E}">
        <p14:creationId xmlns:p14="http://schemas.microsoft.com/office/powerpoint/2010/main" val="30359829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p:spPr>
        <p:txBody>
          <a:bodyPr/>
          <a:lstStyle>
            <a:lvl1pPr defTabSz="966788">
              <a:defRPr sz="2000">
                <a:solidFill>
                  <a:schemeClr val="tx1"/>
                </a:solidFill>
                <a:latin typeface="Comic Sans MS" charset="0"/>
                <a:ea typeface="ＭＳ Ｐゴシック" charset="0"/>
                <a:cs typeface="ＭＳ Ｐゴシック" charset="0"/>
              </a:defRPr>
            </a:lvl1pPr>
            <a:lvl2pPr marL="742950" indent="-285750" defTabSz="966788">
              <a:defRPr sz="2000">
                <a:solidFill>
                  <a:schemeClr val="tx1"/>
                </a:solidFill>
                <a:latin typeface="Comic Sans MS" charset="0"/>
                <a:ea typeface="ＭＳ Ｐゴシック" charset="0"/>
              </a:defRPr>
            </a:lvl2pPr>
            <a:lvl3pPr marL="1143000" indent="-228600" defTabSz="966788">
              <a:defRPr sz="2000">
                <a:solidFill>
                  <a:schemeClr val="tx1"/>
                </a:solidFill>
                <a:latin typeface="Comic Sans MS" charset="0"/>
                <a:ea typeface="ＭＳ Ｐゴシック" charset="0"/>
              </a:defRPr>
            </a:lvl3pPr>
            <a:lvl4pPr marL="1600200" indent="-228600" defTabSz="966788">
              <a:defRPr sz="2000">
                <a:solidFill>
                  <a:schemeClr val="tx1"/>
                </a:solidFill>
                <a:latin typeface="Comic Sans MS" charset="0"/>
                <a:ea typeface="ＭＳ Ｐゴシック" charset="0"/>
              </a:defRPr>
            </a:lvl4pPr>
            <a:lvl5pPr marL="2057400" indent="-228600" defTabSz="966788">
              <a:defRPr sz="2000">
                <a:solidFill>
                  <a:schemeClr val="tx1"/>
                </a:solidFill>
                <a:latin typeface="Comic Sans MS" charset="0"/>
                <a:ea typeface="ＭＳ Ｐゴシック" charset="0"/>
              </a:defRPr>
            </a:lvl5pPr>
            <a:lvl6pPr marL="2514600" indent="-228600" defTabSz="966788"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defTabSz="966788"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defTabSz="966788"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defTabSz="966788" eaLnBrk="0" fontAlgn="base" hangingPunct="0">
              <a:spcBef>
                <a:spcPct val="0"/>
              </a:spcBef>
              <a:spcAft>
                <a:spcPct val="0"/>
              </a:spcAft>
              <a:defRPr sz="2000">
                <a:solidFill>
                  <a:schemeClr val="tx1"/>
                </a:solidFill>
                <a:latin typeface="Comic Sans MS" charset="0"/>
                <a:ea typeface="ＭＳ Ｐゴシック" charset="0"/>
              </a:defRPr>
            </a:lvl9pPr>
          </a:lstStyle>
          <a:p>
            <a:fld id="{C3BA4C4C-1124-4442-863F-75D915E42360}" type="slidenum">
              <a:rPr lang="en-US" sz="1300">
                <a:latin typeface="Times New Roman" charset="0"/>
              </a:rPr>
              <a:pPr/>
              <a:t>13</a:t>
            </a:fld>
            <a:endParaRPr lang="en-US" sz="1300" dirty="0">
              <a:latin typeface="Times New Roman" charset="0"/>
            </a:endParaRPr>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extLst>
            <a:ext uri="{FAA26D3D-D897-4be2-8F04-BA451C77F1D7}">
              <ma14:placeholderFlag xmlns:ma14="http://schemas.microsoft.com/office/mac/drawingml/2011/main" xmlns="" val="1"/>
            </a:ext>
          </a:extLst>
        </p:spPr>
        <p:txBody>
          <a:bodyPr/>
          <a:lstStyle/>
          <a:p>
            <a:endParaRPr lang="en-US" dirty="0">
              <a:latin typeface="Times New Roman" charset="0"/>
            </a:endParaRPr>
          </a:p>
        </p:txBody>
      </p:sp>
    </p:spTree>
    <p:extLst>
      <p:ext uri="{BB962C8B-B14F-4D97-AF65-F5344CB8AC3E}">
        <p14:creationId xmlns:p14="http://schemas.microsoft.com/office/powerpoint/2010/main" val="8434730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960BD98A-0495-4D4B-B200-81369F18E29D}" type="slidenum">
              <a:rPr lang="en-US" altLang="zh-CN" smtClean="0"/>
              <a:pPr>
                <a:defRPr/>
              </a:pPr>
              <a:t>14</a:t>
            </a:fld>
            <a:endParaRPr lang="en-US" altLang="zh-CN" dirty="0"/>
          </a:p>
        </p:txBody>
      </p:sp>
    </p:spTree>
    <p:extLst>
      <p:ext uri="{BB962C8B-B14F-4D97-AF65-F5344CB8AC3E}">
        <p14:creationId xmlns:p14="http://schemas.microsoft.com/office/powerpoint/2010/main" val="42476858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noChangeArrowheads="1"/>
          </p:cNvSpPr>
          <p:nvPr>
            <p:ph type="sldNum" sz="quarter" idx="5"/>
          </p:nvPr>
        </p:nvSpPr>
        <p:spPr>
          <a:noFill/>
        </p:spPr>
        <p:txBody>
          <a:bodyPr/>
          <a:lstStyle>
            <a:lvl1pPr defTabSz="966788">
              <a:defRPr sz="2000">
                <a:solidFill>
                  <a:schemeClr val="tx1"/>
                </a:solidFill>
                <a:latin typeface="Comic Sans MS" charset="0"/>
                <a:ea typeface="ＭＳ Ｐゴシック" charset="0"/>
                <a:cs typeface="ＭＳ Ｐゴシック" charset="0"/>
              </a:defRPr>
            </a:lvl1pPr>
            <a:lvl2pPr marL="742950" indent="-285750" defTabSz="966788">
              <a:defRPr sz="2000">
                <a:solidFill>
                  <a:schemeClr val="tx1"/>
                </a:solidFill>
                <a:latin typeface="Comic Sans MS" charset="0"/>
                <a:ea typeface="ＭＳ Ｐゴシック" charset="0"/>
              </a:defRPr>
            </a:lvl2pPr>
            <a:lvl3pPr marL="1143000" indent="-228600" defTabSz="966788">
              <a:defRPr sz="2000">
                <a:solidFill>
                  <a:schemeClr val="tx1"/>
                </a:solidFill>
                <a:latin typeface="Comic Sans MS" charset="0"/>
                <a:ea typeface="ＭＳ Ｐゴシック" charset="0"/>
              </a:defRPr>
            </a:lvl3pPr>
            <a:lvl4pPr marL="1600200" indent="-228600" defTabSz="966788">
              <a:defRPr sz="2000">
                <a:solidFill>
                  <a:schemeClr val="tx1"/>
                </a:solidFill>
                <a:latin typeface="Comic Sans MS" charset="0"/>
                <a:ea typeface="ＭＳ Ｐゴシック" charset="0"/>
              </a:defRPr>
            </a:lvl4pPr>
            <a:lvl5pPr marL="2057400" indent="-228600" defTabSz="966788">
              <a:defRPr sz="2000">
                <a:solidFill>
                  <a:schemeClr val="tx1"/>
                </a:solidFill>
                <a:latin typeface="Comic Sans MS" charset="0"/>
                <a:ea typeface="ＭＳ Ｐゴシック" charset="0"/>
              </a:defRPr>
            </a:lvl5pPr>
            <a:lvl6pPr marL="2514600" indent="-228600" defTabSz="966788"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defTabSz="966788"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defTabSz="966788"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defTabSz="966788" eaLnBrk="0" fontAlgn="base" hangingPunct="0">
              <a:spcBef>
                <a:spcPct val="0"/>
              </a:spcBef>
              <a:spcAft>
                <a:spcPct val="0"/>
              </a:spcAft>
              <a:defRPr sz="2000">
                <a:solidFill>
                  <a:schemeClr val="tx1"/>
                </a:solidFill>
                <a:latin typeface="Comic Sans MS" charset="0"/>
                <a:ea typeface="ＭＳ Ｐゴシック" charset="0"/>
              </a:defRPr>
            </a:lvl9pPr>
          </a:lstStyle>
          <a:p>
            <a:fld id="{027CCE78-9F8E-C448-9A42-58BF38E05FB0}" type="slidenum">
              <a:rPr lang="en-US" sz="1300">
                <a:latin typeface="Times New Roman" charset="0"/>
              </a:rPr>
              <a:pPr/>
              <a:t>15</a:t>
            </a:fld>
            <a:endParaRPr lang="en-US" sz="1300" dirty="0">
              <a:latin typeface="Times New Roman" charset="0"/>
            </a:endParaRPr>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extLst>
            <a:ext uri="{FAA26D3D-D897-4be2-8F04-BA451C77F1D7}">
              <ma14:placeholderFlag xmlns:ma14="http://schemas.microsoft.com/office/mac/drawingml/2011/main" xmlns="" val="1"/>
            </a:ext>
          </a:extLst>
        </p:spPr>
        <p:txBody>
          <a:bodyPr/>
          <a:lstStyle/>
          <a:p>
            <a:endParaRPr lang="en-US" dirty="0">
              <a:latin typeface="Times New Roman" charset="0"/>
            </a:endParaRPr>
          </a:p>
        </p:txBody>
      </p:sp>
    </p:spTree>
    <p:extLst>
      <p:ext uri="{BB962C8B-B14F-4D97-AF65-F5344CB8AC3E}">
        <p14:creationId xmlns:p14="http://schemas.microsoft.com/office/powerpoint/2010/main" val="13628770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960BD98A-0495-4D4B-B200-81369F18E29D}" type="slidenum">
              <a:rPr lang="en-US" altLang="zh-CN" smtClean="0"/>
              <a:pPr>
                <a:defRPr/>
              </a:pPr>
              <a:t>16</a:t>
            </a:fld>
            <a:endParaRPr lang="en-US" altLang="zh-CN" dirty="0"/>
          </a:p>
        </p:txBody>
      </p:sp>
    </p:spTree>
    <p:extLst>
      <p:ext uri="{BB962C8B-B14F-4D97-AF65-F5344CB8AC3E}">
        <p14:creationId xmlns:p14="http://schemas.microsoft.com/office/powerpoint/2010/main" val="20700272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p:spPr>
        <p:txBody>
          <a:bodyPr/>
          <a:lstStyle>
            <a:lvl1pPr defTabSz="966788">
              <a:defRPr sz="2000">
                <a:solidFill>
                  <a:schemeClr val="tx1"/>
                </a:solidFill>
                <a:latin typeface="Comic Sans MS" charset="0"/>
                <a:ea typeface="ＭＳ Ｐゴシック" charset="0"/>
                <a:cs typeface="ＭＳ Ｐゴシック" charset="0"/>
              </a:defRPr>
            </a:lvl1pPr>
            <a:lvl2pPr marL="742950" indent="-285750" defTabSz="966788">
              <a:defRPr sz="2000">
                <a:solidFill>
                  <a:schemeClr val="tx1"/>
                </a:solidFill>
                <a:latin typeface="Comic Sans MS" charset="0"/>
                <a:ea typeface="ＭＳ Ｐゴシック" charset="0"/>
              </a:defRPr>
            </a:lvl2pPr>
            <a:lvl3pPr marL="1143000" indent="-228600" defTabSz="966788">
              <a:defRPr sz="2000">
                <a:solidFill>
                  <a:schemeClr val="tx1"/>
                </a:solidFill>
                <a:latin typeface="Comic Sans MS" charset="0"/>
                <a:ea typeface="ＭＳ Ｐゴシック" charset="0"/>
              </a:defRPr>
            </a:lvl3pPr>
            <a:lvl4pPr marL="1600200" indent="-228600" defTabSz="966788">
              <a:defRPr sz="2000">
                <a:solidFill>
                  <a:schemeClr val="tx1"/>
                </a:solidFill>
                <a:latin typeface="Comic Sans MS" charset="0"/>
                <a:ea typeface="ＭＳ Ｐゴシック" charset="0"/>
              </a:defRPr>
            </a:lvl4pPr>
            <a:lvl5pPr marL="2057400" indent="-228600" defTabSz="966788">
              <a:defRPr sz="2000">
                <a:solidFill>
                  <a:schemeClr val="tx1"/>
                </a:solidFill>
                <a:latin typeface="Comic Sans MS" charset="0"/>
                <a:ea typeface="ＭＳ Ｐゴシック" charset="0"/>
              </a:defRPr>
            </a:lvl5pPr>
            <a:lvl6pPr marL="2514600" indent="-228600" defTabSz="966788"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defTabSz="966788"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defTabSz="966788"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defTabSz="966788" eaLnBrk="0" fontAlgn="base" hangingPunct="0">
              <a:spcBef>
                <a:spcPct val="0"/>
              </a:spcBef>
              <a:spcAft>
                <a:spcPct val="0"/>
              </a:spcAft>
              <a:defRPr sz="2000">
                <a:solidFill>
                  <a:schemeClr val="tx1"/>
                </a:solidFill>
                <a:latin typeface="Comic Sans MS" charset="0"/>
                <a:ea typeface="ＭＳ Ｐゴシック" charset="0"/>
              </a:defRPr>
            </a:lvl9pPr>
          </a:lstStyle>
          <a:p>
            <a:fld id="{631B46F4-D8F1-FB47-8313-D4E9CFBB5306}" type="slidenum">
              <a:rPr lang="en-US" sz="1300">
                <a:latin typeface="Times New Roman" charset="0"/>
              </a:rPr>
              <a:pPr/>
              <a:t>17</a:t>
            </a:fld>
            <a:endParaRPr lang="en-US" sz="1300" dirty="0">
              <a:latin typeface="Times New Roman" charset="0"/>
            </a:endParaRPr>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extLst>
            <a:ext uri="{FAA26D3D-D897-4be2-8F04-BA451C77F1D7}">
              <ma14:placeholderFlag xmlns:ma14="http://schemas.microsoft.com/office/mac/drawingml/2011/main" xmlns="" val="1"/>
            </a:ext>
          </a:extLst>
        </p:spPr>
        <p:txBody>
          <a:bodyPr/>
          <a:lstStyle/>
          <a:p>
            <a:endParaRPr lang="en-US" dirty="0">
              <a:latin typeface="Times New Roman" charset="0"/>
            </a:endParaRPr>
          </a:p>
        </p:txBody>
      </p:sp>
    </p:spTree>
    <p:extLst>
      <p:ext uri="{BB962C8B-B14F-4D97-AF65-F5344CB8AC3E}">
        <p14:creationId xmlns:p14="http://schemas.microsoft.com/office/powerpoint/2010/main" val="31686218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p:spPr>
        <p:txBody>
          <a:bodyPr/>
          <a:lstStyle>
            <a:lvl1pPr defTabSz="966788">
              <a:defRPr sz="2000">
                <a:solidFill>
                  <a:schemeClr val="tx1"/>
                </a:solidFill>
                <a:latin typeface="Comic Sans MS" charset="0"/>
                <a:ea typeface="ＭＳ Ｐゴシック" charset="0"/>
                <a:cs typeface="ＭＳ Ｐゴシック" charset="0"/>
              </a:defRPr>
            </a:lvl1pPr>
            <a:lvl2pPr marL="742950" indent="-285750" defTabSz="966788">
              <a:defRPr sz="2000">
                <a:solidFill>
                  <a:schemeClr val="tx1"/>
                </a:solidFill>
                <a:latin typeface="Comic Sans MS" charset="0"/>
                <a:ea typeface="ＭＳ Ｐゴシック" charset="0"/>
              </a:defRPr>
            </a:lvl2pPr>
            <a:lvl3pPr marL="1143000" indent="-228600" defTabSz="966788">
              <a:defRPr sz="2000">
                <a:solidFill>
                  <a:schemeClr val="tx1"/>
                </a:solidFill>
                <a:latin typeface="Comic Sans MS" charset="0"/>
                <a:ea typeface="ＭＳ Ｐゴシック" charset="0"/>
              </a:defRPr>
            </a:lvl3pPr>
            <a:lvl4pPr marL="1600200" indent="-228600" defTabSz="966788">
              <a:defRPr sz="2000">
                <a:solidFill>
                  <a:schemeClr val="tx1"/>
                </a:solidFill>
                <a:latin typeface="Comic Sans MS" charset="0"/>
                <a:ea typeface="ＭＳ Ｐゴシック" charset="0"/>
              </a:defRPr>
            </a:lvl4pPr>
            <a:lvl5pPr marL="2057400" indent="-228600" defTabSz="966788">
              <a:defRPr sz="2000">
                <a:solidFill>
                  <a:schemeClr val="tx1"/>
                </a:solidFill>
                <a:latin typeface="Comic Sans MS" charset="0"/>
                <a:ea typeface="ＭＳ Ｐゴシック" charset="0"/>
              </a:defRPr>
            </a:lvl5pPr>
            <a:lvl6pPr marL="2514600" indent="-228600" defTabSz="966788"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defTabSz="966788"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defTabSz="966788"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defTabSz="966788" eaLnBrk="0" fontAlgn="base" hangingPunct="0">
              <a:spcBef>
                <a:spcPct val="0"/>
              </a:spcBef>
              <a:spcAft>
                <a:spcPct val="0"/>
              </a:spcAft>
              <a:defRPr sz="2000">
                <a:solidFill>
                  <a:schemeClr val="tx1"/>
                </a:solidFill>
                <a:latin typeface="Comic Sans MS" charset="0"/>
                <a:ea typeface="ＭＳ Ｐゴシック" charset="0"/>
              </a:defRPr>
            </a:lvl9pPr>
          </a:lstStyle>
          <a:p>
            <a:fld id="{63F9E48E-4B25-AD41-97B8-9B90B849A104}" type="slidenum">
              <a:rPr lang="en-US" sz="1300">
                <a:latin typeface="Times New Roman" charset="0"/>
              </a:rPr>
              <a:pPr/>
              <a:t>18</a:t>
            </a:fld>
            <a:endParaRPr lang="en-US" sz="1300" dirty="0">
              <a:latin typeface="Times New Roman" charset="0"/>
            </a:endParaRPr>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extLst>
            <a:ext uri="{FAA26D3D-D897-4be2-8F04-BA451C77F1D7}">
              <ma14:placeholderFlag xmlns:ma14="http://schemas.microsoft.com/office/mac/drawingml/2011/main" xmlns="" val="1"/>
            </a:ext>
          </a:extLst>
        </p:spPr>
        <p:txBody>
          <a:bodyPr/>
          <a:lstStyle/>
          <a:p>
            <a:endParaRPr lang="en-US" dirty="0">
              <a:latin typeface="Times New Roman" charset="0"/>
            </a:endParaRPr>
          </a:p>
        </p:txBody>
      </p:sp>
    </p:spTree>
    <p:extLst>
      <p:ext uri="{BB962C8B-B14F-4D97-AF65-F5344CB8AC3E}">
        <p14:creationId xmlns:p14="http://schemas.microsoft.com/office/powerpoint/2010/main" val="12734362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单一字母替换方法</a:t>
            </a:r>
          </a:p>
        </p:txBody>
      </p:sp>
      <p:sp>
        <p:nvSpPr>
          <p:cNvPr id="4" name="灯片编号占位符 3"/>
          <p:cNvSpPr>
            <a:spLocks noGrp="1"/>
          </p:cNvSpPr>
          <p:nvPr>
            <p:ph type="sldNum" sz="quarter" idx="10"/>
          </p:nvPr>
        </p:nvSpPr>
        <p:spPr/>
        <p:txBody>
          <a:bodyPr/>
          <a:lstStyle/>
          <a:p>
            <a:pPr>
              <a:defRPr/>
            </a:pPr>
            <a:fld id="{960BD98A-0495-4D4B-B200-81369F18E29D}" type="slidenum">
              <a:rPr lang="en-US" altLang="zh-CN" smtClean="0"/>
              <a:pPr>
                <a:defRPr/>
              </a:pPr>
              <a:t>21</a:t>
            </a:fld>
            <a:endParaRPr lang="en-US" altLang="zh-CN" dirty="0"/>
          </a:p>
        </p:txBody>
      </p:sp>
    </p:spTree>
    <p:extLst>
      <p:ext uri="{BB962C8B-B14F-4D97-AF65-F5344CB8AC3E}">
        <p14:creationId xmlns:p14="http://schemas.microsoft.com/office/powerpoint/2010/main" val="11266576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960BD98A-0495-4D4B-B200-81369F18E29D}" type="slidenum">
              <a:rPr lang="en-US" altLang="zh-CN" smtClean="0"/>
              <a:pPr>
                <a:defRPr/>
              </a:pPr>
              <a:t>23</a:t>
            </a:fld>
            <a:endParaRPr lang="en-US" altLang="zh-CN" dirty="0"/>
          </a:p>
        </p:txBody>
      </p:sp>
    </p:spTree>
    <p:extLst>
      <p:ext uri="{BB962C8B-B14F-4D97-AF65-F5344CB8AC3E}">
        <p14:creationId xmlns:p14="http://schemas.microsoft.com/office/powerpoint/2010/main" val="35389126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zh-CN" dirty="0"/>
              <a:t>Each</a:t>
            </a:r>
            <a:r>
              <a:rPr lang="en-US" altLang="zh-CN" baseline="0" dirty="0"/>
              <a:t> of the </a:t>
            </a:r>
            <a:r>
              <a:rPr lang="en-US" altLang="zh-CN" dirty="0"/>
              <a:t>8! mappings (a </a:t>
            </a:r>
            <a:r>
              <a:rPr lang="en-US" altLang="zh-CN" sz="1200" b="0" i="0" kern="1200" dirty="0">
                <a:solidFill>
                  <a:schemeClr val="tx1"/>
                </a:solidFill>
                <a:effectLst/>
                <a:latin typeface="Comic Sans MS" panose="030F0702030302020204" pitchFamily="66" charset="0"/>
                <a:ea typeface="+mn-ea"/>
                <a:cs typeface="+mn-cs"/>
              </a:rPr>
              <a:t>bijection</a:t>
            </a:r>
            <a:r>
              <a:rPr lang="en-US" altLang="zh-CN" sz="1200" b="0" i="0" kern="1200" baseline="0" dirty="0">
                <a:solidFill>
                  <a:schemeClr val="tx1"/>
                </a:solidFill>
                <a:effectLst/>
                <a:latin typeface="Comic Sans MS" panose="030F0702030302020204" pitchFamily="66" charset="0"/>
                <a:ea typeface="+mn-ea"/>
                <a:cs typeface="+mn-cs"/>
              </a:rPr>
              <a:t> function </a:t>
            </a:r>
            <a:r>
              <a:rPr lang="zh-CN" altLang="en-US" sz="1200" b="0" i="0" kern="1200" baseline="0" dirty="0">
                <a:solidFill>
                  <a:schemeClr val="tx1"/>
                </a:solidFill>
                <a:effectLst/>
                <a:latin typeface="Comic Sans MS" panose="030F0702030302020204" pitchFamily="66" charset="0"/>
                <a:ea typeface="+mn-ea"/>
                <a:cs typeface="+mn-cs"/>
              </a:rPr>
              <a:t>双射函数</a:t>
            </a:r>
            <a:r>
              <a:rPr lang="en-US" altLang="zh-CN" sz="1200" b="1" i="0" kern="1200" baseline="0" dirty="0">
                <a:solidFill>
                  <a:schemeClr val="tx1"/>
                </a:solidFill>
                <a:effectLst/>
                <a:latin typeface="Comic Sans MS" panose="030F0702030302020204" pitchFamily="66" charset="0"/>
                <a:ea typeface="+mn-ea"/>
                <a:cs typeface="+mn-cs"/>
              </a:rPr>
              <a:t>)</a:t>
            </a:r>
            <a:r>
              <a:rPr lang="en-US" altLang="zh-CN" baseline="0" dirty="0"/>
              <a:t> is a key. </a:t>
            </a:r>
            <a:endParaRPr lang="zh-CN" altLang="en-US" dirty="0"/>
          </a:p>
        </p:txBody>
      </p:sp>
      <p:sp>
        <p:nvSpPr>
          <p:cNvPr id="4" name="灯片编号占位符 3"/>
          <p:cNvSpPr>
            <a:spLocks noGrp="1"/>
          </p:cNvSpPr>
          <p:nvPr>
            <p:ph type="sldNum" sz="quarter" idx="10"/>
          </p:nvPr>
        </p:nvSpPr>
        <p:spPr/>
        <p:txBody>
          <a:bodyPr/>
          <a:lstStyle/>
          <a:p>
            <a:pPr>
              <a:defRPr/>
            </a:pPr>
            <a:fld id="{960BD98A-0495-4D4B-B200-81369F18E29D}" type="slidenum">
              <a:rPr lang="en-US" altLang="zh-CN" smtClean="0"/>
              <a:pPr>
                <a:defRPr/>
              </a:pPr>
              <a:t>29</a:t>
            </a:fld>
            <a:endParaRPr lang="en-US" altLang="zh-CN" dirty="0"/>
          </a:p>
        </p:txBody>
      </p:sp>
    </p:spTree>
    <p:extLst>
      <p:ext uri="{BB962C8B-B14F-4D97-AF65-F5344CB8AC3E}">
        <p14:creationId xmlns:p14="http://schemas.microsoft.com/office/powerpoint/2010/main" val="12216660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Cipher </a:t>
            </a:r>
            <a:r>
              <a:rPr lang="zh-CN" altLang="en-US" dirty="0"/>
              <a:t>密码（密码算法）， </a:t>
            </a:r>
            <a:r>
              <a:rPr lang="en-US" altLang="zh-CN" dirty="0"/>
              <a:t>Key </a:t>
            </a:r>
            <a:r>
              <a:rPr lang="zh-CN" altLang="en-US" dirty="0"/>
              <a:t>秘钥</a:t>
            </a:r>
          </a:p>
        </p:txBody>
      </p:sp>
      <p:sp>
        <p:nvSpPr>
          <p:cNvPr id="4" name="灯片编号占位符 3"/>
          <p:cNvSpPr>
            <a:spLocks noGrp="1"/>
          </p:cNvSpPr>
          <p:nvPr>
            <p:ph type="sldNum" sz="quarter" idx="10"/>
          </p:nvPr>
        </p:nvSpPr>
        <p:spPr/>
        <p:txBody>
          <a:bodyPr/>
          <a:lstStyle/>
          <a:p>
            <a:pPr>
              <a:defRPr/>
            </a:pPr>
            <a:fld id="{960BD98A-0495-4D4B-B200-81369F18E29D}" type="slidenum">
              <a:rPr lang="en-US" altLang="zh-CN" smtClean="0"/>
              <a:pPr>
                <a:defRPr/>
              </a:pPr>
              <a:t>30</a:t>
            </a:fld>
            <a:endParaRPr lang="en-US" altLang="zh-CN" dirty="0"/>
          </a:p>
        </p:txBody>
      </p:sp>
    </p:spTree>
    <p:extLst>
      <p:ext uri="{BB962C8B-B14F-4D97-AF65-F5344CB8AC3E}">
        <p14:creationId xmlns:p14="http://schemas.microsoft.com/office/powerpoint/2010/main" val="41296660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加密， 可能的密码个数：  </a:t>
            </a:r>
            <a:r>
              <a:rPr lang="en-US" altLang="zh-CN" dirty="0"/>
              <a:t>(2^64)!</a:t>
            </a:r>
            <a:endParaRPr lang="zh-CN" altLang="en-US" dirty="0"/>
          </a:p>
        </p:txBody>
      </p:sp>
      <p:sp>
        <p:nvSpPr>
          <p:cNvPr id="4" name="灯片编号占位符 3"/>
          <p:cNvSpPr>
            <a:spLocks noGrp="1"/>
          </p:cNvSpPr>
          <p:nvPr>
            <p:ph type="sldNum" sz="quarter" idx="10"/>
          </p:nvPr>
        </p:nvSpPr>
        <p:spPr/>
        <p:txBody>
          <a:bodyPr/>
          <a:lstStyle/>
          <a:p>
            <a:pPr>
              <a:defRPr/>
            </a:pPr>
            <a:fld id="{960BD98A-0495-4D4B-B200-81369F18E29D}" type="slidenum">
              <a:rPr lang="en-US" altLang="zh-CN" smtClean="0"/>
              <a:pPr>
                <a:defRPr/>
              </a:pPr>
              <a:t>31</a:t>
            </a:fld>
            <a:endParaRPr lang="en-US" altLang="zh-CN" dirty="0"/>
          </a:p>
        </p:txBody>
      </p:sp>
    </p:spTree>
    <p:extLst>
      <p:ext uri="{BB962C8B-B14F-4D97-AF65-F5344CB8AC3E}">
        <p14:creationId xmlns:p14="http://schemas.microsoft.com/office/powerpoint/2010/main" val="18757104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注意，一种函数</a:t>
            </a:r>
            <a:r>
              <a:rPr lang="zh-CN" altLang="en-US" baseline="0" dirty="0"/>
              <a:t> 如果能够产生所有</a:t>
            </a:r>
            <a:r>
              <a:rPr lang="en-US" altLang="zh-CN" baseline="0" dirty="0"/>
              <a:t>64!</a:t>
            </a:r>
            <a:r>
              <a:rPr lang="zh-CN" altLang="en-US" baseline="0" dirty="0"/>
              <a:t>个表（对应，或双射函数），那就是完美的。否则，这种函数只是近似提供了这种能力，所以用 </a:t>
            </a:r>
            <a:r>
              <a:rPr lang="en-US" altLang="zh-CN" baseline="0" dirty="0"/>
              <a:t>simulate</a:t>
            </a:r>
            <a:r>
              <a:rPr lang="zh-CN" altLang="en-US" baseline="0" dirty="0"/>
              <a:t>这个词。</a:t>
            </a:r>
            <a:endParaRPr lang="zh-CN" altLang="en-US" dirty="0"/>
          </a:p>
        </p:txBody>
      </p:sp>
      <p:sp>
        <p:nvSpPr>
          <p:cNvPr id="4" name="灯片编号占位符 3"/>
          <p:cNvSpPr>
            <a:spLocks noGrp="1"/>
          </p:cNvSpPr>
          <p:nvPr>
            <p:ph type="sldNum" sz="quarter" idx="10"/>
          </p:nvPr>
        </p:nvSpPr>
        <p:spPr/>
        <p:txBody>
          <a:bodyPr/>
          <a:lstStyle/>
          <a:p>
            <a:pPr>
              <a:defRPr/>
            </a:pPr>
            <a:fld id="{960BD98A-0495-4D4B-B200-81369F18E29D}" type="slidenum">
              <a:rPr lang="en-US" altLang="zh-CN" smtClean="0"/>
              <a:pPr>
                <a:defRPr/>
              </a:pPr>
              <a:t>32</a:t>
            </a:fld>
            <a:endParaRPr lang="en-US" altLang="zh-CN" dirty="0"/>
          </a:p>
        </p:txBody>
      </p:sp>
    </p:spTree>
    <p:extLst>
      <p:ext uri="{BB962C8B-B14F-4D97-AF65-F5344CB8AC3E}">
        <p14:creationId xmlns:p14="http://schemas.microsoft.com/office/powerpoint/2010/main" val="42378894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Why n round?</a:t>
            </a:r>
            <a:r>
              <a:rPr lang="en-US" altLang="zh-CN" baseline="0" dirty="0"/>
              <a:t>  If there is only one round, a given input bit would only affect 8 output bits!</a:t>
            </a:r>
            <a:endParaRPr lang="zh-CN" altLang="en-US" dirty="0"/>
          </a:p>
        </p:txBody>
      </p:sp>
      <p:sp>
        <p:nvSpPr>
          <p:cNvPr id="4" name="灯片编号占位符 3"/>
          <p:cNvSpPr>
            <a:spLocks noGrp="1"/>
          </p:cNvSpPr>
          <p:nvPr>
            <p:ph type="sldNum" sz="quarter" idx="10"/>
          </p:nvPr>
        </p:nvSpPr>
        <p:spPr/>
        <p:txBody>
          <a:bodyPr/>
          <a:lstStyle/>
          <a:p>
            <a:pPr>
              <a:defRPr/>
            </a:pPr>
            <a:fld id="{960BD98A-0495-4D4B-B200-81369F18E29D}" type="slidenum">
              <a:rPr lang="en-US" altLang="zh-CN" smtClean="0"/>
              <a:pPr>
                <a:defRPr/>
              </a:pPr>
              <a:t>33</a:t>
            </a:fld>
            <a:endParaRPr lang="en-US" altLang="zh-CN" dirty="0"/>
          </a:p>
        </p:txBody>
      </p:sp>
    </p:spTree>
    <p:extLst>
      <p:ext uri="{BB962C8B-B14F-4D97-AF65-F5344CB8AC3E}">
        <p14:creationId xmlns:p14="http://schemas.microsoft.com/office/powerpoint/2010/main" val="29619185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The bijection</a:t>
            </a:r>
            <a:r>
              <a:rPr lang="en-US" altLang="zh-CN" baseline="0" dirty="0"/>
              <a:t> function is the key!</a:t>
            </a:r>
            <a:endParaRPr lang="zh-CN" altLang="en-US" dirty="0"/>
          </a:p>
        </p:txBody>
      </p:sp>
      <p:sp>
        <p:nvSpPr>
          <p:cNvPr id="4" name="灯片编号占位符 3"/>
          <p:cNvSpPr>
            <a:spLocks noGrp="1"/>
          </p:cNvSpPr>
          <p:nvPr>
            <p:ph type="sldNum" sz="quarter" idx="10"/>
          </p:nvPr>
        </p:nvSpPr>
        <p:spPr/>
        <p:txBody>
          <a:bodyPr/>
          <a:lstStyle/>
          <a:p>
            <a:pPr>
              <a:defRPr/>
            </a:pPr>
            <a:fld id="{960BD98A-0495-4D4B-B200-81369F18E29D}" type="slidenum">
              <a:rPr lang="en-US" altLang="zh-CN" smtClean="0"/>
              <a:pPr>
                <a:defRPr/>
              </a:pPr>
              <a:t>34</a:t>
            </a:fld>
            <a:endParaRPr lang="en-US" altLang="zh-CN" dirty="0"/>
          </a:p>
        </p:txBody>
      </p:sp>
    </p:spTree>
    <p:extLst>
      <p:ext uri="{BB962C8B-B14F-4D97-AF65-F5344CB8AC3E}">
        <p14:creationId xmlns:p14="http://schemas.microsoft.com/office/powerpoint/2010/main" val="32004813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Two guys</a:t>
            </a:r>
            <a:r>
              <a:rPr lang="en-US" altLang="zh-CN" baseline="0" dirty="0"/>
              <a:t> meet in person and agree on the key. What about two communicating hosts, they never meet in person. </a:t>
            </a:r>
            <a:endParaRPr lang="zh-CN" altLang="en-US" dirty="0"/>
          </a:p>
        </p:txBody>
      </p:sp>
      <p:sp>
        <p:nvSpPr>
          <p:cNvPr id="4" name="灯片编号占位符 3"/>
          <p:cNvSpPr>
            <a:spLocks noGrp="1"/>
          </p:cNvSpPr>
          <p:nvPr>
            <p:ph type="sldNum" sz="quarter" idx="10"/>
          </p:nvPr>
        </p:nvSpPr>
        <p:spPr/>
        <p:txBody>
          <a:bodyPr/>
          <a:lstStyle/>
          <a:p>
            <a:pPr>
              <a:defRPr/>
            </a:pPr>
            <a:fld id="{960BD98A-0495-4D4B-B200-81369F18E29D}" type="slidenum">
              <a:rPr lang="en-US" altLang="zh-CN" smtClean="0"/>
              <a:pPr>
                <a:defRPr/>
              </a:pPr>
              <a:t>45</a:t>
            </a:fld>
            <a:endParaRPr lang="en-US" altLang="zh-CN" dirty="0"/>
          </a:p>
        </p:txBody>
      </p:sp>
    </p:spTree>
    <p:extLst>
      <p:ext uri="{BB962C8B-B14F-4D97-AF65-F5344CB8AC3E}">
        <p14:creationId xmlns:p14="http://schemas.microsoft.com/office/powerpoint/2010/main" val="20183194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No need to meet in person to agree on a secret</a:t>
            </a:r>
            <a:r>
              <a:rPr lang="en-US" altLang="zh-CN" baseline="0" dirty="0"/>
              <a:t> key!</a:t>
            </a:r>
            <a:endParaRPr lang="zh-CN" altLang="en-US" dirty="0"/>
          </a:p>
        </p:txBody>
      </p:sp>
      <p:sp>
        <p:nvSpPr>
          <p:cNvPr id="4" name="灯片编号占位符 3"/>
          <p:cNvSpPr>
            <a:spLocks noGrp="1"/>
          </p:cNvSpPr>
          <p:nvPr>
            <p:ph type="sldNum" sz="quarter" idx="10"/>
          </p:nvPr>
        </p:nvSpPr>
        <p:spPr/>
        <p:txBody>
          <a:bodyPr/>
          <a:lstStyle/>
          <a:p>
            <a:pPr>
              <a:defRPr/>
            </a:pPr>
            <a:fld id="{960BD98A-0495-4D4B-B200-81369F18E29D}" type="slidenum">
              <a:rPr lang="en-US" altLang="zh-CN" smtClean="0"/>
              <a:pPr>
                <a:defRPr/>
              </a:pPr>
              <a:t>47</a:t>
            </a:fld>
            <a:endParaRPr lang="en-US" altLang="zh-CN" dirty="0"/>
          </a:p>
        </p:txBody>
      </p:sp>
    </p:spTree>
    <p:extLst>
      <p:ext uri="{BB962C8B-B14F-4D97-AF65-F5344CB8AC3E}">
        <p14:creationId xmlns:p14="http://schemas.microsoft.com/office/powerpoint/2010/main" val="27867040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60BD98A-0495-4D4B-B200-81369F18E29D}" type="slidenum">
              <a:rPr lang="en-US" altLang="zh-CN" smtClean="0"/>
              <a:pPr>
                <a:defRPr/>
              </a:pPr>
              <a:t>50</a:t>
            </a:fld>
            <a:endParaRPr lang="en-US" altLang="zh-CN"/>
          </a:p>
        </p:txBody>
      </p:sp>
    </p:spTree>
    <p:extLst>
      <p:ext uri="{BB962C8B-B14F-4D97-AF65-F5344CB8AC3E}">
        <p14:creationId xmlns:p14="http://schemas.microsoft.com/office/powerpoint/2010/main" val="4596817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rtl="0" fontAlgn="base"/>
            <a:r>
              <a:rPr lang="en-US" altLang="zh-CN" sz="1200" b="0" i="0" kern="1200" dirty="0">
                <a:solidFill>
                  <a:schemeClr val="tx1"/>
                </a:solidFill>
                <a:effectLst/>
                <a:latin typeface="Times New Roman" pitchFamily="18" charset="0"/>
                <a:ea typeface="+mn-ea"/>
                <a:cs typeface="+mn-cs"/>
              </a:rPr>
              <a:t># Write Python3 code here </a:t>
            </a:r>
          </a:p>
          <a:p>
            <a:pPr rtl="0" fontAlgn="base"/>
            <a:r>
              <a:rPr lang="en-US" altLang="zh-CN" sz="1200" b="0" i="0" kern="1200" dirty="0">
                <a:solidFill>
                  <a:schemeClr val="tx1"/>
                </a:solidFill>
                <a:effectLst/>
                <a:latin typeface="Times New Roman" pitchFamily="18" charset="0"/>
                <a:ea typeface="+mn-ea"/>
                <a:cs typeface="+mn-cs"/>
              </a:rPr>
              <a:t>from decimal import Decimal </a:t>
            </a:r>
          </a:p>
          <a:p>
            <a:pPr rtl="0" fontAlgn="base"/>
            <a:r>
              <a:rPr lang="en-US" altLang="zh-CN" sz="1200" b="0" i="0" kern="1200" dirty="0">
                <a:solidFill>
                  <a:schemeClr val="tx1"/>
                </a:solidFill>
                <a:effectLst/>
                <a:latin typeface="Times New Roman" pitchFamily="18" charset="0"/>
                <a:ea typeface="+mn-ea"/>
                <a:cs typeface="+mn-cs"/>
              </a:rPr>
              <a:t>  </a:t>
            </a:r>
          </a:p>
          <a:p>
            <a:pPr rtl="0" fontAlgn="base"/>
            <a:r>
              <a:rPr lang="en-US" altLang="zh-CN" sz="1200" b="0" i="0" kern="1200" dirty="0">
                <a:solidFill>
                  <a:schemeClr val="tx1"/>
                </a:solidFill>
                <a:effectLst/>
                <a:latin typeface="Times New Roman" pitchFamily="18" charset="0"/>
                <a:ea typeface="+mn-ea"/>
                <a:cs typeface="+mn-cs"/>
              </a:rPr>
              <a:t>def </a:t>
            </a:r>
            <a:r>
              <a:rPr lang="en-US" altLang="zh-CN" sz="1200" b="0" i="0" kern="1200" dirty="0" err="1">
                <a:solidFill>
                  <a:schemeClr val="tx1"/>
                </a:solidFill>
                <a:effectLst/>
                <a:latin typeface="Times New Roman" pitchFamily="18" charset="0"/>
                <a:ea typeface="+mn-ea"/>
                <a:cs typeface="+mn-cs"/>
              </a:rPr>
              <a:t>gcd</a:t>
            </a:r>
            <a:r>
              <a:rPr lang="en-US" altLang="zh-CN" sz="1200" b="0" i="0" kern="1200" dirty="0">
                <a:solidFill>
                  <a:schemeClr val="tx1"/>
                </a:solidFill>
                <a:effectLst/>
                <a:latin typeface="Times New Roman" pitchFamily="18" charset="0"/>
                <a:ea typeface="+mn-ea"/>
                <a:cs typeface="+mn-cs"/>
              </a:rPr>
              <a:t>(</a:t>
            </a:r>
            <a:r>
              <a:rPr lang="en-US" altLang="zh-CN" sz="1200" b="0" i="0" kern="1200" dirty="0" err="1">
                <a:solidFill>
                  <a:schemeClr val="tx1"/>
                </a:solidFill>
                <a:effectLst/>
                <a:latin typeface="Times New Roman" pitchFamily="18" charset="0"/>
                <a:ea typeface="+mn-ea"/>
                <a:cs typeface="+mn-cs"/>
              </a:rPr>
              <a:t>a,b</a:t>
            </a:r>
            <a:r>
              <a:rPr lang="en-US" altLang="zh-CN" sz="1200" b="0" i="0" kern="1200" dirty="0">
                <a:solidFill>
                  <a:schemeClr val="tx1"/>
                </a:solidFill>
                <a:effectLst/>
                <a:latin typeface="Times New Roman" pitchFamily="18" charset="0"/>
                <a:ea typeface="+mn-ea"/>
                <a:cs typeface="+mn-cs"/>
              </a:rPr>
              <a:t>): </a:t>
            </a:r>
          </a:p>
          <a:p>
            <a:pPr rtl="0" fontAlgn="base"/>
            <a:r>
              <a:rPr lang="en-US" altLang="zh-CN" sz="1200" b="0" i="0" kern="1200" dirty="0">
                <a:solidFill>
                  <a:schemeClr val="tx1"/>
                </a:solidFill>
                <a:effectLst/>
                <a:latin typeface="Times New Roman" pitchFamily="18" charset="0"/>
                <a:ea typeface="+mn-ea"/>
                <a:cs typeface="+mn-cs"/>
              </a:rPr>
              <a:t>    if b==0: </a:t>
            </a:r>
          </a:p>
          <a:p>
            <a:pPr rtl="0" fontAlgn="base"/>
            <a:r>
              <a:rPr lang="en-US" altLang="zh-CN" sz="1200" b="0" i="0" kern="1200" dirty="0">
                <a:solidFill>
                  <a:schemeClr val="tx1"/>
                </a:solidFill>
                <a:effectLst/>
                <a:latin typeface="Times New Roman" pitchFamily="18" charset="0"/>
                <a:ea typeface="+mn-ea"/>
                <a:cs typeface="+mn-cs"/>
              </a:rPr>
              <a:t>        return a </a:t>
            </a:r>
          </a:p>
          <a:p>
            <a:pPr rtl="0" fontAlgn="base"/>
            <a:r>
              <a:rPr lang="en-US" altLang="zh-CN" sz="1200" b="0" i="0" kern="1200" dirty="0">
                <a:solidFill>
                  <a:schemeClr val="tx1"/>
                </a:solidFill>
                <a:effectLst/>
                <a:latin typeface="Times New Roman" pitchFamily="18" charset="0"/>
                <a:ea typeface="+mn-ea"/>
                <a:cs typeface="+mn-cs"/>
              </a:rPr>
              <a:t>    else: </a:t>
            </a:r>
          </a:p>
          <a:p>
            <a:pPr rtl="0" fontAlgn="base"/>
            <a:r>
              <a:rPr lang="en-US" altLang="zh-CN" sz="1200" b="0" i="0" kern="1200" dirty="0">
                <a:solidFill>
                  <a:schemeClr val="tx1"/>
                </a:solidFill>
                <a:effectLst/>
                <a:latin typeface="Times New Roman" pitchFamily="18" charset="0"/>
                <a:ea typeface="+mn-ea"/>
                <a:cs typeface="+mn-cs"/>
              </a:rPr>
              <a:t>        return </a:t>
            </a:r>
            <a:r>
              <a:rPr lang="en-US" altLang="zh-CN" sz="1200" b="0" i="0" kern="1200" dirty="0" err="1">
                <a:solidFill>
                  <a:schemeClr val="tx1"/>
                </a:solidFill>
                <a:effectLst/>
                <a:latin typeface="Times New Roman" pitchFamily="18" charset="0"/>
                <a:ea typeface="+mn-ea"/>
                <a:cs typeface="+mn-cs"/>
              </a:rPr>
              <a:t>gcd</a:t>
            </a:r>
            <a:r>
              <a:rPr lang="en-US" altLang="zh-CN" sz="1200" b="0" i="0" kern="1200" dirty="0">
                <a:solidFill>
                  <a:schemeClr val="tx1"/>
                </a:solidFill>
                <a:effectLst/>
                <a:latin typeface="Times New Roman" pitchFamily="18" charset="0"/>
                <a:ea typeface="+mn-ea"/>
                <a:cs typeface="+mn-cs"/>
              </a:rPr>
              <a:t>(</a:t>
            </a:r>
            <a:r>
              <a:rPr lang="en-US" altLang="zh-CN" sz="1200" b="0" i="0" kern="1200" dirty="0" err="1">
                <a:solidFill>
                  <a:schemeClr val="tx1"/>
                </a:solidFill>
                <a:effectLst/>
                <a:latin typeface="Times New Roman" pitchFamily="18" charset="0"/>
                <a:ea typeface="+mn-ea"/>
                <a:cs typeface="+mn-cs"/>
              </a:rPr>
              <a:t>b,a%b</a:t>
            </a:r>
            <a:r>
              <a:rPr lang="en-US" altLang="zh-CN" sz="1200" b="0" i="0" kern="1200" dirty="0">
                <a:solidFill>
                  <a:schemeClr val="tx1"/>
                </a:solidFill>
                <a:effectLst/>
                <a:latin typeface="Times New Roman" pitchFamily="18" charset="0"/>
                <a:ea typeface="+mn-ea"/>
                <a:cs typeface="+mn-cs"/>
              </a:rPr>
              <a:t>) </a:t>
            </a:r>
          </a:p>
          <a:p>
            <a:pPr rtl="0" fontAlgn="base"/>
            <a:r>
              <a:rPr lang="en-US" altLang="zh-CN" sz="1200" b="0" i="0" kern="1200" dirty="0">
                <a:solidFill>
                  <a:schemeClr val="tx1"/>
                </a:solidFill>
                <a:effectLst/>
                <a:latin typeface="Times New Roman" pitchFamily="18" charset="0"/>
                <a:ea typeface="+mn-ea"/>
                <a:cs typeface="+mn-cs"/>
              </a:rPr>
              <a:t>p = int(input('Enter the value of p = ')) </a:t>
            </a:r>
          </a:p>
          <a:p>
            <a:pPr rtl="0" fontAlgn="base"/>
            <a:r>
              <a:rPr lang="en-US" altLang="zh-CN" sz="1200" b="0" i="0" kern="1200" dirty="0">
                <a:solidFill>
                  <a:schemeClr val="tx1"/>
                </a:solidFill>
                <a:effectLst/>
                <a:latin typeface="Times New Roman" pitchFamily="18" charset="0"/>
                <a:ea typeface="+mn-ea"/>
                <a:cs typeface="+mn-cs"/>
              </a:rPr>
              <a:t>q = int(input('Enter the value of q = ')) </a:t>
            </a:r>
          </a:p>
          <a:p>
            <a:pPr rtl="0" fontAlgn="base"/>
            <a:r>
              <a:rPr lang="en-US" altLang="zh-CN" sz="1200" b="0" i="0" kern="1200" dirty="0">
                <a:solidFill>
                  <a:schemeClr val="tx1"/>
                </a:solidFill>
                <a:effectLst/>
                <a:latin typeface="Times New Roman" pitchFamily="18" charset="0"/>
                <a:ea typeface="+mn-ea"/>
                <a:cs typeface="+mn-cs"/>
              </a:rPr>
              <a:t>no = int(input('Enter the value of text = ')) </a:t>
            </a:r>
          </a:p>
          <a:p>
            <a:pPr rtl="0" fontAlgn="base"/>
            <a:r>
              <a:rPr lang="en-US" altLang="zh-CN" sz="1200" b="0" i="0" kern="1200" dirty="0">
                <a:solidFill>
                  <a:schemeClr val="tx1"/>
                </a:solidFill>
                <a:effectLst/>
                <a:latin typeface="Times New Roman" pitchFamily="18" charset="0"/>
                <a:ea typeface="+mn-ea"/>
                <a:cs typeface="+mn-cs"/>
              </a:rPr>
              <a:t>n = p*q </a:t>
            </a:r>
          </a:p>
          <a:p>
            <a:pPr rtl="0" fontAlgn="base"/>
            <a:r>
              <a:rPr lang="en-US" altLang="zh-CN" sz="1200" b="0" i="0" kern="1200" dirty="0">
                <a:solidFill>
                  <a:schemeClr val="tx1"/>
                </a:solidFill>
                <a:effectLst/>
                <a:latin typeface="Times New Roman" pitchFamily="18" charset="0"/>
                <a:ea typeface="+mn-ea"/>
                <a:cs typeface="+mn-cs"/>
              </a:rPr>
              <a:t>t = (p-1)*(q-1) </a:t>
            </a:r>
          </a:p>
          <a:p>
            <a:pPr rtl="0" fontAlgn="base"/>
            <a:r>
              <a:rPr lang="en-US" altLang="zh-CN" sz="1200" b="0" i="0" kern="1200" dirty="0">
                <a:solidFill>
                  <a:schemeClr val="tx1"/>
                </a:solidFill>
                <a:effectLst/>
                <a:latin typeface="Times New Roman" pitchFamily="18" charset="0"/>
                <a:ea typeface="+mn-ea"/>
                <a:cs typeface="+mn-cs"/>
              </a:rPr>
              <a:t>  </a:t>
            </a:r>
          </a:p>
          <a:p>
            <a:pPr rtl="0" fontAlgn="base"/>
            <a:r>
              <a:rPr lang="en-US" altLang="zh-CN" sz="1200" b="0" i="0" kern="1200" dirty="0">
                <a:solidFill>
                  <a:schemeClr val="tx1"/>
                </a:solidFill>
                <a:effectLst/>
                <a:latin typeface="Times New Roman" pitchFamily="18" charset="0"/>
                <a:ea typeface="+mn-ea"/>
                <a:cs typeface="+mn-cs"/>
              </a:rPr>
              <a:t>for e in range(2,t): </a:t>
            </a:r>
          </a:p>
          <a:p>
            <a:pPr rtl="0" fontAlgn="base"/>
            <a:r>
              <a:rPr lang="en-US" altLang="zh-CN" sz="1200" b="0" i="0" kern="1200" dirty="0">
                <a:solidFill>
                  <a:schemeClr val="tx1"/>
                </a:solidFill>
                <a:effectLst/>
                <a:latin typeface="Times New Roman" pitchFamily="18" charset="0"/>
                <a:ea typeface="+mn-ea"/>
                <a:cs typeface="+mn-cs"/>
              </a:rPr>
              <a:t>    if </a:t>
            </a:r>
            <a:r>
              <a:rPr lang="en-US" altLang="zh-CN" sz="1200" b="0" i="0" kern="1200" dirty="0" err="1">
                <a:solidFill>
                  <a:schemeClr val="tx1"/>
                </a:solidFill>
                <a:effectLst/>
                <a:latin typeface="Times New Roman" pitchFamily="18" charset="0"/>
                <a:ea typeface="+mn-ea"/>
                <a:cs typeface="+mn-cs"/>
              </a:rPr>
              <a:t>gcd</a:t>
            </a:r>
            <a:r>
              <a:rPr lang="en-US" altLang="zh-CN" sz="1200" b="0" i="0" kern="1200" dirty="0">
                <a:solidFill>
                  <a:schemeClr val="tx1"/>
                </a:solidFill>
                <a:effectLst/>
                <a:latin typeface="Times New Roman" pitchFamily="18" charset="0"/>
                <a:ea typeface="+mn-ea"/>
                <a:cs typeface="+mn-cs"/>
              </a:rPr>
              <a:t>(</a:t>
            </a:r>
            <a:r>
              <a:rPr lang="en-US" altLang="zh-CN" sz="1200" b="0" i="0" kern="1200" dirty="0" err="1">
                <a:solidFill>
                  <a:schemeClr val="tx1"/>
                </a:solidFill>
                <a:effectLst/>
                <a:latin typeface="Times New Roman" pitchFamily="18" charset="0"/>
                <a:ea typeface="+mn-ea"/>
                <a:cs typeface="+mn-cs"/>
              </a:rPr>
              <a:t>e,t</a:t>
            </a:r>
            <a:r>
              <a:rPr lang="en-US" altLang="zh-CN" sz="1200" b="0" i="0" kern="1200" dirty="0">
                <a:solidFill>
                  <a:schemeClr val="tx1"/>
                </a:solidFill>
                <a:effectLst/>
                <a:latin typeface="Times New Roman" pitchFamily="18" charset="0"/>
                <a:ea typeface="+mn-ea"/>
                <a:cs typeface="+mn-cs"/>
              </a:rPr>
              <a:t>)== 1: </a:t>
            </a:r>
          </a:p>
          <a:p>
            <a:pPr rtl="0" fontAlgn="base"/>
            <a:r>
              <a:rPr lang="en-US" altLang="zh-CN" sz="1200" b="0" i="0" kern="1200" dirty="0">
                <a:solidFill>
                  <a:schemeClr val="tx1"/>
                </a:solidFill>
                <a:effectLst/>
                <a:latin typeface="Times New Roman" pitchFamily="18" charset="0"/>
                <a:ea typeface="+mn-ea"/>
                <a:cs typeface="+mn-cs"/>
              </a:rPr>
              <a:t>        break</a:t>
            </a:r>
          </a:p>
          <a:p>
            <a:pPr rtl="0" fontAlgn="base"/>
            <a:r>
              <a:rPr lang="en-US" altLang="zh-CN" sz="1200" b="0" i="0" kern="1200" dirty="0">
                <a:solidFill>
                  <a:schemeClr val="tx1"/>
                </a:solidFill>
                <a:effectLst/>
                <a:latin typeface="Times New Roman" pitchFamily="18" charset="0"/>
                <a:ea typeface="+mn-ea"/>
                <a:cs typeface="+mn-cs"/>
              </a:rPr>
              <a:t>  </a:t>
            </a:r>
          </a:p>
          <a:p>
            <a:pPr rtl="0" fontAlgn="base"/>
            <a:r>
              <a:rPr lang="en-US" altLang="zh-CN" sz="1200" b="0" i="0" kern="1200" dirty="0">
                <a:solidFill>
                  <a:schemeClr val="tx1"/>
                </a:solidFill>
                <a:effectLst/>
                <a:latin typeface="Times New Roman" pitchFamily="18" charset="0"/>
                <a:ea typeface="+mn-ea"/>
                <a:cs typeface="+mn-cs"/>
              </a:rPr>
              <a:t>  </a:t>
            </a:r>
          </a:p>
          <a:p>
            <a:pPr rtl="0" fontAlgn="base"/>
            <a:r>
              <a:rPr lang="en-US" altLang="zh-CN" sz="1200" b="0" i="0" kern="1200" dirty="0">
                <a:solidFill>
                  <a:schemeClr val="tx1"/>
                </a:solidFill>
                <a:effectLst/>
                <a:latin typeface="Times New Roman" pitchFamily="18" charset="0"/>
                <a:ea typeface="+mn-ea"/>
                <a:cs typeface="+mn-cs"/>
              </a:rPr>
              <a:t>for </a:t>
            </a:r>
            <a:r>
              <a:rPr lang="en-US" altLang="zh-CN" sz="1200" b="0" i="0" kern="1200" dirty="0" err="1">
                <a:solidFill>
                  <a:schemeClr val="tx1"/>
                </a:solidFill>
                <a:effectLst/>
                <a:latin typeface="Times New Roman" pitchFamily="18" charset="0"/>
                <a:ea typeface="+mn-ea"/>
                <a:cs typeface="+mn-cs"/>
              </a:rPr>
              <a:t>i</a:t>
            </a:r>
            <a:r>
              <a:rPr lang="en-US" altLang="zh-CN" sz="1200" b="0" i="0" kern="1200" dirty="0">
                <a:solidFill>
                  <a:schemeClr val="tx1"/>
                </a:solidFill>
                <a:effectLst/>
                <a:latin typeface="Times New Roman" pitchFamily="18" charset="0"/>
                <a:ea typeface="+mn-ea"/>
                <a:cs typeface="+mn-cs"/>
              </a:rPr>
              <a:t> in range(1,10): </a:t>
            </a:r>
          </a:p>
          <a:p>
            <a:pPr rtl="0" fontAlgn="base"/>
            <a:r>
              <a:rPr lang="en-US" altLang="zh-CN" sz="1200" b="0" i="0" kern="1200" dirty="0">
                <a:solidFill>
                  <a:schemeClr val="tx1"/>
                </a:solidFill>
                <a:effectLst/>
                <a:latin typeface="Times New Roman" pitchFamily="18" charset="0"/>
                <a:ea typeface="+mn-ea"/>
                <a:cs typeface="+mn-cs"/>
              </a:rPr>
              <a:t>    x = 1 + </a:t>
            </a:r>
            <a:r>
              <a:rPr lang="en-US" altLang="zh-CN" sz="1200" b="0" i="0" kern="1200" dirty="0" err="1">
                <a:solidFill>
                  <a:schemeClr val="tx1"/>
                </a:solidFill>
                <a:effectLst/>
                <a:latin typeface="Times New Roman" pitchFamily="18" charset="0"/>
                <a:ea typeface="+mn-ea"/>
                <a:cs typeface="+mn-cs"/>
              </a:rPr>
              <a:t>i</a:t>
            </a:r>
            <a:r>
              <a:rPr lang="en-US" altLang="zh-CN" sz="1200" b="0" i="0" kern="1200" dirty="0">
                <a:solidFill>
                  <a:schemeClr val="tx1"/>
                </a:solidFill>
                <a:effectLst/>
                <a:latin typeface="Times New Roman" pitchFamily="18" charset="0"/>
                <a:ea typeface="+mn-ea"/>
                <a:cs typeface="+mn-cs"/>
              </a:rPr>
              <a:t>*t </a:t>
            </a:r>
          </a:p>
          <a:p>
            <a:pPr rtl="0" fontAlgn="base"/>
            <a:r>
              <a:rPr lang="en-US" altLang="zh-CN" sz="1200" b="0" i="0" kern="1200" dirty="0">
                <a:solidFill>
                  <a:schemeClr val="tx1"/>
                </a:solidFill>
                <a:effectLst/>
                <a:latin typeface="Times New Roman" pitchFamily="18" charset="0"/>
                <a:ea typeface="+mn-ea"/>
                <a:cs typeface="+mn-cs"/>
              </a:rPr>
              <a:t>    if x % e == 0: </a:t>
            </a:r>
          </a:p>
          <a:p>
            <a:pPr rtl="0" fontAlgn="base"/>
            <a:r>
              <a:rPr lang="en-US" altLang="zh-CN" sz="1200" b="0" i="0" kern="1200" dirty="0">
                <a:solidFill>
                  <a:schemeClr val="tx1"/>
                </a:solidFill>
                <a:effectLst/>
                <a:latin typeface="Times New Roman" pitchFamily="18" charset="0"/>
                <a:ea typeface="+mn-ea"/>
                <a:cs typeface="+mn-cs"/>
              </a:rPr>
              <a:t>        d = int(x/e) </a:t>
            </a:r>
          </a:p>
          <a:p>
            <a:pPr rtl="0" fontAlgn="base"/>
            <a:r>
              <a:rPr lang="en-US" altLang="zh-CN" sz="1200" b="0" i="0" kern="1200" dirty="0">
                <a:solidFill>
                  <a:schemeClr val="tx1"/>
                </a:solidFill>
                <a:effectLst/>
                <a:latin typeface="Times New Roman" pitchFamily="18" charset="0"/>
                <a:ea typeface="+mn-ea"/>
                <a:cs typeface="+mn-cs"/>
              </a:rPr>
              <a:t>        break</a:t>
            </a:r>
          </a:p>
          <a:p>
            <a:pPr rtl="0" fontAlgn="base"/>
            <a:r>
              <a:rPr lang="en-US" altLang="zh-CN" sz="1200" b="0" i="0" kern="1200" dirty="0" err="1">
                <a:solidFill>
                  <a:schemeClr val="tx1"/>
                </a:solidFill>
                <a:effectLst/>
                <a:latin typeface="Times New Roman" pitchFamily="18" charset="0"/>
                <a:ea typeface="+mn-ea"/>
                <a:cs typeface="+mn-cs"/>
              </a:rPr>
              <a:t>ctt</a:t>
            </a:r>
            <a:r>
              <a:rPr lang="en-US" altLang="zh-CN" sz="1200" b="0" i="0" kern="1200" dirty="0">
                <a:solidFill>
                  <a:schemeClr val="tx1"/>
                </a:solidFill>
                <a:effectLst/>
                <a:latin typeface="Times New Roman" pitchFamily="18" charset="0"/>
                <a:ea typeface="+mn-ea"/>
                <a:cs typeface="+mn-cs"/>
              </a:rPr>
              <a:t> = Decimal(0) </a:t>
            </a:r>
          </a:p>
          <a:p>
            <a:pPr rtl="0" fontAlgn="base"/>
            <a:r>
              <a:rPr lang="en-US" altLang="zh-CN" sz="1200" b="0" i="0" kern="1200" dirty="0" err="1">
                <a:solidFill>
                  <a:schemeClr val="tx1"/>
                </a:solidFill>
                <a:effectLst/>
                <a:latin typeface="Times New Roman" pitchFamily="18" charset="0"/>
                <a:ea typeface="+mn-ea"/>
                <a:cs typeface="+mn-cs"/>
              </a:rPr>
              <a:t>ctt</a:t>
            </a:r>
            <a:r>
              <a:rPr lang="en-US" altLang="zh-CN" sz="1200" b="0" i="0" kern="1200" dirty="0">
                <a:solidFill>
                  <a:schemeClr val="tx1"/>
                </a:solidFill>
                <a:effectLst/>
                <a:latin typeface="Times New Roman" pitchFamily="18" charset="0"/>
                <a:ea typeface="+mn-ea"/>
                <a:cs typeface="+mn-cs"/>
              </a:rPr>
              <a:t> =pow(</a:t>
            </a:r>
            <a:r>
              <a:rPr lang="en-US" altLang="zh-CN" sz="1200" b="0" i="0" kern="1200" dirty="0" err="1">
                <a:solidFill>
                  <a:schemeClr val="tx1"/>
                </a:solidFill>
                <a:effectLst/>
                <a:latin typeface="Times New Roman" pitchFamily="18" charset="0"/>
                <a:ea typeface="+mn-ea"/>
                <a:cs typeface="+mn-cs"/>
              </a:rPr>
              <a:t>no,e</a:t>
            </a:r>
            <a:r>
              <a:rPr lang="en-US" altLang="zh-CN" sz="1200" b="0" i="0" kern="1200" dirty="0">
                <a:solidFill>
                  <a:schemeClr val="tx1"/>
                </a:solidFill>
                <a:effectLst/>
                <a:latin typeface="Times New Roman" pitchFamily="18" charset="0"/>
                <a:ea typeface="+mn-ea"/>
                <a:cs typeface="+mn-cs"/>
              </a:rPr>
              <a:t>) </a:t>
            </a:r>
          </a:p>
          <a:p>
            <a:pPr rtl="0" fontAlgn="base"/>
            <a:r>
              <a:rPr lang="en-US" altLang="zh-CN" sz="1200" b="0" i="0" kern="1200" dirty="0" err="1">
                <a:solidFill>
                  <a:schemeClr val="tx1"/>
                </a:solidFill>
                <a:effectLst/>
                <a:latin typeface="Times New Roman" pitchFamily="18" charset="0"/>
                <a:ea typeface="+mn-ea"/>
                <a:cs typeface="+mn-cs"/>
              </a:rPr>
              <a:t>ct</a:t>
            </a:r>
            <a:r>
              <a:rPr lang="en-US" altLang="zh-CN" sz="1200" b="0" i="0" kern="1200" dirty="0">
                <a:solidFill>
                  <a:schemeClr val="tx1"/>
                </a:solidFill>
                <a:effectLst/>
                <a:latin typeface="Times New Roman" pitchFamily="18" charset="0"/>
                <a:ea typeface="+mn-ea"/>
                <a:cs typeface="+mn-cs"/>
              </a:rPr>
              <a:t> = </a:t>
            </a:r>
            <a:r>
              <a:rPr lang="en-US" altLang="zh-CN" sz="1200" b="0" i="0" kern="1200" dirty="0" err="1">
                <a:solidFill>
                  <a:schemeClr val="tx1"/>
                </a:solidFill>
                <a:effectLst/>
                <a:latin typeface="Times New Roman" pitchFamily="18" charset="0"/>
                <a:ea typeface="+mn-ea"/>
                <a:cs typeface="+mn-cs"/>
              </a:rPr>
              <a:t>ctt</a:t>
            </a:r>
            <a:r>
              <a:rPr lang="en-US" altLang="zh-CN" sz="1200" b="0" i="0" kern="1200" dirty="0">
                <a:solidFill>
                  <a:schemeClr val="tx1"/>
                </a:solidFill>
                <a:effectLst/>
                <a:latin typeface="Times New Roman" pitchFamily="18" charset="0"/>
                <a:ea typeface="+mn-ea"/>
                <a:cs typeface="+mn-cs"/>
              </a:rPr>
              <a:t> % n </a:t>
            </a:r>
          </a:p>
          <a:p>
            <a:pPr rtl="0" fontAlgn="base"/>
            <a:r>
              <a:rPr lang="en-US" altLang="zh-CN" sz="1200" b="0" i="0" kern="1200" dirty="0">
                <a:solidFill>
                  <a:schemeClr val="tx1"/>
                </a:solidFill>
                <a:effectLst/>
                <a:latin typeface="Times New Roman" pitchFamily="18" charset="0"/>
                <a:ea typeface="+mn-ea"/>
                <a:cs typeface="+mn-cs"/>
              </a:rPr>
              <a:t>  </a:t>
            </a:r>
          </a:p>
          <a:p>
            <a:pPr rtl="0" fontAlgn="base"/>
            <a:r>
              <a:rPr lang="en-US" altLang="zh-CN" sz="1200" b="0" i="0" kern="1200" dirty="0" err="1">
                <a:solidFill>
                  <a:schemeClr val="tx1"/>
                </a:solidFill>
                <a:effectLst/>
                <a:latin typeface="Times New Roman" pitchFamily="18" charset="0"/>
                <a:ea typeface="+mn-ea"/>
                <a:cs typeface="+mn-cs"/>
              </a:rPr>
              <a:t>dtt</a:t>
            </a:r>
            <a:r>
              <a:rPr lang="en-US" altLang="zh-CN" sz="1200" b="0" i="0" kern="1200" dirty="0">
                <a:solidFill>
                  <a:schemeClr val="tx1"/>
                </a:solidFill>
                <a:effectLst/>
                <a:latin typeface="Times New Roman" pitchFamily="18" charset="0"/>
                <a:ea typeface="+mn-ea"/>
                <a:cs typeface="+mn-cs"/>
              </a:rPr>
              <a:t> = Decimal(0) </a:t>
            </a:r>
          </a:p>
          <a:p>
            <a:pPr rtl="0" fontAlgn="base"/>
            <a:r>
              <a:rPr lang="en-US" altLang="zh-CN" sz="1200" b="0" i="0" kern="1200" dirty="0" err="1">
                <a:solidFill>
                  <a:schemeClr val="tx1"/>
                </a:solidFill>
                <a:effectLst/>
                <a:latin typeface="Times New Roman" pitchFamily="18" charset="0"/>
                <a:ea typeface="+mn-ea"/>
                <a:cs typeface="+mn-cs"/>
              </a:rPr>
              <a:t>dtt</a:t>
            </a:r>
            <a:r>
              <a:rPr lang="en-US" altLang="zh-CN" sz="1200" b="0" i="0" kern="1200" dirty="0">
                <a:solidFill>
                  <a:schemeClr val="tx1"/>
                </a:solidFill>
                <a:effectLst/>
                <a:latin typeface="Times New Roman" pitchFamily="18" charset="0"/>
                <a:ea typeface="+mn-ea"/>
                <a:cs typeface="+mn-cs"/>
              </a:rPr>
              <a:t> = pow(</a:t>
            </a:r>
            <a:r>
              <a:rPr lang="en-US" altLang="zh-CN" sz="1200" b="0" i="0" kern="1200" dirty="0" err="1">
                <a:solidFill>
                  <a:schemeClr val="tx1"/>
                </a:solidFill>
                <a:effectLst/>
                <a:latin typeface="Times New Roman" pitchFamily="18" charset="0"/>
                <a:ea typeface="+mn-ea"/>
                <a:cs typeface="+mn-cs"/>
              </a:rPr>
              <a:t>ct,d</a:t>
            </a:r>
            <a:r>
              <a:rPr lang="en-US" altLang="zh-CN" sz="1200" b="0" i="0" kern="1200" dirty="0">
                <a:solidFill>
                  <a:schemeClr val="tx1"/>
                </a:solidFill>
                <a:effectLst/>
                <a:latin typeface="Times New Roman" pitchFamily="18" charset="0"/>
                <a:ea typeface="+mn-ea"/>
                <a:cs typeface="+mn-cs"/>
              </a:rPr>
              <a:t>) </a:t>
            </a:r>
          </a:p>
          <a:p>
            <a:pPr rtl="0" fontAlgn="base"/>
            <a:r>
              <a:rPr lang="en-US" altLang="zh-CN" sz="1200" b="0" i="0" kern="1200" dirty="0">
                <a:solidFill>
                  <a:schemeClr val="tx1"/>
                </a:solidFill>
                <a:effectLst/>
                <a:latin typeface="Times New Roman" pitchFamily="18" charset="0"/>
                <a:ea typeface="+mn-ea"/>
                <a:cs typeface="+mn-cs"/>
              </a:rPr>
              <a:t>dt = </a:t>
            </a:r>
            <a:r>
              <a:rPr lang="en-US" altLang="zh-CN" sz="1200" b="0" i="0" kern="1200" dirty="0" err="1">
                <a:solidFill>
                  <a:schemeClr val="tx1"/>
                </a:solidFill>
                <a:effectLst/>
                <a:latin typeface="Times New Roman" pitchFamily="18" charset="0"/>
                <a:ea typeface="+mn-ea"/>
                <a:cs typeface="+mn-cs"/>
              </a:rPr>
              <a:t>dtt</a:t>
            </a:r>
            <a:r>
              <a:rPr lang="en-US" altLang="zh-CN" sz="1200" b="0" i="0" kern="1200" dirty="0">
                <a:solidFill>
                  <a:schemeClr val="tx1"/>
                </a:solidFill>
                <a:effectLst/>
                <a:latin typeface="Times New Roman" pitchFamily="18" charset="0"/>
                <a:ea typeface="+mn-ea"/>
                <a:cs typeface="+mn-cs"/>
              </a:rPr>
              <a:t> % n </a:t>
            </a:r>
          </a:p>
          <a:p>
            <a:endParaRPr lang="zh-CN" altLang="en-US" dirty="0"/>
          </a:p>
        </p:txBody>
      </p:sp>
      <p:sp>
        <p:nvSpPr>
          <p:cNvPr id="4" name="灯片编号占位符 3"/>
          <p:cNvSpPr>
            <a:spLocks noGrp="1"/>
          </p:cNvSpPr>
          <p:nvPr>
            <p:ph type="sldNum" sz="quarter" idx="5"/>
          </p:nvPr>
        </p:nvSpPr>
        <p:spPr/>
        <p:txBody>
          <a:bodyPr/>
          <a:lstStyle/>
          <a:p>
            <a:pPr>
              <a:defRPr/>
            </a:pPr>
            <a:fld id="{960BD98A-0495-4D4B-B200-81369F18E29D}" type="slidenum">
              <a:rPr lang="en-US" altLang="zh-CN" smtClean="0"/>
              <a:pPr>
                <a:defRPr/>
              </a:pPr>
              <a:t>53</a:t>
            </a:fld>
            <a:endParaRPr lang="en-US" altLang="zh-CN"/>
          </a:p>
        </p:txBody>
      </p:sp>
    </p:spTree>
    <p:extLst>
      <p:ext uri="{BB962C8B-B14F-4D97-AF65-F5344CB8AC3E}">
        <p14:creationId xmlns:p14="http://schemas.microsoft.com/office/powerpoint/2010/main" val="27531267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60BD98A-0495-4D4B-B200-81369F18E29D}" type="slidenum">
              <a:rPr lang="en-US" altLang="zh-CN" smtClean="0"/>
              <a:pPr>
                <a:defRPr/>
              </a:pPr>
              <a:t>55</a:t>
            </a:fld>
            <a:endParaRPr lang="en-US" altLang="zh-CN"/>
          </a:p>
        </p:txBody>
      </p:sp>
    </p:spTree>
    <p:extLst>
      <p:ext uri="{BB962C8B-B14F-4D97-AF65-F5344CB8AC3E}">
        <p14:creationId xmlns:p14="http://schemas.microsoft.com/office/powerpoint/2010/main" val="25770299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p:spPr>
        <p:txBody>
          <a:bodyPr/>
          <a:lstStyle>
            <a:lvl1pPr defTabSz="966788">
              <a:defRPr sz="2000">
                <a:solidFill>
                  <a:schemeClr val="tx1"/>
                </a:solidFill>
                <a:latin typeface="Comic Sans MS" charset="0"/>
                <a:ea typeface="ＭＳ Ｐゴシック" charset="0"/>
                <a:cs typeface="ＭＳ Ｐゴシック" charset="0"/>
              </a:defRPr>
            </a:lvl1pPr>
            <a:lvl2pPr marL="742950" indent="-285750" defTabSz="966788">
              <a:defRPr sz="2000">
                <a:solidFill>
                  <a:schemeClr val="tx1"/>
                </a:solidFill>
                <a:latin typeface="Comic Sans MS" charset="0"/>
                <a:ea typeface="ＭＳ Ｐゴシック" charset="0"/>
              </a:defRPr>
            </a:lvl2pPr>
            <a:lvl3pPr marL="1143000" indent="-228600" defTabSz="966788">
              <a:defRPr sz="2000">
                <a:solidFill>
                  <a:schemeClr val="tx1"/>
                </a:solidFill>
                <a:latin typeface="Comic Sans MS" charset="0"/>
                <a:ea typeface="ＭＳ Ｐゴシック" charset="0"/>
              </a:defRPr>
            </a:lvl3pPr>
            <a:lvl4pPr marL="1600200" indent="-228600" defTabSz="966788">
              <a:defRPr sz="2000">
                <a:solidFill>
                  <a:schemeClr val="tx1"/>
                </a:solidFill>
                <a:latin typeface="Comic Sans MS" charset="0"/>
                <a:ea typeface="ＭＳ Ｐゴシック" charset="0"/>
              </a:defRPr>
            </a:lvl4pPr>
            <a:lvl5pPr marL="2057400" indent="-228600" defTabSz="966788">
              <a:defRPr sz="2000">
                <a:solidFill>
                  <a:schemeClr val="tx1"/>
                </a:solidFill>
                <a:latin typeface="Comic Sans MS" charset="0"/>
                <a:ea typeface="ＭＳ Ｐゴシック" charset="0"/>
              </a:defRPr>
            </a:lvl5pPr>
            <a:lvl6pPr marL="2514600" indent="-228600" defTabSz="966788"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defTabSz="966788"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defTabSz="966788"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defTabSz="966788" eaLnBrk="0" fontAlgn="base" hangingPunct="0">
              <a:spcBef>
                <a:spcPct val="0"/>
              </a:spcBef>
              <a:spcAft>
                <a:spcPct val="0"/>
              </a:spcAft>
              <a:defRPr sz="2000">
                <a:solidFill>
                  <a:schemeClr val="tx1"/>
                </a:solidFill>
                <a:latin typeface="Comic Sans MS" charset="0"/>
                <a:ea typeface="ＭＳ Ｐゴシック" charset="0"/>
              </a:defRPr>
            </a:lvl9pPr>
          </a:lstStyle>
          <a:p>
            <a:fld id="{63F9E48E-4B25-AD41-97B8-9B90B849A104}" type="slidenum">
              <a:rPr lang="en-US" sz="1300">
                <a:latin typeface="Times New Roman" charset="0"/>
              </a:rPr>
              <a:pPr/>
              <a:t>61</a:t>
            </a:fld>
            <a:endParaRPr lang="en-US" sz="1300" dirty="0">
              <a:latin typeface="Times New Roman" charset="0"/>
            </a:endParaRPr>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extLst>
            <a:ext uri="{FAA26D3D-D897-4be2-8F04-BA451C77F1D7}">
              <ma14:placeholderFlag xmlns:ma14="http://schemas.microsoft.com/office/mac/drawingml/2011/main" xmlns="" val="1"/>
            </a:ext>
          </a:extLst>
        </p:spPr>
        <p:txBody>
          <a:bodyPr/>
          <a:lstStyle/>
          <a:p>
            <a:endParaRPr lang="en-US" dirty="0">
              <a:latin typeface="Times New Roman" charset="0"/>
            </a:endParaRPr>
          </a:p>
        </p:txBody>
      </p:sp>
    </p:spTree>
    <p:extLst>
      <p:ext uri="{BB962C8B-B14F-4D97-AF65-F5344CB8AC3E}">
        <p14:creationId xmlns:p14="http://schemas.microsoft.com/office/powerpoint/2010/main" val="22672566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信件或证明文件。  签名（盖章） </a:t>
            </a:r>
            <a:r>
              <a:rPr lang="en-US" altLang="zh-CN" dirty="0"/>
              <a:t>+ </a:t>
            </a:r>
            <a:r>
              <a:rPr lang="zh-CN" altLang="en-US" dirty="0"/>
              <a:t>骑缝处签名（盖章）</a:t>
            </a:r>
          </a:p>
        </p:txBody>
      </p:sp>
      <p:sp>
        <p:nvSpPr>
          <p:cNvPr id="4" name="灯片编号占位符 3"/>
          <p:cNvSpPr>
            <a:spLocks noGrp="1"/>
          </p:cNvSpPr>
          <p:nvPr>
            <p:ph type="sldNum" sz="quarter" idx="10"/>
          </p:nvPr>
        </p:nvSpPr>
        <p:spPr/>
        <p:txBody>
          <a:bodyPr/>
          <a:lstStyle/>
          <a:p>
            <a:pPr>
              <a:defRPr/>
            </a:pPr>
            <a:fld id="{960BD98A-0495-4D4B-B200-81369F18E29D}" type="slidenum">
              <a:rPr lang="en-US" altLang="zh-CN" smtClean="0"/>
              <a:pPr>
                <a:defRPr/>
              </a:pPr>
              <a:t>64</a:t>
            </a:fld>
            <a:endParaRPr lang="en-US" altLang="zh-CN" dirty="0"/>
          </a:p>
        </p:txBody>
      </p:sp>
    </p:spTree>
    <p:extLst>
      <p:ext uri="{BB962C8B-B14F-4D97-AF65-F5344CB8AC3E}">
        <p14:creationId xmlns:p14="http://schemas.microsoft.com/office/powerpoint/2010/main" val="3720123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下载软件的时候，网站也提供一个 </a:t>
            </a:r>
            <a:r>
              <a:rPr lang="en-US" altLang="zh-CN" dirty="0"/>
              <a:t>hash</a:t>
            </a:r>
            <a:r>
              <a:rPr lang="zh-CN" altLang="en-US" dirty="0"/>
              <a:t>，用于验证下载的程序是否有过更改。</a:t>
            </a:r>
          </a:p>
        </p:txBody>
      </p:sp>
      <p:sp>
        <p:nvSpPr>
          <p:cNvPr id="4" name="灯片编号占位符 3"/>
          <p:cNvSpPr>
            <a:spLocks noGrp="1"/>
          </p:cNvSpPr>
          <p:nvPr>
            <p:ph type="sldNum" sz="quarter" idx="10"/>
          </p:nvPr>
        </p:nvSpPr>
        <p:spPr/>
        <p:txBody>
          <a:bodyPr/>
          <a:lstStyle/>
          <a:p>
            <a:pPr>
              <a:defRPr/>
            </a:pPr>
            <a:fld id="{960BD98A-0495-4D4B-B200-81369F18E29D}" type="slidenum">
              <a:rPr lang="en-US" altLang="zh-CN" smtClean="0"/>
              <a:pPr>
                <a:defRPr/>
              </a:pPr>
              <a:t>65</a:t>
            </a:fld>
            <a:endParaRPr lang="en-US" altLang="zh-CN" dirty="0"/>
          </a:p>
        </p:txBody>
      </p:sp>
    </p:spTree>
    <p:extLst>
      <p:ext uri="{BB962C8B-B14F-4D97-AF65-F5344CB8AC3E}">
        <p14:creationId xmlns:p14="http://schemas.microsoft.com/office/powerpoint/2010/main" val="40413088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纸不能切开，但是数据如何不能分开呢？</a:t>
            </a:r>
          </a:p>
        </p:txBody>
      </p:sp>
      <p:sp>
        <p:nvSpPr>
          <p:cNvPr id="4" name="灯片编号占位符 3"/>
          <p:cNvSpPr>
            <a:spLocks noGrp="1"/>
          </p:cNvSpPr>
          <p:nvPr>
            <p:ph type="sldNum" sz="quarter" idx="10"/>
          </p:nvPr>
        </p:nvSpPr>
        <p:spPr/>
        <p:txBody>
          <a:bodyPr/>
          <a:lstStyle/>
          <a:p>
            <a:pPr>
              <a:defRPr/>
            </a:pPr>
            <a:fld id="{960BD98A-0495-4D4B-B200-81369F18E29D}" type="slidenum">
              <a:rPr lang="en-US" altLang="zh-CN" smtClean="0"/>
              <a:pPr>
                <a:defRPr/>
              </a:pPr>
              <a:t>82</a:t>
            </a:fld>
            <a:endParaRPr lang="en-US" altLang="zh-CN" dirty="0"/>
          </a:p>
        </p:txBody>
      </p:sp>
    </p:spTree>
    <p:extLst>
      <p:ext uri="{BB962C8B-B14F-4D97-AF65-F5344CB8AC3E}">
        <p14:creationId xmlns:p14="http://schemas.microsoft.com/office/powerpoint/2010/main" val="14753419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60BD98A-0495-4D4B-B200-81369F18E29D}" type="slidenum">
              <a:rPr lang="en-US" altLang="zh-CN" smtClean="0"/>
              <a:pPr>
                <a:defRPr/>
              </a:pPr>
              <a:t>83</a:t>
            </a:fld>
            <a:endParaRPr lang="en-US" altLang="zh-CN"/>
          </a:p>
        </p:txBody>
      </p:sp>
    </p:spTree>
    <p:extLst>
      <p:ext uri="{BB962C8B-B14F-4D97-AF65-F5344CB8AC3E}">
        <p14:creationId xmlns:p14="http://schemas.microsoft.com/office/powerpoint/2010/main" val="27709704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The message is not known by Alice and Bob in advance. </a:t>
            </a:r>
            <a:endParaRPr lang="zh-CN" altLang="en-US" dirty="0"/>
          </a:p>
        </p:txBody>
      </p:sp>
      <p:sp>
        <p:nvSpPr>
          <p:cNvPr id="4" name="灯片编号占位符 3"/>
          <p:cNvSpPr>
            <a:spLocks noGrp="1"/>
          </p:cNvSpPr>
          <p:nvPr>
            <p:ph type="sldNum" sz="quarter" idx="5"/>
          </p:nvPr>
        </p:nvSpPr>
        <p:spPr/>
        <p:txBody>
          <a:bodyPr/>
          <a:lstStyle/>
          <a:p>
            <a:pPr>
              <a:defRPr/>
            </a:pPr>
            <a:fld id="{960BD98A-0495-4D4B-B200-81369F18E29D}" type="slidenum">
              <a:rPr lang="en-US" altLang="zh-CN" smtClean="0"/>
              <a:pPr>
                <a:defRPr/>
              </a:pPr>
              <a:t>88</a:t>
            </a:fld>
            <a:endParaRPr lang="en-US" altLang="zh-CN"/>
          </a:p>
        </p:txBody>
      </p:sp>
    </p:spTree>
    <p:extLst>
      <p:ext uri="{BB962C8B-B14F-4D97-AF65-F5344CB8AC3E}">
        <p14:creationId xmlns:p14="http://schemas.microsoft.com/office/powerpoint/2010/main" val="20058852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960BD98A-0495-4D4B-B200-81369F18E29D}" type="slidenum">
              <a:rPr lang="en-US" altLang="zh-CN" smtClean="0"/>
              <a:pPr>
                <a:defRPr/>
              </a:pPr>
              <a:t>90</a:t>
            </a:fld>
            <a:endParaRPr lang="en-US" altLang="zh-CN" dirty="0"/>
          </a:p>
        </p:txBody>
      </p:sp>
    </p:spTree>
    <p:extLst>
      <p:ext uri="{BB962C8B-B14F-4D97-AF65-F5344CB8AC3E}">
        <p14:creationId xmlns:p14="http://schemas.microsoft.com/office/powerpoint/2010/main" val="14609592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如何把 一对公私钥匙与一个身份绑定在一起？</a:t>
            </a:r>
            <a:endParaRPr lang="en-US" altLang="zh-CN" dirty="0"/>
          </a:p>
          <a:p>
            <a:endParaRPr lang="en-US" altLang="zh-CN" dirty="0"/>
          </a:p>
          <a:p>
            <a:r>
              <a:rPr lang="zh-CN" altLang="en-US" dirty="0"/>
              <a:t>老公和老婆是怎么绑定在一起的？ 结婚证，民政局作证！  我们看到民政局的章，就认了！</a:t>
            </a:r>
          </a:p>
        </p:txBody>
      </p:sp>
      <p:sp>
        <p:nvSpPr>
          <p:cNvPr id="4" name="灯片编号占位符 3"/>
          <p:cNvSpPr>
            <a:spLocks noGrp="1"/>
          </p:cNvSpPr>
          <p:nvPr>
            <p:ph type="sldNum" sz="quarter" idx="10"/>
          </p:nvPr>
        </p:nvSpPr>
        <p:spPr/>
        <p:txBody>
          <a:bodyPr/>
          <a:lstStyle/>
          <a:p>
            <a:pPr>
              <a:defRPr/>
            </a:pPr>
            <a:fld id="{960BD98A-0495-4D4B-B200-81369F18E29D}" type="slidenum">
              <a:rPr lang="en-US" altLang="zh-CN" smtClean="0"/>
              <a:pPr>
                <a:defRPr/>
              </a:pPr>
              <a:t>92</a:t>
            </a:fld>
            <a:endParaRPr lang="en-US" altLang="zh-CN" dirty="0"/>
          </a:p>
        </p:txBody>
      </p:sp>
    </p:spTree>
    <p:extLst>
      <p:ext uri="{BB962C8B-B14F-4D97-AF65-F5344CB8AC3E}">
        <p14:creationId xmlns:p14="http://schemas.microsoft.com/office/powerpoint/2010/main" val="341062938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p:spPr>
        <p:txBody>
          <a:bodyPr/>
          <a:lstStyle>
            <a:lvl1pPr defTabSz="966788">
              <a:defRPr sz="2000">
                <a:solidFill>
                  <a:schemeClr val="tx1"/>
                </a:solidFill>
                <a:latin typeface="Comic Sans MS" charset="0"/>
                <a:ea typeface="ＭＳ Ｐゴシック" charset="0"/>
                <a:cs typeface="ＭＳ Ｐゴシック" charset="0"/>
              </a:defRPr>
            </a:lvl1pPr>
            <a:lvl2pPr marL="742950" indent="-285750" defTabSz="966788">
              <a:defRPr sz="2000">
                <a:solidFill>
                  <a:schemeClr val="tx1"/>
                </a:solidFill>
                <a:latin typeface="Comic Sans MS" charset="0"/>
                <a:ea typeface="ＭＳ Ｐゴシック" charset="0"/>
              </a:defRPr>
            </a:lvl2pPr>
            <a:lvl3pPr marL="1143000" indent="-228600" defTabSz="966788">
              <a:defRPr sz="2000">
                <a:solidFill>
                  <a:schemeClr val="tx1"/>
                </a:solidFill>
                <a:latin typeface="Comic Sans MS" charset="0"/>
                <a:ea typeface="ＭＳ Ｐゴシック" charset="0"/>
              </a:defRPr>
            </a:lvl3pPr>
            <a:lvl4pPr marL="1600200" indent="-228600" defTabSz="966788">
              <a:defRPr sz="2000">
                <a:solidFill>
                  <a:schemeClr val="tx1"/>
                </a:solidFill>
                <a:latin typeface="Comic Sans MS" charset="0"/>
                <a:ea typeface="ＭＳ Ｐゴシック" charset="0"/>
              </a:defRPr>
            </a:lvl4pPr>
            <a:lvl5pPr marL="2057400" indent="-228600" defTabSz="966788">
              <a:defRPr sz="2000">
                <a:solidFill>
                  <a:schemeClr val="tx1"/>
                </a:solidFill>
                <a:latin typeface="Comic Sans MS" charset="0"/>
                <a:ea typeface="ＭＳ Ｐゴシック" charset="0"/>
              </a:defRPr>
            </a:lvl5pPr>
            <a:lvl6pPr marL="2514600" indent="-228600" defTabSz="966788"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defTabSz="966788"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defTabSz="966788"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defTabSz="966788" eaLnBrk="0" fontAlgn="base" hangingPunct="0">
              <a:spcBef>
                <a:spcPct val="0"/>
              </a:spcBef>
              <a:spcAft>
                <a:spcPct val="0"/>
              </a:spcAft>
              <a:defRPr sz="2000">
                <a:solidFill>
                  <a:schemeClr val="tx1"/>
                </a:solidFill>
                <a:latin typeface="Comic Sans MS" charset="0"/>
                <a:ea typeface="ＭＳ Ｐゴシック" charset="0"/>
              </a:defRPr>
            </a:lvl9pPr>
          </a:lstStyle>
          <a:p>
            <a:fld id="{63F9E48E-4B25-AD41-97B8-9B90B849A104}" type="slidenum">
              <a:rPr lang="en-US" sz="1300">
                <a:latin typeface="Times New Roman" charset="0"/>
              </a:rPr>
              <a:pPr/>
              <a:t>96</a:t>
            </a:fld>
            <a:endParaRPr lang="en-US" sz="1300" dirty="0">
              <a:latin typeface="Times New Roman" charset="0"/>
            </a:endParaRPr>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extLst>
            <a:ext uri="{FAA26D3D-D897-4be2-8F04-BA451C77F1D7}">
              <ma14:placeholderFlag xmlns:ma14="http://schemas.microsoft.com/office/mac/drawingml/2011/main" xmlns="" val="1"/>
            </a:ext>
          </a:extLst>
        </p:spPr>
        <p:txBody>
          <a:bodyPr/>
          <a:lstStyle/>
          <a:p>
            <a:endParaRPr lang="en-US" dirty="0">
              <a:latin typeface="Times New Roman" charset="0"/>
            </a:endParaRPr>
          </a:p>
        </p:txBody>
      </p:sp>
    </p:spTree>
    <p:extLst>
      <p:ext uri="{BB962C8B-B14F-4D97-AF65-F5344CB8AC3E}">
        <p14:creationId xmlns:p14="http://schemas.microsoft.com/office/powerpoint/2010/main" val="4198194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Humans:</a:t>
            </a:r>
            <a:r>
              <a:rPr lang="en-US" altLang="zh-CN" baseline="0" dirty="0"/>
              <a:t> authenticate by recognizing face, voice, check face against the picture on passport.</a:t>
            </a:r>
          </a:p>
          <a:p>
            <a:endParaRPr lang="en-US" altLang="zh-CN" baseline="0" dirty="0"/>
          </a:p>
          <a:p>
            <a:r>
              <a:rPr lang="en-US" altLang="zh-CN" baseline="0" dirty="0"/>
              <a:t>We focus on authenticating a live party. E.g., you authenticate yourself to an email server. </a:t>
            </a:r>
          </a:p>
          <a:p>
            <a:endParaRPr lang="en-US" altLang="zh-CN" baseline="0" dirty="0"/>
          </a:p>
          <a:p>
            <a:r>
              <a:rPr lang="zh-CN" altLang="en-US" baseline="0" dirty="0"/>
              <a:t>本质上，</a:t>
            </a:r>
            <a:r>
              <a:rPr lang="en-US" altLang="zh-CN" baseline="0" dirty="0"/>
              <a:t>end-to-end authentication </a:t>
            </a:r>
            <a:r>
              <a:rPr lang="zh-CN" altLang="en-US" baseline="0" dirty="0"/>
              <a:t>跟 </a:t>
            </a:r>
            <a:r>
              <a:rPr lang="en-US" altLang="zh-CN" baseline="0" dirty="0"/>
              <a:t>message authentication </a:t>
            </a:r>
            <a:r>
              <a:rPr lang="zh-CN" altLang="en-US" baseline="0" dirty="0"/>
              <a:t>是非常类似的，</a:t>
            </a:r>
            <a:r>
              <a:rPr lang="en-US" altLang="zh-CN" baseline="0" dirty="0"/>
              <a:t>message authentication </a:t>
            </a:r>
            <a:r>
              <a:rPr lang="zh-CN" altLang="en-US" baseline="0" dirty="0"/>
              <a:t>没有解决证明对方是不是 </a:t>
            </a:r>
            <a:r>
              <a:rPr lang="en-US" altLang="zh-CN" baseline="0" dirty="0"/>
              <a:t>live</a:t>
            </a:r>
            <a:r>
              <a:rPr lang="zh-CN" altLang="en-US" baseline="0" dirty="0"/>
              <a:t>。 </a:t>
            </a:r>
            <a:endParaRPr lang="zh-CN" altLang="en-US" dirty="0"/>
          </a:p>
        </p:txBody>
      </p:sp>
      <p:sp>
        <p:nvSpPr>
          <p:cNvPr id="4" name="灯片编号占位符 3"/>
          <p:cNvSpPr>
            <a:spLocks noGrp="1"/>
          </p:cNvSpPr>
          <p:nvPr>
            <p:ph type="sldNum" sz="quarter" idx="10"/>
          </p:nvPr>
        </p:nvSpPr>
        <p:spPr/>
        <p:txBody>
          <a:bodyPr/>
          <a:lstStyle/>
          <a:p>
            <a:pPr>
              <a:defRPr/>
            </a:pPr>
            <a:fld id="{960BD98A-0495-4D4B-B200-81369F18E29D}" type="slidenum">
              <a:rPr lang="en-US" altLang="zh-CN" smtClean="0"/>
              <a:pPr>
                <a:defRPr/>
              </a:pPr>
              <a:t>97</a:t>
            </a:fld>
            <a:endParaRPr lang="en-US" altLang="zh-CN" dirty="0"/>
          </a:p>
        </p:txBody>
      </p:sp>
    </p:spTree>
    <p:extLst>
      <p:ext uri="{BB962C8B-B14F-4D97-AF65-F5344CB8AC3E}">
        <p14:creationId xmlns:p14="http://schemas.microsoft.com/office/powerpoint/2010/main" val="217777616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960BD98A-0495-4D4B-B200-81369F18E29D}" type="slidenum">
              <a:rPr lang="en-US" altLang="zh-CN" smtClean="0"/>
              <a:pPr>
                <a:defRPr/>
              </a:pPr>
              <a:t>104</a:t>
            </a:fld>
            <a:endParaRPr lang="en-US" altLang="zh-CN" dirty="0"/>
          </a:p>
        </p:txBody>
      </p:sp>
    </p:spTree>
    <p:extLst>
      <p:ext uri="{BB962C8B-B14F-4D97-AF65-F5344CB8AC3E}">
        <p14:creationId xmlns:p14="http://schemas.microsoft.com/office/powerpoint/2010/main" val="64536263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p:spPr>
        <p:txBody>
          <a:bodyPr/>
          <a:lstStyle>
            <a:lvl1pPr defTabSz="966788">
              <a:defRPr sz="2000">
                <a:solidFill>
                  <a:schemeClr val="tx1"/>
                </a:solidFill>
                <a:latin typeface="Comic Sans MS" charset="0"/>
                <a:ea typeface="ＭＳ Ｐゴシック" charset="0"/>
                <a:cs typeface="ＭＳ Ｐゴシック" charset="0"/>
              </a:defRPr>
            </a:lvl1pPr>
            <a:lvl2pPr marL="742950" indent="-285750" defTabSz="966788">
              <a:defRPr sz="2000">
                <a:solidFill>
                  <a:schemeClr val="tx1"/>
                </a:solidFill>
                <a:latin typeface="Comic Sans MS" charset="0"/>
                <a:ea typeface="ＭＳ Ｐゴシック" charset="0"/>
              </a:defRPr>
            </a:lvl2pPr>
            <a:lvl3pPr marL="1143000" indent="-228600" defTabSz="966788">
              <a:defRPr sz="2000">
                <a:solidFill>
                  <a:schemeClr val="tx1"/>
                </a:solidFill>
                <a:latin typeface="Comic Sans MS" charset="0"/>
                <a:ea typeface="ＭＳ Ｐゴシック" charset="0"/>
              </a:defRPr>
            </a:lvl3pPr>
            <a:lvl4pPr marL="1600200" indent="-228600" defTabSz="966788">
              <a:defRPr sz="2000">
                <a:solidFill>
                  <a:schemeClr val="tx1"/>
                </a:solidFill>
                <a:latin typeface="Comic Sans MS" charset="0"/>
                <a:ea typeface="ＭＳ Ｐゴシック" charset="0"/>
              </a:defRPr>
            </a:lvl4pPr>
            <a:lvl5pPr marL="2057400" indent="-228600" defTabSz="966788">
              <a:defRPr sz="2000">
                <a:solidFill>
                  <a:schemeClr val="tx1"/>
                </a:solidFill>
                <a:latin typeface="Comic Sans MS" charset="0"/>
                <a:ea typeface="ＭＳ Ｐゴシック" charset="0"/>
              </a:defRPr>
            </a:lvl5pPr>
            <a:lvl6pPr marL="2514600" indent="-228600" defTabSz="966788"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defTabSz="966788"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defTabSz="966788"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defTabSz="966788" eaLnBrk="0" fontAlgn="base" hangingPunct="0">
              <a:spcBef>
                <a:spcPct val="0"/>
              </a:spcBef>
              <a:spcAft>
                <a:spcPct val="0"/>
              </a:spcAft>
              <a:defRPr sz="2000">
                <a:solidFill>
                  <a:schemeClr val="tx1"/>
                </a:solidFill>
                <a:latin typeface="Comic Sans MS" charset="0"/>
                <a:ea typeface="ＭＳ Ｐゴシック" charset="0"/>
              </a:defRPr>
            </a:lvl9pPr>
          </a:lstStyle>
          <a:p>
            <a:fld id="{63F9E48E-4B25-AD41-97B8-9B90B849A104}" type="slidenum">
              <a:rPr lang="en-US" sz="1300">
                <a:latin typeface="Times New Roman" charset="0"/>
              </a:rPr>
              <a:pPr/>
              <a:t>109</a:t>
            </a:fld>
            <a:endParaRPr lang="en-US" sz="1300" dirty="0">
              <a:latin typeface="Times New Roman" charset="0"/>
            </a:endParaRPr>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extLst>
            <a:ext uri="{FAA26D3D-D897-4be2-8F04-BA451C77F1D7}">
              <ma14:placeholderFlag xmlns:ma14="http://schemas.microsoft.com/office/mac/drawingml/2011/main" xmlns="" val="1"/>
            </a:ext>
          </a:extLst>
        </p:spPr>
        <p:txBody>
          <a:bodyPr/>
          <a:lstStyle/>
          <a:p>
            <a:endParaRPr lang="en-US" dirty="0">
              <a:latin typeface="Times New Roman" charset="0"/>
            </a:endParaRPr>
          </a:p>
        </p:txBody>
      </p:sp>
    </p:spTree>
    <p:extLst>
      <p:ext uri="{BB962C8B-B14F-4D97-AF65-F5344CB8AC3E}">
        <p14:creationId xmlns:p14="http://schemas.microsoft.com/office/powerpoint/2010/main" val="283903781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60BD98A-0495-4D4B-B200-81369F18E29D}" type="slidenum">
              <a:rPr lang="en-US" altLang="zh-CN" smtClean="0"/>
              <a:pPr>
                <a:defRPr/>
              </a:pPr>
              <a:t>112</a:t>
            </a:fld>
            <a:endParaRPr lang="en-US" altLang="zh-CN"/>
          </a:p>
        </p:txBody>
      </p:sp>
    </p:spTree>
    <p:extLst>
      <p:ext uri="{BB962C8B-B14F-4D97-AF65-F5344CB8AC3E}">
        <p14:creationId xmlns:p14="http://schemas.microsoft.com/office/powerpoint/2010/main" val="354607088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p:cNvSpPr>
            <a:spLocks noGrp="1" noChangeArrowheads="1"/>
          </p:cNvSpPr>
          <p:nvPr>
            <p:ph type="sldNum" sz="quarter" idx="5"/>
          </p:nvPr>
        </p:nvSpPr>
        <p:spPr>
          <a:noFill/>
        </p:spPr>
        <p:txBody>
          <a:bodyPr/>
          <a:lstStyle>
            <a:lvl1pPr defTabSz="966788">
              <a:defRPr sz="2000">
                <a:solidFill>
                  <a:schemeClr val="tx1"/>
                </a:solidFill>
                <a:latin typeface="Comic Sans MS" charset="0"/>
                <a:ea typeface="ＭＳ Ｐゴシック" charset="0"/>
                <a:cs typeface="ＭＳ Ｐゴシック" charset="0"/>
              </a:defRPr>
            </a:lvl1pPr>
            <a:lvl2pPr marL="742950" indent="-285750" defTabSz="966788">
              <a:defRPr sz="2000">
                <a:solidFill>
                  <a:schemeClr val="tx1"/>
                </a:solidFill>
                <a:latin typeface="Comic Sans MS" charset="0"/>
                <a:ea typeface="ＭＳ Ｐゴシック" charset="0"/>
              </a:defRPr>
            </a:lvl2pPr>
            <a:lvl3pPr marL="1143000" indent="-228600" defTabSz="966788">
              <a:defRPr sz="2000">
                <a:solidFill>
                  <a:schemeClr val="tx1"/>
                </a:solidFill>
                <a:latin typeface="Comic Sans MS" charset="0"/>
                <a:ea typeface="ＭＳ Ｐゴシック" charset="0"/>
              </a:defRPr>
            </a:lvl3pPr>
            <a:lvl4pPr marL="1600200" indent="-228600" defTabSz="966788">
              <a:defRPr sz="2000">
                <a:solidFill>
                  <a:schemeClr val="tx1"/>
                </a:solidFill>
                <a:latin typeface="Comic Sans MS" charset="0"/>
                <a:ea typeface="ＭＳ Ｐゴシック" charset="0"/>
              </a:defRPr>
            </a:lvl4pPr>
            <a:lvl5pPr marL="2057400" indent="-228600" defTabSz="966788">
              <a:defRPr sz="2000">
                <a:solidFill>
                  <a:schemeClr val="tx1"/>
                </a:solidFill>
                <a:latin typeface="Comic Sans MS" charset="0"/>
                <a:ea typeface="ＭＳ Ｐゴシック" charset="0"/>
              </a:defRPr>
            </a:lvl5pPr>
            <a:lvl6pPr marL="2514600" indent="-228600" defTabSz="966788"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defTabSz="966788"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defTabSz="966788"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defTabSz="966788" eaLnBrk="0" fontAlgn="base" hangingPunct="0">
              <a:spcBef>
                <a:spcPct val="0"/>
              </a:spcBef>
              <a:spcAft>
                <a:spcPct val="0"/>
              </a:spcAft>
              <a:defRPr sz="2000">
                <a:solidFill>
                  <a:schemeClr val="tx1"/>
                </a:solidFill>
                <a:latin typeface="Comic Sans MS" charset="0"/>
                <a:ea typeface="ＭＳ Ｐゴシック" charset="0"/>
              </a:defRPr>
            </a:lvl9pPr>
          </a:lstStyle>
          <a:p>
            <a:fld id="{65FD35AE-BF39-F04F-9308-E94DDA73EA3F}" type="slidenum">
              <a:rPr lang="en-US" sz="1300">
                <a:latin typeface="Times New Roman" charset="0"/>
              </a:rPr>
              <a:pPr/>
              <a:t>115</a:t>
            </a:fld>
            <a:endParaRPr lang="en-US" sz="1300" dirty="0">
              <a:latin typeface="Times New Roman" charset="0"/>
            </a:endParaRPr>
          </a:p>
        </p:txBody>
      </p:sp>
      <p:sp>
        <p:nvSpPr>
          <p:cNvPr id="89090"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a:noFill/>
          <a:extLst>
            <a:ext uri="{FAA26D3D-D897-4be2-8F04-BA451C77F1D7}">
              <ma14:placeholderFlag xmlns:ma14="http://schemas.microsoft.com/office/mac/drawingml/2011/main" xmlns="" val="1"/>
            </a:ext>
          </a:extLst>
        </p:spPr>
        <p:txBody>
          <a:bodyPr/>
          <a:lstStyle/>
          <a:p>
            <a:endParaRPr lang="en-US" dirty="0">
              <a:latin typeface="Times New Roman" charset="0"/>
            </a:endParaRPr>
          </a:p>
        </p:txBody>
      </p:sp>
    </p:spTree>
    <p:extLst>
      <p:ext uri="{BB962C8B-B14F-4D97-AF65-F5344CB8AC3E}">
        <p14:creationId xmlns:p14="http://schemas.microsoft.com/office/powerpoint/2010/main" val="373894285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7"/>
          <p:cNvSpPr>
            <a:spLocks noGrp="1" noChangeArrowheads="1"/>
          </p:cNvSpPr>
          <p:nvPr>
            <p:ph type="sldNum" sz="quarter" idx="5"/>
          </p:nvPr>
        </p:nvSpPr>
        <p:spPr>
          <a:noFill/>
        </p:spPr>
        <p:txBody>
          <a:bodyPr/>
          <a:lstStyle>
            <a:lvl1pPr defTabSz="966788">
              <a:defRPr sz="2000">
                <a:solidFill>
                  <a:schemeClr val="tx1"/>
                </a:solidFill>
                <a:latin typeface="Comic Sans MS" charset="0"/>
                <a:ea typeface="ＭＳ Ｐゴシック" charset="0"/>
                <a:cs typeface="ＭＳ Ｐゴシック" charset="0"/>
              </a:defRPr>
            </a:lvl1pPr>
            <a:lvl2pPr marL="742950" indent="-285750" defTabSz="966788">
              <a:defRPr sz="2000">
                <a:solidFill>
                  <a:schemeClr val="tx1"/>
                </a:solidFill>
                <a:latin typeface="Comic Sans MS" charset="0"/>
                <a:ea typeface="ＭＳ Ｐゴシック" charset="0"/>
              </a:defRPr>
            </a:lvl2pPr>
            <a:lvl3pPr marL="1143000" indent="-228600" defTabSz="966788">
              <a:defRPr sz="2000">
                <a:solidFill>
                  <a:schemeClr val="tx1"/>
                </a:solidFill>
                <a:latin typeface="Comic Sans MS" charset="0"/>
                <a:ea typeface="ＭＳ Ｐゴシック" charset="0"/>
              </a:defRPr>
            </a:lvl3pPr>
            <a:lvl4pPr marL="1600200" indent="-228600" defTabSz="966788">
              <a:defRPr sz="2000">
                <a:solidFill>
                  <a:schemeClr val="tx1"/>
                </a:solidFill>
                <a:latin typeface="Comic Sans MS" charset="0"/>
                <a:ea typeface="ＭＳ Ｐゴシック" charset="0"/>
              </a:defRPr>
            </a:lvl4pPr>
            <a:lvl5pPr marL="2057400" indent="-228600" defTabSz="966788">
              <a:defRPr sz="2000">
                <a:solidFill>
                  <a:schemeClr val="tx1"/>
                </a:solidFill>
                <a:latin typeface="Comic Sans MS" charset="0"/>
                <a:ea typeface="ＭＳ Ｐゴシック" charset="0"/>
              </a:defRPr>
            </a:lvl5pPr>
            <a:lvl6pPr marL="2514600" indent="-228600" defTabSz="966788"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defTabSz="966788"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defTabSz="966788"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defTabSz="966788" eaLnBrk="0" fontAlgn="base" hangingPunct="0">
              <a:spcBef>
                <a:spcPct val="0"/>
              </a:spcBef>
              <a:spcAft>
                <a:spcPct val="0"/>
              </a:spcAft>
              <a:defRPr sz="2000">
                <a:solidFill>
                  <a:schemeClr val="tx1"/>
                </a:solidFill>
                <a:latin typeface="Comic Sans MS" charset="0"/>
                <a:ea typeface="ＭＳ Ｐゴシック" charset="0"/>
              </a:defRPr>
            </a:lvl9pPr>
          </a:lstStyle>
          <a:p>
            <a:fld id="{CA31B288-29B4-C34B-A09D-CB5828DE274E}" type="slidenum">
              <a:rPr lang="en-US" sz="1300">
                <a:latin typeface="Times New Roman" charset="0"/>
              </a:rPr>
              <a:pPr/>
              <a:t>116</a:t>
            </a:fld>
            <a:endParaRPr lang="en-US" sz="1300" dirty="0">
              <a:latin typeface="Times New Roman" charset="0"/>
            </a:endParaRPr>
          </a:p>
        </p:txBody>
      </p:sp>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a:noFill/>
          <a:extLst>
            <a:ext uri="{FAA26D3D-D897-4be2-8F04-BA451C77F1D7}">
              <ma14:placeholderFlag xmlns:ma14="http://schemas.microsoft.com/office/mac/drawingml/2011/main" xmlns="" val="1"/>
            </a:ext>
          </a:extLst>
        </p:spPr>
        <p:txBody>
          <a:bodyPr/>
          <a:lstStyle/>
          <a:p>
            <a:endParaRPr lang="en-US" dirty="0">
              <a:latin typeface="Times New Roman" charset="0"/>
            </a:endParaRPr>
          </a:p>
        </p:txBody>
      </p:sp>
    </p:spTree>
    <p:extLst>
      <p:ext uri="{BB962C8B-B14F-4D97-AF65-F5344CB8AC3E}">
        <p14:creationId xmlns:p14="http://schemas.microsoft.com/office/powerpoint/2010/main" val="63084918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p:cNvSpPr>
            <a:spLocks noGrp="1" noChangeArrowheads="1"/>
          </p:cNvSpPr>
          <p:nvPr>
            <p:ph type="sldNum" sz="quarter" idx="5"/>
          </p:nvPr>
        </p:nvSpPr>
        <p:spPr>
          <a:noFill/>
        </p:spPr>
        <p:txBody>
          <a:bodyPr/>
          <a:lstStyle>
            <a:lvl1pPr defTabSz="966788">
              <a:defRPr sz="2000">
                <a:solidFill>
                  <a:schemeClr val="tx1"/>
                </a:solidFill>
                <a:latin typeface="Comic Sans MS" charset="0"/>
                <a:ea typeface="ＭＳ Ｐゴシック" charset="0"/>
                <a:cs typeface="ＭＳ Ｐゴシック" charset="0"/>
              </a:defRPr>
            </a:lvl1pPr>
            <a:lvl2pPr marL="742950" indent="-285750" defTabSz="966788">
              <a:defRPr sz="2000">
                <a:solidFill>
                  <a:schemeClr val="tx1"/>
                </a:solidFill>
                <a:latin typeface="Comic Sans MS" charset="0"/>
                <a:ea typeface="ＭＳ Ｐゴシック" charset="0"/>
              </a:defRPr>
            </a:lvl2pPr>
            <a:lvl3pPr marL="1143000" indent="-228600" defTabSz="966788">
              <a:defRPr sz="2000">
                <a:solidFill>
                  <a:schemeClr val="tx1"/>
                </a:solidFill>
                <a:latin typeface="Comic Sans MS" charset="0"/>
                <a:ea typeface="ＭＳ Ｐゴシック" charset="0"/>
              </a:defRPr>
            </a:lvl3pPr>
            <a:lvl4pPr marL="1600200" indent="-228600" defTabSz="966788">
              <a:defRPr sz="2000">
                <a:solidFill>
                  <a:schemeClr val="tx1"/>
                </a:solidFill>
                <a:latin typeface="Comic Sans MS" charset="0"/>
                <a:ea typeface="ＭＳ Ｐゴシック" charset="0"/>
              </a:defRPr>
            </a:lvl4pPr>
            <a:lvl5pPr marL="2057400" indent="-228600" defTabSz="966788">
              <a:defRPr sz="2000">
                <a:solidFill>
                  <a:schemeClr val="tx1"/>
                </a:solidFill>
                <a:latin typeface="Comic Sans MS" charset="0"/>
                <a:ea typeface="ＭＳ Ｐゴシック" charset="0"/>
              </a:defRPr>
            </a:lvl5pPr>
            <a:lvl6pPr marL="2514600" indent="-228600" defTabSz="966788"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defTabSz="966788"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defTabSz="966788"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defTabSz="966788" eaLnBrk="0" fontAlgn="base" hangingPunct="0">
              <a:spcBef>
                <a:spcPct val="0"/>
              </a:spcBef>
              <a:spcAft>
                <a:spcPct val="0"/>
              </a:spcAft>
              <a:defRPr sz="2000">
                <a:solidFill>
                  <a:schemeClr val="tx1"/>
                </a:solidFill>
                <a:latin typeface="Comic Sans MS" charset="0"/>
                <a:ea typeface="ＭＳ Ｐゴシック" charset="0"/>
              </a:defRPr>
            </a:lvl9pPr>
          </a:lstStyle>
          <a:p>
            <a:fld id="{78BD7C7A-618C-704C-AC4D-EE713CDD2CAF}" type="slidenum">
              <a:rPr lang="en-US" sz="1300">
                <a:latin typeface="Times New Roman" charset="0"/>
              </a:rPr>
              <a:pPr/>
              <a:t>118</a:t>
            </a:fld>
            <a:endParaRPr lang="en-US" sz="1300" dirty="0">
              <a:latin typeface="Times New Roman" charset="0"/>
            </a:endParaRPr>
          </a:p>
        </p:txBody>
      </p:sp>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a:noFill/>
          <a:extLst>
            <a:ext uri="{FAA26D3D-D897-4be2-8F04-BA451C77F1D7}">
              <ma14:placeholderFlag xmlns:ma14="http://schemas.microsoft.com/office/mac/drawingml/2011/main" xmlns="" val="1"/>
            </a:ext>
          </a:extLst>
        </p:spPr>
        <p:txBody>
          <a:bodyPr/>
          <a:lstStyle/>
          <a:p>
            <a:r>
              <a:rPr lang="en-US" dirty="0">
                <a:latin typeface="Times New Roman" charset="0"/>
              </a:rPr>
              <a:t>Just message authentication code</a:t>
            </a:r>
          </a:p>
        </p:txBody>
      </p:sp>
    </p:spTree>
    <p:extLst>
      <p:ext uri="{BB962C8B-B14F-4D97-AF65-F5344CB8AC3E}">
        <p14:creationId xmlns:p14="http://schemas.microsoft.com/office/powerpoint/2010/main" val="294306181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7"/>
          <p:cNvSpPr>
            <a:spLocks noGrp="1" noChangeArrowheads="1"/>
          </p:cNvSpPr>
          <p:nvPr>
            <p:ph type="sldNum" sz="quarter" idx="5"/>
          </p:nvPr>
        </p:nvSpPr>
        <p:spPr>
          <a:noFill/>
        </p:spPr>
        <p:txBody>
          <a:bodyPr/>
          <a:lstStyle>
            <a:lvl1pPr defTabSz="966788">
              <a:defRPr sz="2000">
                <a:solidFill>
                  <a:schemeClr val="tx1"/>
                </a:solidFill>
                <a:latin typeface="Comic Sans MS" charset="0"/>
                <a:ea typeface="ＭＳ Ｐゴシック" charset="0"/>
                <a:cs typeface="ＭＳ Ｐゴシック" charset="0"/>
              </a:defRPr>
            </a:lvl1pPr>
            <a:lvl2pPr marL="742950" indent="-285750" defTabSz="966788">
              <a:defRPr sz="2000">
                <a:solidFill>
                  <a:schemeClr val="tx1"/>
                </a:solidFill>
                <a:latin typeface="Comic Sans MS" charset="0"/>
                <a:ea typeface="ＭＳ Ｐゴシック" charset="0"/>
              </a:defRPr>
            </a:lvl2pPr>
            <a:lvl3pPr marL="1143000" indent="-228600" defTabSz="966788">
              <a:defRPr sz="2000">
                <a:solidFill>
                  <a:schemeClr val="tx1"/>
                </a:solidFill>
                <a:latin typeface="Comic Sans MS" charset="0"/>
                <a:ea typeface="ＭＳ Ｐゴシック" charset="0"/>
              </a:defRPr>
            </a:lvl3pPr>
            <a:lvl4pPr marL="1600200" indent="-228600" defTabSz="966788">
              <a:defRPr sz="2000">
                <a:solidFill>
                  <a:schemeClr val="tx1"/>
                </a:solidFill>
                <a:latin typeface="Comic Sans MS" charset="0"/>
                <a:ea typeface="ＭＳ Ｐゴシック" charset="0"/>
              </a:defRPr>
            </a:lvl4pPr>
            <a:lvl5pPr marL="2057400" indent="-228600" defTabSz="966788">
              <a:defRPr sz="2000">
                <a:solidFill>
                  <a:schemeClr val="tx1"/>
                </a:solidFill>
                <a:latin typeface="Comic Sans MS" charset="0"/>
                <a:ea typeface="ＭＳ Ｐゴシック" charset="0"/>
              </a:defRPr>
            </a:lvl5pPr>
            <a:lvl6pPr marL="2514600" indent="-228600" defTabSz="966788"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defTabSz="966788"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defTabSz="966788"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defTabSz="966788" eaLnBrk="0" fontAlgn="base" hangingPunct="0">
              <a:spcBef>
                <a:spcPct val="0"/>
              </a:spcBef>
              <a:spcAft>
                <a:spcPct val="0"/>
              </a:spcAft>
              <a:defRPr sz="2000">
                <a:solidFill>
                  <a:schemeClr val="tx1"/>
                </a:solidFill>
                <a:latin typeface="Comic Sans MS" charset="0"/>
                <a:ea typeface="ＭＳ Ｐゴシック" charset="0"/>
              </a:defRPr>
            </a:lvl9pPr>
          </a:lstStyle>
          <a:p>
            <a:fld id="{2D9E4B94-F953-1E47-A8F4-550DA9F7D437}" type="slidenum">
              <a:rPr lang="en-US" sz="1300">
                <a:latin typeface="Times New Roman" charset="0"/>
              </a:rPr>
              <a:pPr/>
              <a:t>120</a:t>
            </a:fld>
            <a:endParaRPr lang="en-US" sz="1300" dirty="0">
              <a:latin typeface="Times New Roman" charset="0"/>
            </a:endParaRPr>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a:noFill/>
          <a:extLst>
            <a:ext uri="{FAA26D3D-D897-4be2-8F04-BA451C77F1D7}">
              <ma14:placeholderFlag xmlns:ma14="http://schemas.microsoft.com/office/mac/drawingml/2011/main" xmlns="" val="1"/>
            </a:ext>
          </a:extLst>
        </p:spPr>
        <p:txBody>
          <a:bodyPr/>
          <a:lstStyle/>
          <a:p>
            <a:endParaRPr lang="en-US" dirty="0">
              <a:latin typeface="Times New Roman" charset="0"/>
            </a:endParaRPr>
          </a:p>
        </p:txBody>
      </p:sp>
    </p:spTree>
    <p:extLst>
      <p:ext uri="{BB962C8B-B14F-4D97-AF65-F5344CB8AC3E}">
        <p14:creationId xmlns:p14="http://schemas.microsoft.com/office/powerpoint/2010/main" val="75760523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60BD98A-0495-4D4B-B200-81369F18E29D}" type="slidenum">
              <a:rPr lang="en-US" altLang="zh-CN" smtClean="0"/>
              <a:pPr>
                <a:defRPr/>
              </a:pPr>
              <a:t>122</a:t>
            </a:fld>
            <a:endParaRPr lang="en-US" altLang="zh-CN"/>
          </a:p>
        </p:txBody>
      </p:sp>
    </p:spTree>
    <p:extLst>
      <p:ext uri="{BB962C8B-B14F-4D97-AF65-F5344CB8AC3E}">
        <p14:creationId xmlns:p14="http://schemas.microsoft.com/office/powerpoint/2010/main" val="391207431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p:spPr>
        <p:txBody>
          <a:bodyPr/>
          <a:lstStyle>
            <a:lvl1pPr defTabSz="966788">
              <a:defRPr sz="2000">
                <a:solidFill>
                  <a:schemeClr val="tx1"/>
                </a:solidFill>
                <a:latin typeface="Comic Sans MS" charset="0"/>
                <a:ea typeface="ＭＳ Ｐゴシック" charset="0"/>
                <a:cs typeface="ＭＳ Ｐゴシック" charset="0"/>
              </a:defRPr>
            </a:lvl1pPr>
            <a:lvl2pPr marL="742950" indent="-285750" defTabSz="966788">
              <a:defRPr sz="2000">
                <a:solidFill>
                  <a:schemeClr val="tx1"/>
                </a:solidFill>
                <a:latin typeface="Comic Sans MS" charset="0"/>
                <a:ea typeface="ＭＳ Ｐゴシック" charset="0"/>
              </a:defRPr>
            </a:lvl2pPr>
            <a:lvl3pPr marL="1143000" indent="-228600" defTabSz="966788">
              <a:defRPr sz="2000">
                <a:solidFill>
                  <a:schemeClr val="tx1"/>
                </a:solidFill>
                <a:latin typeface="Comic Sans MS" charset="0"/>
                <a:ea typeface="ＭＳ Ｐゴシック" charset="0"/>
              </a:defRPr>
            </a:lvl3pPr>
            <a:lvl4pPr marL="1600200" indent="-228600" defTabSz="966788">
              <a:defRPr sz="2000">
                <a:solidFill>
                  <a:schemeClr val="tx1"/>
                </a:solidFill>
                <a:latin typeface="Comic Sans MS" charset="0"/>
                <a:ea typeface="ＭＳ Ｐゴシック" charset="0"/>
              </a:defRPr>
            </a:lvl4pPr>
            <a:lvl5pPr marL="2057400" indent="-228600" defTabSz="966788">
              <a:defRPr sz="2000">
                <a:solidFill>
                  <a:schemeClr val="tx1"/>
                </a:solidFill>
                <a:latin typeface="Comic Sans MS" charset="0"/>
                <a:ea typeface="ＭＳ Ｐゴシック" charset="0"/>
              </a:defRPr>
            </a:lvl5pPr>
            <a:lvl6pPr marL="2514600" indent="-228600" defTabSz="966788"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defTabSz="966788"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defTabSz="966788"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defTabSz="966788" eaLnBrk="0" fontAlgn="base" hangingPunct="0">
              <a:spcBef>
                <a:spcPct val="0"/>
              </a:spcBef>
              <a:spcAft>
                <a:spcPct val="0"/>
              </a:spcAft>
              <a:defRPr sz="2000">
                <a:solidFill>
                  <a:schemeClr val="tx1"/>
                </a:solidFill>
                <a:latin typeface="Comic Sans MS" charset="0"/>
                <a:ea typeface="ＭＳ Ｐゴシック" charset="0"/>
              </a:defRPr>
            </a:lvl9pPr>
          </a:lstStyle>
          <a:p>
            <a:fld id="{63F9E48E-4B25-AD41-97B8-9B90B849A104}" type="slidenum">
              <a:rPr lang="en-US" sz="1300">
                <a:latin typeface="Times New Roman" charset="0"/>
              </a:rPr>
              <a:pPr/>
              <a:t>125</a:t>
            </a:fld>
            <a:endParaRPr lang="en-US" sz="1300" dirty="0">
              <a:latin typeface="Times New Roman" charset="0"/>
            </a:endParaRPr>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extLst>
            <a:ext uri="{FAA26D3D-D897-4be2-8F04-BA451C77F1D7}">
              <ma14:placeholderFlag xmlns:ma14="http://schemas.microsoft.com/office/mac/drawingml/2011/main" xmlns="" val="1"/>
            </a:ext>
          </a:extLst>
        </p:spPr>
        <p:txBody>
          <a:bodyPr/>
          <a:lstStyle/>
          <a:p>
            <a:endParaRPr lang="en-US" dirty="0">
              <a:latin typeface="Times New Roman" charset="0"/>
            </a:endParaRPr>
          </a:p>
        </p:txBody>
      </p:sp>
    </p:spTree>
    <p:extLst>
      <p:ext uri="{BB962C8B-B14F-4D97-AF65-F5344CB8AC3E}">
        <p14:creationId xmlns:p14="http://schemas.microsoft.com/office/powerpoint/2010/main" val="332854577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960BD98A-0495-4D4B-B200-81369F18E29D}" type="slidenum">
              <a:rPr lang="en-US" altLang="zh-CN" smtClean="0"/>
              <a:pPr>
                <a:defRPr/>
              </a:pPr>
              <a:t>135</a:t>
            </a:fld>
            <a:endParaRPr lang="en-US" altLang="zh-CN" dirty="0"/>
          </a:p>
        </p:txBody>
      </p:sp>
    </p:spTree>
    <p:extLst>
      <p:ext uri="{BB962C8B-B14F-4D97-AF65-F5344CB8AC3E}">
        <p14:creationId xmlns:p14="http://schemas.microsoft.com/office/powerpoint/2010/main" val="248521324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60BD98A-0495-4D4B-B200-81369F18E29D}" type="slidenum">
              <a:rPr lang="en-US" altLang="zh-CN" smtClean="0"/>
              <a:pPr>
                <a:defRPr/>
              </a:pPr>
              <a:t>138</a:t>
            </a:fld>
            <a:endParaRPr lang="en-US" altLang="zh-CN"/>
          </a:p>
        </p:txBody>
      </p:sp>
    </p:spTree>
    <p:extLst>
      <p:ext uri="{BB962C8B-B14F-4D97-AF65-F5344CB8AC3E}">
        <p14:creationId xmlns:p14="http://schemas.microsoft.com/office/powerpoint/2010/main" val="295141848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960BD98A-0495-4D4B-B200-81369F18E29D}" type="slidenum">
              <a:rPr lang="en-US" altLang="zh-CN" smtClean="0"/>
              <a:pPr>
                <a:defRPr/>
              </a:pPr>
              <a:t>139</a:t>
            </a:fld>
            <a:endParaRPr lang="en-US" altLang="zh-CN" dirty="0"/>
          </a:p>
        </p:txBody>
      </p:sp>
    </p:spTree>
    <p:extLst>
      <p:ext uri="{BB962C8B-B14F-4D97-AF65-F5344CB8AC3E}">
        <p14:creationId xmlns:p14="http://schemas.microsoft.com/office/powerpoint/2010/main" val="147116238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注意： </a:t>
            </a:r>
            <a:r>
              <a:rPr lang="en-US" altLang="zh-CN" dirty="0"/>
              <a:t>data block </a:t>
            </a:r>
            <a:r>
              <a:rPr lang="zh-CN" altLang="en-US" dirty="0"/>
              <a:t>的头部</a:t>
            </a:r>
            <a:r>
              <a:rPr lang="en-US" altLang="zh-CN" dirty="0"/>
              <a:t>hi</a:t>
            </a:r>
            <a:r>
              <a:rPr lang="zh-CN" altLang="en-US" dirty="0"/>
              <a:t>不包含 序列号信息的。</a:t>
            </a:r>
          </a:p>
        </p:txBody>
      </p:sp>
      <p:sp>
        <p:nvSpPr>
          <p:cNvPr id="4" name="灯片编号占位符 3"/>
          <p:cNvSpPr>
            <a:spLocks noGrp="1"/>
          </p:cNvSpPr>
          <p:nvPr>
            <p:ph type="sldNum" sz="quarter" idx="5"/>
          </p:nvPr>
        </p:nvSpPr>
        <p:spPr/>
        <p:txBody>
          <a:bodyPr/>
          <a:lstStyle/>
          <a:p>
            <a:pPr>
              <a:defRPr/>
            </a:pPr>
            <a:fld id="{960BD98A-0495-4D4B-B200-81369F18E29D}" type="slidenum">
              <a:rPr lang="en-US" altLang="zh-CN" smtClean="0"/>
              <a:pPr>
                <a:defRPr/>
              </a:pPr>
              <a:t>141</a:t>
            </a:fld>
            <a:endParaRPr lang="en-US" altLang="zh-CN"/>
          </a:p>
        </p:txBody>
      </p:sp>
    </p:spTree>
    <p:extLst>
      <p:ext uri="{BB962C8B-B14F-4D97-AF65-F5344CB8AC3E}">
        <p14:creationId xmlns:p14="http://schemas.microsoft.com/office/powerpoint/2010/main" val="117714194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MAC </a:t>
            </a:r>
            <a:r>
              <a:rPr lang="zh-CN" altLang="en-US" dirty="0"/>
              <a:t>中的是 </a:t>
            </a:r>
            <a:r>
              <a:rPr lang="en-US" altLang="zh-CN" dirty="0"/>
              <a:t>data block</a:t>
            </a:r>
            <a:r>
              <a:rPr lang="zh-CN" altLang="en-US" dirty="0"/>
              <a:t>的序列号，不是</a:t>
            </a:r>
            <a:r>
              <a:rPr lang="en-US" altLang="zh-CN" dirty="0"/>
              <a:t>TCP</a:t>
            </a:r>
            <a:r>
              <a:rPr lang="zh-CN" altLang="en-US" dirty="0"/>
              <a:t>的直接序列号。不是一个东西。</a:t>
            </a:r>
            <a:endParaRPr lang="en-US" altLang="zh-CN" dirty="0"/>
          </a:p>
          <a:p>
            <a:r>
              <a:rPr lang="en-US" altLang="zh-CN" dirty="0"/>
              <a:t>Data block </a:t>
            </a:r>
            <a:r>
              <a:rPr lang="zh-CN" altLang="en-US" dirty="0"/>
              <a:t>头部没有序列号信息，因为不需要，只要放在</a:t>
            </a:r>
            <a:r>
              <a:rPr lang="en-US" altLang="zh-CN" dirty="0"/>
              <a:t>MAC</a:t>
            </a:r>
            <a:r>
              <a:rPr lang="zh-CN" altLang="en-US" dirty="0"/>
              <a:t>里面计算就好了，就能检测出是否更改了顺序。</a:t>
            </a:r>
          </a:p>
        </p:txBody>
      </p:sp>
      <p:sp>
        <p:nvSpPr>
          <p:cNvPr id="4" name="灯片编号占位符 3"/>
          <p:cNvSpPr>
            <a:spLocks noGrp="1"/>
          </p:cNvSpPr>
          <p:nvPr>
            <p:ph type="sldNum" sz="quarter" idx="5"/>
          </p:nvPr>
        </p:nvSpPr>
        <p:spPr/>
        <p:txBody>
          <a:bodyPr/>
          <a:lstStyle/>
          <a:p>
            <a:pPr>
              <a:defRPr/>
            </a:pPr>
            <a:fld id="{960BD98A-0495-4D4B-B200-81369F18E29D}" type="slidenum">
              <a:rPr lang="en-US" altLang="zh-CN" smtClean="0"/>
              <a:pPr>
                <a:defRPr/>
              </a:pPr>
              <a:t>142</a:t>
            </a:fld>
            <a:endParaRPr lang="en-US" altLang="zh-CN"/>
          </a:p>
        </p:txBody>
      </p:sp>
    </p:spTree>
    <p:extLst>
      <p:ext uri="{BB962C8B-B14F-4D97-AF65-F5344CB8AC3E}">
        <p14:creationId xmlns:p14="http://schemas.microsoft.com/office/powerpoint/2010/main" val="205398231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More details later. </a:t>
            </a:r>
            <a:endParaRPr lang="zh-CN" altLang="en-US" dirty="0"/>
          </a:p>
        </p:txBody>
      </p:sp>
      <p:sp>
        <p:nvSpPr>
          <p:cNvPr id="4" name="灯片编号占位符 3"/>
          <p:cNvSpPr>
            <a:spLocks noGrp="1"/>
          </p:cNvSpPr>
          <p:nvPr>
            <p:ph type="sldNum" sz="quarter" idx="5"/>
          </p:nvPr>
        </p:nvSpPr>
        <p:spPr/>
        <p:txBody>
          <a:bodyPr/>
          <a:lstStyle/>
          <a:p>
            <a:pPr>
              <a:defRPr/>
            </a:pPr>
            <a:fld id="{960BD98A-0495-4D4B-B200-81369F18E29D}" type="slidenum">
              <a:rPr lang="en-US" altLang="zh-CN" smtClean="0"/>
              <a:pPr>
                <a:defRPr/>
              </a:pPr>
              <a:t>144</a:t>
            </a:fld>
            <a:endParaRPr lang="en-US" altLang="zh-CN"/>
          </a:p>
        </p:txBody>
      </p:sp>
    </p:spTree>
    <p:extLst>
      <p:ext uri="{BB962C8B-B14F-4D97-AF65-F5344CB8AC3E}">
        <p14:creationId xmlns:p14="http://schemas.microsoft.com/office/powerpoint/2010/main" val="350202097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p:spPr>
        <p:txBody>
          <a:bodyPr/>
          <a:lstStyle>
            <a:lvl1pPr defTabSz="966788">
              <a:defRPr sz="2000">
                <a:solidFill>
                  <a:schemeClr val="tx1"/>
                </a:solidFill>
                <a:latin typeface="Comic Sans MS" charset="0"/>
                <a:ea typeface="ＭＳ Ｐゴシック" charset="0"/>
                <a:cs typeface="ＭＳ Ｐゴシック" charset="0"/>
              </a:defRPr>
            </a:lvl1pPr>
            <a:lvl2pPr marL="742950" indent="-285750" defTabSz="966788">
              <a:defRPr sz="2000">
                <a:solidFill>
                  <a:schemeClr val="tx1"/>
                </a:solidFill>
                <a:latin typeface="Comic Sans MS" charset="0"/>
                <a:ea typeface="ＭＳ Ｐゴシック" charset="0"/>
              </a:defRPr>
            </a:lvl2pPr>
            <a:lvl3pPr marL="1143000" indent="-228600" defTabSz="966788">
              <a:defRPr sz="2000">
                <a:solidFill>
                  <a:schemeClr val="tx1"/>
                </a:solidFill>
                <a:latin typeface="Comic Sans MS" charset="0"/>
                <a:ea typeface="ＭＳ Ｐゴシック" charset="0"/>
              </a:defRPr>
            </a:lvl3pPr>
            <a:lvl4pPr marL="1600200" indent="-228600" defTabSz="966788">
              <a:defRPr sz="2000">
                <a:solidFill>
                  <a:schemeClr val="tx1"/>
                </a:solidFill>
                <a:latin typeface="Comic Sans MS" charset="0"/>
                <a:ea typeface="ＭＳ Ｐゴシック" charset="0"/>
              </a:defRPr>
            </a:lvl4pPr>
            <a:lvl5pPr marL="2057400" indent="-228600" defTabSz="966788">
              <a:defRPr sz="2000">
                <a:solidFill>
                  <a:schemeClr val="tx1"/>
                </a:solidFill>
                <a:latin typeface="Comic Sans MS" charset="0"/>
                <a:ea typeface="ＭＳ Ｐゴシック" charset="0"/>
              </a:defRPr>
            </a:lvl5pPr>
            <a:lvl6pPr marL="2514600" indent="-228600" defTabSz="966788"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defTabSz="966788"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defTabSz="966788"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defTabSz="966788" eaLnBrk="0" fontAlgn="base" hangingPunct="0">
              <a:spcBef>
                <a:spcPct val="0"/>
              </a:spcBef>
              <a:spcAft>
                <a:spcPct val="0"/>
              </a:spcAft>
              <a:defRPr sz="2000">
                <a:solidFill>
                  <a:schemeClr val="tx1"/>
                </a:solidFill>
                <a:latin typeface="Comic Sans MS" charset="0"/>
                <a:ea typeface="ＭＳ Ｐゴシック" charset="0"/>
              </a:defRPr>
            </a:lvl9pPr>
          </a:lstStyle>
          <a:p>
            <a:fld id="{63F9E48E-4B25-AD41-97B8-9B90B849A104}" type="slidenum">
              <a:rPr lang="en-US" sz="1300">
                <a:latin typeface="Times New Roman" charset="0"/>
              </a:rPr>
              <a:pPr/>
              <a:t>155</a:t>
            </a:fld>
            <a:endParaRPr lang="en-US" sz="1300" dirty="0">
              <a:latin typeface="Times New Roman" charset="0"/>
            </a:endParaRPr>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extLst>
            <a:ext uri="{FAA26D3D-D897-4be2-8F04-BA451C77F1D7}">
              <ma14:placeholderFlag xmlns:ma14="http://schemas.microsoft.com/office/mac/drawingml/2011/main" xmlns="" val="1"/>
            </a:ext>
          </a:extLst>
        </p:spPr>
        <p:txBody>
          <a:bodyPr/>
          <a:lstStyle/>
          <a:p>
            <a:endParaRPr lang="en-US" dirty="0">
              <a:latin typeface="Times New Roman" charset="0"/>
            </a:endParaRPr>
          </a:p>
        </p:txBody>
      </p:sp>
    </p:spTree>
    <p:extLst>
      <p:ext uri="{BB962C8B-B14F-4D97-AF65-F5344CB8AC3E}">
        <p14:creationId xmlns:p14="http://schemas.microsoft.com/office/powerpoint/2010/main" val="383967964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ja-JP" dirty="0">
                <a:solidFill>
                  <a:srgbClr val="C00000"/>
                </a:solidFill>
                <a:latin typeface="Comic Sans MS" panose="030F0702030302020204" pitchFamily="66" charset="0"/>
              </a:rPr>
              <a:t>“blanket coverage”</a:t>
            </a:r>
            <a:r>
              <a:rPr lang="zh-CN" altLang="en-US" baseline="0" dirty="0">
                <a:solidFill>
                  <a:schemeClr val="tx1"/>
                </a:solidFill>
                <a:latin typeface="Comic Sans MS" panose="030F0702030302020204" pitchFamily="66" charset="0"/>
              </a:rPr>
              <a:t> 全保</a:t>
            </a:r>
            <a:endParaRPr lang="en-US" altLang="zh-CN" dirty="0">
              <a:solidFill>
                <a:srgbClr val="C00000"/>
              </a:solidFill>
              <a:latin typeface="Comic Sans MS" panose="030F0702030302020204" pitchFamily="66" charset="0"/>
            </a:endParaRPr>
          </a:p>
        </p:txBody>
      </p:sp>
      <p:sp>
        <p:nvSpPr>
          <p:cNvPr id="4" name="灯片编号占位符 3"/>
          <p:cNvSpPr>
            <a:spLocks noGrp="1"/>
          </p:cNvSpPr>
          <p:nvPr>
            <p:ph type="sldNum" sz="quarter" idx="10"/>
          </p:nvPr>
        </p:nvSpPr>
        <p:spPr/>
        <p:txBody>
          <a:bodyPr/>
          <a:lstStyle/>
          <a:p>
            <a:pPr>
              <a:defRPr/>
            </a:pPr>
            <a:fld id="{960BD98A-0495-4D4B-B200-81369F18E29D}" type="slidenum">
              <a:rPr lang="en-US" altLang="zh-CN" smtClean="0"/>
              <a:pPr>
                <a:defRPr/>
              </a:pPr>
              <a:t>157</a:t>
            </a:fld>
            <a:endParaRPr lang="en-US" altLang="zh-CN" dirty="0"/>
          </a:p>
        </p:txBody>
      </p:sp>
    </p:spTree>
    <p:extLst>
      <p:ext uri="{BB962C8B-B14F-4D97-AF65-F5344CB8AC3E}">
        <p14:creationId xmlns:p14="http://schemas.microsoft.com/office/powerpoint/2010/main" val="126955059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New IP header </a:t>
            </a:r>
            <a:r>
              <a:rPr lang="zh-CN" altLang="en-US" dirty="0"/>
              <a:t>不是原有</a:t>
            </a:r>
            <a:r>
              <a:rPr lang="en-US" altLang="zh-CN" dirty="0"/>
              <a:t>datagram</a:t>
            </a:r>
            <a:r>
              <a:rPr lang="zh-CN" altLang="en-US" dirty="0"/>
              <a:t>的</a:t>
            </a:r>
            <a:r>
              <a:rPr lang="en-US" altLang="zh-CN" dirty="0"/>
              <a:t>IP header. </a:t>
            </a:r>
            <a:r>
              <a:rPr lang="zh-CN" altLang="en-US" dirty="0"/>
              <a:t>是</a:t>
            </a:r>
            <a:r>
              <a:rPr lang="en-US" altLang="zh-CN" dirty="0"/>
              <a:t>SA</a:t>
            </a:r>
            <a:r>
              <a:rPr lang="zh-CN" altLang="en-US" dirty="0"/>
              <a:t>的两个端点。</a:t>
            </a:r>
          </a:p>
        </p:txBody>
      </p:sp>
      <p:sp>
        <p:nvSpPr>
          <p:cNvPr id="4" name="灯片编号占位符 3"/>
          <p:cNvSpPr>
            <a:spLocks noGrp="1"/>
          </p:cNvSpPr>
          <p:nvPr>
            <p:ph type="sldNum" sz="quarter" idx="5"/>
          </p:nvPr>
        </p:nvSpPr>
        <p:spPr/>
        <p:txBody>
          <a:bodyPr/>
          <a:lstStyle/>
          <a:p>
            <a:pPr>
              <a:defRPr/>
            </a:pPr>
            <a:fld id="{960BD98A-0495-4D4B-B200-81369F18E29D}" type="slidenum">
              <a:rPr lang="en-US" altLang="zh-CN" smtClean="0"/>
              <a:pPr>
                <a:defRPr/>
              </a:pPr>
              <a:t>168</a:t>
            </a:fld>
            <a:endParaRPr lang="en-US" altLang="zh-CN"/>
          </a:p>
        </p:txBody>
      </p:sp>
    </p:spTree>
    <p:extLst>
      <p:ext uri="{BB962C8B-B14F-4D97-AF65-F5344CB8AC3E}">
        <p14:creationId xmlns:p14="http://schemas.microsoft.com/office/powerpoint/2010/main" val="216693491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Enchilada</a:t>
            </a:r>
            <a:r>
              <a:rPr lang="zh-CN" altLang="en-US" dirty="0"/>
              <a:t>：墨西哥卷</a:t>
            </a:r>
          </a:p>
        </p:txBody>
      </p:sp>
      <p:sp>
        <p:nvSpPr>
          <p:cNvPr id="4" name="灯片编号占位符 3"/>
          <p:cNvSpPr>
            <a:spLocks noGrp="1"/>
          </p:cNvSpPr>
          <p:nvPr>
            <p:ph type="sldNum" sz="quarter" idx="5"/>
          </p:nvPr>
        </p:nvSpPr>
        <p:spPr/>
        <p:txBody>
          <a:bodyPr/>
          <a:lstStyle/>
          <a:p>
            <a:pPr>
              <a:defRPr/>
            </a:pPr>
            <a:fld id="{960BD98A-0495-4D4B-B200-81369F18E29D}" type="slidenum">
              <a:rPr lang="en-US" altLang="zh-CN" smtClean="0"/>
              <a:pPr>
                <a:defRPr/>
              </a:pPr>
              <a:t>170</a:t>
            </a:fld>
            <a:endParaRPr lang="en-US" altLang="zh-CN"/>
          </a:p>
        </p:txBody>
      </p:sp>
    </p:spTree>
    <p:extLst>
      <p:ext uri="{BB962C8B-B14F-4D97-AF65-F5344CB8AC3E}">
        <p14:creationId xmlns:p14="http://schemas.microsoft.com/office/powerpoint/2010/main" val="391016832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SSL against replay: nonces!</a:t>
            </a:r>
          </a:p>
          <a:p>
            <a:r>
              <a:rPr lang="en-US" altLang="zh-CN" dirty="0" err="1"/>
              <a:t>Ipsec</a:t>
            </a:r>
            <a:r>
              <a:rPr lang="en-US" altLang="zh-CN" baseline="0" dirty="0"/>
              <a:t>: </a:t>
            </a:r>
            <a:r>
              <a:rPr lang="en-US" altLang="zh-CN" baseline="0" dirty="0" err="1"/>
              <a:t>seq</a:t>
            </a:r>
            <a:r>
              <a:rPr lang="en-US" altLang="zh-CN" baseline="0" dirty="0"/>
              <a:t> #. </a:t>
            </a:r>
            <a:endParaRPr lang="en-US" altLang="zh-CN" dirty="0"/>
          </a:p>
        </p:txBody>
      </p:sp>
      <p:sp>
        <p:nvSpPr>
          <p:cNvPr id="4" name="灯片编号占位符 3"/>
          <p:cNvSpPr>
            <a:spLocks noGrp="1"/>
          </p:cNvSpPr>
          <p:nvPr>
            <p:ph type="sldNum" sz="quarter" idx="10"/>
          </p:nvPr>
        </p:nvSpPr>
        <p:spPr/>
        <p:txBody>
          <a:bodyPr/>
          <a:lstStyle/>
          <a:p>
            <a:pPr>
              <a:defRPr/>
            </a:pPr>
            <a:fld id="{960BD98A-0495-4D4B-B200-81369F18E29D}" type="slidenum">
              <a:rPr lang="en-US" altLang="zh-CN" smtClean="0"/>
              <a:pPr>
                <a:defRPr/>
              </a:pPr>
              <a:t>171</a:t>
            </a:fld>
            <a:endParaRPr lang="en-US" altLang="zh-CN" dirty="0"/>
          </a:p>
        </p:txBody>
      </p:sp>
    </p:spTree>
    <p:extLst>
      <p:ext uri="{BB962C8B-B14F-4D97-AF65-F5344CB8AC3E}">
        <p14:creationId xmlns:p14="http://schemas.microsoft.com/office/powerpoint/2010/main" val="235988632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960BD98A-0495-4D4B-B200-81369F18E29D}" type="slidenum">
              <a:rPr lang="en-US" altLang="zh-CN" smtClean="0"/>
              <a:pPr>
                <a:defRPr/>
              </a:pPr>
              <a:t>173</a:t>
            </a:fld>
            <a:endParaRPr lang="en-US" altLang="zh-CN" dirty="0"/>
          </a:p>
        </p:txBody>
      </p:sp>
    </p:spTree>
    <p:extLst>
      <p:ext uri="{BB962C8B-B14F-4D97-AF65-F5344CB8AC3E}">
        <p14:creationId xmlns:p14="http://schemas.microsoft.com/office/powerpoint/2010/main" val="172714322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p:spPr>
        <p:txBody>
          <a:bodyPr/>
          <a:lstStyle>
            <a:lvl1pPr defTabSz="966788">
              <a:defRPr sz="2000">
                <a:solidFill>
                  <a:schemeClr val="tx1"/>
                </a:solidFill>
                <a:latin typeface="Comic Sans MS" charset="0"/>
                <a:ea typeface="ＭＳ Ｐゴシック" charset="0"/>
                <a:cs typeface="ＭＳ Ｐゴシック" charset="0"/>
              </a:defRPr>
            </a:lvl1pPr>
            <a:lvl2pPr marL="742950" indent="-285750" defTabSz="966788">
              <a:defRPr sz="2000">
                <a:solidFill>
                  <a:schemeClr val="tx1"/>
                </a:solidFill>
                <a:latin typeface="Comic Sans MS" charset="0"/>
                <a:ea typeface="ＭＳ Ｐゴシック" charset="0"/>
              </a:defRPr>
            </a:lvl2pPr>
            <a:lvl3pPr marL="1143000" indent="-228600" defTabSz="966788">
              <a:defRPr sz="2000">
                <a:solidFill>
                  <a:schemeClr val="tx1"/>
                </a:solidFill>
                <a:latin typeface="Comic Sans MS" charset="0"/>
                <a:ea typeface="ＭＳ Ｐゴシック" charset="0"/>
              </a:defRPr>
            </a:lvl3pPr>
            <a:lvl4pPr marL="1600200" indent="-228600" defTabSz="966788">
              <a:defRPr sz="2000">
                <a:solidFill>
                  <a:schemeClr val="tx1"/>
                </a:solidFill>
                <a:latin typeface="Comic Sans MS" charset="0"/>
                <a:ea typeface="ＭＳ Ｐゴシック" charset="0"/>
              </a:defRPr>
            </a:lvl4pPr>
            <a:lvl5pPr marL="2057400" indent="-228600" defTabSz="966788">
              <a:defRPr sz="2000">
                <a:solidFill>
                  <a:schemeClr val="tx1"/>
                </a:solidFill>
                <a:latin typeface="Comic Sans MS" charset="0"/>
                <a:ea typeface="ＭＳ Ｐゴシック" charset="0"/>
              </a:defRPr>
            </a:lvl5pPr>
            <a:lvl6pPr marL="2514600" indent="-228600" defTabSz="966788"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defTabSz="966788"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defTabSz="966788"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defTabSz="966788" eaLnBrk="0" fontAlgn="base" hangingPunct="0">
              <a:spcBef>
                <a:spcPct val="0"/>
              </a:spcBef>
              <a:spcAft>
                <a:spcPct val="0"/>
              </a:spcAft>
              <a:defRPr sz="2000">
                <a:solidFill>
                  <a:schemeClr val="tx1"/>
                </a:solidFill>
                <a:latin typeface="Comic Sans MS" charset="0"/>
                <a:ea typeface="ＭＳ Ｐゴシック" charset="0"/>
              </a:defRPr>
            </a:lvl9pPr>
          </a:lstStyle>
          <a:p>
            <a:fld id="{63F9E48E-4B25-AD41-97B8-9B90B849A104}" type="slidenum">
              <a:rPr lang="en-US" sz="1300">
                <a:latin typeface="Times New Roman" charset="0"/>
              </a:rPr>
              <a:pPr/>
              <a:t>178</a:t>
            </a:fld>
            <a:endParaRPr lang="en-US" sz="1300" dirty="0">
              <a:latin typeface="Times New Roman" charset="0"/>
            </a:endParaRPr>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extLst>
            <a:ext uri="{FAA26D3D-D897-4be2-8F04-BA451C77F1D7}">
              <ma14:placeholderFlag xmlns:ma14="http://schemas.microsoft.com/office/mac/drawingml/2011/main" xmlns="" val="1"/>
            </a:ext>
          </a:extLst>
        </p:spPr>
        <p:txBody>
          <a:bodyPr/>
          <a:lstStyle/>
          <a:p>
            <a:endParaRPr lang="en-US" dirty="0">
              <a:latin typeface="Times New Roman" charset="0"/>
            </a:endParaRPr>
          </a:p>
        </p:txBody>
      </p:sp>
    </p:spTree>
    <p:extLst>
      <p:ext uri="{BB962C8B-B14F-4D97-AF65-F5344CB8AC3E}">
        <p14:creationId xmlns:p14="http://schemas.microsoft.com/office/powerpoint/2010/main" val="227532386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7"/>
          <p:cNvSpPr>
            <a:spLocks noGrp="1" noChangeArrowheads="1"/>
          </p:cNvSpPr>
          <p:nvPr>
            <p:ph type="sldNum" sz="quarter" idx="5"/>
          </p:nvPr>
        </p:nvSpPr>
        <p:spPr>
          <a:noFill/>
        </p:spPr>
        <p:txBody>
          <a:bodyPr/>
          <a:lstStyle>
            <a:lvl1pPr defTabSz="966788">
              <a:defRPr sz="2000">
                <a:solidFill>
                  <a:schemeClr val="tx1"/>
                </a:solidFill>
                <a:latin typeface="Comic Sans MS" charset="0"/>
                <a:ea typeface="ＭＳ Ｐゴシック" charset="0"/>
                <a:cs typeface="ＭＳ Ｐゴシック" charset="0"/>
              </a:defRPr>
            </a:lvl1pPr>
            <a:lvl2pPr marL="742950" indent="-285750" defTabSz="966788">
              <a:defRPr sz="2000">
                <a:solidFill>
                  <a:schemeClr val="tx1"/>
                </a:solidFill>
                <a:latin typeface="Comic Sans MS" charset="0"/>
                <a:ea typeface="ＭＳ Ｐゴシック" charset="0"/>
              </a:defRPr>
            </a:lvl2pPr>
            <a:lvl3pPr marL="1143000" indent="-228600" defTabSz="966788">
              <a:defRPr sz="2000">
                <a:solidFill>
                  <a:schemeClr val="tx1"/>
                </a:solidFill>
                <a:latin typeface="Comic Sans MS" charset="0"/>
                <a:ea typeface="ＭＳ Ｐゴシック" charset="0"/>
              </a:defRPr>
            </a:lvl3pPr>
            <a:lvl4pPr marL="1600200" indent="-228600" defTabSz="966788">
              <a:defRPr sz="2000">
                <a:solidFill>
                  <a:schemeClr val="tx1"/>
                </a:solidFill>
                <a:latin typeface="Comic Sans MS" charset="0"/>
                <a:ea typeface="ＭＳ Ｐゴシック" charset="0"/>
              </a:defRPr>
            </a:lvl4pPr>
            <a:lvl5pPr marL="2057400" indent="-228600" defTabSz="966788">
              <a:defRPr sz="2000">
                <a:solidFill>
                  <a:schemeClr val="tx1"/>
                </a:solidFill>
                <a:latin typeface="Comic Sans MS" charset="0"/>
                <a:ea typeface="ＭＳ Ｐゴシック" charset="0"/>
              </a:defRPr>
            </a:lvl5pPr>
            <a:lvl6pPr marL="2514600" indent="-228600" defTabSz="966788"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defTabSz="966788"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defTabSz="966788"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defTabSz="966788" eaLnBrk="0" fontAlgn="base" hangingPunct="0">
              <a:spcBef>
                <a:spcPct val="0"/>
              </a:spcBef>
              <a:spcAft>
                <a:spcPct val="0"/>
              </a:spcAft>
              <a:defRPr sz="2000">
                <a:solidFill>
                  <a:schemeClr val="tx1"/>
                </a:solidFill>
                <a:latin typeface="Comic Sans MS" charset="0"/>
                <a:ea typeface="ＭＳ Ｐゴシック" charset="0"/>
              </a:defRPr>
            </a:lvl9pPr>
          </a:lstStyle>
          <a:p>
            <a:fld id="{C87ECB12-1AA5-084D-8722-1227B995C6F0}" type="slidenum">
              <a:rPr lang="en-US" sz="1300">
                <a:latin typeface="Times New Roman" charset="0"/>
              </a:rPr>
              <a:pPr/>
              <a:t>187</a:t>
            </a:fld>
            <a:endParaRPr lang="en-US" sz="1300" dirty="0">
              <a:latin typeface="Times New Roman" charset="0"/>
            </a:endParaRPr>
          </a:p>
        </p:txBody>
      </p:sp>
      <p:sp>
        <p:nvSpPr>
          <p:cNvPr id="154626" name="Rectangle 2"/>
          <p:cNvSpPr>
            <a:spLocks noGrp="1" noRot="1" noChangeAspect="1" noChangeArrowheads="1" noTextEdit="1"/>
          </p:cNvSpPr>
          <p:nvPr>
            <p:ph type="sldImg"/>
          </p:nvPr>
        </p:nvSpPr>
        <p:spPr>
          <a:ln/>
        </p:spPr>
      </p:sp>
      <p:sp>
        <p:nvSpPr>
          <p:cNvPr id="154627" name="Rectangle 3"/>
          <p:cNvSpPr>
            <a:spLocks noGrp="1" noChangeArrowheads="1"/>
          </p:cNvSpPr>
          <p:nvPr>
            <p:ph type="body" idx="1"/>
          </p:nvPr>
        </p:nvSpPr>
        <p:spPr>
          <a:noFill/>
          <a:extLst>
            <a:ext uri="{FAA26D3D-D897-4be2-8F04-BA451C77F1D7}">
              <ma14:placeholderFlag xmlns:ma14="http://schemas.microsoft.com/office/mac/drawingml/2011/main" xmlns="" val="1"/>
            </a:ext>
          </a:extLst>
        </p:spPr>
        <p:txBody>
          <a:bodyPr/>
          <a:lstStyle/>
          <a:p>
            <a:endParaRPr lang="en-US" dirty="0">
              <a:latin typeface="Times New Roman" charset="0"/>
            </a:endParaRPr>
          </a:p>
        </p:txBody>
      </p:sp>
    </p:spTree>
    <p:extLst>
      <p:ext uri="{BB962C8B-B14F-4D97-AF65-F5344CB8AC3E}">
        <p14:creationId xmlns:p14="http://schemas.microsoft.com/office/powerpoint/2010/main" val="261932523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7"/>
          <p:cNvSpPr>
            <a:spLocks noGrp="1" noChangeArrowheads="1"/>
          </p:cNvSpPr>
          <p:nvPr>
            <p:ph type="sldNum" sz="quarter" idx="5"/>
          </p:nvPr>
        </p:nvSpPr>
        <p:spPr>
          <a:noFill/>
        </p:spPr>
        <p:txBody>
          <a:bodyPr/>
          <a:lstStyle>
            <a:lvl1pPr defTabSz="966788">
              <a:defRPr sz="2000">
                <a:solidFill>
                  <a:schemeClr val="tx1"/>
                </a:solidFill>
                <a:latin typeface="Comic Sans MS" charset="0"/>
                <a:ea typeface="ＭＳ Ｐゴシック" charset="0"/>
                <a:cs typeface="ＭＳ Ｐゴシック" charset="0"/>
              </a:defRPr>
            </a:lvl1pPr>
            <a:lvl2pPr marL="742950" indent="-285750" defTabSz="966788">
              <a:defRPr sz="2000">
                <a:solidFill>
                  <a:schemeClr val="tx1"/>
                </a:solidFill>
                <a:latin typeface="Comic Sans MS" charset="0"/>
                <a:ea typeface="ＭＳ Ｐゴシック" charset="0"/>
              </a:defRPr>
            </a:lvl2pPr>
            <a:lvl3pPr marL="1143000" indent="-228600" defTabSz="966788">
              <a:defRPr sz="2000">
                <a:solidFill>
                  <a:schemeClr val="tx1"/>
                </a:solidFill>
                <a:latin typeface="Comic Sans MS" charset="0"/>
                <a:ea typeface="ＭＳ Ｐゴシック" charset="0"/>
              </a:defRPr>
            </a:lvl3pPr>
            <a:lvl4pPr marL="1600200" indent="-228600" defTabSz="966788">
              <a:defRPr sz="2000">
                <a:solidFill>
                  <a:schemeClr val="tx1"/>
                </a:solidFill>
                <a:latin typeface="Comic Sans MS" charset="0"/>
                <a:ea typeface="ＭＳ Ｐゴシック" charset="0"/>
              </a:defRPr>
            </a:lvl4pPr>
            <a:lvl5pPr marL="2057400" indent="-228600" defTabSz="966788">
              <a:defRPr sz="2000">
                <a:solidFill>
                  <a:schemeClr val="tx1"/>
                </a:solidFill>
                <a:latin typeface="Comic Sans MS" charset="0"/>
                <a:ea typeface="ＭＳ Ｐゴシック" charset="0"/>
              </a:defRPr>
            </a:lvl5pPr>
            <a:lvl6pPr marL="2514600" indent="-228600" defTabSz="966788"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defTabSz="966788"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defTabSz="966788"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defTabSz="966788" eaLnBrk="0" fontAlgn="base" hangingPunct="0">
              <a:spcBef>
                <a:spcPct val="0"/>
              </a:spcBef>
              <a:spcAft>
                <a:spcPct val="0"/>
              </a:spcAft>
              <a:defRPr sz="2000">
                <a:solidFill>
                  <a:schemeClr val="tx1"/>
                </a:solidFill>
                <a:latin typeface="Comic Sans MS" charset="0"/>
                <a:ea typeface="ＭＳ Ｐゴシック" charset="0"/>
              </a:defRPr>
            </a:lvl9pPr>
          </a:lstStyle>
          <a:p>
            <a:fld id="{CCE15C57-4BF1-234D-B743-ACAD1B491F66}" type="slidenum">
              <a:rPr lang="en-US" sz="1300">
                <a:latin typeface="Times New Roman" charset="0"/>
              </a:rPr>
              <a:pPr/>
              <a:t>188</a:t>
            </a:fld>
            <a:endParaRPr lang="en-US" sz="1300" dirty="0">
              <a:latin typeface="Times New Roman" charset="0"/>
            </a:endParaRPr>
          </a:p>
        </p:txBody>
      </p:sp>
      <p:sp>
        <p:nvSpPr>
          <p:cNvPr id="156674" name="Rectangle 2"/>
          <p:cNvSpPr>
            <a:spLocks noGrp="1" noRot="1" noChangeAspect="1" noChangeArrowheads="1" noTextEdit="1"/>
          </p:cNvSpPr>
          <p:nvPr>
            <p:ph type="sldImg"/>
          </p:nvPr>
        </p:nvSpPr>
        <p:spPr>
          <a:ln/>
        </p:spPr>
      </p:sp>
      <p:sp>
        <p:nvSpPr>
          <p:cNvPr id="156675" name="Rectangle 3"/>
          <p:cNvSpPr>
            <a:spLocks noGrp="1" noChangeArrowheads="1"/>
          </p:cNvSpPr>
          <p:nvPr>
            <p:ph type="body" idx="1"/>
          </p:nvPr>
        </p:nvSpPr>
        <p:spPr>
          <a:noFill/>
          <a:extLst>
            <a:ext uri="{FAA26D3D-D897-4be2-8F04-BA451C77F1D7}">
              <ma14:placeholderFlag xmlns:ma14="http://schemas.microsoft.com/office/mac/drawingml/2011/main" xmlns="" val="1"/>
            </a:ext>
          </a:extLst>
        </p:spPr>
        <p:txBody>
          <a:bodyPr/>
          <a:lstStyle/>
          <a:p>
            <a:endParaRPr lang="en-US" dirty="0">
              <a:latin typeface="Times New Roman" charset="0"/>
            </a:endParaRPr>
          </a:p>
        </p:txBody>
      </p:sp>
    </p:spTree>
    <p:extLst>
      <p:ext uri="{BB962C8B-B14F-4D97-AF65-F5344CB8AC3E}">
        <p14:creationId xmlns:p14="http://schemas.microsoft.com/office/powerpoint/2010/main" val="115756473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7"/>
          <p:cNvSpPr>
            <a:spLocks noGrp="1" noChangeArrowheads="1"/>
          </p:cNvSpPr>
          <p:nvPr>
            <p:ph type="sldNum" sz="quarter" idx="5"/>
          </p:nvPr>
        </p:nvSpPr>
        <p:spPr>
          <a:noFill/>
        </p:spPr>
        <p:txBody>
          <a:bodyPr/>
          <a:lstStyle>
            <a:lvl1pPr defTabSz="966788">
              <a:defRPr sz="2000">
                <a:solidFill>
                  <a:schemeClr val="tx1"/>
                </a:solidFill>
                <a:latin typeface="Comic Sans MS" charset="0"/>
                <a:ea typeface="ＭＳ Ｐゴシック" charset="0"/>
                <a:cs typeface="ＭＳ Ｐゴシック" charset="0"/>
              </a:defRPr>
            </a:lvl1pPr>
            <a:lvl2pPr marL="742950" indent="-285750" defTabSz="966788">
              <a:defRPr sz="2000">
                <a:solidFill>
                  <a:schemeClr val="tx1"/>
                </a:solidFill>
                <a:latin typeface="Comic Sans MS" charset="0"/>
                <a:ea typeface="ＭＳ Ｐゴシック" charset="0"/>
              </a:defRPr>
            </a:lvl2pPr>
            <a:lvl3pPr marL="1143000" indent="-228600" defTabSz="966788">
              <a:defRPr sz="2000">
                <a:solidFill>
                  <a:schemeClr val="tx1"/>
                </a:solidFill>
                <a:latin typeface="Comic Sans MS" charset="0"/>
                <a:ea typeface="ＭＳ Ｐゴシック" charset="0"/>
              </a:defRPr>
            </a:lvl3pPr>
            <a:lvl4pPr marL="1600200" indent="-228600" defTabSz="966788">
              <a:defRPr sz="2000">
                <a:solidFill>
                  <a:schemeClr val="tx1"/>
                </a:solidFill>
                <a:latin typeface="Comic Sans MS" charset="0"/>
                <a:ea typeface="ＭＳ Ｐゴシック" charset="0"/>
              </a:defRPr>
            </a:lvl4pPr>
            <a:lvl5pPr marL="2057400" indent="-228600" defTabSz="966788">
              <a:defRPr sz="2000">
                <a:solidFill>
                  <a:schemeClr val="tx1"/>
                </a:solidFill>
                <a:latin typeface="Comic Sans MS" charset="0"/>
                <a:ea typeface="ＭＳ Ｐゴシック" charset="0"/>
              </a:defRPr>
            </a:lvl5pPr>
            <a:lvl6pPr marL="2514600" indent="-228600" defTabSz="966788"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defTabSz="966788"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defTabSz="966788"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defTabSz="966788" eaLnBrk="0" fontAlgn="base" hangingPunct="0">
              <a:spcBef>
                <a:spcPct val="0"/>
              </a:spcBef>
              <a:spcAft>
                <a:spcPct val="0"/>
              </a:spcAft>
              <a:defRPr sz="2000">
                <a:solidFill>
                  <a:schemeClr val="tx1"/>
                </a:solidFill>
                <a:latin typeface="Comic Sans MS" charset="0"/>
                <a:ea typeface="ＭＳ Ｐゴシック" charset="0"/>
              </a:defRPr>
            </a:lvl9pPr>
          </a:lstStyle>
          <a:p>
            <a:fld id="{B3026AA4-C3F3-AF45-8658-352727B50E89}" type="slidenum">
              <a:rPr lang="en-US" sz="1300">
                <a:latin typeface="Times New Roman" charset="0"/>
              </a:rPr>
              <a:pPr/>
              <a:t>189</a:t>
            </a:fld>
            <a:endParaRPr lang="en-US" sz="1300" dirty="0">
              <a:latin typeface="Times New Roman" charset="0"/>
            </a:endParaRPr>
          </a:p>
        </p:txBody>
      </p:sp>
      <p:sp>
        <p:nvSpPr>
          <p:cNvPr id="158722" name="Rectangle 2"/>
          <p:cNvSpPr>
            <a:spLocks noGrp="1" noRot="1" noChangeAspect="1" noChangeArrowheads="1" noTextEdit="1"/>
          </p:cNvSpPr>
          <p:nvPr>
            <p:ph type="sldImg"/>
          </p:nvPr>
        </p:nvSpPr>
        <p:spPr>
          <a:ln/>
        </p:spPr>
      </p:sp>
      <p:sp>
        <p:nvSpPr>
          <p:cNvPr id="158723" name="Rectangle 3"/>
          <p:cNvSpPr>
            <a:spLocks noGrp="1" noChangeArrowheads="1"/>
          </p:cNvSpPr>
          <p:nvPr>
            <p:ph type="body" idx="1"/>
          </p:nvPr>
        </p:nvSpPr>
        <p:spPr>
          <a:noFill/>
          <a:extLst>
            <a:ext uri="{FAA26D3D-D897-4be2-8F04-BA451C77F1D7}">
              <ma14:placeholderFlag xmlns:ma14="http://schemas.microsoft.com/office/mac/drawingml/2011/main" xmlns="" val="1"/>
            </a:ext>
          </a:extLst>
        </p:spPr>
        <p:txBody>
          <a:bodyPr/>
          <a:lstStyle/>
          <a:p>
            <a:endParaRPr lang="en-US" dirty="0">
              <a:latin typeface="Times New Roman" charset="0"/>
            </a:endParaRPr>
          </a:p>
        </p:txBody>
      </p:sp>
    </p:spTree>
    <p:extLst>
      <p:ext uri="{BB962C8B-B14F-4D97-AF65-F5344CB8AC3E}">
        <p14:creationId xmlns:p14="http://schemas.microsoft.com/office/powerpoint/2010/main" val="387347625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p:spPr>
        <p:txBody>
          <a:bodyPr/>
          <a:lstStyle>
            <a:lvl1pPr defTabSz="966788">
              <a:defRPr sz="2000">
                <a:solidFill>
                  <a:schemeClr val="tx1"/>
                </a:solidFill>
                <a:latin typeface="Comic Sans MS" charset="0"/>
                <a:ea typeface="ＭＳ Ｐゴシック" charset="0"/>
                <a:cs typeface="ＭＳ Ｐゴシック" charset="0"/>
              </a:defRPr>
            </a:lvl1pPr>
            <a:lvl2pPr marL="742950" indent="-285750" defTabSz="966788">
              <a:defRPr sz="2000">
                <a:solidFill>
                  <a:schemeClr val="tx1"/>
                </a:solidFill>
                <a:latin typeface="Comic Sans MS" charset="0"/>
                <a:ea typeface="ＭＳ Ｐゴシック" charset="0"/>
              </a:defRPr>
            </a:lvl2pPr>
            <a:lvl3pPr marL="1143000" indent="-228600" defTabSz="966788">
              <a:defRPr sz="2000">
                <a:solidFill>
                  <a:schemeClr val="tx1"/>
                </a:solidFill>
                <a:latin typeface="Comic Sans MS" charset="0"/>
                <a:ea typeface="ＭＳ Ｐゴシック" charset="0"/>
              </a:defRPr>
            </a:lvl3pPr>
            <a:lvl4pPr marL="1600200" indent="-228600" defTabSz="966788">
              <a:defRPr sz="2000">
                <a:solidFill>
                  <a:schemeClr val="tx1"/>
                </a:solidFill>
                <a:latin typeface="Comic Sans MS" charset="0"/>
                <a:ea typeface="ＭＳ Ｐゴシック" charset="0"/>
              </a:defRPr>
            </a:lvl4pPr>
            <a:lvl5pPr marL="2057400" indent="-228600" defTabSz="966788">
              <a:defRPr sz="2000">
                <a:solidFill>
                  <a:schemeClr val="tx1"/>
                </a:solidFill>
                <a:latin typeface="Comic Sans MS" charset="0"/>
                <a:ea typeface="ＭＳ Ｐゴシック" charset="0"/>
              </a:defRPr>
            </a:lvl5pPr>
            <a:lvl6pPr marL="2514600" indent="-228600" defTabSz="966788"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defTabSz="966788"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defTabSz="966788"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defTabSz="966788" eaLnBrk="0" fontAlgn="base" hangingPunct="0">
              <a:spcBef>
                <a:spcPct val="0"/>
              </a:spcBef>
              <a:spcAft>
                <a:spcPct val="0"/>
              </a:spcAft>
              <a:defRPr sz="2000">
                <a:solidFill>
                  <a:schemeClr val="tx1"/>
                </a:solidFill>
                <a:latin typeface="Comic Sans MS" charset="0"/>
                <a:ea typeface="ＭＳ Ｐゴシック" charset="0"/>
              </a:defRPr>
            </a:lvl9pPr>
          </a:lstStyle>
          <a:p>
            <a:fld id="{63F9E48E-4B25-AD41-97B8-9B90B849A104}" type="slidenum">
              <a:rPr lang="en-US" sz="1300">
                <a:latin typeface="Times New Roman" charset="0"/>
              </a:rPr>
              <a:pPr/>
              <a:t>190</a:t>
            </a:fld>
            <a:endParaRPr lang="en-US" sz="1300" dirty="0">
              <a:latin typeface="Times New Roman" charset="0"/>
            </a:endParaRPr>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extLst>
            <a:ext uri="{FAA26D3D-D897-4be2-8F04-BA451C77F1D7}">
              <ma14:placeholderFlag xmlns:ma14="http://schemas.microsoft.com/office/mac/drawingml/2011/main" xmlns="" val="1"/>
            </a:ext>
          </a:extLst>
        </p:spPr>
        <p:txBody>
          <a:bodyPr/>
          <a:lstStyle/>
          <a:p>
            <a:endParaRPr lang="en-US" dirty="0">
              <a:latin typeface="Times New Roman" charset="0"/>
            </a:endParaRPr>
          </a:p>
        </p:txBody>
      </p:sp>
    </p:spTree>
    <p:extLst>
      <p:ext uri="{BB962C8B-B14F-4D97-AF65-F5344CB8AC3E}">
        <p14:creationId xmlns:p14="http://schemas.microsoft.com/office/powerpoint/2010/main" val="137128667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7"/>
          <p:cNvSpPr>
            <a:spLocks noGrp="1" noChangeArrowheads="1"/>
          </p:cNvSpPr>
          <p:nvPr>
            <p:ph type="sldNum" sz="quarter" idx="5"/>
          </p:nvPr>
        </p:nvSpPr>
        <p:spPr>
          <a:noFill/>
        </p:spPr>
        <p:txBody>
          <a:bodyPr/>
          <a:lstStyle>
            <a:lvl1pPr defTabSz="966788">
              <a:defRPr sz="2000">
                <a:solidFill>
                  <a:schemeClr val="tx1"/>
                </a:solidFill>
                <a:latin typeface="Comic Sans MS" charset="0"/>
                <a:ea typeface="ＭＳ Ｐゴシック" charset="0"/>
                <a:cs typeface="ＭＳ Ｐゴシック" charset="0"/>
              </a:defRPr>
            </a:lvl1pPr>
            <a:lvl2pPr marL="742950" indent="-285750" defTabSz="966788">
              <a:defRPr sz="2000">
                <a:solidFill>
                  <a:schemeClr val="tx1"/>
                </a:solidFill>
                <a:latin typeface="Comic Sans MS" charset="0"/>
                <a:ea typeface="ＭＳ Ｐゴシック" charset="0"/>
              </a:defRPr>
            </a:lvl2pPr>
            <a:lvl3pPr marL="1143000" indent="-228600" defTabSz="966788">
              <a:defRPr sz="2000">
                <a:solidFill>
                  <a:schemeClr val="tx1"/>
                </a:solidFill>
                <a:latin typeface="Comic Sans MS" charset="0"/>
                <a:ea typeface="ＭＳ Ｐゴシック" charset="0"/>
              </a:defRPr>
            </a:lvl3pPr>
            <a:lvl4pPr marL="1600200" indent="-228600" defTabSz="966788">
              <a:defRPr sz="2000">
                <a:solidFill>
                  <a:schemeClr val="tx1"/>
                </a:solidFill>
                <a:latin typeface="Comic Sans MS" charset="0"/>
                <a:ea typeface="ＭＳ Ｐゴシック" charset="0"/>
              </a:defRPr>
            </a:lvl4pPr>
            <a:lvl5pPr marL="2057400" indent="-228600" defTabSz="966788">
              <a:defRPr sz="2000">
                <a:solidFill>
                  <a:schemeClr val="tx1"/>
                </a:solidFill>
                <a:latin typeface="Comic Sans MS" charset="0"/>
                <a:ea typeface="ＭＳ Ｐゴシック" charset="0"/>
              </a:defRPr>
            </a:lvl5pPr>
            <a:lvl6pPr marL="2514600" indent="-228600" defTabSz="966788"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defTabSz="966788"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defTabSz="966788"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defTabSz="966788" eaLnBrk="0" fontAlgn="base" hangingPunct="0">
              <a:spcBef>
                <a:spcPct val="0"/>
              </a:spcBef>
              <a:spcAft>
                <a:spcPct val="0"/>
              </a:spcAft>
              <a:defRPr sz="2000">
                <a:solidFill>
                  <a:schemeClr val="tx1"/>
                </a:solidFill>
                <a:latin typeface="Comic Sans MS" charset="0"/>
                <a:ea typeface="ＭＳ Ｐゴシック" charset="0"/>
              </a:defRPr>
            </a:lvl9pPr>
          </a:lstStyle>
          <a:p>
            <a:fld id="{3336A4F1-D03D-C448-99C7-999533890546}" type="slidenum">
              <a:rPr lang="en-US" sz="1300">
                <a:latin typeface="Times New Roman" charset="0"/>
              </a:rPr>
              <a:pPr/>
              <a:t>191</a:t>
            </a:fld>
            <a:endParaRPr lang="en-US" sz="1300" dirty="0">
              <a:latin typeface="Times New Roman" charset="0"/>
            </a:endParaRPr>
          </a:p>
        </p:txBody>
      </p:sp>
      <p:sp>
        <p:nvSpPr>
          <p:cNvPr id="164866" name="Rectangle 2"/>
          <p:cNvSpPr>
            <a:spLocks noGrp="1" noRot="1" noChangeAspect="1" noChangeArrowheads="1" noTextEdit="1"/>
          </p:cNvSpPr>
          <p:nvPr>
            <p:ph type="sldImg"/>
          </p:nvPr>
        </p:nvSpPr>
        <p:spPr>
          <a:ln/>
        </p:spPr>
      </p:sp>
      <p:sp>
        <p:nvSpPr>
          <p:cNvPr id="164867" name="Rectangle 3"/>
          <p:cNvSpPr>
            <a:spLocks noGrp="1" noChangeArrowheads="1"/>
          </p:cNvSpPr>
          <p:nvPr>
            <p:ph type="body" idx="1"/>
          </p:nvPr>
        </p:nvSpPr>
        <p:spPr>
          <a:noFill/>
          <a:extLst>
            <a:ext uri="{FAA26D3D-D897-4be2-8F04-BA451C77F1D7}">
              <ma14:placeholderFlag xmlns:ma14="http://schemas.microsoft.com/office/mac/drawingml/2011/main" xmlns="" val="1"/>
            </a:ext>
          </a:extLst>
        </p:spPr>
        <p:txBody>
          <a:bodyPr/>
          <a:lstStyle/>
          <a:p>
            <a:endParaRPr lang="en-US" dirty="0">
              <a:latin typeface="Times New Roman" charset="0"/>
            </a:endParaRPr>
          </a:p>
        </p:txBody>
      </p:sp>
    </p:spTree>
    <p:extLst>
      <p:ext uri="{BB962C8B-B14F-4D97-AF65-F5344CB8AC3E}">
        <p14:creationId xmlns:p14="http://schemas.microsoft.com/office/powerpoint/2010/main" val="396055225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7"/>
          <p:cNvSpPr>
            <a:spLocks noGrp="1" noChangeArrowheads="1"/>
          </p:cNvSpPr>
          <p:nvPr>
            <p:ph type="sldNum" sz="quarter" idx="5"/>
          </p:nvPr>
        </p:nvSpPr>
        <p:spPr>
          <a:noFill/>
        </p:spPr>
        <p:txBody>
          <a:bodyPr/>
          <a:lstStyle>
            <a:lvl1pPr defTabSz="966788">
              <a:defRPr sz="2000">
                <a:solidFill>
                  <a:schemeClr val="tx1"/>
                </a:solidFill>
                <a:latin typeface="Comic Sans MS" charset="0"/>
                <a:ea typeface="ＭＳ Ｐゴシック" charset="0"/>
                <a:cs typeface="ＭＳ Ｐゴシック" charset="0"/>
              </a:defRPr>
            </a:lvl1pPr>
            <a:lvl2pPr marL="742950" indent="-285750" defTabSz="966788">
              <a:defRPr sz="2000">
                <a:solidFill>
                  <a:schemeClr val="tx1"/>
                </a:solidFill>
                <a:latin typeface="Comic Sans MS" charset="0"/>
                <a:ea typeface="ＭＳ Ｐゴシック" charset="0"/>
              </a:defRPr>
            </a:lvl2pPr>
            <a:lvl3pPr marL="1143000" indent="-228600" defTabSz="966788">
              <a:defRPr sz="2000">
                <a:solidFill>
                  <a:schemeClr val="tx1"/>
                </a:solidFill>
                <a:latin typeface="Comic Sans MS" charset="0"/>
                <a:ea typeface="ＭＳ Ｐゴシック" charset="0"/>
              </a:defRPr>
            </a:lvl3pPr>
            <a:lvl4pPr marL="1600200" indent="-228600" defTabSz="966788">
              <a:defRPr sz="2000">
                <a:solidFill>
                  <a:schemeClr val="tx1"/>
                </a:solidFill>
                <a:latin typeface="Comic Sans MS" charset="0"/>
                <a:ea typeface="ＭＳ Ｐゴシック" charset="0"/>
              </a:defRPr>
            </a:lvl4pPr>
            <a:lvl5pPr marL="2057400" indent="-228600" defTabSz="966788">
              <a:defRPr sz="2000">
                <a:solidFill>
                  <a:schemeClr val="tx1"/>
                </a:solidFill>
                <a:latin typeface="Comic Sans MS" charset="0"/>
                <a:ea typeface="ＭＳ Ｐゴシック" charset="0"/>
              </a:defRPr>
            </a:lvl5pPr>
            <a:lvl6pPr marL="2514600" indent="-228600" defTabSz="966788"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defTabSz="966788"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defTabSz="966788"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defTabSz="966788" eaLnBrk="0" fontAlgn="base" hangingPunct="0">
              <a:spcBef>
                <a:spcPct val="0"/>
              </a:spcBef>
              <a:spcAft>
                <a:spcPct val="0"/>
              </a:spcAft>
              <a:defRPr sz="2000">
                <a:solidFill>
                  <a:schemeClr val="tx1"/>
                </a:solidFill>
                <a:latin typeface="Comic Sans MS" charset="0"/>
                <a:ea typeface="ＭＳ Ｐゴシック" charset="0"/>
              </a:defRPr>
            </a:lvl9pPr>
          </a:lstStyle>
          <a:p>
            <a:fld id="{75D078AD-F743-A141-9261-CB51CB6CF8FA}" type="slidenum">
              <a:rPr lang="en-US" sz="1300">
                <a:latin typeface="Times New Roman" charset="0"/>
              </a:rPr>
              <a:pPr/>
              <a:t>192</a:t>
            </a:fld>
            <a:endParaRPr lang="en-US" sz="1300" dirty="0">
              <a:latin typeface="Times New Roman" charset="0"/>
            </a:endParaRPr>
          </a:p>
        </p:txBody>
      </p:sp>
      <p:sp>
        <p:nvSpPr>
          <p:cNvPr id="166914" name="Rectangle 2"/>
          <p:cNvSpPr>
            <a:spLocks noGrp="1" noRot="1" noChangeAspect="1" noChangeArrowheads="1" noTextEdit="1"/>
          </p:cNvSpPr>
          <p:nvPr>
            <p:ph type="sldImg"/>
          </p:nvPr>
        </p:nvSpPr>
        <p:spPr>
          <a:ln/>
        </p:spPr>
      </p:sp>
      <p:sp>
        <p:nvSpPr>
          <p:cNvPr id="166915" name="Rectangle 3"/>
          <p:cNvSpPr>
            <a:spLocks noGrp="1" noChangeArrowheads="1"/>
          </p:cNvSpPr>
          <p:nvPr>
            <p:ph type="body" idx="1"/>
          </p:nvPr>
        </p:nvSpPr>
        <p:spPr>
          <a:noFill/>
          <a:extLst>
            <a:ext uri="{FAA26D3D-D897-4be2-8F04-BA451C77F1D7}">
              <ma14:placeholderFlag xmlns:ma14="http://schemas.microsoft.com/office/mac/drawingml/2011/main" xmlns="" val="1"/>
            </a:ext>
          </a:extLst>
        </p:spPr>
        <p:txBody>
          <a:bodyPr/>
          <a:lstStyle/>
          <a:p>
            <a:endParaRPr lang="en-US" dirty="0">
              <a:latin typeface="Times New Roman" charset="0"/>
            </a:endParaRPr>
          </a:p>
        </p:txBody>
      </p:sp>
    </p:spTree>
    <p:extLst>
      <p:ext uri="{BB962C8B-B14F-4D97-AF65-F5344CB8AC3E}">
        <p14:creationId xmlns:p14="http://schemas.microsoft.com/office/powerpoint/2010/main" val="245007784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7"/>
          <p:cNvSpPr>
            <a:spLocks noGrp="1" noChangeArrowheads="1"/>
          </p:cNvSpPr>
          <p:nvPr>
            <p:ph type="sldNum" sz="quarter" idx="5"/>
          </p:nvPr>
        </p:nvSpPr>
        <p:spPr>
          <a:noFill/>
        </p:spPr>
        <p:txBody>
          <a:bodyPr/>
          <a:lstStyle>
            <a:lvl1pPr defTabSz="966788">
              <a:defRPr sz="2000">
                <a:solidFill>
                  <a:schemeClr val="tx1"/>
                </a:solidFill>
                <a:latin typeface="Comic Sans MS" charset="0"/>
                <a:ea typeface="ＭＳ Ｐゴシック" charset="0"/>
                <a:cs typeface="ＭＳ Ｐゴシック" charset="0"/>
              </a:defRPr>
            </a:lvl1pPr>
            <a:lvl2pPr marL="742950" indent="-285750" defTabSz="966788">
              <a:defRPr sz="2000">
                <a:solidFill>
                  <a:schemeClr val="tx1"/>
                </a:solidFill>
                <a:latin typeface="Comic Sans MS" charset="0"/>
                <a:ea typeface="ＭＳ Ｐゴシック" charset="0"/>
              </a:defRPr>
            </a:lvl2pPr>
            <a:lvl3pPr marL="1143000" indent="-228600" defTabSz="966788">
              <a:defRPr sz="2000">
                <a:solidFill>
                  <a:schemeClr val="tx1"/>
                </a:solidFill>
                <a:latin typeface="Comic Sans MS" charset="0"/>
                <a:ea typeface="ＭＳ Ｐゴシック" charset="0"/>
              </a:defRPr>
            </a:lvl3pPr>
            <a:lvl4pPr marL="1600200" indent="-228600" defTabSz="966788">
              <a:defRPr sz="2000">
                <a:solidFill>
                  <a:schemeClr val="tx1"/>
                </a:solidFill>
                <a:latin typeface="Comic Sans MS" charset="0"/>
                <a:ea typeface="ＭＳ Ｐゴシック" charset="0"/>
              </a:defRPr>
            </a:lvl4pPr>
            <a:lvl5pPr marL="2057400" indent="-228600" defTabSz="966788">
              <a:defRPr sz="2000">
                <a:solidFill>
                  <a:schemeClr val="tx1"/>
                </a:solidFill>
                <a:latin typeface="Comic Sans MS" charset="0"/>
                <a:ea typeface="ＭＳ Ｐゴシック" charset="0"/>
              </a:defRPr>
            </a:lvl5pPr>
            <a:lvl6pPr marL="2514600" indent="-228600" defTabSz="966788"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defTabSz="966788"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defTabSz="966788"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defTabSz="966788" eaLnBrk="0" fontAlgn="base" hangingPunct="0">
              <a:spcBef>
                <a:spcPct val="0"/>
              </a:spcBef>
              <a:spcAft>
                <a:spcPct val="0"/>
              </a:spcAft>
              <a:defRPr sz="2000">
                <a:solidFill>
                  <a:schemeClr val="tx1"/>
                </a:solidFill>
                <a:latin typeface="Comic Sans MS" charset="0"/>
                <a:ea typeface="ＭＳ Ｐゴシック" charset="0"/>
              </a:defRPr>
            </a:lvl9pPr>
          </a:lstStyle>
          <a:p>
            <a:fld id="{EBD227A4-F51F-4E46-A74C-498BCE4BC1D0}" type="slidenum">
              <a:rPr lang="en-US" sz="1300">
                <a:latin typeface="Times New Roman" charset="0"/>
              </a:rPr>
              <a:pPr/>
              <a:t>193</a:t>
            </a:fld>
            <a:endParaRPr lang="en-US" sz="1300" dirty="0">
              <a:latin typeface="Times New Roman" charset="0"/>
            </a:endParaRPr>
          </a:p>
        </p:txBody>
      </p:sp>
      <p:sp>
        <p:nvSpPr>
          <p:cNvPr id="168962" name="Rectangle 2"/>
          <p:cNvSpPr>
            <a:spLocks noGrp="1" noRot="1" noChangeAspect="1" noChangeArrowheads="1" noTextEdit="1"/>
          </p:cNvSpPr>
          <p:nvPr>
            <p:ph type="sldImg"/>
          </p:nvPr>
        </p:nvSpPr>
        <p:spPr>
          <a:ln/>
        </p:spPr>
      </p:sp>
      <p:sp>
        <p:nvSpPr>
          <p:cNvPr id="168963" name="Rectangle 3"/>
          <p:cNvSpPr>
            <a:spLocks noGrp="1" noChangeArrowheads="1"/>
          </p:cNvSpPr>
          <p:nvPr>
            <p:ph type="body" idx="1"/>
          </p:nvPr>
        </p:nvSpPr>
        <p:spPr>
          <a:noFill/>
          <a:extLst>
            <a:ext uri="{FAA26D3D-D897-4be2-8F04-BA451C77F1D7}">
              <ma14:placeholderFlag xmlns:ma14="http://schemas.microsoft.com/office/mac/drawingml/2011/main" xmlns="" val="1"/>
            </a:ext>
          </a:extLst>
        </p:spPr>
        <p:txBody>
          <a:bodyPr/>
          <a:lstStyle/>
          <a:p>
            <a:endParaRPr lang="en-US" dirty="0">
              <a:latin typeface="Times New Roman" charset="0"/>
            </a:endParaRPr>
          </a:p>
        </p:txBody>
      </p:sp>
    </p:spTree>
    <p:extLst>
      <p:ext uri="{BB962C8B-B14F-4D97-AF65-F5344CB8AC3E}">
        <p14:creationId xmlns:p14="http://schemas.microsoft.com/office/powerpoint/2010/main" val="404056804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7"/>
          <p:cNvSpPr>
            <a:spLocks noGrp="1" noChangeArrowheads="1"/>
          </p:cNvSpPr>
          <p:nvPr>
            <p:ph type="sldNum" sz="quarter" idx="5"/>
          </p:nvPr>
        </p:nvSpPr>
        <p:spPr>
          <a:noFill/>
        </p:spPr>
        <p:txBody>
          <a:bodyPr/>
          <a:lstStyle>
            <a:lvl1pPr defTabSz="966788">
              <a:defRPr sz="2000">
                <a:solidFill>
                  <a:schemeClr val="tx1"/>
                </a:solidFill>
                <a:latin typeface="Comic Sans MS" charset="0"/>
                <a:ea typeface="ＭＳ Ｐゴシック" charset="0"/>
                <a:cs typeface="ＭＳ Ｐゴシック" charset="0"/>
              </a:defRPr>
            </a:lvl1pPr>
            <a:lvl2pPr marL="742950" indent="-285750" defTabSz="966788">
              <a:defRPr sz="2000">
                <a:solidFill>
                  <a:schemeClr val="tx1"/>
                </a:solidFill>
                <a:latin typeface="Comic Sans MS" charset="0"/>
                <a:ea typeface="ＭＳ Ｐゴシック" charset="0"/>
              </a:defRPr>
            </a:lvl2pPr>
            <a:lvl3pPr marL="1143000" indent="-228600" defTabSz="966788">
              <a:defRPr sz="2000">
                <a:solidFill>
                  <a:schemeClr val="tx1"/>
                </a:solidFill>
                <a:latin typeface="Comic Sans MS" charset="0"/>
                <a:ea typeface="ＭＳ Ｐゴシック" charset="0"/>
              </a:defRPr>
            </a:lvl3pPr>
            <a:lvl4pPr marL="1600200" indent="-228600" defTabSz="966788">
              <a:defRPr sz="2000">
                <a:solidFill>
                  <a:schemeClr val="tx1"/>
                </a:solidFill>
                <a:latin typeface="Comic Sans MS" charset="0"/>
                <a:ea typeface="ＭＳ Ｐゴシック" charset="0"/>
              </a:defRPr>
            </a:lvl4pPr>
            <a:lvl5pPr marL="2057400" indent="-228600" defTabSz="966788">
              <a:defRPr sz="2000">
                <a:solidFill>
                  <a:schemeClr val="tx1"/>
                </a:solidFill>
                <a:latin typeface="Comic Sans MS" charset="0"/>
                <a:ea typeface="ＭＳ Ｐゴシック" charset="0"/>
              </a:defRPr>
            </a:lvl5pPr>
            <a:lvl6pPr marL="2514600" indent="-228600" defTabSz="966788"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defTabSz="966788"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defTabSz="966788"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defTabSz="966788" eaLnBrk="0" fontAlgn="base" hangingPunct="0">
              <a:spcBef>
                <a:spcPct val="0"/>
              </a:spcBef>
              <a:spcAft>
                <a:spcPct val="0"/>
              </a:spcAft>
              <a:defRPr sz="2000">
                <a:solidFill>
                  <a:schemeClr val="tx1"/>
                </a:solidFill>
                <a:latin typeface="Comic Sans MS" charset="0"/>
                <a:ea typeface="ＭＳ Ｐゴシック" charset="0"/>
              </a:defRPr>
            </a:lvl9pPr>
          </a:lstStyle>
          <a:p>
            <a:fld id="{E4650212-7104-F24E-86E1-92D7F1DD65AD}" type="slidenum">
              <a:rPr lang="en-US" sz="1300">
                <a:latin typeface="Times New Roman" charset="0"/>
              </a:rPr>
              <a:pPr/>
              <a:t>194</a:t>
            </a:fld>
            <a:endParaRPr lang="en-US" sz="1300" dirty="0">
              <a:latin typeface="Times New Roman" charset="0"/>
            </a:endParaRPr>
          </a:p>
        </p:txBody>
      </p:sp>
      <p:sp>
        <p:nvSpPr>
          <p:cNvPr id="171010" name="Rectangle 2"/>
          <p:cNvSpPr>
            <a:spLocks noGrp="1" noRot="1" noChangeAspect="1" noChangeArrowheads="1" noTextEdit="1"/>
          </p:cNvSpPr>
          <p:nvPr>
            <p:ph type="sldImg"/>
          </p:nvPr>
        </p:nvSpPr>
        <p:spPr>
          <a:ln/>
        </p:spPr>
      </p:sp>
      <p:sp>
        <p:nvSpPr>
          <p:cNvPr id="171011" name="Rectangle 3"/>
          <p:cNvSpPr>
            <a:spLocks noGrp="1" noChangeArrowheads="1"/>
          </p:cNvSpPr>
          <p:nvPr>
            <p:ph type="body" idx="1"/>
          </p:nvPr>
        </p:nvSpPr>
        <p:spPr>
          <a:noFill/>
          <a:extLst>
            <a:ext uri="{FAA26D3D-D897-4be2-8F04-BA451C77F1D7}">
              <ma14:placeholderFlag xmlns:ma14="http://schemas.microsoft.com/office/mac/drawingml/2011/main" xmlns="" val="1"/>
            </a:ext>
          </a:extLst>
        </p:spPr>
        <p:txBody>
          <a:bodyPr/>
          <a:lstStyle/>
          <a:p>
            <a:endParaRPr lang="en-US" dirty="0">
              <a:latin typeface="Times New Roman" charset="0"/>
            </a:endParaRPr>
          </a:p>
        </p:txBody>
      </p:sp>
    </p:spTree>
    <p:extLst>
      <p:ext uri="{BB962C8B-B14F-4D97-AF65-F5344CB8AC3E}">
        <p14:creationId xmlns:p14="http://schemas.microsoft.com/office/powerpoint/2010/main" val="102768095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7"/>
          <p:cNvSpPr>
            <a:spLocks noGrp="1" noChangeArrowheads="1"/>
          </p:cNvSpPr>
          <p:nvPr>
            <p:ph type="sldNum" sz="quarter" idx="5"/>
          </p:nvPr>
        </p:nvSpPr>
        <p:spPr>
          <a:noFill/>
        </p:spPr>
        <p:txBody>
          <a:bodyPr/>
          <a:lstStyle>
            <a:lvl1pPr defTabSz="966788">
              <a:defRPr sz="2000">
                <a:solidFill>
                  <a:schemeClr val="tx1"/>
                </a:solidFill>
                <a:latin typeface="Comic Sans MS" charset="0"/>
                <a:ea typeface="ＭＳ Ｐゴシック" charset="0"/>
                <a:cs typeface="ＭＳ Ｐゴシック" charset="0"/>
              </a:defRPr>
            </a:lvl1pPr>
            <a:lvl2pPr marL="742950" indent="-285750" defTabSz="966788">
              <a:defRPr sz="2000">
                <a:solidFill>
                  <a:schemeClr val="tx1"/>
                </a:solidFill>
                <a:latin typeface="Comic Sans MS" charset="0"/>
                <a:ea typeface="ＭＳ Ｐゴシック" charset="0"/>
              </a:defRPr>
            </a:lvl2pPr>
            <a:lvl3pPr marL="1143000" indent="-228600" defTabSz="966788">
              <a:defRPr sz="2000">
                <a:solidFill>
                  <a:schemeClr val="tx1"/>
                </a:solidFill>
                <a:latin typeface="Comic Sans MS" charset="0"/>
                <a:ea typeface="ＭＳ Ｐゴシック" charset="0"/>
              </a:defRPr>
            </a:lvl3pPr>
            <a:lvl4pPr marL="1600200" indent="-228600" defTabSz="966788">
              <a:defRPr sz="2000">
                <a:solidFill>
                  <a:schemeClr val="tx1"/>
                </a:solidFill>
                <a:latin typeface="Comic Sans MS" charset="0"/>
                <a:ea typeface="ＭＳ Ｐゴシック" charset="0"/>
              </a:defRPr>
            </a:lvl4pPr>
            <a:lvl5pPr marL="2057400" indent="-228600" defTabSz="966788">
              <a:defRPr sz="2000">
                <a:solidFill>
                  <a:schemeClr val="tx1"/>
                </a:solidFill>
                <a:latin typeface="Comic Sans MS" charset="0"/>
                <a:ea typeface="ＭＳ Ｐゴシック" charset="0"/>
              </a:defRPr>
            </a:lvl5pPr>
            <a:lvl6pPr marL="2514600" indent="-228600" defTabSz="966788"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defTabSz="966788"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defTabSz="966788"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defTabSz="966788" eaLnBrk="0" fontAlgn="base" hangingPunct="0">
              <a:spcBef>
                <a:spcPct val="0"/>
              </a:spcBef>
              <a:spcAft>
                <a:spcPct val="0"/>
              </a:spcAft>
              <a:defRPr sz="2000">
                <a:solidFill>
                  <a:schemeClr val="tx1"/>
                </a:solidFill>
                <a:latin typeface="Comic Sans MS" charset="0"/>
                <a:ea typeface="ＭＳ Ｐゴシック" charset="0"/>
              </a:defRPr>
            </a:lvl9pPr>
          </a:lstStyle>
          <a:p>
            <a:fld id="{A9D0916E-EAFF-8B46-A7FE-EE78C7EB4A34}" type="slidenum">
              <a:rPr lang="en-US" sz="1300">
                <a:latin typeface="Times New Roman" charset="0"/>
              </a:rPr>
              <a:pPr/>
              <a:t>195</a:t>
            </a:fld>
            <a:endParaRPr lang="en-US" sz="1300" dirty="0">
              <a:latin typeface="Times New Roman" charset="0"/>
            </a:endParaRPr>
          </a:p>
        </p:txBody>
      </p:sp>
      <p:sp>
        <p:nvSpPr>
          <p:cNvPr id="173058" name="Rectangle 2"/>
          <p:cNvSpPr>
            <a:spLocks noGrp="1" noRot="1" noChangeAspect="1" noChangeArrowheads="1" noTextEdit="1"/>
          </p:cNvSpPr>
          <p:nvPr>
            <p:ph type="sldImg"/>
          </p:nvPr>
        </p:nvSpPr>
        <p:spPr>
          <a:ln/>
        </p:spPr>
      </p:sp>
      <p:sp>
        <p:nvSpPr>
          <p:cNvPr id="173059" name="Rectangle 3"/>
          <p:cNvSpPr>
            <a:spLocks noGrp="1" noChangeArrowheads="1"/>
          </p:cNvSpPr>
          <p:nvPr>
            <p:ph type="body" idx="1"/>
          </p:nvPr>
        </p:nvSpPr>
        <p:spPr>
          <a:noFill/>
          <a:extLst>
            <a:ext uri="{FAA26D3D-D897-4be2-8F04-BA451C77F1D7}">
              <ma14:placeholderFlag xmlns:ma14="http://schemas.microsoft.com/office/mac/drawingml/2011/main" xmlns="" val="1"/>
            </a:ext>
          </a:extLst>
        </p:spPr>
        <p:txBody>
          <a:bodyPr/>
          <a:lstStyle/>
          <a:p>
            <a:endParaRPr lang="en-US" dirty="0">
              <a:latin typeface="Times New Roman" charset="0"/>
            </a:endParaRPr>
          </a:p>
        </p:txBody>
      </p:sp>
    </p:spTree>
    <p:extLst>
      <p:ext uri="{BB962C8B-B14F-4D97-AF65-F5344CB8AC3E}">
        <p14:creationId xmlns:p14="http://schemas.microsoft.com/office/powerpoint/2010/main" val="351398220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7"/>
          <p:cNvSpPr>
            <a:spLocks noGrp="1" noChangeArrowheads="1"/>
          </p:cNvSpPr>
          <p:nvPr>
            <p:ph type="sldNum" sz="quarter" idx="5"/>
          </p:nvPr>
        </p:nvSpPr>
        <p:spPr>
          <a:noFill/>
        </p:spPr>
        <p:txBody>
          <a:bodyPr/>
          <a:lstStyle>
            <a:lvl1pPr defTabSz="966788">
              <a:defRPr sz="2000">
                <a:solidFill>
                  <a:schemeClr val="tx1"/>
                </a:solidFill>
                <a:latin typeface="Comic Sans MS" charset="0"/>
                <a:ea typeface="ＭＳ Ｐゴシック" charset="0"/>
                <a:cs typeface="ＭＳ Ｐゴシック" charset="0"/>
              </a:defRPr>
            </a:lvl1pPr>
            <a:lvl2pPr marL="742950" indent="-285750" defTabSz="966788">
              <a:defRPr sz="2000">
                <a:solidFill>
                  <a:schemeClr val="tx1"/>
                </a:solidFill>
                <a:latin typeface="Comic Sans MS" charset="0"/>
                <a:ea typeface="ＭＳ Ｐゴシック" charset="0"/>
              </a:defRPr>
            </a:lvl2pPr>
            <a:lvl3pPr marL="1143000" indent="-228600" defTabSz="966788">
              <a:defRPr sz="2000">
                <a:solidFill>
                  <a:schemeClr val="tx1"/>
                </a:solidFill>
                <a:latin typeface="Comic Sans MS" charset="0"/>
                <a:ea typeface="ＭＳ Ｐゴシック" charset="0"/>
              </a:defRPr>
            </a:lvl3pPr>
            <a:lvl4pPr marL="1600200" indent="-228600" defTabSz="966788">
              <a:defRPr sz="2000">
                <a:solidFill>
                  <a:schemeClr val="tx1"/>
                </a:solidFill>
                <a:latin typeface="Comic Sans MS" charset="0"/>
                <a:ea typeface="ＭＳ Ｐゴシック" charset="0"/>
              </a:defRPr>
            </a:lvl4pPr>
            <a:lvl5pPr marL="2057400" indent="-228600" defTabSz="966788">
              <a:defRPr sz="2000">
                <a:solidFill>
                  <a:schemeClr val="tx1"/>
                </a:solidFill>
                <a:latin typeface="Comic Sans MS" charset="0"/>
                <a:ea typeface="ＭＳ Ｐゴシック" charset="0"/>
              </a:defRPr>
            </a:lvl5pPr>
            <a:lvl6pPr marL="2514600" indent="-228600" defTabSz="966788"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defTabSz="966788"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defTabSz="966788"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defTabSz="966788" eaLnBrk="0" fontAlgn="base" hangingPunct="0">
              <a:spcBef>
                <a:spcPct val="0"/>
              </a:spcBef>
              <a:spcAft>
                <a:spcPct val="0"/>
              </a:spcAft>
              <a:defRPr sz="2000">
                <a:solidFill>
                  <a:schemeClr val="tx1"/>
                </a:solidFill>
                <a:latin typeface="Comic Sans MS" charset="0"/>
                <a:ea typeface="ＭＳ Ｐゴシック" charset="0"/>
              </a:defRPr>
            </a:lvl9pPr>
          </a:lstStyle>
          <a:p>
            <a:fld id="{39E1AE8E-6666-5F45-B30E-5DA7119F5109}" type="slidenum">
              <a:rPr lang="en-US" sz="1300">
                <a:latin typeface="Times New Roman" charset="0"/>
              </a:rPr>
              <a:pPr/>
              <a:t>196</a:t>
            </a:fld>
            <a:endParaRPr lang="en-US" sz="1300" dirty="0">
              <a:latin typeface="Times New Roman" charset="0"/>
            </a:endParaRPr>
          </a:p>
        </p:txBody>
      </p:sp>
      <p:sp>
        <p:nvSpPr>
          <p:cNvPr id="175106" name="Rectangle 2"/>
          <p:cNvSpPr>
            <a:spLocks noGrp="1" noRot="1" noChangeAspect="1" noChangeArrowheads="1" noTextEdit="1"/>
          </p:cNvSpPr>
          <p:nvPr>
            <p:ph type="sldImg"/>
          </p:nvPr>
        </p:nvSpPr>
        <p:spPr>
          <a:ln/>
        </p:spPr>
      </p:sp>
      <p:sp>
        <p:nvSpPr>
          <p:cNvPr id="175107" name="Rectangle 3"/>
          <p:cNvSpPr>
            <a:spLocks noGrp="1" noChangeArrowheads="1"/>
          </p:cNvSpPr>
          <p:nvPr>
            <p:ph type="body" idx="1"/>
          </p:nvPr>
        </p:nvSpPr>
        <p:spPr>
          <a:noFill/>
          <a:extLst>
            <a:ext uri="{FAA26D3D-D897-4be2-8F04-BA451C77F1D7}">
              <ma14:placeholderFlag xmlns:ma14="http://schemas.microsoft.com/office/mac/drawingml/2011/main" xmlns="" val="1"/>
            </a:ext>
          </a:extLst>
        </p:spPr>
        <p:txBody>
          <a:bodyPr/>
          <a:lstStyle/>
          <a:p>
            <a:endParaRPr lang="en-US" dirty="0">
              <a:latin typeface="Times New Roman" charset="0"/>
            </a:endParaRPr>
          </a:p>
        </p:txBody>
      </p:sp>
    </p:spTree>
    <p:extLst>
      <p:ext uri="{BB962C8B-B14F-4D97-AF65-F5344CB8AC3E}">
        <p14:creationId xmlns:p14="http://schemas.microsoft.com/office/powerpoint/2010/main" val="62267351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ectangle 7"/>
          <p:cNvSpPr>
            <a:spLocks noGrp="1" noChangeArrowheads="1"/>
          </p:cNvSpPr>
          <p:nvPr>
            <p:ph type="sldNum" sz="quarter" idx="5"/>
          </p:nvPr>
        </p:nvSpPr>
        <p:spPr>
          <a:noFill/>
        </p:spPr>
        <p:txBody>
          <a:bodyPr/>
          <a:lstStyle>
            <a:lvl1pPr defTabSz="966788">
              <a:defRPr sz="2000">
                <a:solidFill>
                  <a:schemeClr val="tx1"/>
                </a:solidFill>
                <a:latin typeface="Comic Sans MS" charset="0"/>
                <a:ea typeface="ＭＳ Ｐゴシック" charset="0"/>
                <a:cs typeface="ＭＳ Ｐゴシック" charset="0"/>
              </a:defRPr>
            </a:lvl1pPr>
            <a:lvl2pPr marL="742950" indent="-285750" defTabSz="966788">
              <a:defRPr sz="2000">
                <a:solidFill>
                  <a:schemeClr val="tx1"/>
                </a:solidFill>
                <a:latin typeface="Comic Sans MS" charset="0"/>
                <a:ea typeface="ＭＳ Ｐゴシック" charset="0"/>
              </a:defRPr>
            </a:lvl2pPr>
            <a:lvl3pPr marL="1143000" indent="-228600" defTabSz="966788">
              <a:defRPr sz="2000">
                <a:solidFill>
                  <a:schemeClr val="tx1"/>
                </a:solidFill>
                <a:latin typeface="Comic Sans MS" charset="0"/>
                <a:ea typeface="ＭＳ Ｐゴシック" charset="0"/>
              </a:defRPr>
            </a:lvl3pPr>
            <a:lvl4pPr marL="1600200" indent="-228600" defTabSz="966788">
              <a:defRPr sz="2000">
                <a:solidFill>
                  <a:schemeClr val="tx1"/>
                </a:solidFill>
                <a:latin typeface="Comic Sans MS" charset="0"/>
                <a:ea typeface="ＭＳ Ｐゴシック" charset="0"/>
              </a:defRPr>
            </a:lvl4pPr>
            <a:lvl5pPr marL="2057400" indent="-228600" defTabSz="966788">
              <a:defRPr sz="2000">
                <a:solidFill>
                  <a:schemeClr val="tx1"/>
                </a:solidFill>
                <a:latin typeface="Comic Sans MS" charset="0"/>
                <a:ea typeface="ＭＳ Ｐゴシック" charset="0"/>
              </a:defRPr>
            </a:lvl5pPr>
            <a:lvl6pPr marL="2514600" indent="-228600" defTabSz="966788"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defTabSz="966788"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defTabSz="966788"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defTabSz="966788" eaLnBrk="0" fontAlgn="base" hangingPunct="0">
              <a:spcBef>
                <a:spcPct val="0"/>
              </a:spcBef>
              <a:spcAft>
                <a:spcPct val="0"/>
              </a:spcAft>
              <a:defRPr sz="2000">
                <a:solidFill>
                  <a:schemeClr val="tx1"/>
                </a:solidFill>
                <a:latin typeface="Comic Sans MS" charset="0"/>
                <a:ea typeface="ＭＳ Ｐゴシック" charset="0"/>
              </a:defRPr>
            </a:lvl9pPr>
          </a:lstStyle>
          <a:p>
            <a:fld id="{A1C26430-BF57-DE4D-BCC2-16871A94A2FA}" type="slidenum">
              <a:rPr lang="en-US" sz="1300">
                <a:latin typeface="Times New Roman" charset="0"/>
              </a:rPr>
              <a:pPr/>
              <a:t>197</a:t>
            </a:fld>
            <a:endParaRPr lang="en-US" sz="1300" dirty="0">
              <a:latin typeface="Times New Roman" charset="0"/>
            </a:endParaRPr>
          </a:p>
        </p:txBody>
      </p:sp>
      <p:sp>
        <p:nvSpPr>
          <p:cNvPr id="177154" name="Rectangle 2"/>
          <p:cNvSpPr>
            <a:spLocks noGrp="1" noRot="1" noChangeAspect="1" noChangeArrowheads="1" noTextEdit="1"/>
          </p:cNvSpPr>
          <p:nvPr>
            <p:ph type="sldImg"/>
          </p:nvPr>
        </p:nvSpPr>
        <p:spPr>
          <a:ln/>
        </p:spPr>
      </p:sp>
      <p:sp>
        <p:nvSpPr>
          <p:cNvPr id="177155" name="Rectangle 3"/>
          <p:cNvSpPr>
            <a:spLocks noGrp="1" noChangeArrowheads="1"/>
          </p:cNvSpPr>
          <p:nvPr>
            <p:ph type="body" idx="1"/>
          </p:nvPr>
        </p:nvSpPr>
        <p:spPr>
          <a:noFill/>
          <a:extLst>
            <a:ext uri="{FAA26D3D-D897-4be2-8F04-BA451C77F1D7}">
              <ma14:placeholderFlag xmlns:ma14="http://schemas.microsoft.com/office/mac/drawingml/2011/main" xmlns="" val="1"/>
            </a:ext>
          </a:extLst>
        </p:spPr>
        <p:txBody>
          <a:bodyPr/>
          <a:lstStyle/>
          <a:p>
            <a:endParaRPr lang="en-US" dirty="0">
              <a:latin typeface="Times New Roman" charset="0"/>
            </a:endParaRPr>
          </a:p>
        </p:txBody>
      </p:sp>
    </p:spTree>
    <p:extLst>
      <p:ext uri="{BB962C8B-B14F-4D97-AF65-F5344CB8AC3E}">
        <p14:creationId xmlns:p14="http://schemas.microsoft.com/office/powerpoint/2010/main" val="284907111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7"/>
          <p:cNvSpPr>
            <a:spLocks noGrp="1" noChangeArrowheads="1"/>
          </p:cNvSpPr>
          <p:nvPr>
            <p:ph type="sldNum" sz="quarter" idx="5"/>
          </p:nvPr>
        </p:nvSpPr>
        <p:spPr>
          <a:noFill/>
        </p:spPr>
        <p:txBody>
          <a:bodyPr/>
          <a:lstStyle>
            <a:lvl1pPr defTabSz="966788">
              <a:defRPr sz="2000">
                <a:solidFill>
                  <a:schemeClr val="tx1"/>
                </a:solidFill>
                <a:latin typeface="Comic Sans MS" charset="0"/>
                <a:ea typeface="ＭＳ Ｐゴシック" charset="0"/>
                <a:cs typeface="ＭＳ Ｐゴシック" charset="0"/>
              </a:defRPr>
            </a:lvl1pPr>
            <a:lvl2pPr marL="742950" indent="-285750" defTabSz="966788">
              <a:defRPr sz="2000">
                <a:solidFill>
                  <a:schemeClr val="tx1"/>
                </a:solidFill>
                <a:latin typeface="Comic Sans MS" charset="0"/>
                <a:ea typeface="ＭＳ Ｐゴシック" charset="0"/>
              </a:defRPr>
            </a:lvl2pPr>
            <a:lvl3pPr marL="1143000" indent="-228600" defTabSz="966788">
              <a:defRPr sz="2000">
                <a:solidFill>
                  <a:schemeClr val="tx1"/>
                </a:solidFill>
                <a:latin typeface="Comic Sans MS" charset="0"/>
                <a:ea typeface="ＭＳ Ｐゴシック" charset="0"/>
              </a:defRPr>
            </a:lvl3pPr>
            <a:lvl4pPr marL="1600200" indent="-228600" defTabSz="966788">
              <a:defRPr sz="2000">
                <a:solidFill>
                  <a:schemeClr val="tx1"/>
                </a:solidFill>
                <a:latin typeface="Comic Sans MS" charset="0"/>
                <a:ea typeface="ＭＳ Ｐゴシック" charset="0"/>
              </a:defRPr>
            </a:lvl4pPr>
            <a:lvl5pPr marL="2057400" indent="-228600" defTabSz="966788">
              <a:defRPr sz="2000">
                <a:solidFill>
                  <a:schemeClr val="tx1"/>
                </a:solidFill>
                <a:latin typeface="Comic Sans MS" charset="0"/>
                <a:ea typeface="ＭＳ Ｐゴシック" charset="0"/>
              </a:defRPr>
            </a:lvl5pPr>
            <a:lvl6pPr marL="2514600" indent="-228600" defTabSz="966788"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defTabSz="966788"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defTabSz="966788"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defTabSz="966788" eaLnBrk="0" fontAlgn="base" hangingPunct="0">
              <a:spcBef>
                <a:spcPct val="0"/>
              </a:spcBef>
              <a:spcAft>
                <a:spcPct val="0"/>
              </a:spcAft>
              <a:defRPr sz="2000">
                <a:solidFill>
                  <a:schemeClr val="tx1"/>
                </a:solidFill>
                <a:latin typeface="Comic Sans MS" charset="0"/>
                <a:ea typeface="ＭＳ Ｐゴシック" charset="0"/>
              </a:defRPr>
            </a:lvl9pPr>
          </a:lstStyle>
          <a:p>
            <a:fld id="{30F50101-FD74-C740-8856-8B43E500796D}" type="slidenum">
              <a:rPr lang="en-US" sz="1300">
                <a:latin typeface="Times New Roman" charset="0"/>
              </a:rPr>
              <a:pPr/>
              <a:t>198</a:t>
            </a:fld>
            <a:endParaRPr lang="en-US" sz="1300" dirty="0">
              <a:latin typeface="Times New Roman" charset="0"/>
            </a:endParaRPr>
          </a:p>
        </p:txBody>
      </p:sp>
      <p:sp>
        <p:nvSpPr>
          <p:cNvPr id="179202" name="Rectangle 2"/>
          <p:cNvSpPr>
            <a:spLocks noGrp="1" noRot="1" noChangeAspect="1" noChangeArrowheads="1" noTextEdit="1"/>
          </p:cNvSpPr>
          <p:nvPr>
            <p:ph type="sldImg"/>
          </p:nvPr>
        </p:nvSpPr>
        <p:spPr>
          <a:ln/>
        </p:spPr>
      </p:sp>
      <p:sp>
        <p:nvSpPr>
          <p:cNvPr id="179203" name="Rectangle 3"/>
          <p:cNvSpPr>
            <a:spLocks noGrp="1" noChangeArrowheads="1"/>
          </p:cNvSpPr>
          <p:nvPr>
            <p:ph type="body" idx="1"/>
          </p:nvPr>
        </p:nvSpPr>
        <p:spPr>
          <a:noFill/>
          <a:extLst>
            <a:ext uri="{FAA26D3D-D897-4be2-8F04-BA451C77F1D7}">
              <ma14:placeholderFlag xmlns:ma14="http://schemas.microsoft.com/office/mac/drawingml/2011/main" xmlns="" val="1"/>
            </a:ext>
          </a:extLst>
        </p:spPr>
        <p:txBody>
          <a:bodyPr/>
          <a:lstStyle/>
          <a:p>
            <a:endParaRPr lang="en-US" dirty="0">
              <a:latin typeface="Times New Roman" charset="0"/>
            </a:endParaRPr>
          </a:p>
        </p:txBody>
      </p:sp>
    </p:spTree>
    <p:extLst>
      <p:ext uri="{BB962C8B-B14F-4D97-AF65-F5344CB8AC3E}">
        <p14:creationId xmlns:p14="http://schemas.microsoft.com/office/powerpoint/2010/main" val="279093894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7"/>
          <p:cNvSpPr>
            <a:spLocks noGrp="1" noChangeArrowheads="1"/>
          </p:cNvSpPr>
          <p:nvPr>
            <p:ph type="sldNum" sz="quarter" idx="5"/>
          </p:nvPr>
        </p:nvSpPr>
        <p:spPr>
          <a:noFill/>
        </p:spPr>
        <p:txBody>
          <a:bodyPr/>
          <a:lstStyle>
            <a:lvl1pPr defTabSz="966788">
              <a:defRPr sz="2000">
                <a:solidFill>
                  <a:schemeClr val="tx1"/>
                </a:solidFill>
                <a:latin typeface="Comic Sans MS" charset="0"/>
                <a:ea typeface="ＭＳ Ｐゴシック" charset="0"/>
                <a:cs typeface="ＭＳ Ｐゴシック" charset="0"/>
              </a:defRPr>
            </a:lvl1pPr>
            <a:lvl2pPr marL="742950" indent="-285750" defTabSz="966788">
              <a:defRPr sz="2000">
                <a:solidFill>
                  <a:schemeClr val="tx1"/>
                </a:solidFill>
                <a:latin typeface="Comic Sans MS" charset="0"/>
                <a:ea typeface="ＭＳ Ｐゴシック" charset="0"/>
              </a:defRPr>
            </a:lvl2pPr>
            <a:lvl3pPr marL="1143000" indent="-228600" defTabSz="966788">
              <a:defRPr sz="2000">
                <a:solidFill>
                  <a:schemeClr val="tx1"/>
                </a:solidFill>
                <a:latin typeface="Comic Sans MS" charset="0"/>
                <a:ea typeface="ＭＳ Ｐゴシック" charset="0"/>
              </a:defRPr>
            </a:lvl3pPr>
            <a:lvl4pPr marL="1600200" indent="-228600" defTabSz="966788">
              <a:defRPr sz="2000">
                <a:solidFill>
                  <a:schemeClr val="tx1"/>
                </a:solidFill>
                <a:latin typeface="Comic Sans MS" charset="0"/>
                <a:ea typeface="ＭＳ Ｐゴシック" charset="0"/>
              </a:defRPr>
            </a:lvl4pPr>
            <a:lvl5pPr marL="2057400" indent="-228600" defTabSz="966788">
              <a:defRPr sz="2000">
                <a:solidFill>
                  <a:schemeClr val="tx1"/>
                </a:solidFill>
                <a:latin typeface="Comic Sans MS" charset="0"/>
                <a:ea typeface="ＭＳ Ｐゴシック" charset="0"/>
              </a:defRPr>
            </a:lvl5pPr>
            <a:lvl6pPr marL="2514600" indent="-228600" defTabSz="966788"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defTabSz="966788"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defTabSz="966788"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defTabSz="966788" eaLnBrk="0" fontAlgn="base" hangingPunct="0">
              <a:spcBef>
                <a:spcPct val="0"/>
              </a:spcBef>
              <a:spcAft>
                <a:spcPct val="0"/>
              </a:spcAft>
              <a:defRPr sz="2000">
                <a:solidFill>
                  <a:schemeClr val="tx1"/>
                </a:solidFill>
                <a:latin typeface="Comic Sans MS" charset="0"/>
                <a:ea typeface="ＭＳ Ｐゴシック" charset="0"/>
              </a:defRPr>
            </a:lvl9pPr>
          </a:lstStyle>
          <a:p>
            <a:fld id="{5611354D-0B24-8A4B-98E4-58FE38077F6D}" type="slidenum">
              <a:rPr lang="en-US" sz="1300">
                <a:latin typeface="Times New Roman" charset="0"/>
              </a:rPr>
              <a:pPr/>
              <a:t>199</a:t>
            </a:fld>
            <a:endParaRPr lang="en-US" sz="1300" dirty="0">
              <a:latin typeface="Times New Roman" charset="0"/>
            </a:endParaRPr>
          </a:p>
        </p:txBody>
      </p:sp>
      <p:sp>
        <p:nvSpPr>
          <p:cNvPr id="183298" name="Rectangle 2"/>
          <p:cNvSpPr>
            <a:spLocks noGrp="1" noRot="1" noChangeAspect="1" noChangeArrowheads="1" noTextEdit="1"/>
          </p:cNvSpPr>
          <p:nvPr>
            <p:ph type="sldImg"/>
          </p:nvPr>
        </p:nvSpPr>
        <p:spPr>
          <a:ln/>
        </p:spPr>
      </p:sp>
      <p:sp>
        <p:nvSpPr>
          <p:cNvPr id="183299" name="Rectangle 3"/>
          <p:cNvSpPr>
            <a:spLocks noGrp="1" noChangeArrowheads="1"/>
          </p:cNvSpPr>
          <p:nvPr>
            <p:ph type="body" idx="1"/>
          </p:nvPr>
        </p:nvSpPr>
        <p:spPr>
          <a:noFill/>
          <a:extLst>
            <a:ext uri="{FAA26D3D-D897-4be2-8F04-BA451C77F1D7}">
              <ma14:placeholderFlag xmlns:ma14="http://schemas.microsoft.com/office/mac/drawingml/2011/main" xmlns="" val="1"/>
            </a:ext>
          </a:extLst>
        </p:spPr>
        <p:txBody>
          <a:bodyPr/>
          <a:lstStyle/>
          <a:p>
            <a:endParaRPr lang="en-US" dirty="0">
              <a:latin typeface="Times New Roman" charset="0"/>
            </a:endParaRPr>
          </a:p>
        </p:txBody>
      </p:sp>
    </p:spTree>
    <p:extLst>
      <p:ext uri="{BB962C8B-B14F-4D97-AF65-F5344CB8AC3E}">
        <p14:creationId xmlns:p14="http://schemas.microsoft.com/office/powerpoint/2010/main" val="37004725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7"/>
          <p:cNvSpPr>
            <a:spLocks noGrp="1" noChangeArrowheads="1"/>
          </p:cNvSpPr>
          <p:nvPr>
            <p:ph type="sldNum" sz="quarter" idx="5"/>
          </p:nvPr>
        </p:nvSpPr>
        <p:spPr>
          <a:noFill/>
        </p:spPr>
        <p:txBody>
          <a:bodyPr/>
          <a:lstStyle>
            <a:lvl1pPr defTabSz="966788">
              <a:defRPr sz="2000">
                <a:solidFill>
                  <a:schemeClr val="tx1"/>
                </a:solidFill>
                <a:latin typeface="Comic Sans MS" charset="0"/>
                <a:ea typeface="ＭＳ Ｐゴシック" charset="0"/>
                <a:cs typeface="ＭＳ Ｐゴシック" charset="0"/>
              </a:defRPr>
            </a:lvl1pPr>
            <a:lvl2pPr marL="742950" indent="-285750" defTabSz="966788">
              <a:defRPr sz="2000">
                <a:solidFill>
                  <a:schemeClr val="tx1"/>
                </a:solidFill>
                <a:latin typeface="Comic Sans MS" charset="0"/>
                <a:ea typeface="ＭＳ Ｐゴシック" charset="0"/>
              </a:defRPr>
            </a:lvl2pPr>
            <a:lvl3pPr marL="1143000" indent="-228600" defTabSz="966788">
              <a:defRPr sz="2000">
                <a:solidFill>
                  <a:schemeClr val="tx1"/>
                </a:solidFill>
                <a:latin typeface="Comic Sans MS" charset="0"/>
                <a:ea typeface="ＭＳ Ｐゴシック" charset="0"/>
              </a:defRPr>
            </a:lvl3pPr>
            <a:lvl4pPr marL="1600200" indent="-228600" defTabSz="966788">
              <a:defRPr sz="2000">
                <a:solidFill>
                  <a:schemeClr val="tx1"/>
                </a:solidFill>
                <a:latin typeface="Comic Sans MS" charset="0"/>
                <a:ea typeface="ＭＳ Ｐゴシック" charset="0"/>
              </a:defRPr>
            </a:lvl4pPr>
            <a:lvl5pPr marL="2057400" indent="-228600" defTabSz="966788">
              <a:defRPr sz="2000">
                <a:solidFill>
                  <a:schemeClr val="tx1"/>
                </a:solidFill>
                <a:latin typeface="Comic Sans MS" charset="0"/>
                <a:ea typeface="ＭＳ Ｐゴシック" charset="0"/>
              </a:defRPr>
            </a:lvl5pPr>
            <a:lvl6pPr marL="2514600" indent="-228600" defTabSz="966788"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defTabSz="966788"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defTabSz="966788"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defTabSz="966788" eaLnBrk="0" fontAlgn="base" hangingPunct="0">
              <a:spcBef>
                <a:spcPct val="0"/>
              </a:spcBef>
              <a:spcAft>
                <a:spcPct val="0"/>
              </a:spcAft>
              <a:defRPr sz="2000">
                <a:solidFill>
                  <a:schemeClr val="tx1"/>
                </a:solidFill>
                <a:latin typeface="Comic Sans MS" charset="0"/>
                <a:ea typeface="ＭＳ Ｐゴシック" charset="0"/>
              </a:defRPr>
            </a:lvl9pPr>
          </a:lstStyle>
          <a:p>
            <a:fld id="{A2F4463E-1052-DE40-985B-2B630D237B76}" type="slidenum">
              <a:rPr lang="en-US" sz="1300">
                <a:latin typeface="Times New Roman" charset="0"/>
              </a:rPr>
              <a:pPr/>
              <a:t>200</a:t>
            </a:fld>
            <a:endParaRPr lang="en-US" sz="1300" dirty="0">
              <a:latin typeface="Times New Roman" charset="0"/>
            </a:endParaRPr>
          </a:p>
        </p:txBody>
      </p:sp>
      <p:sp>
        <p:nvSpPr>
          <p:cNvPr id="185346" name="Rectangle 2"/>
          <p:cNvSpPr>
            <a:spLocks noGrp="1" noRot="1" noChangeAspect="1" noChangeArrowheads="1" noTextEdit="1"/>
          </p:cNvSpPr>
          <p:nvPr>
            <p:ph type="sldImg"/>
          </p:nvPr>
        </p:nvSpPr>
        <p:spPr>
          <a:ln/>
        </p:spPr>
      </p:sp>
      <p:sp>
        <p:nvSpPr>
          <p:cNvPr id="185347" name="Rectangle 3"/>
          <p:cNvSpPr>
            <a:spLocks noGrp="1" noChangeArrowheads="1"/>
          </p:cNvSpPr>
          <p:nvPr>
            <p:ph type="body" idx="1"/>
          </p:nvPr>
        </p:nvSpPr>
        <p:spPr>
          <a:noFill/>
          <a:extLst>
            <a:ext uri="{FAA26D3D-D897-4be2-8F04-BA451C77F1D7}">
              <ma14:placeholderFlag xmlns:ma14="http://schemas.microsoft.com/office/mac/drawingml/2011/main" xmlns="" val="1"/>
            </a:ext>
          </a:extLst>
        </p:spPr>
        <p:txBody>
          <a:bodyPr/>
          <a:lstStyle/>
          <a:p>
            <a:endParaRPr lang="en-US" dirty="0">
              <a:latin typeface="Times New Roman" charset="0"/>
            </a:endParaRPr>
          </a:p>
        </p:txBody>
      </p:sp>
    </p:spTree>
    <p:extLst>
      <p:ext uri="{BB962C8B-B14F-4D97-AF65-F5344CB8AC3E}">
        <p14:creationId xmlns:p14="http://schemas.microsoft.com/office/powerpoint/2010/main" val="564147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7"/>
          <p:cNvSpPr>
            <a:spLocks noGrp="1" noChangeArrowheads="1"/>
          </p:cNvSpPr>
          <p:nvPr>
            <p:ph type="sldNum" sz="quarter" idx="5"/>
          </p:nvPr>
        </p:nvSpPr>
        <p:spPr>
          <a:noFill/>
        </p:spPr>
        <p:txBody>
          <a:bodyPr/>
          <a:lstStyle>
            <a:lvl1pPr defTabSz="966788">
              <a:defRPr sz="2000">
                <a:solidFill>
                  <a:schemeClr val="tx1"/>
                </a:solidFill>
                <a:latin typeface="Comic Sans MS" charset="0"/>
                <a:ea typeface="ＭＳ Ｐゴシック" charset="0"/>
                <a:cs typeface="ＭＳ Ｐゴシック" charset="0"/>
              </a:defRPr>
            </a:lvl1pPr>
            <a:lvl2pPr marL="742950" indent="-285750" defTabSz="966788">
              <a:defRPr sz="2000">
                <a:solidFill>
                  <a:schemeClr val="tx1"/>
                </a:solidFill>
                <a:latin typeface="Comic Sans MS" charset="0"/>
                <a:ea typeface="ＭＳ Ｐゴシック" charset="0"/>
              </a:defRPr>
            </a:lvl2pPr>
            <a:lvl3pPr marL="1143000" indent="-228600" defTabSz="966788">
              <a:defRPr sz="2000">
                <a:solidFill>
                  <a:schemeClr val="tx1"/>
                </a:solidFill>
                <a:latin typeface="Comic Sans MS" charset="0"/>
                <a:ea typeface="ＭＳ Ｐゴシック" charset="0"/>
              </a:defRPr>
            </a:lvl3pPr>
            <a:lvl4pPr marL="1600200" indent="-228600" defTabSz="966788">
              <a:defRPr sz="2000">
                <a:solidFill>
                  <a:schemeClr val="tx1"/>
                </a:solidFill>
                <a:latin typeface="Comic Sans MS" charset="0"/>
                <a:ea typeface="ＭＳ Ｐゴシック" charset="0"/>
              </a:defRPr>
            </a:lvl4pPr>
            <a:lvl5pPr marL="2057400" indent="-228600" defTabSz="966788">
              <a:defRPr sz="2000">
                <a:solidFill>
                  <a:schemeClr val="tx1"/>
                </a:solidFill>
                <a:latin typeface="Comic Sans MS" charset="0"/>
                <a:ea typeface="ＭＳ Ｐゴシック" charset="0"/>
              </a:defRPr>
            </a:lvl5pPr>
            <a:lvl6pPr marL="2514600" indent="-228600" defTabSz="966788"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defTabSz="966788"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defTabSz="966788"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defTabSz="966788" eaLnBrk="0" fontAlgn="base" hangingPunct="0">
              <a:spcBef>
                <a:spcPct val="0"/>
              </a:spcBef>
              <a:spcAft>
                <a:spcPct val="0"/>
              </a:spcAft>
              <a:defRPr sz="2000">
                <a:solidFill>
                  <a:schemeClr val="tx1"/>
                </a:solidFill>
                <a:latin typeface="Comic Sans MS" charset="0"/>
                <a:ea typeface="ＭＳ Ｐゴシック" charset="0"/>
              </a:defRPr>
            </a:lvl9pPr>
          </a:lstStyle>
          <a:p>
            <a:fld id="{58704DC2-A329-F441-A1F7-096EBC17D091}" type="slidenum">
              <a:rPr lang="en-US" sz="1300">
                <a:latin typeface="Times New Roman" charset="0"/>
              </a:rPr>
              <a:pPr/>
              <a:t>201</a:t>
            </a:fld>
            <a:endParaRPr lang="en-US" sz="1300" dirty="0">
              <a:latin typeface="Times New Roman" charset="0"/>
            </a:endParaRPr>
          </a:p>
        </p:txBody>
      </p:sp>
      <p:sp>
        <p:nvSpPr>
          <p:cNvPr id="187394" name="Rectangle 2"/>
          <p:cNvSpPr>
            <a:spLocks noGrp="1" noRot="1" noChangeAspect="1" noChangeArrowheads="1" noTextEdit="1"/>
          </p:cNvSpPr>
          <p:nvPr>
            <p:ph type="sldImg"/>
          </p:nvPr>
        </p:nvSpPr>
        <p:spPr>
          <a:ln/>
        </p:spPr>
      </p:sp>
      <p:sp>
        <p:nvSpPr>
          <p:cNvPr id="187395" name="Rectangle 3"/>
          <p:cNvSpPr>
            <a:spLocks noGrp="1" noChangeArrowheads="1"/>
          </p:cNvSpPr>
          <p:nvPr>
            <p:ph type="body" idx="1"/>
          </p:nvPr>
        </p:nvSpPr>
        <p:spPr>
          <a:noFill/>
          <a:extLst>
            <a:ext uri="{FAA26D3D-D897-4be2-8F04-BA451C77F1D7}">
              <ma14:placeholderFlag xmlns:ma14="http://schemas.microsoft.com/office/mac/drawingml/2011/main" xmlns="" val="1"/>
            </a:ext>
          </a:extLst>
        </p:spPr>
        <p:txBody>
          <a:bodyPr/>
          <a:lstStyle/>
          <a:p>
            <a:endParaRPr lang="en-US" dirty="0">
              <a:latin typeface="Times New Roman" charset="0"/>
            </a:endParaRPr>
          </a:p>
        </p:txBody>
      </p:sp>
    </p:spTree>
    <p:extLst>
      <p:ext uri="{BB962C8B-B14F-4D97-AF65-F5344CB8AC3E}">
        <p14:creationId xmlns:p14="http://schemas.microsoft.com/office/powerpoint/2010/main" val="323206576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7"/>
          <p:cNvSpPr>
            <a:spLocks noGrp="1" noChangeArrowheads="1"/>
          </p:cNvSpPr>
          <p:nvPr>
            <p:ph type="sldNum" sz="quarter" idx="5"/>
          </p:nvPr>
        </p:nvSpPr>
        <p:spPr>
          <a:noFill/>
        </p:spPr>
        <p:txBody>
          <a:bodyPr/>
          <a:lstStyle>
            <a:lvl1pPr defTabSz="966788">
              <a:defRPr sz="2000">
                <a:solidFill>
                  <a:schemeClr val="tx1"/>
                </a:solidFill>
                <a:latin typeface="Comic Sans MS" charset="0"/>
                <a:ea typeface="ＭＳ Ｐゴシック" charset="0"/>
                <a:cs typeface="ＭＳ Ｐゴシック" charset="0"/>
              </a:defRPr>
            </a:lvl1pPr>
            <a:lvl2pPr marL="742950" indent="-285750" defTabSz="966788">
              <a:defRPr sz="2000">
                <a:solidFill>
                  <a:schemeClr val="tx1"/>
                </a:solidFill>
                <a:latin typeface="Comic Sans MS" charset="0"/>
                <a:ea typeface="ＭＳ Ｐゴシック" charset="0"/>
              </a:defRPr>
            </a:lvl2pPr>
            <a:lvl3pPr marL="1143000" indent="-228600" defTabSz="966788">
              <a:defRPr sz="2000">
                <a:solidFill>
                  <a:schemeClr val="tx1"/>
                </a:solidFill>
                <a:latin typeface="Comic Sans MS" charset="0"/>
                <a:ea typeface="ＭＳ Ｐゴシック" charset="0"/>
              </a:defRPr>
            </a:lvl3pPr>
            <a:lvl4pPr marL="1600200" indent="-228600" defTabSz="966788">
              <a:defRPr sz="2000">
                <a:solidFill>
                  <a:schemeClr val="tx1"/>
                </a:solidFill>
                <a:latin typeface="Comic Sans MS" charset="0"/>
                <a:ea typeface="ＭＳ Ｐゴシック" charset="0"/>
              </a:defRPr>
            </a:lvl4pPr>
            <a:lvl5pPr marL="2057400" indent="-228600" defTabSz="966788">
              <a:defRPr sz="2000">
                <a:solidFill>
                  <a:schemeClr val="tx1"/>
                </a:solidFill>
                <a:latin typeface="Comic Sans MS" charset="0"/>
                <a:ea typeface="ＭＳ Ｐゴシック" charset="0"/>
              </a:defRPr>
            </a:lvl5pPr>
            <a:lvl6pPr marL="2514600" indent="-228600" defTabSz="966788"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defTabSz="966788"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defTabSz="966788"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defTabSz="966788" eaLnBrk="0" fontAlgn="base" hangingPunct="0">
              <a:spcBef>
                <a:spcPct val="0"/>
              </a:spcBef>
              <a:spcAft>
                <a:spcPct val="0"/>
              </a:spcAft>
              <a:defRPr sz="2000">
                <a:solidFill>
                  <a:schemeClr val="tx1"/>
                </a:solidFill>
                <a:latin typeface="Comic Sans MS" charset="0"/>
                <a:ea typeface="ＭＳ Ｐゴシック" charset="0"/>
              </a:defRPr>
            </a:lvl9pPr>
          </a:lstStyle>
          <a:p>
            <a:fld id="{601B91CF-607B-EC43-8F32-15B5270B1A9E}" type="slidenum">
              <a:rPr lang="en-US" sz="1300">
                <a:latin typeface="Times New Roman" charset="0"/>
              </a:rPr>
              <a:pPr/>
              <a:t>202</a:t>
            </a:fld>
            <a:endParaRPr lang="en-US" sz="1300" dirty="0">
              <a:latin typeface="Times New Roman" charset="0"/>
            </a:endParaRPr>
          </a:p>
        </p:txBody>
      </p:sp>
      <p:sp>
        <p:nvSpPr>
          <p:cNvPr id="189442" name="Rectangle 2"/>
          <p:cNvSpPr>
            <a:spLocks noGrp="1" noRot="1" noChangeAspect="1" noChangeArrowheads="1" noTextEdit="1"/>
          </p:cNvSpPr>
          <p:nvPr>
            <p:ph type="sldImg"/>
          </p:nvPr>
        </p:nvSpPr>
        <p:spPr>
          <a:ln/>
        </p:spPr>
      </p:sp>
      <p:sp>
        <p:nvSpPr>
          <p:cNvPr id="189443" name="Rectangle 3"/>
          <p:cNvSpPr>
            <a:spLocks noGrp="1" noChangeArrowheads="1"/>
          </p:cNvSpPr>
          <p:nvPr>
            <p:ph type="body" idx="1"/>
          </p:nvPr>
        </p:nvSpPr>
        <p:spPr>
          <a:noFill/>
          <a:extLst>
            <a:ext uri="{FAA26D3D-D897-4be2-8F04-BA451C77F1D7}">
              <ma14:placeholderFlag xmlns:ma14="http://schemas.microsoft.com/office/mac/drawingml/2011/main" xmlns="" val="1"/>
            </a:ext>
          </a:extLst>
        </p:spPr>
        <p:txBody>
          <a:bodyPr/>
          <a:lstStyle/>
          <a:p>
            <a:endParaRPr lang="en-US" dirty="0">
              <a:latin typeface="Times New Roman" charset="0"/>
            </a:endParaRPr>
          </a:p>
        </p:txBody>
      </p:sp>
    </p:spTree>
    <p:extLst>
      <p:ext uri="{BB962C8B-B14F-4D97-AF65-F5344CB8AC3E}">
        <p14:creationId xmlns:p14="http://schemas.microsoft.com/office/powerpoint/2010/main" val="258384091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7"/>
          <p:cNvSpPr>
            <a:spLocks noGrp="1" noChangeArrowheads="1"/>
          </p:cNvSpPr>
          <p:nvPr>
            <p:ph type="sldNum" sz="quarter" idx="5"/>
          </p:nvPr>
        </p:nvSpPr>
        <p:spPr>
          <a:noFill/>
        </p:spPr>
        <p:txBody>
          <a:bodyPr/>
          <a:lstStyle>
            <a:lvl1pPr defTabSz="966788">
              <a:defRPr sz="2000">
                <a:solidFill>
                  <a:schemeClr val="tx1"/>
                </a:solidFill>
                <a:latin typeface="Comic Sans MS" charset="0"/>
                <a:ea typeface="ＭＳ Ｐゴシック" charset="0"/>
                <a:cs typeface="ＭＳ Ｐゴシック" charset="0"/>
              </a:defRPr>
            </a:lvl1pPr>
            <a:lvl2pPr marL="742950" indent="-285750" defTabSz="966788">
              <a:defRPr sz="2000">
                <a:solidFill>
                  <a:schemeClr val="tx1"/>
                </a:solidFill>
                <a:latin typeface="Comic Sans MS" charset="0"/>
                <a:ea typeface="ＭＳ Ｐゴシック" charset="0"/>
              </a:defRPr>
            </a:lvl2pPr>
            <a:lvl3pPr marL="1143000" indent="-228600" defTabSz="966788">
              <a:defRPr sz="2000">
                <a:solidFill>
                  <a:schemeClr val="tx1"/>
                </a:solidFill>
                <a:latin typeface="Comic Sans MS" charset="0"/>
                <a:ea typeface="ＭＳ Ｐゴシック" charset="0"/>
              </a:defRPr>
            </a:lvl3pPr>
            <a:lvl4pPr marL="1600200" indent="-228600" defTabSz="966788">
              <a:defRPr sz="2000">
                <a:solidFill>
                  <a:schemeClr val="tx1"/>
                </a:solidFill>
                <a:latin typeface="Comic Sans MS" charset="0"/>
                <a:ea typeface="ＭＳ Ｐゴシック" charset="0"/>
              </a:defRPr>
            </a:lvl4pPr>
            <a:lvl5pPr marL="2057400" indent="-228600" defTabSz="966788">
              <a:defRPr sz="2000">
                <a:solidFill>
                  <a:schemeClr val="tx1"/>
                </a:solidFill>
                <a:latin typeface="Comic Sans MS" charset="0"/>
                <a:ea typeface="ＭＳ Ｐゴシック" charset="0"/>
              </a:defRPr>
            </a:lvl5pPr>
            <a:lvl6pPr marL="2514600" indent="-228600" defTabSz="966788"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defTabSz="966788"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defTabSz="966788"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defTabSz="966788" eaLnBrk="0" fontAlgn="base" hangingPunct="0">
              <a:spcBef>
                <a:spcPct val="0"/>
              </a:spcBef>
              <a:spcAft>
                <a:spcPct val="0"/>
              </a:spcAft>
              <a:defRPr sz="2000">
                <a:solidFill>
                  <a:schemeClr val="tx1"/>
                </a:solidFill>
                <a:latin typeface="Comic Sans MS" charset="0"/>
                <a:ea typeface="ＭＳ Ｐゴシック" charset="0"/>
              </a:defRPr>
            </a:lvl9pPr>
          </a:lstStyle>
          <a:p>
            <a:fld id="{68816444-00F3-FB41-8194-2808B3BA3681}" type="slidenum">
              <a:rPr lang="en-US" sz="1300">
                <a:latin typeface="Times New Roman" charset="0"/>
              </a:rPr>
              <a:pPr/>
              <a:t>203</a:t>
            </a:fld>
            <a:endParaRPr lang="en-US" sz="1300" dirty="0">
              <a:latin typeface="Times New Roman" charset="0"/>
            </a:endParaRPr>
          </a:p>
        </p:txBody>
      </p:sp>
      <p:sp>
        <p:nvSpPr>
          <p:cNvPr id="191490" name="Rectangle 2"/>
          <p:cNvSpPr>
            <a:spLocks noGrp="1" noRot="1" noChangeAspect="1" noChangeArrowheads="1" noTextEdit="1"/>
          </p:cNvSpPr>
          <p:nvPr>
            <p:ph type="sldImg"/>
          </p:nvPr>
        </p:nvSpPr>
        <p:spPr>
          <a:ln/>
        </p:spPr>
      </p:sp>
      <p:sp>
        <p:nvSpPr>
          <p:cNvPr id="191491" name="Rectangle 3"/>
          <p:cNvSpPr>
            <a:spLocks noGrp="1" noChangeArrowheads="1"/>
          </p:cNvSpPr>
          <p:nvPr>
            <p:ph type="body" idx="1"/>
          </p:nvPr>
        </p:nvSpPr>
        <p:spPr>
          <a:noFill/>
          <a:extLst>
            <a:ext uri="{FAA26D3D-D897-4be2-8F04-BA451C77F1D7}">
              <ma14:placeholderFlag xmlns:ma14="http://schemas.microsoft.com/office/mac/drawingml/2011/main" xmlns="" val="1"/>
            </a:ext>
          </a:extLst>
        </p:spPr>
        <p:txBody>
          <a:bodyPr/>
          <a:lstStyle/>
          <a:p>
            <a:endParaRPr lang="en-US" dirty="0">
              <a:latin typeface="Times New Roman" charset="0"/>
            </a:endParaRPr>
          </a:p>
        </p:txBody>
      </p:sp>
    </p:spTree>
    <p:extLst>
      <p:ext uri="{BB962C8B-B14F-4D97-AF65-F5344CB8AC3E}">
        <p14:creationId xmlns:p14="http://schemas.microsoft.com/office/powerpoint/2010/main" val="4174870429"/>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2.wmf"/><Relationship Id="rId13" Type="http://schemas.openxmlformats.org/officeDocument/2006/relationships/image" Target="../media/image3.wmf"/><Relationship Id="rId18" Type="http://schemas.openxmlformats.org/officeDocument/2006/relationships/oleObject" Target="../embeddings/oleObject10.bin"/><Relationship Id="rId3" Type="http://schemas.openxmlformats.org/officeDocument/2006/relationships/image" Target="../media/image4.wmf"/><Relationship Id="rId21" Type="http://schemas.openxmlformats.org/officeDocument/2006/relationships/oleObject" Target="../embeddings/oleObject13.bin"/><Relationship Id="rId7" Type="http://schemas.openxmlformats.org/officeDocument/2006/relationships/oleObject" Target="../embeddings/oleObject2.bin"/><Relationship Id="rId12" Type="http://schemas.openxmlformats.org/officeDocument/2006/relationships/oleObject" Target="../embeddings/oleObject5.bin"/><Relationship Id="rId17" Type="http://schemas.openxmlformats.org/officeDocument/2006/relationships/oleObject" Target="../embeddings/oleObject9.bin"/><Relationship Id="rId2" Type="http://schemas.openxmlformats.org/officeDocument/2006/relationships/slideMaster" Target="../slideMasters/slideMaster1.xml"/><Relationship Id="rId16" Type="http://schemas.openxmlformats.org/officeDocument/2006/relationships/oleObject" Target="../embeddings/oleObject8.bin"/><Relationship Id="rId20" Type="http://schemas.openxmlformats.org/officeDocument/2006/relationships/oleObject" Target="../embeddings/oleObject12.bin"/><Relationship Id="rId1" Type="http://schemas.openxmlformats.org/officeDocument/2006/relationships/vmlDrawing" Target="../drawings/vmlDrawing1.vml"/><Relationship Id="rId6" Type="http://schemas.openxmlformats.org/officeDocument/2006/relationships/image" Target="../media/image1.wmf"/><Relationship Id="rId11" Type="http://schemas.openxmlformats.org/officeDocument/2006/relationships/image" Target="../media/image6.png"/><Relationship Id="rId5" Type="http://schemas.openxmlformats.org/officeDocument/2006/relationships/oleObject" Target="../embeddings/oleObject1.bin"/><Relationship Id="rId15" Type="http://schemas.openxmlformats.org/officeDocument/2006/relationships/oleObject" Target="../embeddings/oleObject7.bin"/><Relationship Id="rId10" Type="http://schemas.openxmlformats.org/officeDocument/2006/relationships/oleObject" Target="../embeddings/oleObject4.bin"/><Relationship Id="rId19" Type="http://schemas.openxmlformats.org/officeDocument/2006/relationships/oleObject" Target="../embeddings/oleObject11.bin"/><Relationship Id="rId4" Type="http://schemas.openxmlformats.org/officeDocument/2006/relationships/image" Target="../media/image5.png"/><Relationship Id="rId9" Type="http://schemas.openxmlformats.org/officeDocument/2006/relationships/oleObject" Target="../embeddings/oleObject3.bin"/><Relationship Id="rId14" Type="http://schemas.openxmlformats.org/officeDocument/2006/relationships/oleObject" Target="../embeddings/oleObject6.bin"/></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grpSp>
        <p:nvGrpSpPr>
          <p:cNvPr id="4" name="Group 262"/>
          <p:cNvGrpSpPr/>
          <p:nvPr userDrawn="1"/>
        </p:nvGrpSpPr>
        <p:grpSpPr bwMode="auto">
          <a:xfrm>
            <a:off x="6885518" y="1143000"/>
            <a:ext cx="4627033" cy="4489450"/>
            <a:chOff x="3177" y="1065"/>
            <a:chExt cx="2186" cy="2828"/>
          </a:xfrm>
        </p:grpSpPr>
        <p:sp>
          <p:nvSpPr>
            <p:cNvPr id="5" name="Freeform 263"/>
            <p:cNvSpPr/>
            <p:nvPr/>
          </p:nvSpPr>
          <p:spPr bwMode="auto">
            <a:xfrm>
              <a:off x="4261" y="2412"/>
              <a:ext cx="828" cy="425"/>
            </a:xfrm>
            <a:custGeom>
              <a:avLst/>
              <a:gdLst>
                <a:gd name="T0" fmla="*/ 382 w 828"/>
                <a:gd name="T1" fmla="*/ 30 h 425"/>
                <a:gd name="T2" fmla="*/ 370 w 828"/>
                <a:gd name="T3" fmla="*/ 30 h 425"/>
                <a:gd name="T4" fmla="*/ 126 w 828"/>
                <a:gd name="T5" fmla="*/ 32 h 425"/>
                <a:gd name="T6" fmla="*/ 6 w 828"/>
                <a:gd name="T7" fmla="*/ 126 h 425"/>
                <a:gd name="T8" fmla="*/ 92 w 828"/>
                <a:gd name="T9" fmla="*/ 274 h 425"/>
                <a:gd name="T10" fmla="*/ 292 w 828"/>
                <a:gd name="T11" fmla="*/ 384 h 425"/>
                <a:gd name="T12" fmla="*/ 540 w 828"/>
                <a:gd name="T13" fmla="*/ 416 h 425"/>
                <a:gd name="T14" fmla="*/ 698 w 828"/>
                <a:gd name="T15" fmla="*/ 330 h 425"/>
                <a:gd name="T16" fmla="*/ 776 w 828"/>
                <a:gd name="T17" fmla="*/ 170 h 425"/>
                <a:gd name="T18" fmla="*/ 792 w 828"/>
                <a:gd name="T19" fmla="*/ 22 h 425"/>
                <a:gd name="T20" fmla="*/ 560 w 828"/>
                <a:gd name="T21" fmla="*/ 38 h 425"/>
                <a:gd name="T22" fmla="*/ 382 w 828"/>
                <a:gd name="T23" fmla="*/ 30 h 4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28"/>
                <a:gd name="T37" fmla="*/ 0 h 425"/>
                <a:gd name="T38" fmla="*/ 828 w 828"/>
                <a:gd name="T39" fmla="*/ 425 h 42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28" h="425">
                  <a:moveTo>
                    <a:pt x="382" y="30"/>
                  </a:moveTo>
                  <a:cubicBezTo>
                    <a:pt x="350" y="29"/>
                    <a:pt x="413" y="30"/>
                    <a:pt x="370" y="30"/>
                  </a:cubicBezTo>
                  <a:cubicBezTo>
                    <a:pt x="327" y="30"/>
                    <a:pt x="187" y="16"/>
                    <a:pt x="126" y="32"/>
                  </a:cubicBezTo>
                  <a:cubicBezTo>
                    <a:pt x="65" y="48"/>
                    <a:pt x="12" y="86"/>
                    <a:pt x="6" y="126"/>
                  </a:cubicBezTo>
                  <a:cubicBezTo>
                    <a:pt x="0" y="166"/>
                    <a:pt x="44" y="231"/>
                    <a:pt x="92" y="274"/>
                  </a:cubicBezTo>
                  <a:cubicBezTo>
                    <a:pt x="140" y="317"/>
                    <a:pt x="217" y="360"/>
                    <a:pt x="292" y="384"/>
                  </a:cubicBezTo>
                  <a:cubicBezTo>
                    <a:pt x="367" y="408"/>
                    <a:pt x="472" y="425"/>
                    <a:pt x="540" y="416"/>
                  </a:cubicBezTo>
                  <a:cubicBezTo>
                    <a:pt x="608" y="407"/>
                    <a:pt x="659" y="371"/>
                    <a:pt x="698" y="330"/>
                  </a:cubicBezTo>
                  <a:cubicBezTo>
                    <a:pt x="737" y="289"/>
                    <a:pt x="760" y="221"/>
                    <a:pt x="776" y="170"/>
                  </a:cubicBezTo>
                  <a:cubicBezTo>
                    <a:pt x="792" y="119"/>
                    <a:pt x="828" y="44"/>
                    <a:pt x="792" y="22"/>
                  </a:cubicBezTo>
                  <a:cubicBezTo>
                    <a:pt x="756" y="0"/>
                    <a:pt x="630" y="37"/>
                    <a:pt x="560" y="38"/>
                  </a:cubicBezTo>
                  <a:cubicBezTo>
                    <a:pt x="490" y="39"/>
                    <a:pt x="414" y="31"/>
                    <a:pt x="382" y="30"/>
                  </a:cubicBezTo>
                  <a:close/>
                </a:path>
              </a:pathLst>
            </a:custGeom>
            <a:solidFill>
              <a:srgbClr val="00CC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6" name="Freeform 264"/>
            <p:cNvSpPr/>
            <p:nvPr/>
          </p:nvSpPr>
          <p:spPr bwMode="auto">
            <a:xfrm>
              <a:off x="4273" y="1451"/>
              <a:ext cx="1090" cy="658"/>
            </a:xfrm>
            <a:custGeom>
              <a:avLst/>
              <a:gdLst>
                <a:gd name="T0" fmla="*/ 599942130 w 765"/>
                <a:gd name="T1" fmla="*/ 17804735 h 459"/>
                <a:gd name="T2" fmla="*/ 406559188 w 765"/>
                <a:gd name="T3" fmla="*/ 125591005 h 459"/>
                <a:gd name="T4" fmla="*/ 136007685 w 765"/>
                <a:gd name="T5" fmla="*/ 180041136 h 459"/>
                <a:gd name="T6" fmla="*/ 19434385 w 765"/>
                <a:gd name="T7" fmla="*/ 607379164 h 459"/>
                <a:gd name="T8" fmla="*/ 254382400 w 765"/>
                <a:gd name="T9" fmla="*/ 801151646 h 459"/>
                <a:gd name="T10" fmla="*/ 489002591 w 765"/>
                <a:gd name="T11" fmla="*/ 769817217 h 459"/>
                <a:gd name="T12" fmla="*/ 825379772 w 765"/>
                <a:gd name="T13" fmla="*/ 801151646 h 459"/>
                <a:gd name="T14" fmla="*/ 987694603 w 765"/>
                <a:gd name="T15" fmla="*/ 783914143 h 459"/>
                <a:gd name="T16" fmla="*/ 1063160589 w 765"/>
                <a:gd name="T17" fmla="*/ 671215097 h 459"/>
                <a:gd name="T18" fmla="*/ 1061293333 w 765"/>
                <a:gd name="T19" fmla="*/ 285490141 h 459"/>
                <a:gd name="T20" fmla="*/ 936642367 w 765"/>
                <a:gd name="T21" fmla="*/ 61112791 h 459"/>
                <a:gd name="T22" fmla="*/ 599942130 w 765"/>
                <a:gd name="T23" fmla="*/ 17804735 h 4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65"/>
                <a:gd name="T37" fmla="*/ 0 h 459"/>
                <a:gd name="T38" fmla="*/ 765 w 765"/>
                <a:gd name="T39" fmla="*/ 459 h 45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65" h="459">
                  <a:moveTo>
                    <a:pt x="424" y="10"/>
                  </a:moveTo>
                  <a:cubicBezTo>
                    <a:pt x="362" y="16"/>
                    <a:pt x="343" y="55"/>
                    <a:pt x="288" y="70"/>
                  </a:cubicBezTo>
                  <a:cubicBezTo>
                    <a:pt x="233" y="85"/>
                    <a:pt x="142" y="56"/>
                    <a:pt x="96" y="100"/>
                  </a:cubicBezTo>
                  <a:cubicBezTo>
                    <a:pt x="50" y="144"/>
                    <a:pt x="0" y="279"/>
                    <a:pt x="14" y="336"/>
                  </a:cubicBezTo>
                  <a:cubicBezTo>
                    <a:pt x="28" y="393"/>
                    <a:pt x="125" y="429"/>
                    <a:pt x="180" y="444"/>
                  </a:cubicBezTo>
                  <a:cubicBezTo>
                    <a:pt x="235" y="459"/>
                    <a:pt x="279" y="426"/>
                    <a:pt x="346" y="426"/>
                  </a:cubicBezTo>
                  <a:cubicBezTo>
                    <a:pt x="413" y="426"/>
                    <a:pt x="525" y="443"/>
                    <a:pt x="584" y="444"/>
                  </a:cubicBezTo>
                  <a:cubicBezTo>
                    <a:pt x="643" y="445"/>
                    <a:pt x="670" y="446"/>
                    <a:pt x="698" y="434"/>
                  </a:cubicBezTo>
                  <a:cubicBezTo>
                    <a:pt x="726" y="422"/>
                    <a:pt x="743" y="418"/>
                    <a:pt x="752" y="372"/>
                  </a:cubicBezTo>
                  <a:cubicBezTo>
                    <a:pt x="761" y="326"/>
                    <a:pt x="765" y="214"/>
                    <a:pt x="750" y="158"/>
                  </a:cubicBezTo>
                  <a:cubicBezTo>
                    <a:pt x="735" y="102"/>
                    <a:pt x="716" y="58"/>
                    <a:pt x="662" y="34"/>
                  </a:cubicBezTo>
                  <a:cubicBezTo>
                    <a:pt x="608" y="10"/>
                    <a:pt x="505" y="0"/>
                    <a:pt x="424" y="10"/>
                  </a:cubicBezTo>
                  <a:close/>
                </a:path>
              </a:pathLst>
            </a:custGeom>
            <a:gradFill rotWithShape="1">
              <a:gsLst>
                <a:gs pos="0">
                  <a:srgbClr val="00CCFF"/>
                </a:gs>
                <a:gs pos="100000">
                  <a:schemeClr val="bg1"/>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7" name="Freeform 265"/>
            <p:cNvSpPr/>
            <p:nvPr/>
          </p:nvSpPr>
          <p:spPr bwMode="auto">
            <a:xfrm>
              <a:off x="3177" y="1267"/>
              <a:ext cx="1036" cy="675"/>
            </a:xfrm>
            <a:custGeom>
              <a:avLst/>
              <a:gdLst>
                <a:gd name="T0" fmla="*/ 648 w 1036"/>
                <a:gd name="T1" fmla="*/ 11 h 675"/>
                <a:gd name="T2" fmla="*/ 390 w 1036"/>
                <a:gd name="T3" fmla="*/ 53 h 675"/>
                <a:gd name="T4" fmla="*/ 206 w 1036"/>
                <a:gd name="T5" fmla="*/ 129 h 675"/>
                <a:gd name="T6" fmla="*/ 152 w 1036"/>
                <a:gd name="T7" fmla="*/ 229 h 675"/>
                <a:gd name="T8" fmla="*/ 22 w 1036"/>
                <a:gd name="T9" fmla="*/ 297 h 675"/>
                <a:gd name="T10" fmla="*/ 18 w 1036"/>
                <a:gd name="T11" fmla="*/ 459 h 675"/>
                <a:gd name="T12" fmla="*/ 132 w 1036"/>
                <a:gd name="T13" fmla="*/ 489 h 675"/>
                <a:gd name="T14" fmla="*/ 458 w 1036"/>
                <a:gd name="T15" fmla="*/ 489 h 675"/>
                <a:gd name="T16" fmla="*/ 598 w 1036"/>
                <a:gd name="T17" fmla="*/ 555 h 675"/>
                <a:gd name="T18" fmla="*/ 752 w 1036"/>
                <a:gd name="T19" fmla="*/ 657 h 675"/>
                <a:gd name="T20" fmla="*/ 870 w 1036"/>
                <a:gd name="T21" fmla="*/ 661 h 675"/>
                <a:gd name="T22" fmla="*/ 952 w 1036"/>
                <a:gd name="T23" fmla="*/ 603 h 675"/>
                <a:gd name="T24" fmla="*/ 992 w 1036"/>
                <a:gd name="T25" fmla="*/ 445 h 675"/>
                <a:gd name="T26" fmla="*/ 1018 w 1036"/>
                <a:gd name="T27" fmla="*/ 291 h 675"/>
                <a:gd name="T28" fmla="*/ 1022 w 1036"/>
                <a:gd name="T29" fmla="*/ 107 h 675"/>
                <a:gd name="T30" fmla="*/ 934 w 1036"/>
                <a:gd name="T31" fmla="*/ 17 h 675"/>
                <a:gd name="T32" fmla="*/ 776 w 1036"/>
                <a:gd name="T33" fmla="*/ 3 h 675"/>
                <a:gd name="T34" fmla="*/ 648 w 1036"/>
                <a:gd name="T35" fmla="*/ 11 h 67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036"/>
                <a:gd name="T55" fmla="*/ 0 h 675"/>
                <a:gd name="T56" fmla="*/ 1036 w 1036"/>
                <a:gd name="T57" fmla="*/ 675 h 67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036" h="675">
                  <a:moveTo>
                    <a:pt x="648" y="11"/>
                  </a:moveTo>
                  <a:cubicBezTo>
                    <a:pt x="584" y="19"/>
                    <a:pt x="464" y="33"/>
                    <a:pt x="390" y="53"/>
                  </a:cubicBezTo>
                  <a:cubicBezTo>
                    <a:pt x="316" y="73"/>
                    <a:pt x="246" y="100"/>
                    <a:pt x="206" y="129"/>
                  </a:cubicBezTo>
                  <a:cubicBezTo>
                    <a:pt x="166" y="158"/>
                    <a:pt x="183" y="201"/>
                    <a:pt x="152" y="229"/>
                  </a:cubicBezTo>
                  <a:cubicBezTo>
                    <a:pt x="121" y="257"/>
                    <a:pt x="44" y="259"/>
                    <a:pt x="22" y="297"/>
                  </a:cubicBezTo>
                  <a:cubicBezTo>
                    <a:pt x="0" y="335"/>
                    <a:pt x="0" y="427"/>
                    <a:pt x="18" y="459"/>
                  </a:cubicBezTo>
                  <a:cubicBezTo>
                    <a:pt x="36" y="491"/>
                    <a:pt x="59" y="484"/>
                    <a:pt x="132" y="489"/>
                  </a:cubicBezTo>
                  <a:cubicBezTo>
                    <a:pt x="205" y="494"/>
                    <a:pt x="380" y="478"/>
                    <a:pt x="458" y="489"/>
                  </a:cubicBezTo>
                  <a:cubicBezTo>
                    <a:pt x="536" y="500"/>
                    <a:pt x="549" y="527"/>
                    <a:pt x="598" y="555"/>
                  </a:cubicBezTo>
                  <a:cubicBezTo>
                    <a:pt x="647" y="583"/>
                    <a:pt x="707" y="639"/>
                    <a:pt x="752" y="657"/>
                  </a:cubicBezTo>
                  <a:cubicBezTo>
                    <a:pt x="797" y="675"/>
                    <a:pt x="837" y="670"/>
                    <a:pt x="870" y="661"/>
                  </a:cubicBezTo>
                  <a:cubicBezTo>
                    <a:pt x="903" y="652"/>
                    <a:pt x="932" y="639"/>
                    <a:pt x="952" y="603"/>
                  </a:cubicBezTo>
                  <a:cubicBezTo>
                    <a:pt x="972" y="567"/>
                    <a:pt x="981" y="497"/>
                    <a:pt x="992" y="445"/>
                  </a:cubicBezTo>
                  <a:cubicBezTo>
                    <a:pt x="1003" y="393"/>
                    <a:pt x="1013" y="347"/>
                    <a:pt x="1018" y="291"/>
                  </a:cubicBezTo>
                  <a:cubicBezTo>
                    <a:pt x="1023" y="235"/>
                    <a:pt x="1036" y="153"/>
                    <a:pt x="1022" y="107"/>
                  </a:cubicBezTo>
                  <a:cubicBezTo>
                    <a:pt x="1008" y="61"/>
                    <a:pt x="975" y="34"/>
                    <a:pt x="934" y="17"/>
                  </a:cubicBezTo>
                  <a:cubicBezTo>
                    <a:pt x="893" y="0"/>
                    <a:pt x="824" y="4"/>
                    <a:pt x="776" y="3"/>
                  </a:cubicBezTo>
                  <a:cubicBezTo>
                    <a:pt x="728" y="2"/>
                    <a:pt x="712" y="3"/>
                    <a:pt x="648" y="11"/>
                  </a:cubicBezTo>
                  <a:close/>
                </a:path>
              </a:pathLst>
            </a:custGeom>
            <a:solidFill>
              <a:srgbClr val="00CC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grpSp>
          <p:nvGrpSpPr>
            <p:cNvPr id="8" name="Group 266"/>
            <p:cNvGrpSpPr/>
            <p:nvPr/>
          </p:nvGrpSpPr>
          <p:grpSpPr bwMode="auto">
            <a:xfrm>
              <a:off x="3232" y="2108"/>
              <a:ext cx="919" cy="588"/>
              <a:chOff x="2889" y="1631"/>
              <a:chExt cx="980" cy="743"/>
            </a:xfrm>
          </p:grpSpPr>
          <p:sp>
            <p:nvSpPr>
              <p:cNvPr id="323" name="Rectangle 267"/>
              <p:cNvSpPr>
                <a:spLocks noChangeArrowheads="1"/>
              </p:cNvSpPr>
              <p:nvPr/>
            </p:nvSpPr>
            <p:spPr bwMode="auto">
              <a:xfrm>
                <a:off x="3046" y="1841"/>
                <a:ext cx="663" cy="533"/>
              </a:xfrm>
              <a:prstGeom prst="rect">
                <a:avLst/>
              </a:prstGeom>
              <a:solidFill>
                <a:srgbClr val="00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324" name="AutoShape 268"/>
              <p:cNvSpPr>
                <a:spLocks noChangeArrowheads="1"/>
              </p:cNvSpPr>
              <p:nvPr/>
            </p:nvSpPr>
            <p:spPr bwMode="auto">
              <a:xfrm>
                <a:off x="2889" y="1631"/>
                <a:ext cx="980" cy="253"/>
              </a:xfrm>
              <a:prstGeom prst="triangle">
                <a:avLst>
                  <a:gd name="adj" fmla="val 50000"/>
                </a:avLst>
              </a:prstGeom>
              <a:solidFill>
                <a:srgbClr val="00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sz="2400">
                  <a:solidFill>
                    <a:srgbClr val="00CCFF"/>
                  </a:solidFill>
                  <a:latin typeface="+mn-lt"/>
                  <a:ea typeface="宋体" panose="02010600030101010101" pitchFamily="2" charset="-122"/>
                </a:endParaRPr>
              </a:p>
            </p:txBody>
          </p:sp>
        </p:grpSp>
        <p:grpSp>
          <p:nvGrpSpPr>
            <p:cNvPr id="9" name="Group 269"/>
            <p:cNvGrpSpPr/>
            <p:nvPr/>
          </p:nvGrpSpPr>
          <p:grpSpPr bwMode="auto">
            <a:xfrm>
              <a:off x="3674" y="1388"/>
              <a:ext cx="212" cy="335"/>
              <a:chOff x="3796" y="1043"/>
              <a:chExt cx="865" cy="1237"/>
            </a:xfrm>
          </p:grpSpPr>
          <p:sp>
            <p:nvSpPr>
              <p:cNvPr id="293" name="Line 270"/>
              <p:cNvSpPr>
                <a:spLocks noChangeShapeType="1"/>
              </p:cNvSpPr>
              <p:nvPr/>
            </p:nvSpPr>
            <p:spPr bwMode="auto">
              <a:xfrm flipH="1">
                <a:off x="3992" y="1482"/>
                <a:ext cx="237" cy="72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294" name="Line 271"/>
              <p:cNvSpPr>
                <a:spLocks noChangeShapeType="1"/>
              </p:cNvSpPr>
              <p:nvPr/>
            </p:nvSpPr>
            <p:spPr bwMode="auto">
              <a:xfrm>
                <a:off x="4229" y="1482"/>
                <a:ext cx="233" cy="72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295" name="Line 272"/>
              <p:cNvSpPr>
                <a:spLocks noChangeShapeType="1"/>
              </p:cNvSpPr>
              <p:nvPr/>
            </p:nvSpPr>
            <p:spPr bwMode="auto">
              <a:xfrm>
                <a:off x="3992" y="2202"/>
                <a:ext cx="237" cy="7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296" name="Line 273"/>
              <p:cNvSpPr>
                <a:spLocks noChangeShapeType="1"/>
              </p:cNvSpPr>
              <p:nvPr/>
            </p:nvSpPr>
            <p:spPr bwMode="auto">
              <a:xfrm flipH="1">
                <a:off x="4229" y="2202"/>
                <a:ext cx="233" cy="7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297" name="Line 274"/>
              <p:cNvSpPr>
                <a:spLocks noChangeShapeType="1"/>
              </p:cNvSpPr>
              <p:nvPr/>
            </p:nvSpPr>
            <p:spPr bwMode="auto">
              <a:xfrm>
                <a:off x="4229" y="1497"/>
                <a:ext cx="0" cy="78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298" name="Line 275"/>
              <p:cNvSpPr>
                <a:spLocks noChangeShapeType="1"/>
              </p:cNvSpPr>
              <p:nvPr/>
            </p:nvSpPr>
            <p:spPr bwMode="auto">
              <a:xfrm flipV="1">
                <a:off x="3992" y="2129"/>
                <a:ext cx="237" cy="7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299" name="Line 276"/>
              <p:cNvSpPr>
                <a:spLocks noChangeShapeType="1"/>
              </p:cNvSpPr>
              <p:nvPr/>
            </p:nvSpPr>
            <p:spPr bwMode="auto">
              <a:xfrm flipH="1" flipV="1">
                <a:off x="4229" y="2129"/>
                <a:ext cx="233" cy="7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00" name="Line 277"/>
              <p:cNvSpPr>
                <a:spLocks noChangeShapeType="1"/>
              </p:cNvSpPr>
              <p:nvPr/>
            </p:nvSpPr>
            <p:spPr bwMode="auto">
              <a:xfrm>
                <a:off x="4094" y="1889"/>
                <a:ext cx="135" cy="6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01" name="Line 278"/>
              <p:cNvSpPr>
                <a:spLocks noChangeShapeType="1"/>
              </p:cNvSpPr>
              <p:nvPr/>
            </p:nvSpPr>
            <p:spPr bwMode="auto">
              <a:xfrm flipV="1">
                <a:off x="4229" y="1889"/>
                <a:ext cx="143" cy="6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02" name="Line 279"/>
              <p:cNvSpPr>
                <a:spLocks noChangeShapeType="1"/>
              </p:cNvSpPr>
              <p:nvPr/>
            </p:nvSpPr>
            <p:spPr bwMode="auto">
              <a:xfrm>
                <a:off x="4049" y="1996"/>
                <a:ext cx="171" cy="8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03" name="Line 280"/>
              <p:cNvSpPr>
                <a:spLocks noChangeShapeType="1"/>
              </p:cNvSpPr>
              <p:nvPr/>
            </p:nvSpPr>
            <p:spPr bwMode="auto">
              <a:xfrm flipV="1">
                <a:off x="4229" y="2010"/>
                <a:ext cx="175" cy="7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04" name="Line 281"/>
              <p:cNvSpPr>
                <a:spLocks noChangeShapeType="1"/>
              </p:cNvSpPr>
              <p:nvPr/>
            </p:nvSpPr>
            <p:spPr bwMode="auto">
              <a:xfrm flipV="1">
                <a:off x="4229" y="1782"/>
                <a:ext cx="90" cy="3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05" name="Line 282"/>
              <p:cNvSpPr>
                <a:spLocks noChangeShapeType="1"/>
              </p:cNvSpPr>
              <p:nvPr/>
            </p:nvSpPr>
            <p:spPr bwMode="auto">
              <a:xfrm flipV="1">
                <a:off x="4229" y="1634"/>
                <a:ext cx="57" cy="1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06" name="Line 283"/>
              <p:cNvSpPr>
                <a:spLocks noChangeShapeType="1"/>
              </p:cNvSpPr>
              <p:nvPr/>
            </p:nvSpPr>
            <p:spPr bwMode="auto">
              <a:xfrm>
                <a:off x="4126" y="1770"/>
                <a:ext cx="110" cy="4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07" name="Line 284"/>
              <p:cNvSpPr>
                <a:spLocks noChangeShapeType="1"/>
              </p:cNvSpPr>
              <p:nvPr/>
            </p:nvSpPr>
            <p:spPr bwMode="auto">
              <a:xfrm>
                <a:off x="4175" y="1626"/>
                <a:ext cx="61" cy="37"/>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grpSp>
            <p:nvGrpSpPr>
              <p:cNvPr id="308" name="Group 285"/>
              <p:cNvGrpSpPr/>
              <p:nvPr/>
            </p:nvGrpSpPr>
            <p:grpSpPr bwMode="auto">
              <a:xfrm>
                <a:off x="4269" y="1415"/>
                <a:ext cx="392" cy="137"/>
                <a:chOff x="4227" y="1360"/>
                <a:chExt cx="863" cy="270"/>
              </a:xfrm>
            </p:grpSpPr>
            <p:sp>
              <p:nvSpPr>
                <p:cNvPr id="319" name="Line 286"/>
                <p:cNvSpPr>
                  <a:spLocks noChangeShapeType="1"/>
                </p:cNvSpPr>
                <p:nvPr/>
              </p:nvSpPr>
              <p:spPr bwMode="auto">
                <a:xfrm>
                  <a:off x="4228" y="1602"/>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20" name="Line 287"/>
                <p:cNvSpPr>
                  <a:spLocks noChangeShapeType="1"/>
                </p:cNvSpPr>
                <p:nvPr/>
              </p:nvSpPr>
              <p:spPr bwMode="auto">
                <a:xfrm rot="6361956" flipH="1" flipV="1">
                  <a:off x="4465" y="1205"/>
                  <a:ext cx="189" cy="5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21" name="Line 288"/>
                <p:cNvSpPr>
                  <a:spLocks noChangeShapeType="1"/>
                </p:cNvSpPr>
                <p:nvPr/>
              </p:nvSpPr>
              <p:spPr bwMode="auto">
                <a:xfrm rot="6361956">
                  <a:off x="4605" y="1390"/>
                  <a:ext cx="189" cy="207"/>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22" name="Line 289"/>
                <p:cNvSpPr>
                  <a:spLocks noChangeShapeType="1"/>
                </p:cNvSpPr>
                <p:nvPr/>
              </p:nvSpPr>
              <p:spPr bwMode="auto">
                <a:xfrm rot="6361956" flipH="1" flipV="1">
                  <a:off x="4744" y="1285"/>
                  <a:ext cx="189" cy="5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grpSp>
          <p:grpSp>
            <p:nvGrpSpPr>
              <p:cNvPr id="309" name="Group 290"/>
              <p:cNvGrpSpPr/>
              <p:nvPr/>
            </p:nvGrpSpPr>
            <p:grpSpPr bwMode="auto">
              <a:xfrm rot="5700496">
                <a:off x="4053" y="1170"/>
                <a:ext cx="392" cy="137"/>
                <a:chOff x="4227" y="1360"/>
                <a:chExt cx="863" cy="270"/>
              </a:xfrm>
            </p:grpSpPr>
            <p:sp>
              <p:nvSpPr>
                <p:cNvPr id="315" name="Line 291"/>
                <p:cNvSpPr>
                  <a:spLocks noChangeShapeType="1"/>
                </p:cNvSpPr>
                <p:nvPr/>
              </p:nvSpPr>
              <p:spPr bwMode="auto">
                <a:xfrm>
                  <a:off x="4190" y="1641"/>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16" name="Line 292"/>
                <p:cNvSpPr>
                  <a:spLocks noChangeShapeType="1"/>
                </p:cNvSpPr>
                <p:nvPr/>
              </p:nvSpPr>
              <p:spPr bwMode="auto">
                <a:xfrm rot="6361956" flipH="1" flipV="1">
                  <a:off x="4457" y="1208"/>
                  <a:ext cx="193" cy="496"/>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17" name="Line 293"/>
                <p:cNvSpPr>
                  <a:spLocks noChangeShapeType="1"/>
                </p:cNvSpPr>
                <p:nvPr/>
              </p:nvSpPr>
              <p:spPr bwMode="auto">
                <a:xfrm rot="6361956">
                  <a:off x="4562" y="1434"/>
                  <a:ext cx="193"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18" name="Line 294"/>
                <p:cNvSpPr>
                  <a:spLocks noChangeShapeType="1"/>
                </p:cNvSpPr>
                <p:nvPr/>
              </p:nvSpPr>
              <p:spPr bwMode="auto">
                <a:xfrm rot="6361956" flipH="1" flipV="1">
                  <a:off x="4742" y="1288"/>
                  <a:ext cx="193" cy="496"/>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grpSp>
          <p:grpSp>
            <p:nvGrpSpPr>
              <p:cNvPr id="310" name="Group 295"/>
              <p:cNvGrpSpPr/>
              <p:nvPr/>
            </p:nvGrpSpPr>
            <p:grpSpPr bwMode="auto">
              <a:xfrm rot="10800000">
                <a:off x="3796" y="1402"/>
                <a:ext cx="392" cy="137"/>
                <a:chOff x="4227" y="1360"/>
                <a:chExt cx="863" cy="270"/>
              </a:xfrm>
            </p:grpSpPr>
            <p:sp>
              <p:nvSpPr>
                <p:cNvPr id="311" name="Line 296"/>
                <p:cNvSpPr>
                  <a:spLocks noChangeShapeType="1"/>
                </p:cNvSpPr>
                <p:nvPr/>
              </p:nvSpPr>
              <p:spPr bwMode="auto">
                <a:xfrm>
                  <a:off x="4228" y="1566"/>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12" name="Line 297"/>
                <p:cNvSpPr>
                  <a:spLocks noChangeShapeType="1"/>
                </p:cNvSpPr>
                <p:nvPr/>
              </p:nvSpPr>
              <p:spPr bwMode="auto">
                <a:xfrm rot="6361956" flipH="1" flipV="1">
                  <a:off x="4465" y="1169"/>
                  <a:ext cx="189" cy="5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13" name="Line 298"/>
                <p:cNvSpPr>
                  <a:spLocks noChangeShapeType="1"/>
                </p:cNvSpPr>
                <p:nvPr/>
              </p:nvSpPr>
              <p:spPr bwMode="auto">
                <a:xfrm rot="6361956">
                  <a:off x="4650" y="1354"/>
                  <a:ext cx="189" cy="207"/>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14" name="Line 299"/>
                <p:cNvSpPr>
                  <a:spLocks noChangeShapeType="1"/>
                </p:cNvSpPr>
                <p:nvPr/>
              </p:nvSpPr>
              <p:spPr bwMode="auto">
                <a:xfrm rot="6361956" flipH="1" flipV="1">
                  <a:off x="4744" y="1249"/>
                  <a:ext cx="189" cy="5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grpSp>
        </p:grpSp>
        <p:grpSp>
          <p:nvGrpSpPr>
            <p:cNvPr id="10" name="Group 300"/>
            <p:cNvGrpSpPr/>
            <p:nvPr/>
          </p:nvGrpSpPr>
          <p:grpSpPr bwMode="auto">
            <a:xfrm>
              <a:off x="3223" y="1598"/>
              <a:ext cx="436" cy="114"/>
              <a:chOff x="3072" y="739"/>
              <a:chExt cx="652" cy="146"/>
            </a:xfrm>
          </p:grpSpPr>
          <p:pic>
            <p:nvPicPr>
              <p:cNvPr id="290" name="Picture 301" descr="lgv_fqmg[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3237" y="739"/>
                <a:ext cx="487"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1" name="Line 302"/>
              <p:cNvSpPr>
                <a:spLocks noChangeShapeType="1"/>
              </p:cNvSpPr>
              <p:nvPr/>
            </p:nvSpPr>
            <p:spPr bwMode="auto">
              <a:xfrm flipH="1">
                <a:off x="3103" y="784"/>
                <a:ext cx="88"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292" name="Line 303"/>
              <p:cNvSpPr>
                <a:spLocks noChangeShapeType="1"/>
              </p:cNvSpPr>
              <p:nvPr/>
            </p:nvSpPr>
            <p:spPr bwMode="auto">
              <a:xfrm flipH="1">
                <a:off x="3072" y="759"/>
                <a:ext cx="144"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grpSp>
        <p:pic>
          <p:nvPicPr>
            <p:cNvPr id="11" name="Picture 304" descr="imgyjavg[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9" y="1417"/>
              <a:ext cx="232"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Group 305"/>
            <p:cNvGrpSpPr/>
            <p:nvPr/>
          </p:nvGrpSpPr>
          <p:grpSpPr bwMode="auto">
            <a:xfrm>
              <a:off x="3880" y="1303"/>
              <a:ext cx="256" cy="269"/>
              <a:chOff x="2870" y="1518"/>
              <a:chExt cx="292" cy="320"/>
            </a:xfrm>
          </p:grpSpPr>
          <p:graphicFrame>
            <p:nvGraphicFramePr>
              <p:cNvPr id="288" name="Object 16"/>
              <p:cNvGraphicFramePr>
                <a:graphicFrameLocks noChangeAspect="1"/>
              </p:cNvGraphicFramePr>
              <p:nvPr userDrawn="1"/>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390254" name="Clip" r:id="rId5" imgW="826770" imgH="840105" progId="MS_ClipArt_Gallery.2">
                      <p:embed/>
                    </p:oleObj>
                  </mc:Choice>
                  <mc:Fallback>
                    <p:oleObj name="Clip" r:id="rId5" imgW="826770" imgH="840105" progId="MS_ClipArt_Gallery.2">
                      <p:embed/>
                      <p:pic>
                        <p:nvPicPr>
                          <p:cNvPr id="0" name="图片 29197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89" name="Object 17"/>
              <p:cNvGraphicFramePr>
                <a:graphicFrameLocks noChangeAspect="1"/>
              </p:cNvGraphicFramePr>
              <p:nvPr userDrawn="1"/>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390255" name="Clip" r:id="rId7" imgW="1268095" imgH="1199515" progId="MS_ClipArt_Gallery.2">
                      <p:embed/>
                    </p:oleObj>
                  </mc:Choice>
                  <mc:Fallback>
                    <p:oleObj name="Clip" r:id="rId7" imgW="1268095" imgH="1199515" progId="MS_ClipArt_Gallery.2">
                      <p:embed/>
                      <p:pic>
                        <p:nvPicPr>
                          <p:cNvPr id="0" name="图片 29197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3" name="Group 308"/>
            <p:cNvGrpSpPr/>
            <p:nvPr/>
          </p:nvGrpSpPr>
          <p:grpSpPr bwMode="auto">
            <a:xfrm>
              <a:off x="4338" y="2487"/>
              <a:ext cx="228" cy="108"/>
              <a:chOff x="3600" y="219"/>
              <a:chExt cx="360" cy="175"/>
            </a:xfrm>
          </p:grpSpPr>
          <p:sp>
            <p:nvSpPr>
              <p:cNvPr id="275" name="Oval 309"/>
              <p:cNvSpPr>
                <a:spLocks noChangeArrowheads="1"/>
              </p:cNvSpPr>
              <p:nvPr/>
            </p:nvSpPr>
            <p:spPr bwMode="auto">
              <a:xfrm>
                <a:off x="3603" y="297"/>
                <a:ext cx="357" cy="97"/>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276" name="Line 310"/>
              <p:cNvSpPr>
                <a:spLocks noChangeShapeType="1"/>
              </p:cNvSpPr>
              <p:nvPr/>
            </p:nvSpPr>
            <p:spPr bwMode="auto">
              <a:xfrm>
                <a:off x="3603"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77" name="Line 311"/>
              <p:cNvSpPr>
                <a:spLocks noChangeShapeType="1"/>
              </p:cNvSpPr>
              <p:nvPr/>
            </p:nvSpPr>
            <p:spPr bwMode="auto">
              <a:xfrm>
                <a:off x="3960"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78" name="Rectangle 312"/>
              <p:cNvSpPr>
                <a:spLocks noChangeArrowheads="1"/>
              </p:cNvSpPr>
              <p:nvPr/>
            </p:nvSpPr>
            <p:spPr bwMode="auto">
              <a:xfrm>
                <a:off x="3603" y="289"/>
                <a:ext cx="354" cy="60"/>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sz="2400">
                  <a:latin typeface="+mn-lt"/>
                  <a:ea typeface="宋体" panose="02010600030101010101" pitchFamily="2" charset="-122"/>
                </a:endParaRPr>
              </a:p>
            </p:txBody>
          </p:sp>
          <p:sp>
            <p:nvSpPr>
              <p:cNvPr id="279" name="Oval 313"/>
              <p:cNvSpPr>
                <a:spLocks noChangeArrowheads="1"/>
              </p:cNvSpPr>
              <p:nvPr/>
            </p:nvSpPr>
            <p:spPr bwMode="auto">
              <a:xfrm>
                <a:off x="3600" y="219"/>
                <a:ext cx="357" cy="113"/>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grpSp>
            <p:nvGrpSpPr>
              <p:cNvPr id="280" name="Group 314"/>
              <p:cNvGrpSpPr/>
              <p:nvPr/>
            </p:nvGrpSpPr>
            <p:grpSpPr bwMode="auto">
              <a:xfrm>
                <a:off x="3686" y="244"/>
                <a:ext cx="177" cy="66"/>
                <a:chOff x="2848" y="848"/>
                <a:chExt cx="140" cy="98"/>
              </a:xfrm>
            </p:grpSpPr>
            <p:sp>
              <p:nvSpPr>
                <p:cNvPr id="285" name="Line 315"/>
                <p:cNvSpPr>
                  <a:spLocks noChangeShapeType="1"/>
                </p:cNvSpPr>
                <p:nvPr/>
              </p:nvSpPr>
              <p:spPr bwMode="auto">
                <a:xfrm flipV="1">
                  <a:off x="2845" y="847"/>
                  <a:ext cx="52"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86" name="Line 316"/>
                <p:cNvSpPr>
                  <a:spLocks noChangeShapeType="1"/>
                </p:cNvSpPr>
                <p:nvPr/>
              </p:nvSpPr>
              <p:spPr bwMode="auto">
                <a:xfrm>
                  <a:off x="2944" y="946"/>
                  <a:ext cx="47"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87" name="Line 317"/>
                <p:cNvSpPr>
                  <a:spLocks noChangeShapeType="1"/>
                </p:cNvSpPr>
                <p:nvPr/>
              </p:nvSpPr>
              <p:spPr bwMode="auto">
                <a:xfrm>
                  <a:off x="2894" y="847"/>
                  <a:ext cx="52" cy="99"/>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nvGrpSpPr>
              <p:cNvPr id="281" name="Group 318"/>
              <p:cNvGrpSpPr/>
              <p:nvPr/>
            </p:nvGrpSpPr>
            <p:grpSpPr bwMode="auto">
              <a:xfrm flipV="1">
                <a:off x="3686" y="243"/>
                <a:ext cx="177" cy="66"/>
                <a:chOff x="2848" y="848"/>
                <a:chExt cx="140" cy="98"/>
              </a:xfrm>
            </p:grpSpPr>
            <p:sp>
              <p:nvSpPr>
                <p:cNvPr id="282" name="Line 319"/>
                <p:cNvSpPr>
                  <a:spLocks noChangeShapeType="1"/>
                </p:cNvSpPr>
                <p:nvPr/>
              </p:nvSpPr>
              <p:spPr bwMode="auto">
                <a:xfrm flipV="1">
                  <a:off x="2845" y="847"/>
                  <a:ext cx="52"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83" name="Line 320"/>
                <p:cNvSpPr>
                  <a:spLocks noChangeShapeType="1"/>
                </p:cNvSpPr>
                <p:nvPr/>
              </p:nvSpPr>
              <p:spPr bwMode="auto">
                <a:xfrm>
                  <a:off x="2944" y="946"/>
                  <a:ext cx="47"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84" name="Line 321"/>
                <p:cNvSpPr>
                  <a:spLocks noChangeShapeType="1"/>
                </p:cNvSpPr>
                <p:nvPr/>
              </p:nvSpPr>
              <p:spPr bwMode="auto">
                <a:xfrm>
                  <a:off x="2894" y="847"/>
                  <a:ext cx="52" cy="99"/>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grpSp>
          <p:nvGrpSpPr>
            <p:cNvPr id="14" name="Group 322"/>
            <p:cNvGrpSpPr/>
            <p:nvPr/>
          </p:nvGrpSpPr>
          <p:grpSpPr bwMode="auto">
            <a:xfrm>
              <a:off x="4562" y="2663"/>
              <a:ext cx="228" cy="108"/>
              <a:chOff x="3600" y="219"/>
              <a:chExt cx="360" cy="175"/>
            </a:xfrm>
          </p:grpSpPr>
          <p:sp>
            <p:nvSpPr>
              <p:cNvPr id="262" name="Oval 323"/>
              <p:cNvSpPr>
                <a:spLocks noChangeArrowheads="1"/>
              </p:cNvSpPr>
              <p:nvPr/>
            </p:nvSpPr>
            <p:spPr bwMode="auto">
              <a:xfrm>
                <a:off x="3603" y="297"/>
                <a:ext cx="357" cy="97"/>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263" name="Line 324"/>
              <p:cNvSpPr>
                <a:spLocks noChangeShapeType="1"/>
              </p:cNvSpPr>
              <p:nvPr/>
            </p:nvSpPr>
            <p:spPr bwMode="auto">
              <a:xfrm>
                <a:off x="3603"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64" name="Line 325"/>
              <p:cNvSpPr>
                <a:spLocks noChangeShapeType="1"/>
              </p:cNvSpPr>
              <p:nvPr/>
            </p:nvSpPr>
            <p:spPr bwMode="auto">
              <a:xfrm>
                <a:off x="3960"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65" name="Rectangle 326"/>
              <p:cNvSpPr>
                <a:spLocks noChangeArrowheads="1"/>
              </p:cNvSpPr>
              <p:nvPr/>
            </p:nvSpPr>
            <p:spPr bwMode="auto">
              <a:xfrm>
                <a:off x="3603" y="289"/>
                <a:ext cx="354" cy="60"/>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sz="2400">
                  <a:latin typeface="+mn-lt"/>
                  <a:ea typeface="宋体" panose="02010600030101010101" pitchFamily="2" charset="-122"/>
                </a:endParaRPr>
              </a:p>
            </p:txBody>
          </p:sp>
          <p:sp>
            <p:nvSpPr>
              <p:cNvPr id="266" name="Oval 327"/>
              <p:cNvSpPr>
                <a:spLocks noChangeArrowheads="1"/>
              </p:cNvSpPr>
              <p:nvPr/>
            </p:nvSpPr>
            <p:spPr bwMode="auto">
              <a:xfrm>
                <a:off x="3600" y="219"/>
                <a:ext cx="357" cy="113"/>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grpSp>
            <p:nvGrpSpPr>
              <p:cNvPr id="267" name="Group 328"/>
              <p:cNvGrpSpPr/>
              <p:nvPr/>
            </p:nvGrpSpPr>
            <p:grpSpPr bwMode="auto">
              <a:xfrm>
                <a:off x="3686" y="244"/>
                <a:ext cx="177" cy="66"/>
                <a:chOff x="2848" y="848"/>
                <a:chExt cx="140" cy="98"/>
              </a:xfrm>
            </p:grpSpPr>
            <p:sp>
              <p:nvSpPr>
                <p:cNvPr id="272" name="Line 329"/>
                <p:cNvSpPr>
                  <a:spLocks noChangeShapeType="1"/>
                </p:cNvSpPr>
                <p:nvPr/>
              </p:nvSpPr>
              <p:spPr bwMode="auto">
                <a:xfrm flipV="1">
                  <a:off x="2845" y="847"/>
                  <a:ext cx="52"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73" name="Line 330"/>
                <p:cNvSpPr>
                  <a:spLocks noChangeShapeType="1"/>
                </p:cNvSpPr>
                <p:nvPr/>
              </p:nvSpPr>
              <p:spPr bwMode="auto">
                <a:xfrm>
                  <a:off x="2944" y="946"/>
                  <a:ext cx="47"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74" name="Line 331"/>
                <p:cNvSpPr>
                  <a:spLocks noChangeShapeType="1"/>
                </p:cNvSpPr>
                <p:nvPr/>
              </p:nvSpPr>
              <p:spPr bwMode="auto">
                <a:xfrm>
                  <a:off x="2894" y="847"/>
                  <a:ext cx="52" cy="99"/>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nvGrpSpPr>
              <p:cNvPr id="268" name="Group 332"/>
              <p:cNvGrpSpPr/>
              <p:nvPr/>
            </p:nvGrpSpPr>
            <p:grpSpPr bwMode="auto">
              <a:xfrm flipV="1">
                <a:off x="3686" y="243"/>
                <a:ext cx="177" cy="66"/>
                <a:chOff x="2848" y="848"/>
                <a:chExt cx="140" cy="98"/>
              </a:xfrm>
            </p:grpSpPr>
            <p:sp>
              <p:nvSpPr>
                <p:cNvPr id="269" name="Line 333"/>
                <p:cNvSpPr>
                  <a:spLocks noChangeShapeType="1"/>
                </p:cNvSpPr>
                <p:nvPr/>
              </p:nvSpPr>
              <p:spPr bwMode="auto">
                <a:xfrm flipV="1">
                  <a:off x="2845" y="847"/>
                  <a:ext cx="52"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70" name="Line 334"/>
                <p:cNvSpPr>
                  <a:spLocks noChangeShapeType="1"/>
                </p:cNvSpPr>
                <p:nvPr/>
              </p:nvSpPr>
              <p:spPr bwMode="auto">
                <a:xfrm>
                  <a:off x="2944" y="946"/>
                  <a:ext cx="47"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71" name="Line 335"/>
                <p:cNvSpPr>
                  <a:spLocks noChangeShapeType="1"/>
                </p:cNvSpPr>
                <p:nvPr/>
              </p:nvSpPr>
              <p:spPr bwMode="auto">
                <a:xfrm>
                  <a:off x="2894" y="847"/>
                  <a:ext cx="52" cy="99"/>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grpSp>
          <p:nvGrpSpPr>
            <p:cNvPr id="15" name="Group 336"/>
            <p:cNvGrpSpPr/>
            <p:nvPr/>
          </p:nvGrpSpPr>
          <p:grpSpPr bwMode="auto">
            <a:xfrm>
              <a:off x="4738" y="2495"/>
              <a:ext cx="228" cy="108"/>
              <a:chOff x="3600" y="219"/>
              <a:chExt cx="360" cy="175"/>
            </a:xfrm>
          </p:grpSpPr>
          <p:sp>
            <p:nvSpPr>
              <p:cNvPr id="249" name="Oval 337"/>
              <p:cNvSpPr>
                <a:spLocks noChangeArrowheads="1"/>
              </p:cNvSpPr>
              <p:nvPr/>
            </p:nvSpPr>
            <p:spPr bwMode="auto">
              <a:xfrm>
                <a:off x="3603" y="297"/>
                <a:ext cx="357" cy="97"/>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250" name="Line 338"/>
              <p:cNvSpPr>
                <a:spLocks noChangeShapeType="1"/>
              </p:cNvSpPr>
              <p:nvPr/>
            </p:nvSpPr>
            <p:spPr bwMode="auto">
              <a:xfrm>
                <a:off x="3603"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51" name="Line 339"/>
              <p:cNvSpPr>
                <a:spLocks noChangeShapeType="1"/>
              </p:cNvSpPr>
              <p:nvPr/>
            </p:nvSpPr>
            <p:spPr bwMode="auto">
              <a:xfrm>
                <a:off x="3960"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52" name="Rectangle 340"/>
              <p:cNvSpPr>
                <a:spLocks noChangeArrowheads="1"/>
              </p:cNvSpPr>
              <p:nvPr/>
            </p:nvSpPr>
            <p:spPr bwMode="auto">
              <a:xfrm>
                <a:off x="3603" y="289"/>
                <a:ext cx="354" cy="60"/>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sz="2400">
                  <a:latin typeface="+mn-lt"/>
                  <a:ea typeface="宋体" panose="02010600030101010101" pitchFamily="2" charset="-122"/>
                </a:endParaRPr>
              </a:p>
            </p:txBody>
          </p:sp>
          <p:sp>
            <p:nvSpPr>
              <p:cNvPr id="253" name="Oval 341"/>
              <p:cNvSpPr>
                <a:spLocks noChangeArrowheads="1"/>
              </p:cNvSpPr>
              <p:nvPr/>
            </p:nvSpPr>
            <p:spPr bwMode="auto">
              <a:xfrm>
                <a:off x="3600" y="219"/>
                <a:ext cx="357" cy="113"/>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grpSp>
            <p:nvGrpSpPr>
              <p:cNvPr id="254" name="Group 342"/>
              <p:cNvGrpSpPr/>
              <p:nvPr/>
            </p:nvGrpSpPr>
            <p:grpSpPr bwMode="auto">
              <a:xfrm>
                <a:off x="3686" y="244"/>
                <a:ext cx="177" cy="66"/>
                <a:chOff x="2848" y="848"/>
                <a:chExt cx="140" cy="98"/>
              </a:xfrm>
            </p:grpSpPr>
            <p:sp>
              <p:nvSpPr>
                <p:cNvPr id="259" name="Line 343"/>
                <p:cNvSpPr>
                  <a:spLocks noChangeShapeType="1"/>
                </p:cNvSpPr>
                <p:nvPr/>
              </p:nvSpPr>
              <p:spPr bwMode="auto">
                <a:xfrm flipV="1">
                  <a:off x="2845" y="847"/>
                  <a:ext cx="52"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60" name="Line 344"/>
                <p:cNvSpPr>
                  <a:spLocks noChangeShapeType="1"/>
                </p:cNvSpPr>
                <p:nvPr/>
              </p:nvSpPr>
              <p:spPr bwMode="auto">
                <a:xfrm>
                  <a:off x="2944" y="946"/>
                  <a:ext cx="47"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61" name="Line 345"/>
                <p:cNvSpPr>
                  <a:spLocks noChangeShapeType="1"/>
                </p:cNvSpPr>
                <p:nvPr/>
              </p:nvSpPr>
              <p:spPr bwMode="auto">
                <a:xfrm>
                  <a:off x="2894" y="847"/>
                  <a:ext cx="52" cy="99"/>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nvGrpSpPr>
              <p:cNvPr id="255" name="Group 346"/>
              <p:cNvGrpSpPr/>
              <p:nvPr/>
            </p:nvGrpSpPr>
            <p:grpSpPr bwMode="auto">
              <a:xfrm flipV="1">
                <a:off x="3686" y="243"/>
                <a:ext cx="177" cy="66"/>
                <a:chOff x="2848" y="848"/>
                <a:chExt cx="140" cy="98"/>
              </a:xfrm>
            </p:grpSpPr>
            <p:sp>
              <p:nvSpPr>
                <p:cNvPr id="256" name="Line 347"/>
                <p:cNvSpPr>
                  <a:spLocks noChangeShapeType="1"/>
                </p:cNvSpPr>
                <p:nvPr/>
              </p:nvSpPr>
              <p:spPr bwMode="auto">
                <a:xfrm flipV="1">
                  <a:off x="2845" y="847"/>
                  <a:ext cx="52"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57" name="Line 348"/>
                <p:cNvSpPr>
                  <a:spLocks noChangeShapeType="1"/>
                </p:cNvSpPr>
                <p:nvPr/>
              </p:nvSpPr>
              <p:spPr bwMode="auto">
                <a:xfrm>
                  <a:off x="2944" y="946"/>
                  <a:ext cx="47"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58" name="Line 349"/>
                <p:cNvSpPr>
                  <a:spLocks noChangeShapeType="1"/>
                </p:cNvSpPr>
                <p:nvPr/>
              </p:nvSpPr>
              <p:spPr bwMode="auto">
                <a:xfrm>
                  <a:off x="2894" y="847"/>
                  <a:ext cx="52" cy="99"/>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grpSp>
          <p:nvGrpSpPr>
            <p:cNvPr id="16" name="Group 350"/>
            <p:cNvGrpSpPr/>
            <p:nvPr/>
          </p:nvGrpSpPr>
          <p:grpSpPr bwMode="auto">
            <a:xfrm>
              <a:off x="4401" y="1766"/>
              <a:ext cx="221" cy="101"/>
              <a:chOff x="3600" y="219"/>
              <a:chExt cx="360" cy="175"/>
            </a:xfrm>
          </p:grpSpPr>
          <p:sp>
            <p:nvSpPr>
              <p:cNvPr id="236" name="Oval 351"/>
              <p:cNvSpPr>
                <a:spLocks noChangeArrowheads="1"/>
              </p:cNvSpPr>
              <p:nvPr/>
            </p:nvSpPr>
            <p:spPr bwMode="auto">
              <a:xfrm>
                <a:off x="3603" y="297"/>
                <a:ext cx="357" cy="97"/>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237" name="Line 352"/>
              <p:cNvSpPr>
                <a:spLocks noChangeShapeType="1"/>
              </p:cNvSpPr>
              <p:nvPr/>
            </p:nvSpPr>
            <p:spPr bwMode="auto">
              <a:xfrm>
                <a:off x="3603" y="288"/>
                <a:ext cx="0" cy="61"/>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38" name="Line 353"/>
              <p:cNvSpPr>
                <a:spLocks noChangeShapeType="1"/>
              </p:cNvSpPr>
              <p:nvPr/>
            </p:nvSpPr>
            <p:spPr bwMode="auto">
              <a:xfrm>
                <a:off x="3960" y="288"/>
                <a:ext cx="0" cy="61"/>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39" name="Rectangle 354"/>
              <p:cNvSpPr>
                <a:spLocks noChangeArrowheads="1"/>
              </p:cNvSpPr>
              <p:nvPr/>
            </p:nvSpPr>
            <p:spPr bwMode="auto">
              <a:xfrm>
                <a:off x="3603" y="288"/>
                <a:ext cx="353" cy="59"/>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sz="2400">
                  <a:latin typeface="+mn-lt"/>
                  <a:ea typeface="宋体" panose="02010600030101010101" pitchFamily="2" charset="-122"/>
                </a:endParaRPr>
              </a:p>
            </p:txBody>
          </p:sp>
          <p:sp>
            <p:nvSpPr>
              <p:cNvPr id="240" name="Oval 355"/>
              <p:cNvSpPr>
                <a:spLocks noChangeArrowheads="1"/>
              </p:cNvSpPr>
              <p:nvPr/>
            </p:nvSpPr>
            <p:spPr bwMode="auto">
              <a:xfrm>
                <a:off x="3600" y="219"/>
                <a:ext cx="357" cy="113"/>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grpSp>
            <p:nvGrpSpPr>
              <p:cNvPr id="241" name="Group 356"/>
              <p:cNvGrpSpPr/>
              <p:nvPr/>
            </p:nvGrpSpPr>
            <p:grpSpPr bwMode="auto">
              <a:xfrm>
                <a:off x="3686" y="244"/>
                <a:ext cx="177" cy="66"/>
                <a:chOff x="2848" y="848"/>
                <a:chExt cx="140" cy="98"/>
              </a:xfrm>
            </p:grpSpPr>
            <p:sp>
              <p:nvSpPr>
                <p:cNvPr id="246" name="Line 357"/>
                <p:cNvSpPr>
                  <a:spLocks noChangeShapeType="1"/>
                </p:cNvSpPr>
                <p:nvPr/>
              </p:nvSpPr>
              <p:spPr bwMode="auto">
                <a:xfrm flipV="1">
                  <a:off x="2848" y="847"/>
                  <a:ext cx="50" cy="3"/>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47" name="Line 358"/>
                <p:cNvSpPr>
                  <a:spLocks noChangeShapeType="1"/>
                </p:cNvSpPr>
                <p:nvPr/>
              </p:nvSpPr>
              <p:spPr bwMode="auto">
                <a:xfrm>
                  <a:off x="2944" y="947"/>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48" name="Line 359"/>
                <p:cNvSpPr>
                  <a:spLocks noChangeShapeType="1"/>
                </p:cNvSpPr>
                <p:nvPr/>
              </p:nvSpPr>
              <p:spPr bwMode="auto">
                <a:xfrm>
                  <a:off x="2893" y="847"/>
                  <a:ext cx="53" cy="10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nvGrpSpPr>
              <p:cNvPr id="242" name="Group 360"/>
              <p:cNvGrpSpPr/>
              <p:nvPr/>
            </p:nvGrpSpPr>
            <p:grpSpPr bwMode="auto">
              <a:xfrm flipV="1">
                <a:off x="3686" y="243"/>
                <a:ext cx="177" cy="66"/>
                <a:chOff x="2848" y="848"/>
                <a:chExt cx="140" cy="98"/>
              </a:xfrm>
            </p:grpSpPr>
            <p:sp>
              <p:nvSpPr>
                <p:cNvPr id="243" name="Line 361"/>
                <p:cNvSpPr>
                  <a:spLocks noChangeShapeType="1"/>
                </p:cNvSpPr>
                <p:nvPr/>
              </p:nvSpPr>
              <p:spPr bwMode="auto">
                <a:xfrm flipV="1">
                  <a:off x="2848" y="848"/>
                  <a:ext cx="50" cy="3"/>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44" name="Line 362"/>
                <p:cNvSpPr>
                  <a:spLocks noChangeShapeType="1"/>
                </p:cNvSpPr>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45" name="Line 363"/>
                <p:cNvSpPr>
                  <a:spLocks noChangeShapeType="1"/>
                </p:cNvSpPr>
                <p:nvPr/>
              </p:nvSpPr>
              <p:spPr bwMode="auto">
                <a:xfrm>
                  <a:off x="2893" y="850"/>
                  <a:ext cx="53" cy="95"/>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grpSp>
          <p:nvGrpSpPr>
            <p:cNvPr id="17" name="Group 364"/>
            <p:cNvGrpSpPr/>
            <p:nvPr/>
          </p:nvGrpSpPr>
          <p:grpSpPr bwMode="auto">
            <a:xfrm>
              <a:off x="4400" y="1927"/>
              <a:ext cx="228" cy="108"/>
              <a:chOff x="3600" y="219"/>
              <a:chExt cx="360" cy="175"/>
            </a:xfrm>
          </p:grpSpPr>
          <p:sp>
            <p:nvSpPr>
              <p:cNvPr id="223" name="Oval 365"/>
              <p:cNvSpPr>
                <a:spLocks noChangeArrowheads="1"/>
              </p:cNvSpPr>
              <p:nvPr/>
            </p:nvSpPr>
            <p:spPr bwMode="auto">
              <a:xfrm>
                <a:off x="3603" y="297"/>
                <a:ext cx="357" cy="97"/>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224" name="Line 366"/>
              <p:cNvSpPr>
                <a:spLocks noChangeShapeType="1"/>
              </p:cNvSpPr>
              <p:nvPr/>
            </p:nvSpPr>
            <p:spPr bwMode="auto">
              <a:xfrm>
                <a:off x="3603"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25" name="Line 367"/>
              <p:cNvSpPr>
                <a:spLocks noChangeShapeType="1"/>
              </p:cNvSpPr>
              <p:nvPr/>
            </p:nvSpPr>
            <p:spPr bwMode="auto">
              <a:xfrm>
                <a:off x="3960"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26" name="Rectangle 368"/>
              <p:cNvSpPr>
                <a:spLocks noChangeArrowheads="1"/>
              </p:cNvSpPr>
              <p:nvPr/>
            </p:nvSpPr>
            <p:spPr bwMode="auto">
              <a:xfrm>
                <a:off x="3603" y="289"/>
                <a:ext cx="354" cy="60"/>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sz="2400">
                  <a:latin typeface="+mn-lt"/>
                  <a:ea typeface="宋体" panose="02010600030101010101" pitchFamily="2" charset="-122"/>
                </a:endParaRPr>
              </a:p>
            </p:txBody>
          </p:sp>
          <p:sp>
            <p:nvSpPr>
              <p:cNvPr id="227" name="Oval 369"/>
              <p:cNvSpPr>
                <a:spLocks noChangeArrowheads="1"/>
              </p:cNvSpPr>
              <p:nvPr/>
            </p:nvSpPr>
            <p:spPr bwMode="auto">
              <a:xfrm>
                <a:off x="3600" y="219"/>
                <a:ext cx="357" cy="113"/>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grpSp>
            <p:nvGrpSpPr>
              <p:cNvPr id="228" name="Group 370"/>
              <p:cNvGrpSpPr/>
              <p:nvPr/>
            </p:nvGrpSpPr>
            <p:grpSpPr bwMode="auto">
              <a:xfrm>
                <a:off x="3686" y="244"/>
                <a:ext cx="177" cy="66"/>
                <a:chOff x="2848" y="848"/>
                <a:chExt cx="140" cy="98"/>
              </a:xfrm>
            </p:grpSpPr>
            <p:sp>
              <p:nvSpPr>
                <p:cNvPr id="233" name="Line 371"/>
                <p:cNvSpPr>
                  <a:spLocks noChangeShapeType="1"/>
                </p:cNvSpPr>
                <p:nvPr/>
              </p:nvSpPr>
              <p:spPr bwMode="auto">
                <a:xfrm flipV="1">
                  <a:off x="2845" y="847"/>
                  <a:ext cx="52"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34" name="Line 372"/>
                <p:cNvSpPr>
                  <a:spLocks noChangeShapeType="1"/>
                </p:cNvSpPr>
                <p:nvPr/>
              </p:nvSpPr>
              <p:spPr bwMode="auto">
                <a:xfrm>
                  <a:off x="2944" y="946"/>
                  <a:ext cx="47"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35" name="Line 373"/>
                <p:cNvSpPr>
                  <a:spLocks noChangeShapeType="1"/>
                </p:cNvSpPr>
                <p:nvPr/>
              </p:nvSpPr>
              <p:spPr bwMode="auto">
                <a:xfrm>
                  <a:off x="2894" y="847"/>
                  <a:ext cx="52" cy="99"/>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nvGrpSpPr>
              <p:cNvPr id="229" name="Group 374"/>
              <p:cNvGrpSpPr/>
              <p:nvPr/>
            </p:nvGrpSpPr>
            <p:grpSpPr bwMode="auto">
              <a:xfrm flipV="1">
                <a:off x="3686" y="243"/>
                <a:ext cx="177" cy="66"/>
                <a:chOff x="2848" y="848"/>
                <a:chExt cx="140" cy="98"/>
              </a:xfrm>
            </p:grpSpPr>
            <p:sp>
              <p:nvSpPr>
                <p:cNvPr id="230" name="Line 375"/>
                <p:cNvSpPr>
                  <a:spLocks noChangeShapeType="1"/>
                </p:cNvSpPr>
                <p:nvPr/>
              </p:nvSpPr>
              <p:spPr bwMode="auto">
                <a:xfrm flipV="1">
                  <a:off x="2845" y="847"/>
                  <a:ext cx="52"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31" name="Line 376"/>
                <p:cNvSpPr>
                  <a:spLocks noChangeShapeType="1"/>
                </p:cNvSpPr>
                <p:nvPr/>
              </p:nvSpPr>
              <p:spPr bwMode="auto">
                <a:xfrm>
                  <a:off x="2944" y="946"/>
                  <a:ext cx="47"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32" name="Line 377"/>
                <p:cNvSpPr>
                  <a:spLocks noChangeShapeType="1"/>
                </p:cNvSpPr>
                <p:nvPr/>
              </p:nvSpPr>
              <p:spPr bwMode="auto">
                <a:xfrm>
                  <a:off x="2894" y="847"/>
                  <a:ext cx="52" cy="99"/>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grpSp>
          <p:nvGrpSpPr>
            <p:cNvPr id="18" name="Group 378"/>
            <p:cNvGrpSpPr/>
            <p:nvPr/>
          </p:nvGrpSpPr>
          <p:grpSpPr bwMode="auto">
            <a:xfrm>
              <a:off x="4700" y="1706"/>
              <a:ext cx="210" cy="97"/>
              <a:chOff x="3600" y="219"/>
              <a:chExt cx="360" cy="175"/>
            </a:xfrm>
          </p:grpSpPr>
          <p:sp>
            <p:nvSpPr>
              <p:cNvPr id="210" name="Oval 379"/>
              <p:cNvSpPr>
                <a:spLocks noChangeArrowheads="1"/>
              </p:cNvSpPr>
              <p:nvPr/>
            </p:nvSpPr>
            <p:spPr bwMode="auto">
              <a:xfrm>
                <a:off x="3603" y="297"/>
                <a:ext cx="357" cy="97"/>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211" name="Line 380"/>
              <p:cNvSpPr>
                <a:spLocks noChangeShapeType="1"/>
              </p:cNvSpPr>
              <p:nvPr/>
            </p:nvSpPr>
            <p:spPr bwMode="auto">
              <a:xfrm>
                <a:off x="3603"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12" name="Line 381"/>
              <p:cNvSpPr>
                <a:spLocks noChangeShapeType="1"/>
              </p:cNvSpPr>
              <p:nvPr/>
            </p:nvSpPr>
            <p:spPr bwMode="auto">
              <a:xfrm>
                <a:off x="3960"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13" name="Rectangle 382"/>
              <p:cNvSpPr>
                <a:spLocks noChangeArrowheads="1"/>
              </p:cNvSpPr>
              <p:nvPr/>
            </p:nvSpPr>
            <p:spPr bwMode="auto">
              <a:xfrm>
                <a:off x="3603" y="289"/>
                <a:ext cx="353" cy="60"/>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sz="2400">
                  <a:latin typeface="+mn-lt"/>
                  <a:ea typeface="宋体" panose="02010600030101010101" pitchFamily="2" charset="-122"/>
                </a:endParaRPr>
              </a:p>
            </p:txBody>
          </p:sp>
          <p:sp>
            <p:nvSpPr>
              <p:cNvPr id="214" name="Oval 383"/>
              <p:cNvSpPr>
                <a:spLocks noChangeArrowheads="1"/>
              </p:cNvSpPr>
              <p:nvPr/>
            </p:nvSpPr>
            <p:spPr bwMode="auto">
              <a:xfrm>
                <a:off x="3600" y="219"/>
                <a:ext cx="357" cy="114"/>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grpSp>
            <p:nvGrpSpPr>
              <p:cNvPr id="215" name="Group 384"/>
              <p:cNvGrpSpPr/>
              <p:nvPr/>
            </p:nvGrpSpPr>
            <p:grpSpPr bwMode="auto">
              <a:xfrm>
                <a:off x="3686" y="244"/>
                <a:ext cx="177" cy="66"/>
                <a:chOff x="2848" y="848"/>
                <a:chExt cx="140" cy="98"/>
              </a:xfrm>
            </p:grpSpPr>
            <p:sp>
              <p:nvSpPr>
                <p:cNvPr id="220" name="Line 385"/>
                <p:cNvSpPr>
                  <a:spLocks noChangeShapeType="1"/>
                </p:cNvSpPr>
                <p:nvPr/>
              </p:nvSpPr>
              <p:spPr bwMode="auto">
                <a:xfrm flipV="1">
                  <a:off x="2848" y="848"/>
                  <a:ext cx="50" cy="3"/>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21" name="Line 386"/>
                <p:cNvSpPr>
                  <a:spLocks noChangeShapeType="1"/>
                </p:cNvSpPr>
                <p:nvPr/>
              </p:nvSpPr>
              <p:spPr bwMode="auto">
                <a:xfrm>
                  <a:off x="2944" y="945"/>
                  <a:ext cx="42"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22" name="Line 387"/>
                <p:cNvSpPr>
                  <a:spLocks noChangeShapeType="1"/>
                </p:cNvSpPr>
                <p:nvPr/>
              </p:nvSpPr>
              <p:spPr bwMode="auto">
                <a:xfrm>
                  <a:off x="2894" y="851"/>
                  <a:ext cx="52" cy="94"/>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nvGrpSpPr>
              <p:cNvPr id="216" name="Group 388"/>
              <p:cNvGrpSpPr/>
              <p:nvPr/>
            </p:nvGrpSpPr>
            <p:grpSpPr bwMode="auto">
              <a:xfrm flipV="1">
                <a:off x="3686" y="243"/>
                <a:ext cx="177" cy="66"/>
                <a:chOff x="2848" y="848"/>
                <a:chExt cx="140" cy="98"/>
              </a:xfrm>
            </p:grpSpPr>
            <p:sp>
              <p:nvSpPr>
                <p:cNvPr id="217" name="Line 389"/>
                <p:cNvSpPr>
                  <a:spLocks noChangeShapeType="1"/>
                </p:cNvSpPr>
                <p:nvPr/>
              </p:nvSpPr>
              <p:spPr bwMode="auto">
                <a:xfrm flipV="1">
                  <a:off x="2848" y="848"/>
                  <a:ext cx="50" cy="3"/>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18" name="Line 390"/>
                <p:cNvSpPr>
                  <a:spLocks noChangeShapeType="1"/>
                </p:cNvSpPr>
                <p:nvPr/>
              </p:nvSpPr>
              <p:spPr bwMode="auto">
                <a:xfrm>
                  <a:off x="2944" y="947"/>
                  <a:ext cx="42"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19" name="Line 391"/>
                <p:cNvSpPr>
                  <a:spLocks noChangeShapeType="1"/>
                </p:cNvSpPr>
                <p:nvPr/>
              </p:nvSpPr>
              <p:spPr bwMode="auto">
                <a:xfrm>
                  <a:off x="2894" y="850"/>
                  <a:ext cx="52" cy="9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grpSp>
          <p:nvGrpSpPr>
            <p:cNvPr id="19" name="Group 392"/>
            <p:cNvGrpSpPr/>
            <p:nvPr/>
          </p:nvGrpSpPr>
          <p:grpSpPr bwMode="auto">
            <a:xfrm>
              <a:off x="4754" y="1927"/>
              <a:ext cx="228" cy="108"/>
              <a:chOff x="3600" y="219"/>
              <a:chExt cx="360" cy="175"/>
            </a:xfrm>
          </p:grpSpPr>
          <p:sp>
            <p:nvSpPr>
              <p:cNvPr id="197" name="Oval 393"/>
              <p:cNvSpPr>
                <a:spLocks noChangeArrowheads="1"/>
              </p:cNvSpPr>
              <p:nvPr/>
            </p:nvSpPr>
            <p:spPr bwMode="auto">
              <a:xfrm>
                <a:off x="3603" y="297"/>
                <a:ext cx="357" cy="97"/>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198" name="Line 394"/>
              <p:cNvSpPr>
                <a:spLocks noChangeShapeType="1"/>
              </p:cNvSpPr>
              <p:nvPr/>
            </p:nvSpPr>
            <p:spPr bwMode="auto">
              <a:xfrm>
                <a:off x="3603"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99" name="Line 395"/>
              <p:cNvSpPr>
                <a:spLocks noChangeShapeType="1"/>
              </p:cNvSpPr>
              <p:nvPr/>
            </p:nvSpPr>
            <p:spPr bwMode="auto">
              <a:xfrm>
                <a:off x="3960"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00" name="Rectangle 396"/>
              <p:cNvSpPr>
                <a:spLocks noChangeArrowheads="1"/>
              </p:cNvSpPr>
              <p:nvPr/>
            </p:nvSpPr>
            <p:spPr bwMode="auto">
              <a:xfrm>
                <a:off x="3603" y="289"/>
                <a:ext cx="354" cy="60"/>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sz="2400">
                  <a:latin typeface="+mn-lt"/>
                  <a:ea typeface="宋体" panose="02010600030101010101" pitchFamily="2" charset="-122"/>
                </a:endParaRPr>
              </a:p>
            </p:txBody>
          </p:sp>
          <p:sp>
            <p:nvSpPr>
              <p:cNvPr id="201" name="Oval 397"/>
              <p:cNvSpPr>
                <a:spLocks noChangeArrowheads="1"/>
              </p:cNvSpPr>
              <p:nvPr/>
            </p:nvSpPr>
            <p:spPr bwMode="auto">
              <a:xfrm>
                <a:off x="3600" y="219"/>
                <a:ext cx="357" cy="113"/>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grpSp>
            <p:nvGrpSpPr>
              <p:cNvPr id="202" name="Group 398"/>
              <p:cNvGrpSpPr/>
              <p:nvPr/>
            </p:nvGrpSpPr>
            <p:grpSpPr bwMode="auto">
              <a:xfrm>
                <a:off x="3686" y="244"/>
                <a:ext cx="177" cy="66"/>
                <a:chOff x="2848" y="848"/>
                <a:chExt cx="140" cy="98"/>
              </a:xfrm>
            </p:grpSpPr>
            <p:sp>
              <p:nvSpPr>
                <p:cNvPr id="207" name="Line 399"/>
                <p:cNvSpPr>
                  <a:spLocks noChangeShapeType="1"/>
                </p:cNvSpPr>
                <p:nvPr/>
              </p:nvSpPr>
              <p:spPr bwMode="auto">
                <a:xfrm flipV="1">
                  <a:off x="2845" y="847"/>
                  <a:ext cx="52"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08" name="Line 400"/>
                <p:cNvSpPr>
                  <a:spLocks noChangeShapeType="1"/>
                </p:cNvSpPr>
                <p:nvPr/>
              </p:nvSpPr>
              <p:spPr bwMode="auto">
                <a:xfrm>
                  <a:off x="2944" y="946"/>
                  <a:ext cx="47"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09" name="Line 401"/>
                <p:cNvSpPr>
                  <a:spLocks noChangeShapeType="1"/>
                </p:cNvSpPr>
                <p:nvPr/>
              </p:nvSpPr>
              <p:spPr bwMode="auto">
                <a:xfrm>
                  <a:off x="2894" y="847"/>
                  <a:ext cx="52" cy="99"/>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nvGrpSpPr>
              <p:cNvPr id="203" name="Group 402"/>
              <p:cNvGrpSpPr/>
              <p:nvPr/>
            </p:nvGrpSpPr>
            <p:grpSpPr bwMode="auto">
              <a:xfrm flipV="1">
                <a:off x="3686" y="243"/>
                <a:ext cx="177" cy="66"/>
                <a:chOff x="2848" y="848"/>
                <a:chExt cx="140" cy="98"/>
              </a:xfrm>
            </p:grpSpPr>
            <p:sp>
              <p:nvSpPr>
                <p:cNvPr id="204" name="Line 403"/>
                <p:cNvSpPr>
                  <a:spLocks noChangeShapeType="1"/>
                </p:cNvSpPr>
                <p:nvPr/>
              </p:nvSpPr>
              <p:spPr bwMode="auto">
                <a:xfrm flipV="1">
                  <a:off x="2845" y="847"/>
                  <a:ext cx="52"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05" name="Line 404"/>
                <p:cNvSpPr>
                  <a:spLocks noChangeShapeType="1"/>
                </p:cNvSpPr>
                <p:nvPr/>
              </p:nvSpPr>
              <p:spPr bwMode="auto">
                <a:xfrm>
                  <a:off x="2944" y="946"/>
                  <a:ext cx="47"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06" name="Line 405"/>
                <p:cNvSpPr>
                  <a:spLocks noChangeShapeType="1"/>
                </p:cNvSpPr>
                <p:nvPr/>
              </p:nvSpPr>
              <p:spPr bwMode="auto">
                <a:xfrm>
                  <a:off x="2894" y="847"/>
                  <a:ext cx="52" cy="99"/>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grpSp>
          <p:nvGrpSpPr>
            <p:cNvPr id="20" name="Group 406"/>
            <p:cNvGrpSpPr/>
            <p:nvPr/>
          </p:nvGrpSpPr>
          <p:grpSpPr bwMode="auto">
            <a:xfrm>
              <a:off x="3866" y="1763"/>
              <a:ext cx="220" cy="100"/>
              <a:chOff x="3600" y="219"/>
              <a:chExt cx="360" cy="175"/>
            </a:xfrm>
          </p:grpSpPr>
          <p:sp>
            <p:nvSpPr>
              <p:cNvPr id="184" name="Oval 407"/>
              <p:cNvSpPr>
                <a:spLocks noChangeArrowheads="1"/>
              </p:cNvSpPr>
              <p:nvPr/>
            </p:nvSpPr>
            <p:spPr bwMode="auto">
              <a:xfrm>
                <a:off x="3603" y="298"/>
                <a:ext cx="357" cy="96"/>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185" name="Line 408"/>
              <p:cNvSpPr>
                <a:spLocks noChangeShapeType="1"/>
              </p:cNvSpPr>
              <p:nvPr/>
            </p:nvSpPr>
            <p:spPr bwMode="auto">
              <a:xfrm>
                <a:off x="3603"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86" name="Line 409"/>
              <p:cNvSpPr>
                <a:spLocks noChangeShapeType="1"/>
              </p:cNvSpPr>
              <p:nvPr/>
            </p:nvSpPr>
            <p:spPr bwMode="auto">
              <a:xfrm>
                <a:off x="3960"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87" name="Rectangle 410"/>
              <p:cNvSpPr>
                <a:spLocks noChangeArrowheads="1"/>
              </p:cNvSpPr>
              <p:nvPr/>
            </p:nvSpPr>
            <p:spPr bwMode="auto">
              <a:xfrm>
                <a:off x="3603" y="289"/>
                <a:ext cx="353" cy="60"/>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sz="2400">
                  <a:latin typeface="+mn-lt"/>
                  <a:ea typeface="宋体" panose="02010600030101010101" pitchFamily="2" charset="-122"/>
                </a:endParaRPr>
              </a:p>
            </p:txBody>
          </p:sp>
          <p:sp>
            <p:nvSpPr>
              <p:cNvPr id="188" name="Oval 411"/>
              <p:cNvSpPr>
                <a:spLocks noChangeArrowheads="1"/>
              </p:cNvSpPr>
              <p:nvPr/>
            </p:nvSpPr>
            <p:spPr bwMode="auto">
              <a:xfrm>
                <a:off x="3600" y="219"/>
                <a:ext cx="357" cy="114"/>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grpSp>
            <p:nvGrpSpPr>
              <p:cNvPr id="189" name="Group 412"/>
              <p:cNvGrpSpPr/>
              <p:nvPr/>
            </p:nvGrpSpPr>
            <p:grpSpPr bwMode="auto">
              <a:xfrm>
                <a:off x="3686" y="244"/>
                <a:ext cx="177" cy="66"/>
                <a:chOff x="2848" y="848"/>
                <a:chExt cx="140" cy="98"/>
              </a:xfrm>
            </p:grpSpPr>
            <p:sp>
              <p:nvSpPr>
                <p:cNvPr id="194" name="Line 413"/>
                <p:cNvSpPr>
                  <a:spLocks noChangeShapeType="1"/>
                </p:cNvSpPr>
                <p:nvPr/>
              </p:nvSpPr>
              <p:spPr bwMode="auto">
                <a:xfrm flipV="1">
                  <a:off x="2851" y="847"/>
                  <a:ext cx="48" cy="3"/>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95" name="Line 414"/>
                <p:cNvSpPr>
                  <a:spLocks noChangeShapeType="1"/>
                </p:cNvSpPr>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96" name="Line 415"/>
                <p:cNvSpPr>
                  <a:spLocks noChangeShapeType="1"/>
                </p:cNvSpPr>
                <p:nvPr/>
              </p:nvSpPr>
              <p:spPr bwMode="auto">
                <a:xfrm>
                  <a:off x="2894" y="850"/>
                  <a:ext cx="53" cy="9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nvGrpSpPr>
              <p:cNvPr id="190" name="Group 416"/>
              <p:cNvGrpSpPr/>
              <p:nvPr/>
            </p:nvGrpSpPr>
            <p:grpSpPr bwMode="auto">
              <a:xfrm flipV="1">
                <a:off x="3686" y="243"/>
                <a:ext cx="177" cy="66"/>
                <a:chOff x="2848" y="848"/>
                <a:chExt cx="140" cy="98"/>
              </a:xfrm>
            </p:grpSpPr>
            <p:sp>
              <p:nvSpPr>
                <p:cNvPr id="191" name="Line 417"/>
                <p:cNvSpPr>
                  <a:spLocks noChangeShapeType="1"/>
                </p:cNvSpPr>
                <p:nvPr/>
              </p:nvSpPr>
              <p:spPr bwMode="auto">
                <a:xfrm flipV="1">
                  <a:off x="2851" y="849"/>
                  <a:ext cx="48" cy="5"/>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92" name="Line 418"/>
                <p:cNvSpPr>
                  <a:spLocks noChangeShapeType="1"/>
                </p:cNvSpPr>
                <p:nvPr/>
              </p:nvSpPr>
              <p:spPr bwMode="auto">
                <a:xfrm>
                  <a:off x="2944" y="945"/>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93" name="Line 419"/>
                <p:cNvSpPr>
                  <a:spLocks noChangeShapeType="1"/>
                </p:cNvSpPr>
                <p:nvPr/>
              </p:nvSpPr>
              <p:spPr bwMode="auto">
                <a:xfrm>
                  <a:off x="2894" y="854"/>
                  <a:ext cx="53" cy="91"/>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grpSp>
          <p:nvGrpSpPr>
            <p:cNvPr id="21" name="Group 420"/>
            <p:cNvGrpSpPr/>
            <p:nvPr/>
          </p:nvGrpSpPr>
          <p:grpSpPr bwMode="auto">
            <a:xfrm>
              <a:off x="3673" y="2487"/>
              <a:ext cx="220" cy="100"/>
              <a:chOff x="3600" y="219"/>
              <a:chExt cx="360" cy="175"/>
            </a:xfrm>
          </p:grpSpPr>
          <p:sp>
            <p:nvSpPr>
              <p:cNvPr id="171" name="Oval 421"/>
              <p:cNvSpPr>
                <a:spLocks noChangeArrowheads="1"/>
              </p:cNvSpPr>
              <p:nvPr/>
            </p:nvSpPr>
            <p:spPr bwMode="auto">
              <a:xfrm>
                <a:off x="3603" y="298"/>
                <a:ext cx="357" cy="96"/>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172" name="Line 422"/>
              <p:cNvSpPr>
                <a:spLocks noChangeShapeType="1"/>
              </p:cNvSpPr>
              <p:nvPr/>
            </p:nvSpPr>
            <p:spPr bwMode="auto">
              <a:xfrm>
                <a:off x="3603"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73" name="Line 423"/>
              <p:cNvSpPr>
                <a:spLocks noChangeShapeType="1"/>
              </p:cNvSpPr>
              <p:nvPr/>
            </p:nvSpPr>
            <p:spPr bwMode="auto">
              <a:xfrm>
                <a:off x="3960"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74" name="Rectangle 424"/>
              <p:cNvSpPr>
                <a:spLocks noChangeArrowheads="1"/>
              </p:cNvSpPr>
              <p:nvPr/>
            </p:nvSpPr>
            <p:spPr bwMode="auto">
              <a:xfrm>
                <a:off x="3603" y="289"/>
                <a:ext cx="353" cy="60"/>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sz="2400">
                  <a:latin typeface="+mn-lt"/>
                  <a:ea typeface="宋体" panose="02010600030101010101" pitchFamily="2" charset="-122"/>
                </a:endParaRPr>
              </a:p>
            </p:txBody>
          </p:sp>
          <p:sp>
            <p:nvSpPr>
              <p:cNvPr id="175" name="Oval 425"/>
              <p:cNvSpPr>
                <a:spLocks noChangeArrowheads="1"/>
              </p:cNvSpPr>
              <p:nvPr/>
            </p:nvSpPr>
            <p:spPr bwMode="auto">
              <a:xfrm>
                <a:off x="3600" y="219"/>
                <a:ext cx="357" cy="114"/>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grpSp>
            <p:nvGrpSpPr>
              <p:cNvPr id="176" name="Group 426"/>
              <p:cNvGrpSpPr/>
              <p:nvPr/>
            </p:nvGrpSpPr>
            <p:grpSpPr bwMode="auto">
              <a:xfrm>
                <a:off x="3686" y="244"/>
                <a:ext cx="177" cy="66"/>
                <a:chOff x="2848" y="848"/>
                <a:chExt cx="140" cy="98"/>
              </a:xfrm>
            </p:grpSpPr>
            <p:sp>
              <p:nvSpPr>
                <p:cNvPr id="181" name="Line 427"/>
                <p:cNvSpPr>
                  <a:spLocks noChangeShapeType="1"/>
                </p:cNvSpPr>
                <p:nvPr/>
              </p:nvSpPr>
              <p:spPr bwMode="auto">
                <a:xfrm flipV="1">
                  <a:off x="2851" y="847"/>
                  <a:ext cx="48" cy="3"/>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82" name="Line 428"/>
                <p:cNvSpPr>
                  <a:spLocks noChangeShapeType="1"/>
                </p:cNvSpPr>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83" name="Line 429"/>
                <p:cNvSpPr>
                  <a:spLocks noChangeShapeType="1"/>
                </p:cNvSpPr>
                <p:nvPr/>
              </p:nvSpPr>
              <p:spPr bwMode="auto">
                <a:xfrm>
                  <a:off x="2894" y="850"/>
                  <a:ext cx="53" cy="9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nvGrpSpPr>
              <p:cNvPr id="177" name="Group 430"/>
              <p:cNvGrpSpPr/>
              <p:nvPr/>
            </p:nvGrpSpPr>
            <p:grpSpPr bwMode="auto">
              <a:xfrm flipV="1">
                <a:off x="3686" y="243"/>
                <a:ext cx="177" cy="66"/>
                <a:chOff x="2848" y="848"/>
                <a:chExt cx="140" cy="98"/>
              </a:xfrm>
            </p:grpSpPr>
            <p:sp>
              <p:nvSpPr>
                <p:cNvPr id="178" name="Line 431"/>
                <p:cNvSpPr>
                  <a:spLocks noChangeShapeType="1"/>
                </p:cNvSpPr>
                <p:nvPr/>
              </p:nvSpPr>
              <p:spPr bwMode="auto">
                <a:xfrm flipV="1">
                  <a:off x="2851" y="849"/>
                  <a:ext cx="48" cy="5"/>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79" name="Line 432"/>
                <p:cNvSpPr>
                  <a:spLocks noChangeShapeType="1"/>
                </p:cNvSpPr>
                <p:nvPr/>
              </p:nvSpPr>
              <p:spPr bwMode="auto">
                <a:xfrm>
                  <a:off x="2944" y="945"/>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80" name="Line 433"/>
                <p:cNvSpPr>
                  <a:spLocks noChangeShapeType="1"/>
                </p:cNvSpPr>
                <p:nvPr/>
              </p:nvSpPr>
              <p:spPr bwMode="auto">
                <a:xfrm>
                  <a:off x="2894" y="854"/>
                  <a:ext cx="53" cy="91"/>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sp>
          <p:nvSpPr>
            <p:cNvPr id="22" name="Line 434"/>
            <p:cNvSpPr>
              <a:spLocks noChangeShapeType="1"/>
            </p:cNvSpPr>
            <p:nvPr/>
          </p:nvSpPr>
          <p:spPr bwMode="auto">
            <a:xfrm flipV="1">
              <a:off x="4430" y="2757"/>
              <a:ext cx="143" cy="275"/>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23" name="Line 435"/>
            <p:cNvSpPr>
              <a:spLocks noChangeShapeType="1"/>
            </p:cNvSpPr>
            <p:nvPr/>
          </p:nvSpPr>
          <p:spPr bwMode="auto">
            <a:xfrm>
              <a:off x="4508" y="2592"/>
              <a:ext cx="103" cy="76"/>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24" name="Line 436"/>
            <p:cNvSpPr>
              <a:spLocks noChangeShapeType="1"/>
            </p:cNvSpPr>
            <p:nvPr/>
          </p:nvSpPr>
          <p:spPr bwMode="auto">
            <a:xfrm>
              <a:off x="4569" y="2542"/>
              <a:ext cx="176"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25" name="Line 437"/>
            <p:cNvSpPr>
              <a:spLocks noChangeShapeType="1"/>
            </p:cNvSpPr>
            <p:nvPr/>
          </p:nvSpPr>
          <p:spPr bwMode="auto">
            <a:xfrm flipV="1">
              <a:off x="4718" y="2596"/>
              <a:ext cx="85" cy="66"/>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26" name="Line 438"/>
            <p:cNvSpPr>
              <a:spLocks noChangeShapeType="1"/>
            </p:cNvSpPr>
            <p:nvPr/>
          </p:nvSpPr>
          <p:spPr bwMode="auto">
            <a:xfrm>
              <a:off x="3898" y="2546"/>
              <a:ext cx="428"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grpSp>
          <p:nvGrpSpPr>
            <p:cNvPr id="27" name="Group 439"/>
            <p:cNvGrpSpPr/>
            <p:nvPr/>
          </p:nvGrpSpPr>
          <p:grpSpPr bwMode="auto">
            <a:xfrm>
              <a:off x="3424" y="2213"/>
              <a:ext cx="209" cy="224"/>
              <a:chOff x="2870" y="1518"/>
              <a:chExt cx="292" cy="320"/>
            </a:xfrm>
          </p:grpSpPr>
          <p:graphicFrame>
            <p:nvGraphicFramePr>
              <p:cNvPr id="169" name="Object 14"/>
              <p:cNvGraphicFramePr>
                <a:graphicFrameLocks noChangeAspect="1"/>
              </p:cNvGraphicFramePr>
              <p:nvPr userDrawn="1"/>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390256" name="Clip" r:id="rId9" imgW="826770" imgH="840105" progId="MS_ClipArt_Gallery.2">
                      <p:embed/>
                    </p:oleObj>
                  </mc:Choice>
                  <mc:Fallback>
                    <p:oleObj name="Clip" r:id="rId9" imgW="826770" imgH="840105" progId="MS_ClipArt_Gallery.2">
                      <p:embed/>
                      <p:pic>
                        <p:nvPicPr>
                          <p:cNvPr id="0" name="图片 29197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0" name="Object 15"/>
              <p:cNvGraphicFramePr>
                <a:graphicFrameLocks noChangeAspect="1"/>
              </p:cNvGraphicFramePr>
              <p:nvPr userDrawn="1"/>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390257" name="Clip" r:id="rId10" imgW="1268095" imgH="1199515" progId="MS_ClipArt_Gallery.2">
                      <p:embed/>
                    </p:oleObj>
                  </mc:Choice>
                  <mc:Fallback>
                    <p:oleObj name="Clip" r:id="rId10" imgW="1268095" imgH="1199515" progId="MS_ClipArt_Gallery.2">
                      <p:embed/>
                      <p:pic>
                        <p:nvPicPr>
                          <p:cNvPr id="0" name="图片 29198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28" name="Group 442"/>
            <p:cNvGrpSpPr/>
            <p:nvPr/>
          </p:nvGrpSpPr>
          <p:grpSpPr bwMode="auto">
            <a:xfrm>
              <a:off x="3452" y="2445"/>
              <a:ext cx="139" cy="194"/>
              <a:chOff x="2556" y="2689"/>
              <a:chExt cx="183" cy="255"/>
            </a:xfrm>
          </p:grpSpPr>
          <p:pic>
            <p:nvPicPr>
              <p:cNvPr id="152" name="Picture 443" descr="31u_bnrz[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609" y="2770"/>
                <a:ext cx="121"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 name="Freeform 444"/>
              <p:cNvSpPr/>
              <p:nvPr/>
            </p:nvSpPr>
            <p:spPr bwMode="auto">
              <a:xfrm>
                <a:off x="2605" y="2702"/>
                <a:ext cx="33" cy="39"/>
              </a:xfrm>
              <a:custGeom>
                <a:avLst/>
                <a:gdLst>
                  <a:gd name="T0" fmla="*/ 0 w 199"/>
                  <a:gd name="T1" fmla="*/ 0 h 232"/>
                  <a:gd name="T2" fmla="*/ 0 w 199"/>
                  <a:gd name="T3" fmla="*/ 0 h 232"/>
                  <a:gd name="T4" fmla="*/ 0 w 199"/>
                  <a:gd name="T5" fmla="*/ 0 h 232"/>
                  <a:gd name="T6" fmla="*/ 0 w 199"/>
                  <a:gd name="T7" fmla="*/ 0 h 232"/>
                  <a:gd name="T8" fmla="*/ 0 w 199"/>
                  <a:gd name="T9" fmla="*/ 0 h 232"/>
                  <a:gd name="T10" fmla="*/ 0 w 199"/>
                  <a:gd name="T11" fmla="*/ 0 h 232"/>
                  <a:gd name="T12" fmla="*/ 0 w 199"/>
                  <a:gd name="T13" fmla="*/ 0 h 232"/>
                  <a:gd name="T14" fmla="*/ 0 w 199"/>
                  <a:gd name="T15" fmla="*/ 0 h 232"/>
                  <a:gd name="T16" fmla="*/ 0 w 199"/>
                  <a:gd name="T17" fmla="*/ 0 h 232"/>
                  <a:gd name="T18" fmla="*/ 0 w 199"/>
                  <a:gd name="T19" fmla="*/ 0 h 232"/>
                  <a:gd name="T20" fmla="*/ 0 w 199"/>
                  <a:gd name="T21" fmla="*/ 0 h 232"/>
                  <a:gd name="T22" fmla="*/ 0 w 199"/>
                  <a:gd name="T23" fmla="*/ 0 h 232"/>
                  <a:gd name="T24" fmla="*/ 0 w 199"/>
                  <a:gd name="T25" fmla="*/ 0 h 232"/>
                  <a:gd name="T26" fmla="*/ 0 w 199"/>
                  <a:gd name="T27" fmla="*/ 0 h 232"/>
                  <a:gd name="T28" fmla="*/ 0 w 199"/>
                  <a:gd name="T29" fmla="*/ 0 h 232"/>
                  <a:gd name="T30" fmla="*/ 0 w 199"/>
                  <a:gd name="T31" fmla="*/ 0 h 232"/>
                  <a:gd name="T32" fmla="*/ 0 w 199"/>
                  <a:gd name="T33" fmla="*/ 0 h 232"/>
                  <a:gd name="T34" fmla="*/ 0 w 199"/>
                  <a:gd name="T35" fmla="*/ 0 h 232"/>
                  <a:gd name="T36" fmla="*/ 0 w 199"/>
                  <a:gd name="T37" fmla="*/ 0 h 232"/>
                  <a:gd name="T38" fmla="*/ 0 w 199"/>
                  <a:gd name="T39" fmla="*/ 0 h 232"/>
                  <a:gd name="T40" fmla="*/ 0 w 199"/>
                  <a:gd name="T41" fmla="*/ 0 h 232"/>
                  <a:gd name="T42" fmla="*/ 0 w 199"/>
                  <a:gd name="T43" fmla="*/ 0 h 232"/>
                  <a:gd name="T44" fmla="*/ 0 w 199"/>
                  <a:gd name="T45" fmla="*/ 0 h 232"/>
                  <a:gd name="T46" fmla="*/ 0 w 199"/>
                  <a:gd name="T47" fmla="*/ 0 h 232"/>
                  <a:gd name="T48" fmla="*/ 0 w 199"/>
                  <a:gd name="T49" fmla="*/ 0 h 232"/>
                  <a:gd name="T50" fmla="*/ 0 w 199"/>
                  <a:gd name="T51" fmla="*/ 0 h 232"/>
                  <a:gd name="T52" fmla="*/ 0 w 199"/>
                  <a:gd name="T53" fmla="*/ 0 h 232"/>
                  <a:gd name="T54" fmla="*/ 0 w 199"/>
                  <a:gd name="T55" fmla="*/ 0 h 232"/>
                  <a:gd name="T56" fmla="*/ 0 w 199"/>
                  <a:gd name="T57" fmla="*/ 0 h 232"/>
                  <a:gd name="T58" fmla="*/ 0 w 199"/>
                  <a:gd name="T59" fmla="*/ 0 h 232"/>
                  <a:gd name="T60" fmla="*/ 0 w 199"/>
                  <a:gd name="T61" fmla="*/ 0 h 232"/>
                  <a:gd name="T62" fmla="*/ 0 w 199"/>
                  <a:gd name="T63" fmla="*/ 0 h 232"/>
                  <a:gd name="T64" fmla="*/ 0 w 199"/>
                  <a:gd name="T65" fmla="*/ 0 h 232"/>
                  <a:gd name="T66" fmla="*/ 0 w 199"/>
                  <a:gd name="T67" fmla="*/ 0 h 232"/>
                  <a:gd name="T68" fmla="*/ 0 w 199"/>
                  <a:gd name="T69" fmla="*/ 0 h 232"/>
                  <a:gd name="T70" fmla="*/ 0 w 199"/>
                  <a:gd name="T71" fmla="*/ 0 h 232"/>
                  <a:gd name="T72" fmla="*/ 0 w 199"/>
                  <a:gd name="T73" fmla="*/ 0 h 232"/>
                  <a:gd name="T74" fmla="*/ 0 w 199"/>
                  <a:gd name="T75" fmla="*/ 0 h 232"/>
                  <a:gd name="T76" fmla="*/ 0 w 199"/>
                  <a:gd name="T77" fmla="*/ 0 h 232"/>
                  <a:gd name="T78" fmla="*/ 0 w 199"/>
                  <a:gd name="T79" fmla="*/ 0 h 232"/>
                  <a:gd name="T80" fmla="*/ 0 w 199"/>
                  <a:gd name="T81" fmla="*/ 0 h 232"/>
                  <a:gd name="T82" fmla="*/ 0 w 199"/>
                  <a:gd name="T83" fmla="*/ 0 h 232"/>
                  <a:gd name="T84" fmla="*/ 0 w 199"/>
                  <a:gd name="T85" fmla="*/ 0 h 232"/>
                  <a:gd name="T86" fmla="*/ 0 w 199"/>
                  <a:gd name="T87" fmla="*/ 0 h 232"/>
                  <a:gd name="T88" fmla="*/ 0 w 199"/>
                  <a:gd name="T89" fmla="*/ 0 h 232"/>
                  <a:gd name="T90" fmla="*/ 0 w 199"/>
                  <a:gd name="T91" fmla="*/ 0 h 232"/>
                  <a:gd name="T92" fmla="*/ 0 w 199"/>
                  <a:gd name="T93" fmla="*/ 0 h 232"/>
                  <a:gd name="T94" fmla="*/ 0 w 199"/>
                  <a:gd name="T95" fmla="*/ 0 h 232"/>
                  <a:gd name="T96" fmla="*/ 0 w 199"/>
                  <a:gd name="T97" fmla="*/ 0 h 23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9"/>
                  <a:gd name="T148" fmla="*/ 0 h 232"/>
                  <a:gd name="T149" fmla="*/ 199 w 199"/>
                  <a:gd name="T150" fmla="*/ 232 h 23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9" h="232">
                    <a:moveTo>
                      <a:pt x="70" y="29"/>
                    </a:moveTo>
                    <a:lnTo>
                      <a:pt x="55" y="39"/>
                    </a:lnTo>
                    <a:lnTo>
                      <a:pt x="42" y="50"/>
                    </a:lnTo>
                    <a:lnTo>
                      <a:pt x="30" y="63"/>
                    </a:lnTo>
                    <a:lnTo>
                      <a:pt x="20" y="77"/>
                    </a:lnTo>
                    <a:lnTo>
                      <a:pt x="12" y="91"/>
                    </a:lnTo>
                    <a:lnTo>
                      <a:pt x="6" y="108"/>
                    </a:lnTo>
                    <a:lnTo>
                      <a:pt x="2" y="125"/>
                    </a:lnTo>
                    <a:lnTo>
                      <a:pt x="0" y="142"/>
                    </a:lnTo>
                    <a:lnTo>
                      <a:pt x="2" y="166"/>
                    </a:lnTo>
                    <a:lnTo>
                      <a:pt x="12" y="186"/>
                    </a:lnTo>
                    <a:lnTo>
                      <a:pt x="26" y="203"/>
                    </a:lnTo>
                    <a:lnTo>
                      <a:pt x="45" y="216"/>
                    </a:lnTo>
                    <a:lnTo>
                      <a:pt x="66" y="226"/>
                    </a:lnTo>
                    <a:lnTo>
                      <a:pt x="88" y="230"/>
                    </a:lnTo>
                    <a:lnTo>
                      <a:pt x="111" y="232"/>
                    </a:lnTo>
                    <a:lnTo>
                      <a:pt x="134" y="228"/>
                    </a:lnTo>
                    <a:lnTo>
                      <a:pt x="138" y="228"/>
                    </a:lnTo>
                    <a:lnTo>
                      <a:pt x="143" y="226"/>
                    </a:lnTo>
                    <a:lnTo>
                      <a:pt x="147" y="222"/>
                    </a:lnTo>
                    <a:lnTo>
                      <a:pt x="148" y="218"/>
                    </a:lnTo>
                    <a:lnTo>
                      <a:pt x="145" y="212"/>
                    </a:lnTo>
                    <a:lnTo>
                      <a:pt x="141" y="207"/>
                    </a:lnTo>
                    <a:lnTo>
                      <a:pt x="135" y="203"/>
                    </a:lnTo>
                    <a:lnTo>
                      <a:pt x="129" y="201"/>
                    </a:lnTo>
                    <a:lnTo>
                      <a:pt x="117" y="197"/>
                    </a:lnTo>
                    <a:lnTo>
                      <a:pt x="105" y="195"/>
                    </a:lnTo>
                    <a:lnTo>
                      <a:pt x="94" y="193"/>
                    </a:lnTo>
                    <a:lnTo>
                      <a:pt x="83" y="190"/>
                    </a:lnTo>
                    <a:lnTo>
                      <a:pt x="73" y="187"/>
                    </a:lnTo>
                    <a:lnTo>
                      <a:pt x="62" y="182"/>
                    </a:lnTo>
                    <a:lnTo>
                      <a:pt x="53" y="176"/>
                    </a:lnTo>
                    <a:lnTo>
                      <a:pt x="43" y="167"/>
                    </a:lnTo>
                    <a:lnTo>
                      <a:pt x="40" y="128"/>
                    </a:lnTo>
                    <a:lnTo>
                      <a:pt x="49" y="96"/>
                    </a:lnTo>
                    <a:lnTo>
                      <a:pt x="68" y="71"/>
                    </a:lnTo>
                    <a:lnTo>
                      <a:pt x="94" y="50"/>
                    </a:lnTo>
                    <a:lnTo>
                      <a:pt x="122" y="34"/>
                    </a:lnTo>
                    <a:lnTo>
                      <a:pt x="151" y="21"/>
                    </a:lnTo>
                    <a:lnTo>
                      <a:pt x="178" y="12"/>
                    </a:lnTo>
                    <a:lnTo>
                      <a:pt x="199" y="4"/>
                    </a:lnTo>
                    <a:lnTo>
                      <a:pt x="186" y="1"/>
                    </a:lnTo>
                    <a:lnTo>
                      <a:pt x="172" y="0"/>
                    </a:lnTo>
                    <a:lnTo>
                      <a:pt x="156" y="2"/>
                    </a:lnTo>
                    <a:lnTo>
                      <a:pt x="138" y="4"/>
                    </a:lnTo>
                    <a:lnTo>
                      <a:pt x="121" y="10"/>
                    </a:lnTo>
                    <a:lnTo>
                      <a:pt x="103" y="16"/>
                    </a:lnTo>
                    <a:lnTo>
                      <a:pt x="86" y="23"/>
                    </a:lnTo>
                    <a:lnTo>
                      <a:pt x="70" y="29"/>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54" name="Freeform 445"/>
              <p:cNvSpPr/>
              <p:nvPr/>
            </p:nvSpPr>
            <p:spPr bwMode="auto">
              <a:xfrm>
                <a:off x="2661" y="2701"/>
                <a:ext cx="21" cy="30"/>
              </a:xfrm>
              <a:custGeom>
                <a:avLst/>
                <a:gdLst>
                  <a:gd name="T0" fmla="*/ 0 w 128"/>
                  <a:gd name="T1" fmla="*/ 0 h 180"/>
                  <a:gd name="T2" fmla="*/ 0 w 128"/>
                  <a:gd name="T3" fmla="*/ 0 h 180"/>
                  <a:gd name="T4" fmla="*/ 0 w 128"/>
                  <a:gd name="T5" fmla="*/ 0 h 180"/>
                  <a:gd name="T6" fmla="*/ 0 w 128"/>
                  <a:gd name="T7" fmla="*/ 0 h 180"/>
                  <a:gd name="T8" fmla="*/ 0 w 128"/>
                  <a:gd name="T9" fmla="*/ 0 h 180"/>
                  <a:gd name="T10" fmla="*/ 0 w 128"/>
                  <a:gd name="T11" fmla="*/ 0 h 180"/>
                  <a:gd name="T12" fmla="*/ 0 w 128"/>
                  <a:gd name="T13" fmla="*/ 0 h 180"/>
                  <a:gd name="T14" fmla="*/ 0 w 128"/>
                  <a:gd name="T15" fmla="*/ 0 h 180"/>
                  <a:gd name="T16" fmla="*/ 0 w 128"/>
                  <a:gd name="T17" fmla="*/ 0 h 180"/>
                  <a:gd name="T18" fmla="*/ 0 w 128"/>
                  <a:gd name="T19" fmla="*/ 0 h 180"/>
                  <a:gd name="T20" fmla="*/ 0 w 128"/>
                  <a:gd name="T21" fmla="*/ 0 h 180"/>
                  <a:gd name="T22" fmla="*/ 0 w 128"/>
                  <a:gd name="T23" fmla="*/ 0 h 180"/>
                  <a:gd name="T24" fmla="*/ 0 w 128"/>
                  <a:gd name="T25" fmla="*/ 0 h 180"/>
                  <a:gd name="T26" fmla="*/ 0 w 128"/>
                  <a:gd name="T27" fmla="*/ 0 h 180"/>
                  <a:gd name="T28" fmla="*/ 0 w 128"/>
                  <a:gd name="T29" fmla="*/ 0 h 180"/>
                  <a:gd name="T30" fmla="*/ 0 w 128"/>
                  <a:gd name="T31" fmla="*/ 0 h 180"/>
                  <a:gd name="T32" fmla="*/ 0 w 128"/>
                  <a:gd name="T33" fmla="*/ 0 h 180"/>
                  <a:gd name="T34" fmla="*/ 0 w 128"/>
                  <a:gd name="T35" fmla="*/ 0 h 180"/>
                  <a:gd name="T36" fmla="*/ 0 w 128"/>
                  <a:gd name="T37" fmla="*/ 0 h 180"/>
                  <a:gd name="T38" fmla="*/ 0 w 128"/>
                  <a:gd name="T39" fmla="*/ 0 h 180"/>
                  <a:gd name="T40" fmla="*/ 0 w 128"/>
                  <a:gd name="T41" fmla="*/ 0 h 180"/>
                  <a:gd name="T42" fmla="*/ 0 w 128"/>
                  <a:gd name="T43" fmla="*/ 0 h 180"/>
                  <a:gd name="T44" fmla="*/ 0 w 128"/>
                  <a:gd name="T45" fmla="*/ 0 h 180"/>
                  <a:gd name="T46" fmla="*/ 0 w 128"/>
                  <a:gd name="T47" fmla="*/ 0 h 180"/>
                  <a:gd name="T48" fmla="*/ 0 w 128"/>
                  <a:gd name="T49" fmla="*/ 0 h 180"/>
                  <a:gd name="T50" fmla="*/ 0 w 128"/>
                  <a:gd name="T51" fmla="*/ 0 h 180"/>
                  <a:gd name="T52" fmla="*/ 0 w 128"/>
                  <a:gd name="T53" fmla="*/ 0 h 180"/>
                  <a:gd name="T54" fmla="*/ 0 w 128"/>
                  <a:gd name="T55" fmla="*/ 0 h 180"/>
                  <a:gd name="T56" fmla="*/ 0 w 128"/>
                  <a:gd name="T57" fmla="*/ 0 h 180"/>
                  <a:gd name="T58" fmla="*/ 0 w 128"/>
                  <a:gd name="T59" fmla="*/ 0 h 180"/>
                  <a:gd name="T60" fmla="*/ 0 w 128"/>
                  <a:gd name="T61" fmla="*/ 0 h 180"/>
                  <a:gd name="T62" fmla="*/ 0 w 128"/>
                  <a:gd name="T63" fmla="*/ 0 h 180"/>
                  <a:gd name="T64" fmla="*/ 0 w 128"/>
                  <a:gd name="T65" fmla="*/ 0 h 180"/>
                  <a:gd name="T66" fmla="*/ 0 w 128"/>
                  <a:gd name="T67" fmla="*/ 0 h 180"/>
                  <a:gd name="T68" fmla="*/ 0 w 128"/>
                  <a:gd name="T69" fmla="*/ 0 h 180"/>
                  <a:gd name="T70" fmla="*/ 0 w 128"/>
                  <a:gd name="T71" fmla="*/ 0 h 180"/>
                  <a:gd name="T72" fmla="*/ 0 w 128"/>
                  <a:gd name="T73" fmla="*/ 0 h 180"/>
                  <a:gd name="T74" fmla="*/ 0 w 128"/>
                  <a:gd name="T75" fmla="*/ 0 h 180"/>
                  <a:gd name="T76" fmla="*/ 0 w 128"/>
                  <a:gd name="T77" fmla="*/ 0 h 180"/>
                  <a:gd name="T78" fmla="*/ 0 w 128"/>
                  <a:gd name="T79" fmla="*/ 0 h 180"/>
                  <a:gd name="T80" fmla="*/ 0 w 128"/>
                  <a:gd name="T81" fmla="*/ 0 h 18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8"/>
                  <a:gd name="T124" fmla="*/ 0 h 180"/>
                  <a:gd name="T125" fmla="*/ 128 w 128"/>
                  <a:gd name="T126" fmla="*/ 180 h 18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8" h="180">
                    <a:moveTo>
                      <a:pt x="108" y="59"/>
                    </a:moveTo>
                    <a:lnTo>
                      <a:pt x="113" y="77"/>
                    </a:lnTo>
                    <a:lnTo>
                      <a:pt x="111" y="94"/>
                    </a:lnTo>
                    <a:lnTo>
                      <a:pt x="103" y="108"/>
                    </a:lnTo>
                    <a:lnTo>
                      <a:pt x="91" y="121"/>
                    </a:lnTo>
                    <a:lnTo>
                      <a:pt x="77" y="132"/>
                    </a:lnTo>
                    <a:lnTo>
                      <a:pt x="61" y="144"/>
                    </a:lnTo>
                    <a:lnTo>
                      <a:pt x="45" y="154"/>
                    </a:lnTo>
                    <a:lnTo>
                      <a:pt x="30" y="164"/>
                    </a:lnTo>
                    <a:lnTo>
                      <a:pt x="28" y="168"/>
                    </a:lnTo>
                    <a:lnTo>
                      <a:pt x="27" y="170"/>
                    </a:lnTo>
                    <a:lnTo>
                      <a:pt x="27" y="174"/>
                    </a:lnTo>
                    <a:lnTo>
                      <a:pt x="28" y="177"/>
                    </a:lnTo>
                    <a:lnTo>
                      <a:pt x="32" y="179"/>
                    </a:lnTo>
                    <a:lnTo>
                      <a:pt x="35" y="180"/>
                    </a:lnTo>
                    <a:lnTo>
                      <a:pt x="37" y="180"/>
                    </a:lnTo>
                    <a:lnTo>
                      <a:pt x="41" y="179"/>
                    </a:lnTo>
                    <a:lnTo>
                      <a:pt x="60" y="169"/>
                    </a:lnTo>
                    <a:lnTo>
                      <a:pt x="77" y="158"/>
                    </a:lnTo>
                    <a:lnTo>
                      <a:pt x="94" y="145"/>
                    </a:lnTo>
                    <a:lnTo>
                      <a:pt x="109" y="130"/>
                    </a:lnTo>
                    <a:lnTo>
                      <a:pt x="120" y="114"/>
                    </a:lnTo>
                    <a:lnTo>
                      <a:pt x="127" y="95"/>
                    </a:lnTo>
                    <a:lnTo>
                      <a:pt x="128" y="76"/>
                    </a:lnTo>
                    <a:lnTo>
                      <a:pt x="123" y="55"/>
                    </a:lnTo>
                    <a:lnTo>
                      <a:pt x="113" y="39"/>
                    </a:lnTo>
                    <a:lnTo>
                      <a:pt x="97" y="25"/>
                    </a:lnTo>
                    <a:lnTo>
                      <a:pt x="79" y="15"/>
                    </a:lnTo>
                    <a:lnTo>
                      <a:pt x="57" y="7"/>
                    </a:lnTo>
                    <a:lnTo>
                      <a:pt x="36" y="2"/>
                    </a:lnTo>
                    <a:lnTo>
                      <a:pt x="19" y="0"/>
                    </a:lnTo>
                    <a:lnTo>
                      <a:pt x="6" y="0"/>
                    </a:lnTo>
                    <a:lnTo>
                      <a:pt x="0" y="4"/>
                    </a:lnTo>
                    <a:lnTo>
                      <a:pt x="14" y="9"/>
                    </a:lnTo>
                    <a:lnTo>
                      <a:pt x="29" y="14"/>
                    </a:lnTo>
                    <a:lnTo>
                      <a:pt x="46" y="19"/>
                    </a:lnTo>
                    <a:lnTo>
                      <a:pt x="61" y="23"/>
                    </a:lnTo>
                    <a:lnTo>
                      <a:pt x="76" y="29"/>
                    </a:lnTo>
                    <a:lnTo>
                      <a:pt x="89" y="37"/>
                    </a:lnTo>
                    <a:lnTo>
                      <a:pt x="100" y="46"/>
                    </a:lnTo>
                    <a:lnTo>
                      <a:pt x="108" y="59"/>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55" name="Freeform 446"/>
              <p:cNvSpPr/>
              <p:nvPr/>
            </p:nvSpPr>
            <p:spPr bwMode="auto">
              <a:xfrm>
                <a:off x="2584" y="2694"/>
                <a:ext cx="54" cy="63"/>
              </a:xfrm>
              <a:custGeom>
                <a:avLst/>
                <a:gdLst>
                  <a:gd name="T0" fmla="*/ 0 w 322"/>
                  <a:gd name="T1" fmla="*/ 0 h 378"/>
                  <a:gd name="T2" fmla="*/ 0 w 322"/>
                  <a:gd name="T3" fmla="*/ 0 h 378"/>
                  <a:gd name="T4" fmla="*/ 0 w 322"/>
                  <a:gd name="T5" fmla="*/ 0 h 378"/>
                  <a:gd name="T6" fmla="*/ 0 w 322"/>
                  <a:gd name="T7" fmla="*/ 0 h 378"/>
                  <a:gd name="T8" fmla="*/ 0 w 322"/>
                  <a:gd name="T9" fmla="*/ 0 h 378"/>
                  <a:gd name="T10" fmla="*/ 0 w 322"/>
                  <a:gd name="T11" fmla="*/ 0 h 378"/>
                  <a:gd name="T12" fmla="*/ 0 w 322"/>
                  <a:gd name="T13" fmla="*/ 0 h 378"/>
                  <a:gd name="T14" fmla="*/ 0 w 322"/>
                  <a:gd name="T15" fmla="*/ 0 h 378"/>
                  <a:gd name="T16" fmla="*/ 0 w 322"/>
                  <a:gd name="T17" fmla="*/ 0 h 378"/>
                  <a:gd name="T18" fmla="*/ 0 w 322"/>
                  <a:gd name="T19" fmla="*/ 0 h 378"/>
                  <a:gd name="T20" fmla="*/ 0 w 322"/>
                  <a:gd name="T21" fmla="*/ 0 h 378"/>
                  <a:gd name="T22" fmla="*/ 0 w 322"/>
                  <a:gd name="T23" fmla="*/ 0 h 378"/>
                  <a:gd name="T24" fmla="*/ 0 w 322"/>
                  <a:gd name="T25" fmla="*/ 0 h 378"/>
                  <a:gd name="T26" fmla="*/ 0 w 322"/>
                  <a:gd name="T27" fmla="*/ 0 h 378"/>
                  <a:gd name="T28" fmla="*/ 0 w 322"/>
                  <a:gd name="T29" fmla="*/ 0 h 378"/>
                  <a:gd name="T30" fmla="*/ 0 w 322"/>
                  <a:gd name="T31" fmla="*/ 0 h 378"/>
                  <a:gd name="T32" fmla="*/ 0 w 322"/>
                  <a:gd name="T33" fmla="*/ 0 h 378"/>
                  <a:gd name="T34" fmla="*/ 0 w 322"/>
                  <a:gd name="T35" fmla="*/ 0 h 378"/>
                  <a:gd name="T36" fmla="*/ 0 w 322"/>
                  <a:gd name="T37" fmla="*/ 0 h 378"/>
                  <a:gd name="T38" fmla="*/ 0 w 322"/>
                  <a:gd name="T39" fmla="*/ 0 h 378"/>
                  <a:gd name="T40" fmla="*/ 0 w 322"/>
                  <a:gd name="T41" fmla="*/ 0 h 378"/>
                  <a:gd name="T42" fmla="*/ 0 w 322"/>
                  <a:gd name="T43" fmla="*/ 0 h 378"/>
                  <a:gd name="T44" fmla="*/ 0 w 322"/>
                  <a:gd name="T45" fmla="*/ 0 h 378"/>
                  <a:gd name="T46" fmla="*/ 0 w 322"/>
                  <a:gd name="T47" fmla="*/ 0 h 378"/>
                  <a:gd name="T48" fmla="*/ 0 w 322"/>
                  <a:gd name="T49" fmla="*/ 0 h 378"/>
                  <a:gd name="T50" fmla="*/ 0 w 322"/>
                  <a:gd name="T51" fmla="*/ 0 h 378"/>
                  <a:gd name="T52" fmla="*/ 0 w 322"/>
                  <a:gd name="T53" fmla="*/ 0 h 378"/>
                  <a:gd name="T54" fmla="*/ 0 w 322"/>
                  <a:gd name="T55" fmla="*/ 0 h 378"/>
                  <a:gd name="T56" fmla="*/ 0 w 322"/>
                  <a:gd name="T57" fmla="*/ 0 h 378"/>
                  <a:gd name="T58" fmla="*/ 0 w 322"/>
                  <a:gd name="T59" fmla="*/ 0 h 378"/>
                  <a:gd name="T60" fmla="*/ 0 w 322"/>
                  <a:gd name="T61" fmla="*/ 0 h 378"/>
                  <a:gd name="T62" fmla="*/ 0 w 322"/>
                  <a:gd name="T63" fmla="*/ 0 h 378"/>
                  <a:gd name="T64" fmla="*/ 0 w 322"/>
                  <a:gd name="T65" fmla="*/ 0 h 378"/>
                  <a:gd name="T66" fmla="*/ 0 w 322"/>
                  <a:gd name="T67" fmla="*/ 0 h 378"/>
                  <a:gd name="T68" fmla="*/ 0 w 322"/>
                  <a:gd name="T69" fmla="*/ 0 h 378"/>
                  <a:gd name="T70" fmla="*/ 0 w 322"/>
                  <a:gd name="T71" fmla="*/ 0 h 378"/>
                  <a:gd name="T72" fmla="*/ 0 w 322"/>
                  <a:gd name="T73" fmla="*/ 0 h 378"/>
                  <a:gd name="T74" fmla="*/ 0 w 322"/>
                  <a:gd name="T75" fmla="*/ 0 h 378"/>
                  <a:gd name="T76" fmla="*/ 0 w 322"/>
                  <a:gd name="T77" fmla="*/ 0 h 378"/>
                  <a:gd name="T78" fmla="*/ 0 w 322"/>
                  <a:gd name="T79" fmla="*/ 0 h 378"/>
                  <a:gd name="T80" fmla="*/ 0 w 322"/>
                  <a:gd name="T81" fmla="*/ 0 h 378"/>
                  <a:gd name="T82" fmla="*/ 0 w 322"/>
                  <a:gd name="T83" fmla="*/ 0 h 378"/>
                  <a:gd name="T84" fmla="*/ 0 w 322"/>
                  <a:gd name="T85" fmla="*/ 0 h 378"/>
                  <a:gd name="T86" fmla="*/ 0 w 322"/>
                  <a:gd name="T87" fmla="*/ 0 h 3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2"/>
                  <a:gd name="T133" fmla="*/ 0 h 378"/>
                  <a:gd name="T134" fmla="*/ 322 w 322"/>
                  <a:gd name="T135" fmla="*/ 378 h 3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2" h="378">
                    <a:moveTo>
                      <a:pt x="125" y="49"/>
                    </a:moveTo>
                    <a:lnTo>
                      <a:pt x="100" y="70"/>
                    </a:lnTo>
                    <a:lnTo>
                      <a:pt x="76" y="90"/>
                    </a:lnTo>
                    <a:lnTo>
                      <a:pt x="53" y="115"/>
                    </a:lnTo>
                    <a:lnTo>
                      <a:pt x="34" y="140"/>
                    </a:lnTo>
                    <a:lnTo>
                      <a:pt x="17" y="166"/>
                    </a:lnTo>
                    <a:lnTo>
                      <a:pt x="5" y="195"/>
                    </a:lnTo>
                    <a:lnTo>
                      <a:pt x="0" y="226"/>
                    </a:lnTo>
                    <a:lnTo>
                      <a:pt x="1" y="258"/>
                    </a:lnTo>
                    <a:lnTo>
                      <a:pt x="3" y="266"/>
                    </a:lnTo>
                    <a:lnTo>
                      <a:pt x="5" y="275"/>
                    </a:lnTo>
                    <a:lnTo>
                      <a:pt x="9" y="282"/>
                    </a:lnTo>
                    <a:lnTo>
                      <a:pt x="14" y="290"/>
                    </a:lnTo>
                    <a:lnTo>
                      <a:pt x="19" y="297"/>
                    </a:lnTo>
                    <a:lnTo>
                      <a:pt x="26" y="304"/>
                    </a:lnTo>
                    <a:lnTo>
                      <a:pt x="32" y="310"/>
                    </a:lnTo>
                    <a:lnTo>
                      <a:pt x="41" y="314"/>
                    </a:lnTo>
                    <a:lnTo>
                      <a:pt x="56" y="324"/>
                    </a:lnTo>
                    <a:lnTo>
                      <a:pt x="71" y="332"/>
                    </a:lnTo>
                    <a:lnTo>
                      <a:pt x="86" y="338"/>
                    </a:lnTo>
                    <a:lnTo>
                      <a:pt x="103" y="344"/>
                    </a:lnTo>
                    <a:lnTo>
                      <a:pt x="119" y="350"/>
                    </a:lnTo>
                    <a:lnTo>
                      <a:pt x="136" y="355"/>
                    </a:lnTo>
                    <a:lnTo>
                      <a:pt x="152" y="359"/>
                    </a:lnTo>
                    <a:lnTo>
                      <a:pt x="168" y="363"/>
                    </a:lnTo>
                    <a:lnTo>
                      <a:pt x="186" y="366"/>
                    </a:lnTo>
                    <a:lnTo>
                      <a:pt x="202" y="368"/>
                    </a:lnTo>
                    <a:lnTo>
                      <a:pt x="220" y="371"/>
                    </a:lnTo>
                    <a:lnTo>
                      <a:pt x="238" y="373"/>
                    </a:lnTo>
                    <a:lnTo>
                      <a:pt x="254" y="374"/>
                    </a:lnTo>
                    <a:lnTo>
                      <a:pt x="272" y="375"/>
                    </a:lnTo>
                    <a:lnTo>
                      <a:pt x="289" y="376"/>
                    </a:lnTo>
                    <a:lnTo>
                      <a:pt x="306" y="378"/>
                    </a:lnTo>
                    <a:lnTo>
                      <a:pt x="311" y="378"/>
                    </a:lnTo>
                    <a:lnTo>
                      <a:pt x="316" y="375"/>
                    </a:lnTo>
                    <a:lnTo>
                      <a:pt x="320" y="371"/>
                    </a:lnTo>
                    <a:lnTo>
                      <a:pt x="322" y="366"/>
                    </a:lnTo>
                    <a:lnTo>
                      <a:pt x="322" y="360"/>
                    </a:lnTo>
                    <a:lnTo>
                      <a:pt x="320" y="356"/>
                    </a:lnTo>
                    <a:lnTo>
                      <a:pt x="315" y="352"/>
                    </a:lnTo>
                    <a:lnTo>
                      <a:pt x="309" y="350"/>
                    </a:lnTo>
                    <a:lnTo>
                      <a:pt x="294" y="347"/>
                    </a:lnTo>
                    <a:lnTo>
                      <a:pt x="279" y="344"/>
                    </a:lnTo>
                    <a:lnTo>
                      <a:pt x="263" y="341"/>
                    </a:lnTo>
                    <a:lnTo>
                      <a:pt x="247" y="338"/>
                    </a:lnTo>
                    <a:lnTo>
                      <a:pt x="232" y="336"/>
                    </a:lnTo>
                    <a:lnTo>
                      <a:pt x="216" y="334"/>
                    </a:lnTo>
                    <a:lnTo>
                      <a:pt x="200" y="332"/>
                    </a:lnTo>
                    <a:lnTo>
                      <a:pt x="185" y="328"/>
                    </a:lnTo>
                    <a:lnTo>
                      <a:pt x="170" y="326"/>
                    </a:lnTo>
                    <a:lnTo>
                      <a:pt x="154" y="322"/>
                    </a:lnTo>
                    <a:lnTo>
                      <a:pt x="139" y="318"/>
                    </a:lnTo>
                    <a:lnTo>
                      <a:pt x="124" y="314"/>
                    </a:lnTo>
                    <a:lnTo>
                      <a:pt x="110" y="309"/>
                    </a:lnTo>
                    <a:lnTo>
                      <a:pt x="94" y="303"/>
                    </a:lnTo>
                    <a:lnTo>
                      <a:pt x="80" y="297"/>
                    </a:lnTo>
                    <a:lnTo>
                      <a:pt x="66" y="289"/>
                    </a:lnTo>
                    <a:lnTo>
                      <a:pt x="55" y="281"/>
                    </a:lnTo>
                    <a:lnTo>
                      <a:pt x="45" y="271"/>
                    </a:lnTo>
                    <a:lnTo>
                      <a:pt x="38" y="259"/>
                    </a:lnTo>
                    <a:lnTo>
                      <a:pt x="35" y="245"/>
                    </a:lnTo>
                    <a:lnTo>
                      <a:pt x="34" y="232"/>
                    </a:lnTo>
                    <a:lnTo>
                      <a:pt x="35" y="216"/>
                    </a:lnTo>
                    <a:lnTo>
                      <a:pt x="38" y="200"/>
                    </a:lnTo>
                    <a:lnTo>
                      <a:pt x="43" y="187"/>
                    </a:lnTo>
                    <a:lnTo>
                      <a:pt x="51" y="170"/>
                    </a:lnTo>
                    <a:lnTo>
                      <a:pt x="60" y="152"/>
                    </a:lnTo>
                    <a:lnTo>
                      <a:pt x="71" y="137"/>
                    </a:lnTo>
                    <a:lnTo>
                      <a:pt x="83" y="124"/>
                    </a:lnTo>
                    <a:lnTo>
                      <a:pt x="94" y="110"/>
                    </a:lnTo>
                    <a:lnTo>
                      <a:pt x="107" y="96"/>
                    </a:lnTo>
                    <a:lnTo>
                      <a:pt x="123" y="82"/>
                    </a:lnTo>
                    <a:lnTo>
                      <a:pt x="138" y="69"/>
                    </a:lnTo>
                    <a:lnTo>
                      <a:pt x="153" y="57"/>
                    </a:lnTo>
                    <a:lnTo>
                      <a:pt x="173" y="47"/>
                    </a:lnTo>
                    <a:lnTo>
                      <a:pt x="195" y="38"/>
                    </a:lnTo>
                    <a:lnTo>
                      <a:pt x="218" y="28"/>
                    </a:lnTo>
                    <a:lnTo>
                      <a:pt x="238" y="20"/>
                    </a:lnTo>
                    <a:lnTo>
                      <a:pt x="254" y="13"/>
                    </a:lnTo>
                    <a:lnTo>
                      <a:pt x="264" y="7"/>
                    </a:lnTo>
                    <a:lnTo>
                      <a:pt x="268" y="2"/>
                    </a:lnTo>
                    <a:lnTo>
                      <a:pt x="256" y="0"/>
                    </a:lnTo>
                    <a:lnTo>
                      <a:pt x="240" y="1"/>
                    </a:lnTo>
                    <a:lnTo>
                      <a:pt x="221" y="4"/>
                    </a:lnTo>
                    <a:lnTo>
                      <a:pt x="201" y="10"/>
                    </a:lnTo>
                    <a:lnTo>
                      <a:pt x="180" y="18"/>
                    </a:lnTo>
                    <a:lnTo>
                      <a:pt x="160" y="27"/>
                    </a:lnTo>
                    <a:lnTo>
                      <a:pt x="141" y="38"/>
                    </a:lnTo>
                    <a:lnTo>
                      <a:pt x="125" y="49"/>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56" name="Freeform 447"/>
              <p:cNvSpPr/>
              <p:nvPr/>
            </p:nvSpPr>
            <p:spPr bwMode="auto">
              <a:xfrm>
                <a:off x="2660" y="2692"/>
                <a:ext cx="47" cy="42"/>
              </a:xfrm>
              <a:custGeom>
                <a:avLst/>
                <a:gdLst>
                  <a:gd name="T0" fmla="*/ 0 w 283"/>
                  <a:gd name="T1" fmla="*/ 0 h 252"/>
                  <a:gd name="T2" fmla="*/ 0 w 283"/>
                  <a:gd name="T3" fmla="*/ 0 h 252"/>
                  <a:gd name="T4" fmla="*/ 0 w 283"/>
                  <a:gd name="T5" fmla="*/ 0 h 252"/>
                  <a:gd name="T6" fmla="*/ 0 w 283"/>
                  <a:gd name="T7" fmla="*/ 0 h 252"/>
                  <a:gd name="T8" fmla="*/ 0 w 283"/>
                  <a:gd name="T9" fmla="*/ 0 h 252"/>
                  <a:gd name="T10" fmla="*/ 0 w 283"/>
                  <a:gd name="T11" fmla="*/ 0 h 252"/>
                  <a:gd name="T12" fmla="*/ 0 w 283"/>
                  <a:gd name="T13" fmla="*/ 0 h 252"/>
                  <a:gd name="T14" fmla="*/ 0 w 283"/>
                  <a:gd name="T15" fmla="*/ 0 h 252"/>
                  <a:gd name="T16" fmla="*/ 0 w 283"/>
                  <a:gd name="T17" fmla="*/ 0 h 252"/>
                  <a:gd name="T18" fmla="*/ 0 w 283"/>
                  <a:gd name="T19" fmla="*/ 0 h 252"/>
                  <a:gd name="T20" fmla="*/ 0 w 283"/>
                  <a:gd name="T21" fmla="*/ 0 h 252"/>
                  <a:gd name="T22" fmla="*/ 0 w 283"/>
                  <a:gd name="T23" fmla="*/ 0 h 252"/>
                  <a:gd name="T24" fmla="*/ 0 w 283"/>
                  <a:gd name="T25" fmla="*/ 0 h 252"/>
                  <a:gd name="T26" fmla="*/ 0 w 283"/>
                  <a:gd name="T27" fmla="*/ 0 h 252"/>
                  <a:gd name="T28" fmla="*/ 0 w 283"/>
                  <a:gd name="T29" fmla="*/ 0 h 252"/>
                  <a:gd name="T30" fmla="*/ 0 w 283"/>
                  <a:gd name="T31" fmla="*/ 0 h 252"/>
                  <a:gd name="T32" fmla="*/ 0 w 283"/>
                  <a:gd name="T33" fmla="*/ 0 h 252"/>
                  <a:gd name="T34" fmla="*/ 0 w 283"/>
                  <a:gd name="T35" fmla="*/ 0 h 252"/>
                  <a:gd name="T36" fmla="*/ 0 w 283"/>
                  <a:gd name="T37" fmla="*/ 0 h 252"/>
                  <a:gd name="T38" fmla="*/ 0 w 283"/>
                  <a:gd name="T39" fmla="*/ 0 h 252"/>
                  <a:gd name="T40" fmla="*/ 0 w 283"/>
                  <a:gd name="T41" fmla="*/ 0 h 252"/>
                  <a:gd name="T42" fmla="*/ 0 w 283"/>
                  <a:gd name="T43" fmla="*/ 0 h 252"/>
                  <a:gd name="T44" fmla="*/ 0 w 283"/>
                  <a:gd name="T45" fmla="*/ 0 h 252"/>
                  <a:gd name="T46" fmla="*/ 0 w 283"/>
                  <a:gd name="T47" fmla="*/ 0 h 252"/>
                  <a:gd name="T48" fmla="*/ 0 w 283"/>
                  <a:gd name="T49" fmla="*/ 0 h 252"/>
                  <a:gd name="T50" fmla="*/ 0 w 283"/>
                  <a:gd name="T51" fmla="*/ 0 h 252"/>
                  <a:gd name="T52" fmla="*/ 0 w 283"/>
                  <a:gd name="T53" fmla="*/ 0 h 252"/>
                  <a:gd name="T54" fmla="*/ 0 w 283"/>
                  <a:gd name="T55" fmla="*/ 0 h 252"/>
                  <a:gd name="T56" fmla="*/ 0 w 283"/>
                  <a:gd name="T57" fmla="*/ 0 h 252"/>
                  <a:gd name="T58" fmla="*/ 0 w 283"/>
                  <a:gd name="T59" fmla="*/ 0 h 252"/>
                  <a:gd name="T60" fmla="*/ 0 w 283"/>
                  <a:gd name="T61" fmla="*/ 0 h 252"/>
                  <a:gd name="T62" fmla="*/ 0 w 283"/>
                  <a:gd name="T63" fmla="*/ 0 h 252"/>
                  <a:gd name="T64" fmla="*/ 0 w 283"/>
                  <a:gd name="T65" fmla="*/ 0 h 252"/>
                  <a:gd name="T66" fmla="*/ 0 w 283"/>
                  <a:gd name="T67" fmla="*/ 0 h 252"/>
                  <a:gd name="T68" fmla="*/ 0 w 283"/>
                  <a:gd name="T69" fmla="*/ 0 h 252"/>
                  <a:gd name="T70" fmla="*/ 0 w 283"/>
                  <a:gd name="T71" fmla="*/ 0 h 252"/>
                  <a:gd name="T72" fmla="*/ 0 w 283"/>
                  <a:gd name="T73" fmla="*/ 0 h 252"/>
                  <a:gd name="T74" fmla="*/ 0 w 283"/>
                  <a:gd name="T75" fmla="*/ 0 h 252"/>
                  <a:gd name="T76" fmla="*/ 0 w 283"/>
                  <a:gd name="T77" fmla="*/ 0 h 252"/>
                  <a:gd name="T78" fmla="*/ 0 w 283"/>
                  <a:gd name="T79" fmla="*/ 0 h 252"/>
                  <a:gd name="T80" fmla="*/ 0 w 283"/>
                  <a:gd name="T81" fmla="*/ 0 h 252"/>
                  <a:gd name="T82" fmla="*/ 0 w 283"/>
                  <a:gd name="T83" fmla="*/ 0 h 252"/>
                  <a:gd name="T84" fmla="*/ 0 w 283"/>
                  <a:gd name="T85" fmla="*/ 0 h 252"/>
                  <a:gd name="T86" fmla="*/ 0 w 283"/>
                  <a:gd name="T87" fmla="*/ 0 h 252"/>
                  <a:gd name="T88" fmla="*/ 0 w 283"/>
                  <a:gd name="T89" fmla="*/ 0 h 252"/>
                  <a:gd name="T90" fmla="*/ 0 w 283"/>
                  <a:gd name="T91" fmla="*/ 0 h 252"/>
                  <a:gd name="T92" fmla="*/ 0 w 283"/>
                  <a:gd name="T93" fmla="*/ 0 h 252"/>
                  <a:gd name="T94" fmla="*/ 0 w 283"/>
                  <a:gd name="T95" fmla="*/ 0 h 252"/>
                  <a:gd name="T96" fmla="*/ 0 w 283"/>
                  <a:gd name="T97" fmla="*/ 0 h 252"/>
                  <a:gd name="T98" fmla="*/ 0 w 283"/>
                  <a:gd name="T99" fmla="*/ 0 h 252"/>
                  <a:gd name="T100" fmla="*/ 0 w 283"/>
                  <a:gd name="T101" fmla="*/ 0 h 252"/>
                  <a:gd name="T102" fmla="*/ 0 w 283"/>
                  <a:gd name="T103" fmla="*/ 0 h 252"/>
                  <a:gd name="T104" fmla="*/ 0 w 283"/>
                  <a:gd name="T105" fmla="*/ 0 h 252"/>
                  <a:gd name="T106" fmla="*/ 0 w 283"/>
                  <a:gd name="T107" fmla="*/ 0 h 252"/>
                  <a:gd name="T108" fmla="*/ 0 w 283"/>
                  <a:gd name="T109" fmla="*/ 0 h 252"/>
                  <a:gd name="T110" fmla="*/ 0 w 283"/>
                  <a:gd name="T111" fmla="*/ 0 h 252"/>
                  <a:gd name="T112" fmla="*/ 0 w 283"/>
                  <a:gd name="T113" fmla="*/ 0 h 252"/>
                  <a:gd name="T114" fmla="*/ 0 w 283"/>
                  <a:gd name="T115" fmla="*/ 0 h 252"/>
                  <a:gd name="T116" fmla="*/ 0 w 283"/>
                  <a:gd name="T117" fmla="*/ 0 h 252"/>
                  <a:gd name="T118" fmla="*/ 0 w 283"/>
                  <a:gd name="T119" fmla="*/ 0 h 252"/>
                  <a:gd name="T120" fmla="*/ 0 w 283"/>
                  <a:gd name="T121" fmla="*/ 0 h 25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83"/>
                  <a:gd name="T184" fmla="*/ 0 h 252"/>
                  <a:gd name="T185" fmla="*/ 283 w 283"/>
                  <a:gd name="T186" fmla="*/ 252 h 25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83" h="252">
                    <a:moveTo>
                      <a:pt x="235" y="77"/>
                    </a:moveTo>
                    <a:lnTo>
                      <a:pt x="248" y="91"/>
                    </a:lnTo>
                    <a:lnTo>
                      <a:pt x="256" y="107"/>
                    </a:lnTo>
                    <a:lnTo>
                      <a:pt x="259" y="124"/>
                    </a:lnTo>
                    <a:lnTo>
                      <a:pt x="259" y="142"/>
                    </a:lnTo>
                    <a:lnTo>
                      <a:pt x="257" y="157"/>
                    </a:lnTo>
                    <a:lnTo>
                      <a:pt x="252" y="170"/>
                    </a:lnTo>
                    <a:lnTo>
                      <a:pt x="244" y="183"/>
                    </a:lnTo>
                    <a:lnTo>
                      <a:pt x="236" y="193"/>
                    </a:lnTo>
                    <a:lnTo>
                      <a:pt x="225" y="204"/>
                    </a:lnTo>
                    <a:lnTo>
                      <a:pt x="215" y="214"/>
                    </a:lnTo>
                    <a:lnTo>
                      <a:pt x="204" y="224"/>
                    </a:lnTo>
                    <a:lnTo>
                      <a:pt x="194" y="234"/>
                    </a:lnTo>
                    <a:lnTo>
                      <a:pt x="191" y="238"/>
                    </a:lnTo>
                    <a:lnTo>
                      <a:pt x="191" y="241"/>
                    </a:lnTo>
                    <a:lnTo>
                      <a:pt x="191" y="245"/>
                    </a:lnTo>
                    <a:lnTo>
                      <a:pt x="194" y="248"/>
                    </a:lnTo>
                    <a:lnTo>
                      <a:pt x="197" y="250"/>
                    </a:lnTo>
                    <a:lnTo>
                      <a:pt x="202" y="252"/>
                    </a:lnTo>
                    <a:lnTo>
                      <a:pt x="205" y="250"/>
                    </a:lnTo>
                    <a:lnTo>
                      <a:pt x="209" y="248"/>
                    </a:lnTo>
                    <a:lnTo>
                      <a:pt x="232" y="233"/>
                    </a:lnTo>
                    <a:lnTo>
                      <a:pt x="252" y="214"/>
                    </a:lnTo>
                    <a:lnTo>
                      <a:pt x="268" y="192"/>
                    </a:lnTo>
                    <a:lnTo>
                      <a:pt x="278" y="167"/>
                    </a:lnTo>
                    <a:lnTo>
                      <a:pt x="283" y="141"/>
                    </a:lnTo>
                    <a:lnTo>
                      <a:pt x="280" y="115"/>
                    </a:lnTo>
                    <a:lnTo>
                      <a:pt x="271" y="91"/>
                    </a:lnTo>
                    <a:lnTo>
                      <a:pt x="252" y="69"/>
                    </a:lnTo>
                    <a:lnTo>
                      <a:pt x="238" y="57"/>
                    </a:lnTo>
                    <a:lnTo>
                      <a:pt x="222" y="48"/>
                    </a:lnTo>
                    <a:lnTo>
                      <a:pt x="204" y="39"/>
                    </a:lnTo>
                    <a:lnTo>
                      <a:pt x="184" y="31"/>
                    </a:lnTo>
                    <a:lnTo>
                      <a:pt x="164" y="23"/>
                    </a:lnTo>
                    <a:lnTo>
                      <a:pt x="144" y="17"/>
                    </a:lnTo>
                    <a:lnTo>
                      <a:pt x="123" y="13"/>
                    </a:lnTo>
                    <a:lnTo>
                      <a:pt x="103" y="8"/>
                    </a:lnTo>
                    <a:lnTo>
                      <a:pt x="83" y="5"/>
                    </a:lnTo>
                    <a:lnTo>
                      <a:pt x="66" y="2"/>
                    </a:lnTo>
                    <a:lnTo>
                      <a:pt x="48" y="0"/>
                    </a:lnTo>
                    <a:lnTo>
                      <a:pt x="34" y="0"/>
                    </a:lnTo>
                    <a:lnTo>
                      <a:pt x="21" y="0"/>
                    </a:lnTo>
                    <a:lnTo>
                      <a:pt x="11" y="0"/>
                    </a:lnTo>
                    <a:lnTo>
                      <a:pt x="4" y="2"/>
                    </a:lnTo>
                    <a:lnTo>
                      <a:pt x="0" y="5"/>
                    </a:lnTo>
                    <a:lnTo>
                      <a:pt x="12" y="7"/>
                    </a:lnTo>
                    <a:lnTo>
                      <a:pt x="24" y="8"/>
                    </a:lnTo>
                    <a:lnTo>
                      <a:pt x="38" y="10"/>
                    </a:lnTo>
                    <a:lnTo>
                      <a:pt x="52" y="13"/>
                    </a:lnTo>
                    <a:lnTo>
                      <a:pt x="66" y="16"/>
                    </a:lnTo>
                    <a:lnTo>
                      <a:pt x="82" y="18"/>
                    </a:lnTo>
                    <a:lnTo>
                      <a:pt x="98" y="22"/>
                    </a:lnTo>
                    <a:lnTo>
                      <a:pt x="114" y="25"/>
                    </a:lnTo>
                    <a:lnTo>
                      <a:pt x="129" y="30"/>
                    </a:lnTo>
                    <a:lnTo>
                      <a:pt x="146" y="34"/>
                    </a:lnTo>
                    <a:lnTo>
                      <a:pt x="162" y="39"/>
                    </a:lnTo>
                    <a:lnTo>
                      <a:pt x="177" y="45"/>
                    </a:lnTo>
                    <a:lnTo>
                      <a:pt x="193" y="52"/>
                    </a:lnTo>
                    <a:lnTo>
                      <a:pt x="208" y="60"/>
                    </a:lnTo>
                    <a:lnTo>
                      <a:pt x="222" y="68"/>
                    </a:lnTo>
                    <a:lnTo>
                      <a:pt x="235" y="77"/>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57" name="Freeform 448"/>
              <p:cNvSpPr/>
              <p:nvPr/>
            </p:nvSpPr>
            <p:spPr bwMode="auto">
              <a:xfrm>
                <a:off x="2564" y="2711"/>
                <a:ext cx="20" cy="38"/>
              </a:xfrm>
              <a:custGeom>
                <a:avLst/>
                <a:gdLst>
                  <a:gd name="T0" fmla="*/ 0 w 114"/>
                  <a:gd name="T1" fmla="*/ 0 h 238"/>
                  <a:gd name="T2" fmla="*/ 0 w 114"/>
                  <a:gd name="T3" fmla="*/ 0 h 238"/>
                  <a:gd name="T4" fmla="*/ 0 w 114"/>
                  <a:gd name="T5" fmla="*/ 0 h 238"/>
                  <a:gd name="T6" fmla="*/ 0 w 114"/>
                  <a:gd name="T7" fmla="*/ 0 h 238"/>
                  <a:gd name="T8" fmla="*/ 0 w 114"/>
                  <a:gd name="T9" fmla="*/ 0 h 238"/>
                  <a:gd name="T10" fmla="*/ 0 w 114"/>
                  <a:gd name="T11" fmla="*/ 0 h 238"/>
                  <a:gd name="T12" fmla="*/ 0 w 114"/>
                  <a:gd name="T13" fmla="*/ 0 h 238"/>
                  <a:gd name="T14" fmla="*/ 0 w 114"/>
                  <a:gd name="T15" fmla="*/ 0 h 238"/>
                  <a:gd name="T16" fmla="*/ 0 w 114"/>
                  <a:gd name="T17" fmla="*/ 0 h 238"/>
                  <a:gd name="T18" fmla="*/ 0 w 114"/>
                  <a:gd name="T19" fmla="*/ 0 h 238"/>
                  <a:gd name="T20" fmla="*/ 0 w 114"/>
                  <a:gd name="T21" fmla="*/ 0 h 238"/>
                  <a:gd name="T22" fmla="*/ 0 w 114"/>
                  <a:gd name="T23" fmla="*/ 0 h 238"/>
                  <a:gd name="T24" fmla="*/ 0 w 114"/>
                  <a:gd name="T25" fmla="*/ 0 h 238"/>
                  <a:gd name="T26" fmla="*/ 0 w 114"/>
                  <a:gd name="T27" fmla="*/ 0 h 238"/>
                  <a:gd name="T28" fmla="*/ 0 w 114"/>
                  <a:gd name="T29" fmla="*/ 0 h 238"/>
                  <a:gd name="T30" fmla="*/ 0 w 114"/>
                  <a:gd name="T31" fmla="*/ 0 h 238"/>
                  <a:gd name="T32" fmla="*/ 0 w 114"/>
                  <a:gd name="T33" fmla="*/ 0 h 238"/>
                  <a:gd name="T34" fmla="*/ 0 w 114"/>
                  <a:gd name="T35" fmla="*/ 0 h 238"/>
                  <a:gd name="T36" fmla="*/ 0 w 114"/>
                  <a:gd name="T37" fmla="*/ 0 h 238"/>
                  <a:gd name="T38" fmla="*/ 0 w 114"/>
                  <a:gd name="T39" fmla="*/ 0 h 238"/>
                  <a:gd name="T40" fmla="*/ 0 w 114"/>
                  <a:gd name="T41" fmla="*/ 0 h 238"/>
                  <a:gd name="T42" fmla="*/ 0 w 114"/>
                  <a:gd name="T43" fmla="*/ 0 h 238"/>
                  <a:gd name="T44" fmla="*/ 0 w 114"/>
                  <a:gd name="T45" fmla="*/ 0 h 238"/>
                  <a:gd name="T46" fmla="*/ 0 w 114"/>
                  <a:gd name="T47" fmla="*/ 0 h 238"/>
                  <a:gd name="T48" fmla="*/ 0 w 114"/>
                  <a:gd name="T49" fmla="*/ 0 h 238"/>
                  <a:gd name="T50" fmla="*/ 0 w 114"/>
                  <a:gd name="T51" fmla="*/ 0 h 238"/>
                  <a:gd name="T52" fmla="*/ 0 w 114"/>
                  <a:gd name="T53" fmla="*/ 0 h 238"/>
                  <a:gd name="T54" fmla="*/ 0 w 114"/>
                  <a:gd name="T55" fmla="*/ 0 h 238"/>
                  <a:gd name="T56" fmla="*/ 0 w 114"/>
                  <a:gd name="T57" fmla="*/ 0 h 238"/>
                  <a:gd name="T58" fmla="*/ 0 w 114"/>
                  <a:gd name="T59" fmla="*/ 0 h 238"/>
                  <a:gd name="T60" fmla="*/ 0 w 114"/>
                  <a:gd name="T61" fmla="*/ 0 h 238"/>
                  <a:gd name="T62" fmla="*/ 0 w 114"/>
                  <a:gd name="T63" fmla="*/ 0 h 238"/>
                  <a:gd name="T64" fmla="*/ 0 w 114"/>
                  <a:gd name="T65" fmla="*/ 0 h 238"/>
                  <a:gd name="T66" fmla="*/ 0 w 114"/>
                  <a:gd name="T67" fmla="*/ 0 h 238"/>
                  <a:gd name="T68" fmla="*/ 0 w 114"/>
                  <a:gd name="T69" fmla="*/ 0 h 238"/>
                  <a:gd name="T70" fmla="*/ 0 w 114"/>
                  <a:gd name="T71" fmla="*/ 0 h 238"/>
                  <a:gd name="T72" fmla="*/ 0 w 114"/>
                  <a:gd name="T73" fmla="*/ 0 h 238"/>
                  <a:gd name="T74" fmla="*/ 0 w 114"/>
                  <a:gd name="T75" fmla="*/ 0 h 238"/>
                  <a:gd name="T76" fmla="*/ 0 w 114"/>
                  <a:gd name="T77" fmla="*/ 0 h 238"/>
                  <a:gd name="T78" fmla="*/ 0 w 114"/>
                  <a:gd name="T79" fmla="*/ 0 h 238"/>
                  <a:gd name="T80" fmla="*/ 0 w 114"/>
                  <a:gd name="T81" fmla="*/ 0 h 23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4"/>
                  <a:gd name="T124" fmla="*/ 0 h 238"/>
                  <a:gd name="T125" fmla="*/ 114 w 114"/>
                  <a:gd name="T126" fmla="*/ 238 h 23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4" h="238">
                    <a:moveTo>
                      <a:pt x="0" y="130"/>
                    </a:moveTo>
                    <a:lnTo>
                      <a:pt x="0" y="149"/>
                    </a:lnTo>
                    <a:lnTo>
                      <a:pt x="4" y="168"/>
                    </a:lnTo>
                    <a:lnTo>
                      <a:pt x="12" y="185"/>
                    </a:lnTo>
                    <a:lnTo>
                      <a:pt x="24" y="200"/>
                    </a:lnTo>
                    <a:lnTo>
                      <a:pt x="38" y="213"/>
                    </a:lnTo>
                    <a:lnTo>
                      <a:pt x="55" y="224"/>
                    </a:lnTo>
                    <a:lnTo>
                      <a:pt x="73" y="232"/>
                    </a:lnTo>
                    <a:lnTo>
                      <a:pt x="92" y="237"/>
                    </a:lnTo>
                    <a:lnTo>
                      <a:pt x="98" y="238"/>
                    </a:lnTo>
                    <a:lnTo>
                      <a:pt x="104" y="235"/>
                    </a:lnTo>
                    <a:lnTo>
                      <a:pt x="109" y="232"/>
                    </a:lnTo>
                    <a:lnTo>
                      <a:pt x="111" y="227"/>
                    </a:lnTo>
                    <a:lnTo>
                      <a:pt x="111" y="222"/>
                    </a:lnTo>
                    <a:lnTo>
                      <a:pt x="110" y="216"/>
                    </a:lnTo>
                    <a:lnTo>
                      <a:pt x="106" y="211"/>
                    </a:lnTo>
                    <a:lnTo>
                      <a:pt x="100" y="209"/>
                    </a:lnTo>
                    <a:lnTo>
                      <a:pt x="82" y="202"/>
                    </a:lnTo>
                    <a:lnTo>
                      <a:pt x="64" y="193"/>
                    </a:lnTo>
                    <a:lnTo>
                      <a:pt x="50" y="180"/>
                    </a:lnTo>
                    <a:lnTo>
                      <a:pt x="39" y="167"/>
                    </a:lnTo>
                    <a:lnTo>
                      <a:pt x="32" y="149"/>
                    </a:lnTo>
                    <a:lnTo>
                      <a:pt x="29" y="131"/>
                    </a:lnTo>
                    <a:lnTo>
                      <a:pt x="29" y="111"/>
                    </a:lnTo>
                    <a:lnTo>
                      <a:pt x="35" y="91"/>
                    </a:lnTo>
                    <a:lnTo>
                      <a:pt x="42" y="76"/>
                    </a:lnTo>
                    <a:lnTo>
                      <a:pt x="51" y="62"/>
                    </a:lnTo>
                    <a:lnTo>
                      <a:pt x="62" y="49"/>
                    </a:lnTo>
                    <a:lnTo>
                      <a:pt x="73" y="38"/>
                    </a:lnTo>
                    <a:lnTo>
                      <a:pt x="84" y="28"/>
                    </a:lnTo>
                    <a:lnTo>
                      <a:pt x="96" y="18"/>
                    </a:lnTo>
                    <a:lnTo>
                      <a:pt x="106" y="9"/>
                    </a:lnTo>
                    <a:lnTo>
                      <a:pt x="114" y="1"/>
                    </a:lnTo>
                    <a:lnTo>
                      <a:pt x="106" y="0"/>
                    </a:lnTo>
                    <a:lnTo>
                      <a:pt x="93" y="6"/>
                    </a:lnTo>
                    <a:lnTo>
                      <a:pt x="76" y="18"/>
                    </a:lnTo>
                    <a:lnTo>
                      <a:pt x="56" y="36"/>
                    </a:lnTo>
                    <a:lnTo>
                      <a:pt x="37" y="57"/>
                    </a:lnTo>
                    <a:lnTo>
                      <a:pt x="20" y="80"/>
                    </a:lnTo>
                    <a:lnTo>
                      <a:pt x="7" y="106"/>
                    </a:lnTo>
                    <a:lnTo>
                      <a:pt x="0" y="130"/>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58" name="Freeform 449"/>
              <p:cNvSpPr/>
              <p:nvPr/>
            </p:nvSpPr>
            <p:spPr bwMode="auto">
              <a:xfrm>
                <a:off x="2698" y="2689"/>
                <a:ext cx="41" cy="53"/>
              </a:xfrm>
              <a:custGeom>
                <a:avLst/>
                <a:gdLst>
                  <a:gd name="T0" fmla="*/ 0 w 246"/>
                  <a:gd name="T1" fmla="*/ 0 h 310"/>
                  <a:gd name="T2" fmla="*/ 0 w 246"/>
                  <a:gd name="T3" fmla="*/ 0 h 310"/>
                  <a:gd name="T4" fmla="*/ 0 w 246"/>
                  <a:gd name="T5" fmla="*/ 0 h 310"/>
                  <a:gd name="T6" fmla="*/ 0 w 246"/>
                  <a:gd name="T7" fmla="*/ 0 h 310"/>
                  <a:gd name="T8" fmla="*/ 0 w 246"/>
                  <a:gd name="T9" fmla="*/ 0 h 310"/>
                  <a:gd name="T10" fmla="*/ 0 w 246"/>
                  <a:gd name="T11" fmla="*/ 0 h 310"/>
                  <a:gd name="T12" fmla="*/ 0 w 246"/>
                  <a:gd name="T13" fmla="*/ 0 h 310"/>
                  <a:gd name="T14" fmla="*/ 0 w 246"/>
                  <a:gd name="T15" fmla="*/ 0 h 310"/>
                  <a:gd name="T16" fmla="*/ 0 w 246"/>
                  <a:gd name="T17" fmla="*/ 0 h 310"/>
                  <a:gd name="T18" fmla="*/ 0 w 246"/>
                  <a:gd name="T19" fmla="*/ 0 h 310"/>
                  <a:gd name="T20" fmla="*/ 0 w 246"/>
                  <a:gd name="T21" fmla="*/ 0 h 310"/>
                  <a:gd name="T22" fmla="*/ 0 w 246"/>
                  <a:gd name="T23" fmla="*/ 0 h 310"/>
                  <a:gd name="T24" fmla="*/ 0 w 246"/>
                  <a:gd name="T25" fmla="*/ 0 h 310"/>
                  <a:gd name="T26" fmla="*/ 0 w 246"/>
                  <a:gd name="T27" fmla="*/ 0 h 310"/>
                  <a:gd name="T28" fmla="*/ 0 w 246"/>
                  <a:gd name="T29" fmla="*/ 0 h 310"/>
                  <a:gd name="T30" fmla="*/ 0 w 246"/>
                  <a:gd name="T31" fmla="*/ 0 h 310"/>
                  <a:gd name="T32" fmla="*/ 0 w 246"/>
                  <a:gd name="T33" fmla="*/ 0 h 310"/>
                  <a:gd name="T34" fmla="*/ 0 w 246"/>
                  <a:gd name="T35" fmla="*/ 0 h 310"/>
                  <a:gd name="T36" fmla="*/ 0 w 246"/>
                  <a:gd name="T37" fmla="*/ 0 h 310"/>
                  <a:gd name="T38" fmla="*/ 0 w 246"/>
                  <a:gd name="T39" fmla="*/ 0 h 310"/>
                  <a:gd name="T40" fmla="*/ 0 w 246"/>
                  <a:gd name="T41" fmla="*/ 0 h 310"/>
                  <a:gd name="T42" fmla="*/ 0 w 246"/>
                  <a:gd name="T43" fmla="*/ 0 h 310"/>
                  <a:gd name="T44" fmla="*/ 0 w 246"/>
                  <a:gd name="T45" fmla="*/ 0 h 310"/>
                  <a:gd name="T46" fmla="*/ 0 w 246"/>
                  <a:gd name="T47" fmla="*/ 0 h 310"/>
                  <a:gd name="T48" fmla="*/ 0 w 246"/>
                  <a:gd name="T49" fmla="*/ 0 h 310"/>
                  <a:gd name="T50" fmla="*/ 0 w 246"/>
                  <a:gd name="T51" fmla="*/ 0 h 310"/>
                  <a:gd name="T52" fmla="*/ 0 w 246"/>
                  <a:gd name="T53" fmla="*/ 0 h 310"/>
                  <a:gd name="T54" fmla="*/ 0 w 246"/>
                  <a:gd name="T55" fmla="*/ 0 h 310"/>
                  <a:gd name="T56" fmla="*/ 0 w 246"/>
                  <a:gd name="T57" fmla="*/ 0 h 310"/>
                  <a:gd name="T58" fmla="*/ 0 w 246"/>
                  <a:gd name="T59" fmla="*/ 0 h 310"/>
                  <a:gd name="T60" fmla="*/ 0 w 246"/>
                  <a:gd name="T61" fmla="*/ 0 h 310"/>
                  <a:gd name="T62" fmla="*/ 0 w 246"/>
                  <a:gd name="T63" fmla="*/ 0 h 310"/>
                  <a:gd name="T64" fmla="*/ 0 w 246"/>
                  <a:gd name="T65" fmla="*/ 0 h 310"/>
                  <a:gd name="T66" fmla="*/ 0 w 246"/>
                  <a:gd name="T67" fmla="*/ 0 h 310"/>
                  <a:gd name="T68" fmla="*/ 0 w 246"/>
                  <a:gd name="T69" fmla="*/ 0 h 310"/>
                  <a:gd name="T70" fmla="*/ 0 w 246"/>
                  <a:gd name="T71" fmla="*/ 0 h 310"/>
                  <a:gd name="T72" fmla="*/ 0 w 246"/>
                  <a:gd name="T73" fmla="*/ 0 h 310"/>
                  <a:gd name="T74" fmla="*/ 0 w 246"/>
                  <a:gd name="T75" fmla="*/ 0 h 3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6"/>
                  <a:gd name="T115" fmla="*/ 0 h 310"/>
                  <a:gd name="T116" fmla="*/ 246 w 246"/>
                  <a:gd name="T117" fmla="*/ 310 h 31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6" h="310">
                    <a:moveTo>
                      <a:pt x="199" y="116"/>
                    </a:moveTo>
                    <a:lnTo>
                      <a:pt x="207" y="124"/>
                    </a:lnTo>
                    <a:lnTo>
                      <a:pt x="214" y="133"/>
                    </a:lnTo>
                    <a:lnTo>
                      <a:pt x="219" y="143"/>
                    </a:lnTo>
                    <a:lnTo>
                      <a:pt x="223" y="154"/>
                    </a:lnTo>
                    <a:lnTo>
                      <a:pt x="225" y="164"/>
                    </a:lnTo>
                    <a:lnTo>
                      <a:pt x="225" y="176"/>
                    </a:lnTo>
                    <a:lnTo>
                      <a:pt x="221" y="187"/>
                    </a:lnTo>
                    <a:lnTo>
                      <a:pt x="216" y="197"/>
                    </a:lnTo>
                    <a:lnTo>
                      <a:pt x="208" y="209"/>
                    </a:lnTo>
                    <a:lnTo>
                      <a:pt x="199" y="219"/>
                    </a:lnTo>
                    <a:lnTo>
                      <a:pt x="188" y="228"/>
                    </a:lnTo>
                    <a:lnTo>
                      <a:pt x="177" y="238"/>
                    </a:lnTo>
                    <a:lnTo>
                      <a:pt x="166" y="246"/>
                    </a:lnTo>
                    <a:lnTo>
                      <a:pt x="154" y="255"/>
                    </a:lnTo>
                    <a:lnTo>
                      <a:pt x="143" y="264"/>
                    </a:lnTo>
                    <a:lnTo>
                      <a:pt x="132" y="274"/>
                    </a:lnTo>
                    <a:lnTo>
                      <a:pt x="129" y="278"/>
                    </a:lnTo>
                    <a:lnTo>
                      <a:pt x="126" y="282"/>
                    </a:lnTo>
                    <a:lnTo>
                      <a:pt x="124" y="287"/>
                    </a:lnTo>
                    <a:lnTo>
                      <a:pt x="121" y="292"/>
                    </a:lnTo>
                    <a:lnTo>
                      <a:pt x="120" y="296"/>
                    </a:lnTo>
                    <a:lnTo>
                      <a:pt x="120" y="301"/>
                    </a:lnTo>
                    <a:lnTo>
                      <a:pt x="121" y="305"/>
                    </a:lnTo>
                    <a:lnTo>
                      <a:pt x="125" y="309"/>
                    </a:lnTo>
                    <a:lnTo>
                      <a:pt x="130" y="310"/>
                    </a:lnTo>
                    <a:lnTo>
                      <a:pt x="134" y="310"/>
                    </a:lnTo>
                    <a:lnTo>
                      <a:pt x="139" y="309"/>
                    </a:lnTo>
                    <a:lnTo>
                      <a:pt x="143" y="305"/>
                    </a:lnTo>
                    <a:lnTo>
                      <a:pt x="154" y="293"/>
                    </a:lnTo>
                    <a:lnTo>
                      <a:pt x="167" y="280"/>
                    </a:lnTo>
                    <a:lnTo>
                      <a:pt x="180" y="269"/>
                    </a:lnTo>
                    <a:lnTo>
                      <a:pt x="194" y="257"/>
                    </a:lnTo>
                    <a:lnTo>
                      <a:pt x="207" y="246"/>
                    </a:lnTo>
                    <a:lnTo>
                      <a:pt x="219" y="233"/>
                    </a:lnTo>
                    <a:lnTo>
                      <a:pt x="231" y="219"/>
                    </a:lnTo>
                    <a:lnTo>
                      <a:pt x="239" y="204"/>
                    </a:lnTo>
                    <a:lnTo>
                      <a:pt x="245" y="187"/>
                    </a:lnTo>
                    <a:lnTo>
                      <a:pt x="246" y="170"/>
                    </a:lnTo>
                    <a:lnTo>
                      <a:pt x="242" y="153"/>
                    </a:lnTo>
                    <a:lnTo>
                      <a:pt x="236" y="136"/>
                    </a:lnTo>
                    <a:lnTo>
                      <a:pt x="227" y="120"/>
                    </a:lnTo>
                    <a:lnTo>
                      <a:pt x="215" y="107"/>
                    </a:lnTo>
                    <a:lnTo>
                      <a:pt x="201" y="94"/>
                    </a:lnTo>
                    <a:lnTo>
                      <a:pt x="187" y="82"/>
                    </a:lnTo>
                    <a:lnTo>
                      <a:pt x="177" y="74"/>
                    </a:lnTo>
                    <a:lnTo>
                      <a:pt x="165" y="68"/>
                    </a:lnTo>
                    <a:lnTo>
                      <a:pt x="152" y="60"/>
                    </a:lnTo>
                    <a:lnTo>
                      <a:pt x="139" y="51"/>
                    </a:lnTo>
                    <a:lnTo>
                      <a:pt x="126" y="43"/>
                    </a:lnTo>
                    <a:lnTo>
                      <a:pt x="112" y="35"/>
                    </a:lnTo>
                    <a:lnTo>
                      <a:pt x="98" y="28"/>
                    </a:lnTo>
                    <a:lnTo>
                      <a:pt x="85" y="22"/>
                    </a:lnTo>
                    <a:lnTo>
                      <a:pt x="72" y="16"/>
                    </a:lnTo>
                    <a:lnTo>
                      <a:pt x="59" y="10"/>
                    </a:lnTo>
                    <a:lnTo>
                      <a:pt x="46" y="7"/>
                    </a:lnTo>
                    <a:lnTo>
                      <a:pt x="35" y="3"/>
                    </a:lnTo>
                    <a:lnTo>
                      <a:pt x="24" y="1"/>
                    </a:lnTo>
                    <a:lnTo>
                      <a:pt x="15" y="0"/>
                    </a:lnTo>
                    <a:lnTo>
                      <a:pt x="7" y="1"/>
                    </a:lnTo>
                    <a:lnTo>
                      <a:pt x="0" y="3"/>
                    </a:lnTo>
                    <a:lnTo>
                      <a:pt x="8" y="6"/>
                    </a:lnTo>
                    <a:lnTo>
                      <a:pt x="17" y="9"/>
                    </a:lnTo>
                    <a:lnTo>
                      <a:pt x="28" y="14"/>
                    </a:lnTo>
                    <a:lnTo>
                      <a:pt x="38" y="18"/>
                    </a:lnTo>
                    <a:lnTo>
                      <a:pt x="51" y="24"/>
                    </a:lnTo>
                    <a:lnTo>
                      <a:pt x="64" y="30"/>
                    </a:lnTo>
                    <a:lnTo>
                      <a:pt x="78" y="37"/>
                    </a:lnTo>
                    <a:lnTo>
                      <a:pt x="92" y="43"/>
                    </a:lnTo>
                    <a:lnTo>
                      <a:pt x="106" y="51"/>
                    </a:lnTo>
                    <a:lnTo>
                      <a:pt x="120" y="60"/>
                    </a:lnTo>
                    <a:lnTo>
                      <a:pt x="134" y="69"/>
                    </a:lnTo>
                    <a:lnTo>
                      <a:pt x="148" y="78"/>
                    </a:lnTo>
                    <a:lnTo>
                      <a:pt x="163" y="87"/>
                    </a:lnTo>
                    <a:lnTo>
                      <a:pt x="175" y="96"/>
                    </a:lnTo>
                    <a:lnTo>
                      <a:pt x="187" y="105"/>
                    </a:lnTo>
                    <a:lnTo>
                      <a:pt x="199" y="116"/>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59" name="Freeform 450"/>
              <p:cNvSpPr/>
              <p:nvPr/>
            </p:nvSpPr>
            <p:spPr bwMode="auto">
              <a:xfrm>
                <a:off x="2653" y="2749"/>
                <a:ext cx="13" cy="32"/>
              </a:xfrm>
              <a:custGeom>
                <a:avLst/>
                <a:gdLst>
                  <a:gd name="T0" fmla="*/ 0 w 83"/>
                  <a:gd name="T1" fmla="*/ 0 h 187"/>
                  <a:gd name="T2" fmla="*/ 0 w 83"/>
                  <a:gd name="T3" fmla="*/ 0 h 187"/>
                  <a:gd name="T4" fmla="*/ 0 w 83"/>
                  <a:gd name="T5" fmla="*/ 0 h 187"/>
                  <a:gd name="T6" fmla="*/ 0 w 83"/>
                  <a:gd name="T7" fmla="*/ 0 h 187"/>
                  <a:gd name="T8" fmla="*/ 0 w 83"/>
                  <a:gd name="T9" fmla="*/ 0 h 187"/>
                  <a:gd name="T10" fmla="*/ 0 w 83"/>
                  <a:gd name="T11" fmla="*/ 0 h 187"/>
                  <a:gd name="T12" fmla="*/ 0 w 83"/>
                  <a:gd name="T13" fmla="*/ 0 h 187"/>
                  <a:gd name="T14" fmla="*/ 0 w 83"/>
                  <a:gd name="T15" fmla="*/ 0 h 187"/>
                  <a:gd name="T16" fmla="*/ 0 w 83"/>
                  <a:gd name="T17" fmla="*/ 0 h 187"/>
                  <a:gd name="T18" fmla="*/ 0 w 83"/>
                  <a:gd name="T19" fmla="*/ 0 h 187"/>
                  <a:gd name="T20" fmla="*/ 0 w 83"/>
                  <a:gd name="T21" fmla="*/ 0 h 187"/>
                  <a:gd name="T22" fmla="*/ 0 w 83"/>
                  <a:gd name="T23" fmla="*/ 0 h 187"/>
                  <a:gd name="T24" fmla="*/ 0 w 83"/>
                  <a:gd name="T25" fmla="*/ 0 h 187"/>
                  <a:gd name="T26" fmla="*/ 0 w 83"/>
                  <a:gd name="T27" fmla="*/ 0 h 187"/>
                  <a:gd name="T28" fmla="*/ 0 w 83"/>
                  <a:gd name="T29" fmla="*/ 0 h 187"/>
                  <a:gd name="T30" fmla="*/ 0 w 83"/>
                  <a:gd name="T31" fmla="*/ 0 h 187"/>
                  <a:gd name="T32" fmla="*/ 0 w 83"/>
                  <a:gd name="T33" fmla="*/ 0 h 187"/>
                  <a:gd name="T34" fmla="*/ 0 w 83"/>
                  <a:gd name="T35" fmla="*/ 0 h 187"/>
                  <a:gd name="T36" fmla="*/ 0 w 83"/>
                  <a:gd name="T37" fmla="*/ 0 h 187"/>
                  <a:gd name="T38" fmla="*/ 0 w 83"/>
                  <a:gd name="T39" fmla="*/ 0 h 187"/>
                  <a:gd name="T40" fmla="*/ 0 w 83"/>
                  <a:gd name="T41" fmla="*/ 0 h 187"/>
                  <a:gd name="T42" fmla="*/ 0 w 83"/>
                  <a:gd name="T43" fmla="*/ 0 h 187"/>
                  <a:gd name="T44" fmla="*/ 0 w 83"/>
                  <a:gd name="T45" fmla="*/ 0 h 187"/>
                  <a:gd name="T46" fmla="*/ 0 w 83"/>
                  <a:gd name="T47" fmla="*/ 0 h 187"/>
                  <a:gd name="T48" fmla="*/ 0 w 83"/>
                  <a:gd name="T49" fmla="*/ 0 h 18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3"/>
                  <a:gd name="T76" fmla="*/ 0 h 187"/>
                  <a:gd name="T77" fmla="*/ 83 w 83"/>
                  <a:gd name="T78" fmla="*/ 187 h 18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3" h="187">
                    <a:moveTo>
                      <a:pt x="31" y="14"/>
                    </a:moveTo>
                    <a:lnTo>
                      <a:pt x="29" y="8"/>
                    </a:lnTo>
                    <a:lnTo>
                      <a:pt x="25" y="3"/>
                    </a:lnTo>
                    <a:lnTo>
                      <a:pt x="19" y="1"/>
                    </a:lnTo>
                    <a:lnTo>
                      <a:pt x="14" y="0"/>
                    </a:lnTo>
                    <a:lnTo>
                      <a:pt x="8" y="2"/>
                    </a:lnTo>
                    <a:lnTo>
                      <a:pt x="3" y="5"/>
                    </a:lnTo>
                    <a:lnTo>
                      <a:pt x="0" y="11"/>
                    </a:lnTo>
                    <a:lnTo>
                      <a:pt x="0" y="17"/>
                    </a:lnTo>
                    <a:lnTo>
                      <a:pt x="5" y="42"/>
                    </a:lnTo>
                    <a:lnTo>
                      <a:pt x="15" y="71"/>
                    </a:lnTo>
                    <a:lnTo>
                      <a:pt x="27" y="100"/>
                    </a:lnTo>
                    <a:lnTo>
                      <a:pt x="41" y="127"/>
                    </a:lnTo>
                    <a:lnTo>
                      <a:pt x="55" y="151"/>
                    </a:lnTo>
                    <a:lnTo>
                      <a:pt x="68" y="171"/>
                    </a:lnTo>
                    <a:lnTo>
                      <a:pt x="77" y="184"/>
                    </a:lnTo>
                    <a:lnTo>
                      <a:pt x="83" y="187"/>
                    </a:lnTo>
                    <a:lnTo>
                      <a:pt x="80" y="174"/>
                    </a:lnTo>
                    <a:lnTo>
                      <a:pt x="75" y="158"/>
                    </a:lnTo>
                    <a:lnTo>
                      <a:pt x="68" y="138"/>
                    </a:lnTo>
                    <a:lnTo>
                      <a:pt x="59" y="113"/>
                    </a:lnTo>
                    <a:lnTo>
                      <a:pt x="51" y="88"/>
                    </a:lnTo>
                    <a:lnTo>
                      <a:pt x="43" y="63"/>
                    </a:lnTo>
                    <a:lnTo>
                      <a:pt x="36" y="38"/>
                    </a:lnTo>
                    <a:lnTo>
                      <a:pt x="31" y="1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60" name="Freeform 451"/>
              <p:cNvSpPr/>
              <p:nvPr/>
            </p:nvSpPr>
            <p:spPr bwMode="auto">
              <a:xfrm>
                <a:off x="2647" y="2732"/>
                <a:ext cx="7" cy="17"/>
              </a:xfrm>
              <a:custGeom>
                <a:avLst/>
                <a:gdLst>
                  <a:gd name="T0" fmla="*/ 0 w 44"/>
                  <a:gd name="T1" fmla="*/ 0 h 94"/>
                  <a:gd name="T2" fmla="*/ 0 w 44"/>
                  <a:gd name="T3" fmla="*/ 0 h 94"/>
                  <a:gd name="T4" fmla="*/ 0 w 44"/>
                  <a:gd name="T5" fmla="*/ 0 h 94"/>
                  <a:gd name="T6" fmla="*/ 0 w 44"/>
                  <a:gd name="T7" fmla="*/ 0 h 94"/>
                  <a:gd name="T8" fmla="*/ 0 w 44"/>
                  <a:gd name="T9" fmla="*/ 0 h 94"/>
                  <a:gd name="T10" fmla="*/ 0 w 44"/>
                  <a:gd name="T11" fmla="*/ 0 h 94"/>
                  <a:gd name="T12" fmla="*/ 0 w 44"/>
                  <a:gd name="T13" fmla="*/ 0 h 94"/>
                  <a:gd name="T14" fmla="*/ 0 w 44"/>
                  <a:gd name="T15" fmla="*/ 0 h 94"/>
                  <a:gd name="T16" fmla="*/ 0 w 44"/>
                  <a:gd name="T17" fmla="*/ 0 h 94"/>
                  <a:gd name="T18" fmla="*/ 0 w 44"/>
                  <a:gd name="T19" fmla="*/ 0 h 94"/>
                  <a:gd name="T20" fmla="*/ 0 w 44"/>
                  <a:gd name="T21" fmla="*/ 0 h 94"/>
                  <a:gd name="T22" fmla="*/ 0 w 44"/>
                  <a:gd name="T23" fmla="*/ 0 h 94"/>
                  <a:gd name="T24" fmla="*/ 0 w 44"/>
                  <a:gd name="T25" fmla="*/ 0 h 94"/>
                  <a:gd name="T26" fmla="*/ 0 w 44"/>
                  <a:gd name="T27" fmla="*/ 0 h 94"/>
                  <a:gd name="T28" fmla="*/ 0 w 44"/>
                  <a:gd name="T29" fmla="*/ 0 h 94"/>
                  <a:gd name="T30" fmla="*/ 0 w 44"/>
                  <a:gd name="T31" fmla="*/ 0 h 94"/>
                  <a:gd name="T32" fmla="*/ 0 w 44"/>
                  <a:gd name="T33" fmla="*/ 0 h 94"/>
                  <a:gd name="T34" fmla="*/ 0 w 44"/>
                  <a:gd name="T35" fmla="*/ 0 h 94"/>
                  <a:gd name="T36" fmla="*/ 0 w 44"/>
                  <a:gd name="T37" fmla="*/ 0 h 94"/>
                  <a:gd name="T38" fmla="*/ 0 w 44"/>
                  <a:gd name="T39" fmla="*/ 0 h 94"/>
                  <a:gd name="T40" fmla="*/ 0 w 44"/>
                  <a:gd name="T41" fmla="*/ 0 h 9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4"/>
                  <a:gd name="T64" fmla="*/ 0 h 94"/>
                  <a:gd name="T65" fmla="*/ 44 w 44"/>
                  <a:gd name="T66" fmla="*/ 94 h 9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4" h="94">
                    <a:moveTo>
                      <a:pt x="22" y="10"/>
                    </a:moveTo>
                    <a:lnTo>
                      <a:pt x="21" y="6"/>
                    </a:lnTo>
                    <a:lnTo>
                      <a:pt x="18" y="2"/>
                    </a:lnTo>
                    <a:lnTo>
                      <a:pt x="14" y="0"/>
                    </a:lnTo>
                    <a:lnTo>
                      <a:pt x="10" y="0"/>
                    </a:lnTo>
                    <a:lnTo>
                      <a:pt x="6" y="1"/>
                    </a:lnTo>
                    <a:lnTo>
                      <a:pt x="3" y="3"/>
                    </a:lnTo>
                    <a:lnTo>
                      <a:pt x="0" y="7"/>
                    </a:lnTo>
                    <a:lnTo>
                      <a:pt x="0" y="11"/>
                    </a:lnTo>
                    <a:lnTo>
                      <a:pt x="0" y="24"/>
                    </a:lnTo>
                    <a:lnTo>
                      <a:pt x="4" y="38"/>
                    </a:lnTo>
                    <a:lnTo>
                      <a:pt x="8" y="52"/>
                    </a:lnTo>
                    <a:lnTo>
                      <a:pt x="14" y="65"/>
                    </a:lnTo>
                    <a:lnTo>
                      <a:pt x="21" y="78"/>
                    </a:lnTo>
                    <a:lnTo>
                      <a:pt x="28" y="87"/>
                    </a:lnTo>
                    <a:lnTo>
                      <a:pt x="37" y="93"/>
                    </a:lnTo>
                    <a:lnTo>
                      <a:pt x="42" y="94"/>
                    </a:lnTo>
                    <a:lnTo>
                      <a:pt x="44" y="76"/>
                    </a:lnTo>
                    <a:lnTo>
                      <a:pt x="38" y="54"/>
                    </a:lnTo>
                    <a:lnTo>
                      <a:pt x="31" y="32"/>
                    </a:lnTo>
                    <a:lnTo>
                      <a:pt x="22"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61" name="Freeform 452"/>
              <p:cNvSpPr/>
              <p:nvPr/>
            </p:nvSpPr>
            <p:spPr bwMode="auto">
              <a:xfrm>
                <a:off x="2642" y="2722"/>
                <a:ext cx="5" cy="9"/>
              </a:xfrm>
              <a:custGeom>
                <a:avLst/>
                <a:gdLst>
                  <a:gd name="T0" fmla="*/ 0 w 38"/>
                  <a:gd name="T1" fmla="*/ 0 h 54"/>
                  <a:gd name="T2" fmla="*/ 0 w 38"/>
                  <a:gd name="T3" fmla="*/ 0 h 54"/>
                  <a:gd name="T4" fmla="*/ 0 w 38"/>
                  <a:gd name="T5" fmla="*/ 0 h 54"/>
                  <a:gd name="T6" fmla="*/ 0 w 38"/>
                  <a:gd name="T7" fmla="*/ 0 h 54"/>
                  <a:gd name="T8" fmla="*/ 0 w 38"/>
                  <a:gd name="T9" fmla="*/ 0 h 54"/>
                  <a:gd name="T10" fmla="*/ 0 w 38"/>
                  <a:gd name="T11" fmla="*/ 0 h 54"/>
                  <a:gd name="T12" fmla="*/ 0 w 38"/>
                  <a:gd name="T13" fmla="*/ 0 h 54"/>
                  <a:gd name="T14" fmla="*/ 0 w 38"/>
                  <a:gd name="T15" fmla="*/ 0 h 54"/>
                  <a:gd name="T16" fmla="*/ 0 w 38"/>
                  <a:gd name="T17" fmla="*/ 0 h 54"/>
                  <a:gd name="T18" fmla="*/ 0 w 38"/>
                  <a:gd name="T19" fmla="*/ 0 h 54"/>
                  <a:gd name="T20" fmla="*/ 0 w 38"/>
                  <a:gd name="T21" fmla="*/ 0 h 54"/>
                  <a:gd name="T22" fmla="*/ 0 w 38"/>
                  <a:gd name="T23" fmla="*/ 0 h 54"/>
                  <a:gd name="T24" fmla="*/ 0 w 38"/>
                  <a:gd name="T25" fmla="*/ 0 h 54"/>
                  <a:gd name="T26" fmla="*/ 0 w 38"/>
                  <a:gd name="T27" fmla="*/ 0 h 54"/>
                  <a:gd name="T28" fmla="*/ 0 w 38"/>
                  <a:gd name="T29" fmla="*/ 0 h 54"/>
                  <a:gd name="T30" fmla="*/ 0 w 38"/>
                  <a:gd name="T31" fmla="*/ 0 h 54"/>
                  <a:gd name="T32" fmla="*/ 0 w 38"/>
                  <a:gd name="T33" fmla="*/ 0 h 54"/>
                  <a:gd name="T34" fmla="*/ 0 w 38"/>
                  <a:gd name="T35" fmla="*/ 0 h 54"/>
                  <a:gd name="T36" fmla="*/ 0 w 38"/>
                  <a:gd name="T37" fmla="*/ 0 h 54"/>
                  <a:gd name="T38" fmla="*/ 0 w 38"/>
                  <a:gd name="T39" fmla="*/ 0 h 54"/>
                  <a:gd name="T40" fmla="*/ 0 w 38"/>
                  <a:gd name="T41" fmla="*/ 0 h 54"/>
                  <a:gd name="T42" fmla="*/ 0 w 38"/>
                  <a:gd name="T43" fmla="*/ 0 h 54"/>
                  <a:gd name="T44" fmla="*/ 0 w 38"/>
                  <a:gd name="T45" fmla="*/ 0 h 54"/>
                  <a:gd name="T46" fmla="*/ 0 w 38"/>
                  <a:gd name="T47" fmla="*/ 0 h 54"/>
                  <a:gd name="T48" fmla="*/ 0 w 38"/>
                  <a:gd name="T49" fmla="*/ 0 h 5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8"/>
                  <a:gd name="T76" fmla="*/ 0 h 54"/>
                  <a:gd name="T77" fmla="*/ 38 w 38"/>
                  <a:gd name="T78" fmla="*/ 54 h 5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8" h="54">
                    <a:moveTo>
                      <a:pt x="20" y="7"/>
                    </a:moveTo>
                    <a:lnTo>
                      <a:pt x="20" y="8"/>
                    </a:lnTo>
                    <a:lnTo>
                      <a:pt x="19" y="4"/>
                    </a:lnTo>
                    <a:lnTo>
                      <a:pt x="15" y="1"/>
                    </a:lnTo>
                    <a:lnTo>
                      <a:pt x="12" y="0"/>
                    </a:lnTo>
                    <a:lnTo>
                      <a:pt x="7" y="0"/>
                    </a:lnTo>
                    <a:lnTo>
                      <a:pt x="4" y="1"/>
                    </a:lnTo>
                    <a:lnTo>
                      <a:pt x="1" y="4"/>
                    </a:lnTo>
                    <a:lnTo>
                      <a:pt x="0" y="8"/>
                    </a:lnTo>
                    <a:lnTo>
                      <a:pt x="0" y="11"/>
                    </a:lnTo>
                    <a:lnTo>
                      <a:pt x="1" y="17"/>
                    </a:lnTo>
                    <a:lnTo>
                      <a:pt x="4" y="24"/>
                    </a:lnTo>
                    <a:lnTo>
                      <a:pt x="8" y="32"/>
                    </a:lnTo>
                    <a:lnTo>
                      <a:pt x="14" y="39"/>
                    </a:lnTo>
                    <a:lnTo>
                      <a:pt x="20" y="46"/>
                    </a:lnTo>
                    <a:lnTo>
                      <a:pt x="27" y="50"/>
                    </a:lnTo>
                    <a:lnTo>
                      <a:pt x="33" y="54"/>
                    </a:lnTo>
                    <a:lnTo>
                      <a:pt x="38" y="54"/>
                    </a:lnTo>
                    <a:lnTo>
                      <a:pt x="36" y="42"/>
                    </a:lnTo>
                    <a:lnTo>
                      <a:pt x="32" y="29"/>
                    </a:lnTo>
                    <a:lnTo>
                      <a:pt x="25" y="16"/>
                    </a:lnTo>
                    <a:lnTo>
                      <a:pt x="20" y="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62" name="Freeform 453"/>
              <p:cNvSpPr/>
              <p:nvPr/>
            </p:nvSpPr>
            <p:spPr bwMode="auto">
              <a:xfrm>
                <a:off x="2636" y="2714"/>
                <a:ext cx="8" cy="7"/>
              </a:xfrm>
              <a:custGeom>
                <a:avLst/>
                <a:gdLst>
                  <a:gd name="T0" fmla="*/ 0 w 52"/>
                  <a:gd name="T1" fmla="*/ 0 h 36"/>
                  <a:gd name="T2" fmla="*/ 0 w 52"/>
                  <a:gd name="T3" fmla="*/ 0 h 36"/>
                  <a:gd name="T4" fmla="*/ 0 w 52"/>
                  <a:gd name="T5" fmla="*/ 0 h 36"/>
                  <a:gd name="T6" fmla="*/ 0 w 52"/>
                  <a:gd name="T7" fmla="*/ 0 h 36"/>
                  <a:gd name="T8" fmla="*/ 0 w 52"/>
                  <a:gd name="T9" fmla="*/ 0 h 36"/>
                  <a:gd name="T10" fmla="*/ 0 w 52"/>
                  <a:gd name="T11" fmla="*/ 0 h 36"/>
                  <a:gd name="T12" fmla="*/ 0 w 52"/>
                  <a:gd name="T13" fmla="*/ 0 h 36"/>
                  <a:gd name="T14" fmla="*/ 0 w 52"/>
                  <a:gd name="T15" fmla="*/ 0 h 36"/>
                  <a:gd name="T16" fmla="*/ 0 w 52"/>
                  <a:gd name="T17" fmla="*/ 0 h 36"/>
                  <a:gd name="T18" fmla="*/ 0 w 52"/>
                  <a:gd name="T19" fmla="*/ 0 h 36"/>
                  <a:gd name="T20" fmla="*/ 0 w 52"/>
                  <a:gd name="T21" fmla="*/ 0 h 36"/>
                  <a:gd name="T22" fmla="*/ 0 w 52"/>
                  <a:gd name="T23" fmla="*/ 0 h 36"/>
                  <a:gd name="T24" fmla="*/ 0 w 52"/>
                  <a:gd name="T25" fmla="*/ 0 h 36"/>
                  <a:gd name="T26" fmla="*/ 0 w 52"/>
                  <a:gd name="T27" fmla="*/ 0 h 36"/>
                  <a:gd name="T28" fmla="*/ 0 w 52"/>
                  <a:gd name="T29" fmla="*/ 0 h 36"/>
                  <a:gd name="T30" fmla="*/ 0 w 52"/>
                  <a:gd name="T31" fmla="*/ 0 h 36"/>
                  <a:gd name="T32" fmla="*/ 0 w 52"/>
                  <a:gd name="T33" fmla="*/ 0 h 36"/>
                  <a:gd name="T34" fmla="*/ 0 w 52"/>
                  <a:gd name="T35" fmla="*/ 0 h 36"/>
                  <a:gd name="T36" fmla="*/ 0 w 52"/>
                  <a:gd name="T37" fmla="*/ 0 h 36"/>
                  <a:gd name="T38" fmla="*/ 0 w 52"/>
                  <a:gd name="T39" fmla="*/ 0 h 36"/>
                  <a:gd name="T40" fmla="*/ 0 w 52"/>
                  <a:gd name="T41" fmla="*/ 0 h 36"/>
                  <a:gd name="T42" fmla="*/ 0 w 52"/>
                  <a:gd name="T43" fmla="*/ 0 h 36"/>
                  <a:gd name="T44" fmla="*/ 0 w 52"/>
                  <a:gd name="T45" fmla="*/ 0 h 36"/>
                  <a:gd name="T46" fmla="*/ 0 w 52"/>
                  <a:gd name="T47" fmla="*/ 0 h 36"/>
                  <a:gd name="T48" fmla="*/ 0 w 52"/>
                  <a:gd name="T49" fmla="*/ 0 h 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2"/>
                  <a:gd name="T76" fmla="*/ 0 h 36"/>
                  <a:gd name="T77" fmla="*/ 52 w 52"/>
                  <a:gd name="T78" fmla="*/ 36 h 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2" h="36">
                    <a:moveTo>
                      <a:pt x="41" y="27"/>
                    </a:moveTo>
                    <a:lnTo>
                      <a:pt x="46" y="24"/>
                    </a:lnTo>
                    <a:lnTo>
                      <a:pt x="51" y="21"/>
                    </a:lnTo>
                    <a:lnTo>
                      <a:pt x="52" y="16"/>
                    </a:lnTo>
                    <a:lnTo>
                      <a:pt x="52" y="12"/>
                    </a:lnTo>
                    <a:lnTo>
                      <a:pt x="50" y="6"/>
                    </a:lnTo>
                    <a:lnTo>
                      <a:pt x="46" y="2"/>
                    </a:lnTo>
                    <a:lnTo>
                      <a:pt x="41" y="0"/>
                    </a:lnTo>
                    <a:lnTo>
                      <a:pt x="36" y="0"/>
                    </a:lnTo>
                    <a:lnTo>
                      <a:pt x="33" y="0"/>
                    </a:lnTo>
                    <a:lnTo>
                      <a:pt x="29" y="1"/>
                    </a:lnTo>
                    <a:lnTo>
                      <a:pt x="21" y="4"/>
                    </a:lnTo>
                    <a:lnTo>
                      <a:pt x="13" y="8"/>
                    </a:lnTo>
                    <a:lnTo>
                      <a:pt x="6" y="15"/>
                    </a:lnTo>
                    <a:lnTo>
                      <a:pt x="3" y="22"/>
                    </a:lnTo>
                    <a:lnTo>
                      <a:pt x="0" y="29"/>
                    </a:lnTo>
                    <a:lnTo>
                      <a:pt x="0" y="31"/>
                    </a:lnTo>
                    <a:lnTo>
                      <a:pt x="4" y="33"/>
                    </a:lnTo>
                    <a:lnTo>
                      <a:pt x="9" y="36"/>
                    </a:lnTo>
                    <a:lnTo>
                      <a:pt x="13" y="36"/>
                    </a:lnTo>
                    <a:lnTo>
                      <a:pt x="18" y="36"/>
                    </a:lnTo>
                    <a:lnTo>
                      <a:pt x="24" y="33"/>
                    </a:lnTo>
                    <a:lnTo>
                      <a:pt x="30" y="32"/>
                    </a:lnTo>
                    <a:lnTo>
                      <a:pt x="36" y="30"/>
                    </a:lnTo>
                    <a:lnTo>
                      <a:pt x="41" y="2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63" name="Freeform 454"/>
              <p:cNvSpPr/>
              <p:nvPr/>
            </p:nvSpPr>
            <p:spPr bwMode="auto">
              <a:xfrm>
                <a:off x="2595" y="2703"/>
                <a:ext cx="33" cy="38"/>
              </a:xfrm>
              <a:custGeom>
                <a:avLst/>
                <a:gdLst>
                  <a:gd name="T0" fmla="*/ 0 w 198"/>
                  <a:gd name="T1" fmla="*/ 0 h 236"/>
                  <a:gd name="T2" fmla="*/ 0 w 198"/>
                  <a:gd name="T3" fmla="*/ 0 h 236"/>
                  <a:gd name="T4" fmla="*/ 0 w 198"/>
                  <a:gd name="T5" fmla="*/ 0 h 236"/>
                  <a:gd name="T6" fmla="*/ 0 w 198"/>
                  <a:gd name="T7" fmla="*/ 0 h 236"/>
                  <a:gd name="T8" fmla="*/ 0 w 198"/>
                  <a:gd name="T9" fmla="*/ 0 h 236"/>
                  <a:gd name="T10" fmla="*/ 0 w 198"/>
                  <a:gd name="T11" fmla="*/ 0 h 236"/>
                  <a:gd name="T12" fmla="*/ 0 w 198"/>
                  <a:gd name="T13" fmla="*/ 0 h 236"/>
                  <a:gd name="T14" fmla="*/ 0 w 198"/>
                  <a:gd name="T15" fmla="*/ 0 h 236"/>
                  <a:gd name="T16" fmla="*/ 0 w 198"/>
                  <a:gd name="T17" fmla="*/ 0 h 236"/>
                  <a:gd name="T18" fmla="*/ 0 w 198"/>
                  <a:gd name="T19" fmla="*/ 0 h 236"/>
                  <a:gd name="T20" fmla="*/ 0 w 198"/>
                  <a:gd name="T21" fmla="*/ 0 h 236"/>
                  <a:gd name="T22" fmla="*/ 0 w 198"/>
                  <a:gd name="T23" fmla="*/ 0 h 236"/>
                  <a:gd name="T24" fmla="*/ 0 w 198"/>
                  <a:gd name="T25" fmla="*/ 0 h 236"/>
                  <a:gd name="T26" fmla="*/ 0 w 198"/>
                  <a:gd name="T27" fmla="*/ 0 h 236"/>
                  <a:gd name="T28" fmla="*/ 0 w 198"/>
                  <a:gd name="T29" fmla="*/ 0 h 236"/>
                  <a:gd name="T30" fmla="*/ 0 w 198"/>
                  <a:gd name="T31" fmla="*/ 0 h 236"/>
                  <a:gd name="T32" fmla="*/ 0 w 198"/>
                  <a:gd name="T33" fmla="*/ 0 h 236"/>
                  <a:gd name="T34" fmla="*/ 0 w 198"/>
                  <a:gd name="T35" fmla="*/ 0 h 236"/>
                  <a:gd name="T36" fmla="*/ 0 w 198"/>
                  <a:gd name="T37" fmla="*/ 0 h 236"/>
                  <a:gd name="T38" fmla="*/ 0 w 198"/>
                  <a:gd name="T39" fmla="*/ 0 h 236"/>
                  <a:gd name="T40" fmla="*/ 0 w 198"/>
                  <a:gd name="T41" fmla="*/ 0 h 236"/>
                  <a:gd name="T42" fmla="*/ 0 w 198"/>
                  <a:gd name="T43" fmla="*/ 0 h 236"/>
                  <a:gd name="T44" fmla="*/ 0 w 198"/>
                  <a:gd name="T45" fmla="*/ 0 h 236"/>
                  <a:gd name="T46" fmla="*/ 0 w 198"/>
                  <a:gd name="T47" fmla="*/ 0 h 236"/>
                  <a:gd name="T48" fmla="*/ 0 w 198"/>
                  <a:gd name="T49" fmla="*/ 0 h 236"/>
                  <a:gd name="T50" fmla="*/ 0 w 198"/>
                  <a:gd name="T51" fmla="*/ 0 h 236"/>
                  <a:gd name="T52" fmla="*/ 0 w 198"/>
                  <a:gd name="T53" fmla="*/ 0 h 236"/>
                  <a:gd name="T54" fmla="*/ 0 w 198"/>
                  <a:gd name="T55" fmla="*/ 0 h 236"/>
                  <a:gd name="T56" fmla="*/ 0 w 198"/>
                  <a:gd name="T57" fmla="*/ 0 h 236"/>
                  <a:gd name="T58" fmla="*/ 0 w 198"/>
                  <a:gd name="T59" fmla="*/ 0 h 236"/>
                  <a:gd name="T60" fmla="*/ 0 w 198"/>
                  <a:gd name="T61" fmla="*/ 0 h 236"/>
                  <a:gd name="T62" fmla="*/ 0 w 198"/>
                  <a:gd name="T63" fmla="*/ 0 h 236"/>
                  <a:gd name="T64" fmla="*/ 0 w 198"/>
                  <a:gd name="T65" fmla="*/ 0 h 236"/>
                  <a:gd name="T66" fmla="*/ 0 w 198"/>
                  <a:gd name="T67" fmla="*/ 0 h 236"/>
                  <a:gd name="T68" fmla="*/ 0 w 198"/>
                  <a:gd name="T69" fmla="*/ 0 h 236"/>
                  <a:gd name="T70" fmla="*/ 0 w 198"/>
                  <a:gd name="T71" fmla="*/ 0 h 236"/>
                  <a:gd name="T72" fmla="*/ 0 w 198"/>
                  <a:gd name="T73" fmla="*/ 0 h 236"/>
                  <a:gd name="T74" fmla="*/ 0 w 198"/>
                  <a:gd name="T75" fmla="*/ 0 h 236"/>
                  <a:gd name="T76" fmla="*/ 0 w 198"/>
                  <a:gd name="T77" fmla="*/ 0 h 236"/>
                  <a:gd name="T78" fmla="*/ 0 w 198"/>
                  <a:gd name="T79" fmla="*/ 0 h 236"/>
                  <a:gd name="T80" fmla="*/ 0 w 198"/>
                  <a:gd name="T81" fmla="*/ 0 h 236"/>
                  <a:gd name="T82" fmla="*/ 0 w 198"/>
                  <a:gd name="T83" fmla="*/ 0 h 236"/>
                  <a:gd name="T84" fmla="*/ 0 w 198"/>
                  <a:gd name="T85" fmla="*/ 0 h 236"/>
                  <a:gd name="T86" fmla="*/ 0 w 198"/>
                  <a:gd name="T87" fmla="*/ 0 h 236"/>
                  <a:gd name="T88" fmla="*/ 0 w 198"/>
                  <a:gd name="T89" fmla="*/ 0 h 236"/>
                  <a:gd name="T90" fmla="*/ 0 w 198"/>
                  <a:gd name="T91" fmla="*/ 0 h 236"/>
                  <a:gd name="T92" fmla="*/ 0 w 198"/>
                  <a:gd name="T93" fmla="*/ 0 h 236"/>
                  <a:gd name="T94" fmla="*/ 0 w 198"/>
                  <a:gd name="T95" fmla="*/ 0 h 236"/>
                  <a:gd name="T96" fmla="*/ 0 w 198"/>
                  <a:gd name="T97" fmla="*/ 0 h 236"/>
                  <a:gd name="T98" fmla="*/ 0 w 198"/>
                  <a:gd name="T99" fmla="*/ 0 h 236"/>
                  <a:gd name="T100" fmla="*/ 0 w 198"/>
                  <a:gd name="T101" fmla="*/ 0 h 236"/>
                  <a:gd name="T102" fmla="*/ 0 w 198"/>
                  <a:gd name="T103" fmla="*/ 0 h 236"/>
                  <a:gd name="T104" fmla="*/ 0 w 198"/>
                  <a:gd name="T105" fmla="*/ 0 h 236"/>
                  <a:gd name="T106" fmla="*/ 0 w 198"/>
                  <a:gd name="T107" fmla="*/ 0 h 236"/>
                  <a:gd name="T108" fmla="*/ 0 w 198"/>
                  <a:gd name="T109" fmla="*/ 0 h 236"/>
                  <a:gd name="T110" fmla="*/ 0 w 198"/>
                  <a:gd name="T111" fmla="*/ 0 h 236"/>
                  <a:gd name="T112" fmla="*/ 0 w 198"/>
                  <a:gd name="T113" fmla="*/ 0 h 236"/>
                  <a:gd name="T114" fmla="*/ 0 w 198"/>
                  <a:gd name="T115" fmla="*/ 0 h 236"/>
                  <a:gd name="T116" fmla="*/ 0 w 198"/>
                  <a:gd name="T117" fmla="*/ 0 h 236"/>
                  <a:gd name="T118" fmla="*/ 0 w 198"/>
                  <a:gd name="T119" fmla="*/ 0 h 236"/>
                  <a:gd name="T120" fmla="*/ 0 w 198"/>
                  <a:gd name="T121" fmla="*/ 0 h 2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98"/>
                  <a:gd name="T184" fmla="*/ 0 h 236"/>
                  <a:gd name="T185" fmla="*/ 198 w 198"/>
                  <a:gd name="T186" fmla="*/ 236 h 2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98" h="236">
                    <a:moveTo>
                      <a:pt x="73" y="36"/>
                    </a:moveTo>
                    <a:lnTo>
                      <a:pt x="58" y="46"/>
                    </a:lnTo>
                    <a:lnTo>
                      <a:pt x="46" y="58"/>
                    </a:lnTo>
                    <a:lnTo>
                      <a:pt x="33" y="72"/>
                    </a:lnTo>
                    <a:lnTo>
                      <a:pt x="22" y="85"/>
                    </a:lnTo>
                    <a:lnTo>
                      <a:pt x="14" y="100"/>
                    </a:lnTo>
                    <a:lnTo>
                      <a:pt x="7" y="115"/>
                    </a:lnTo>
                    <a:lnTo>
                      <a:pt x="2" y="130"/>
                    </a:lnTo>
                    <a:lnTo>
                      <a:pt x="0" y="146"/>
                    </a:lnTo>
                    <a:lnTo>
                      <a:pt x="2" y="170"/>
                    </a:lnTo>
                    <a:lnTo>
                      <a:pt x="12" y="190"/>
                    </a:lnTo>
                    <a:lnTo>
                      <a:pt x="26" y="207"/>
                    </a:lnTo>
                    <a:lnTo>
                      <a:pt x="43" y="220"/>
                    </a:lnTo>
                    <a:lnTo>
                      <a:pt x="64" y="229"/>
                    </a:lnTo>
                    <a:lnTo>
                      <a:pt x="88" y="235"/>
                    </a:lnTo>
                    <a:lnTo>
                      <a:pt x="110" y="236"/>
                    </a:lnTo>
                    <a:lnTo>
                      <a:pt x="132" y="232"/>
                    </a:lnTo>
                    <a:lnTo>
                      <a:pt x="137" y="232"/>
                    </a:lnTo>
                    <a:lnTo>
                      <a:pt x="142" y="230"/>
                    </a:lnTo>
                    <a:lnTo>
                      <a:pt x="145" y="226"/>
                    </a:lnTo>
                    <a:lnTo>
                      <a:pt x="146" y="221"/>
                    </a:lnTo>
                    <a:lnTo>
                      <a:pt x="145" y="219"/>
                    </a:lnTo>
                    <a:lnTo>
                      <a:pt x="142" y="219"/>
                    </a:lnTo>
                    <a:lnTo>
                      <a:pt x="137" y="217"/>
                    </a:lnTo>
                    <a:lnTo>
                      <a:pt x="131" y="217"/>
                    </a:lnTo>
                    <a:lnTo>
                      <a:pt x="124" y="217"/>
                    </a:lnTo>
                    <a:lnTo>
                      <a:pt x="118" y="217"/>
                    </a:lnTo>
                    <a:lnTo>
                      <a:pt x="112" y="217"/>
                    </a:lnTo>
                    <a:lnTo>
                      <a:pt x="109" y="217"/>
                    </a:lnTo>
                    <a:lnTo>
                      <a:pt x="97" y="216"/>
                    </a:lnTo>
                    <a:lnTo>
                      <a:pt x="87" y="215"/>
                    </a:lnTo>
                    <a:lnTo>
                      <a:pt x="75" y="214"/>
                    </a:lnTo>
                    <a:lnTo>
                      <a:pt x="63" y="211"/>
                    </a:lnTo>
                    <a:lnTo>
                      <a:pt x="51" y="207"/>
                    </a:lnTo>
                    <a:lnTo>
                      <a:pt x="40" y="199"/>
                    </a:lnTo>
                    <a:lnTo>
                      <a:pt x="29" y="189"/>
                    </a:lnTo>
                    <a:lnTo>
                      <a:pt x="17" y="174"/>
                    </a:lnTo>
                    <a:lnTo>
                      <a:pt x="15" y="157"/>
                    </a:lnTo>
                    <a:lnTo>
                      <a:pt x="16" y="141"/>
                    </a:lnTo>
                    <a:lnTo>
                      <a:pt x="21" y="124"/>
                    </a:lnTo>
                    <a:lnTo>
                      <a:pt x="28" y="109"/>
                    </a:lnTo>
                    <a:lnTo>
                      <a:pt x="39" y="96"/>
                    </a:lnTo>
                    <a:lnTo>
                      <a:pt x="50" y="82"/>
                    </a:lnTo>
                    <a:lnTo>
                      <a:pt x="63" y="70"/>
                    </a:lnTo>
                    <a:lnTo>
                      <a:pt x="78" y="59"/>
                    </a:lnTo>
                    <a:lnTo>
                      <a:pt x="94" y="49"/>
                    </a:lnTo>
                    <a:lnTo>
                      <a:pt x="110" y="39"/>
                    </a:lnTo>
                    <a:lnTo>
                      <a:pt x="126" y="31"/>
                    </a:lnTo>
                    <a:lnTo>
                      <a:pt x="142" y="24"/>
                    </a:lnTo>
                    <a:lnTo>
                      <a:pt x="158" y="19"/>
                    </a:lnTo>
                    <a:lnTo>
                      <a:pt x="172" y="13"/>
                    </a:lnTo>
                    <a:lnTo>
                      <a:pt x="186" y="10"/>
                    </a:lnTo>
                    <a:lnTo>
                      <a:pt x="198" y="7"/>
                    </a:lnTo>
                    <a:lnTo>
                      <a:pt x="190" y="3"/>
                    </a:lnTo>
                    <a:lnTo>
                      <a:pt x="177" y="0"/>
                    </a:lnTo>
                    <a:lnTo>
                      <a:pt x="162" y="3"/>
                    </a:lnTo>
                    <a:lnTo>
                      <a:pt x="144" y="6"/>
                    </a:lnTo>
                    <a:lnTo>
                      <a:pt x="124" y="12"/>
                    </a:lnTo>
                    <a:lnTo>
                      <a:pt x="105" y="19"/>
                    </a:lnTo>
                    <a:lnTo>
                      <a:pt x="88" y="28"/>
                    </a:lnTo>
                    <a:lnTo>
                      <a:pt x="73" y="3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64" name="Freeform 455"/>
              <p:cNvSpPr/>
              <p:nvPr/>
            </p:nvSpPr>
            <p:spPr bwMode="auto">
              <a:xfrm>
                <a:off x="2652" y="2703"/>
                <a:ext cx="22" cy="29"/>
              </a:xfrm>
              <a:custGeom>
                <a:avLst/>
                <a:gdLst>
                  <a:gd name="T0" fmla="*/ 0 w 128"/>
                  <a:gd name="T1" fmla="*/ 0 h 183"/>
                  <a:gd name="T2" fmla="*/ 0 w 128"/>
                  <a:gd name="T3" fmla="*/ 0 h 183"/>
                  <a:gd name="T4" fmla="*/ 0 w 128"/>
                  <a:gd name="T5" fmla="*/ 0 h 183"/>
                  <a:gd name="T6" fmla="*/ 0 w 128"/>
                  <a:gd name="T7" fmla="*/ 0 h 183"/>
                  <a:gd name="T8" fmla="*/ 0 w 128"/>
                  <a:gd name="T9" fmla="*/ 0 h 183"/>
                  <a:gd name="T10" fmla="*/ 0 w 128"/>
                  <a:gd name="T11" fmla="*/ 0 h 183"/>
                  <a:gd name="T12" fmla="*/ 0 w 128"/>
                  <a:gd name="T13" fmla="*/ 0 h 183"/>
                  <a:gd name="T14" fmla="*/ 0 w 128"/>
                  <a:gd name="T15" fmla="*/ 0 h 183"/>
                  <a:gd name="T16" fmla="*/ 0 w 128"/>
                  <a:gd name="T17" fmla="*/ 0 h 183"/>
                  <a:gd name="T18" fmla="*/ 0 w 128"/>
                  <a:gd name="T19" fmla="*/ 0 h 183"/>
                  <a:gd name="T20" fmla="*/ 0 w 128"/>
                  <a:gd name="T21" fmla="*/ 0 h 183"/>
                  <a:gd name="T22" fmla="*/ 0 w 128"/>
                  <a:gd name="T23" fmla="*/ 0 h 183"/>
                  <a:gd name="T24" fmla="*/ 0 w 128"/>
                  <a:gd name="T25" fmla="*/ 0 h 183"/>
                  <a:gd name="T26" fmla="*/ 0 w 128"/>
                  <a:gd name="T27" fmla="*/ 0 h 183"/>
                  <a:gd name="T28" fmla="*/ 0 w 128"/>
                  <a:gd name="T29" fmla="*/ 0 h 183"/>
                  <a:gd name="T30" fmla="*/ 0 w 128"/>
                  <a:gd name="T31" fmla="*/ 0 h 183"/>
                  <a:gd name="T32" fmla="*/ 0 w 128"/>
                  <a:gd name="T33" fmla="*/ 0 h 183"/>
                  <a:gd name="T34" fmla="*/ 0 w 128"/>
                  <a:gd name="T35" fmla="*/ 0 h 183"/>
                  <a:gd name="T36" fmla="*/ 0 w 128"/>
                  <a:gd name="T37" fmla="*/ 0 h 183"/>
                  <a:gd name="T38" fmla="*/ 0 w 128"/>
                  <a:gd name="T39" fmla="*/ 0 h 183"/>
                  <a:gd name="T40" fmla="*/ 0 w 128"/>
                  <a:gd name="T41" fmla="*/ 0 h 183"/>
                  <a:gd name="T42" fmla="*/ 0 w 128"/>
                  <a:gd name="T43" fmla="*/ 0 h 183"/>
                  <a:gd name="T44" fmla="*/ 0 w 128"/>
                  <a:gd name="T45" fmla="*/ 0 h 183"/>
                  <a:gd name="T46" fmla="*/ 0 w 128"/>
                  <a:gd name="T47" fmla="*/ 0 h 183"/>
                  <a:gd name="T48" fmla="*/ 0 w 128"/>
                  <a:gd name="T49" fmla="*/ 0 h 183"/>
                  <a:gd name="T50" fmla="*/ 0 w 128"/>
                  <a:gd name="T51" fmla="*/ 0 h 183"/>
                  <a:gd name="T52" fmla="*/ 0 w 128"/>
                  <a:gd name="T53" fmla="*/ 0 h 183"/>
                  <a:gd name="T54" fmla="*/ 0 w 128"/>
                  <a:gd name="T55" fmla="*/ 0 h 183"/>
                  <a:gd name="T56" fmla="*/ 0 w 128"/>
                  <a:gd name="T57" fmla="*/ 0 h 183"/>
                  <a:gd name="T58" fmla="*/ 0 w 128"/>
                  <a:gd name="T59" fmla="*/ 0 h 183"/>
                  <a:gd name="T60" fmla="*/ 0 w 128"/>
                  <a:gd name="T61" fmla="*/ 0 h 183"/>
                  <a:gd name="T62" fmla="*/ 0 w 128"/>
                  <a:gd name="T63" fmla="*/ 0 h 183"/>
                  <a:gd name="T64" fmla="*/ 0 w 128"/>
                  <a:gd name="T65" fmla="*/ 0 h 183"/>
                  <a:gd name="T66" fmla="*/ 0 w 128"/>
                  <a:gd name="T67" fmla="*/ 0 h 183"/>
                  <a:gd name="T68" fmla="*/ 0 w 128"/>
                  <a:gd name="T69" fmla="*/ 0 h 183"/>
                  <a:gd name="T70" fmla="*/ 0 w 128"/>
                  <a:gd name="T71" fmla="*/ 0 h 183"/>
                  <a:gd name="T72" fmla="*/ 0 w 128"/>
                  <a:gd name="T73" fmla="*/ 0 h 183"/>
                  <a:gd name="T74" fmla="*/ 0 w 128"/>
                  <a:gd name="T75" fmla="*/ 0 h 183"/>
                  <a:gd name="T76" fmla="*/ 0 w 128"/>
                  <a:gd name="T77" fmla="*/ 0 h 183"/>
                  <a:gd name="T78" fmla="*/ 0 w 128"/>
                  <a:gd name="T79" fmla="*/ 0 h 183"/>
                  <a:gd name="T80" fmla="*/ 0 w 128"/>
                  <a:gd name="T81" fmla="*/ 0 h 18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8"/>
                  <a:gd name="T124" fmla="*/ 0 h 183"/>
                  <a:gd name="T125" fmla="*/ 128 w 128"/>
                  <a:gd name="T126" fmla="*/ 183 h 18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8" h="183">
                    <a:moveTo>
                      <a:pt x="108" y="61"/>
                    </a:moveTo>
                    <a:lnTo>
                      <a:pt x="111" y="80"/>
                    </a:lnTo>
                    <a:lnTo>
                      <a:pt x="109" y="97"/>
                    </a:lnTo>
                    <a:lnTo>
                      <a:pt x="101" y="110"/>
                    </a:lnTo>
                    <a:lnTo>
                      <a:pt x="89" y="123"/>
                    </a:lnTo>
                    <a:lnTo>
                      <a:pt x="75" y="134"/>
                    </a:lnTo>
                    <a:lnTo>
                      <a:pt x="60" y="145"/>
                    </a:lnTo>
                    <a:lnTo>
                      <a:pt x="43" y="156"/>
                    </a:lnTo>
                    <a:lnTo>
                      <a:pt x="29" y="167"/>
                    </a:lnTo>
                    <a:lnTo>
                      <a:pt x="27" y="170"/>
                    </a:lnTo>
                    <a:lnTo>
                      <a:pt x="26" y="172"/>
                    </a:lnTo>
                    <a:lnTo>
                      <a:pt x="26" y="176"/>
                    </a:lnTo>
                    <a:lnTo>
                      <a:pt x="28" y="179"/>
                    </a:lnTo>
                    <a:lnTo>
                      <a:pt x="30" y="182"/>
                    </a:lnTo>
                    <a:lnTo>
                      <a:pt x="34" y="183"/>
                    </a:lnTo>
                    <a:lnTo>
                      <a:pt x="37" y="183"/>
                    </a:lnTo>
                    <a:lnTo>
                      <a:pt x="41" y="182"/>
                    </a:lnTo>
                    <a:lnTo>
                      <a:pt x="58" y="171"/>
                    </a:lnTo>
                    <a:lnTo>
                      <a:pt x="76" y="160"/>
                    </a:lnTo>
                    <a:lnTo>
                      <a:pt x="92" y="147"/>
                    </a:lnTo>
                    <a:lnTo>
                      <a:pt x="108" y="132"/>
                    </a:lnTo>
                    <a:lnTo>
                      <a:pt x="118" y="116"/>
                    </a:lnTo>
                    <a:lnTo>
                      <a:pt x="125" y="98"/>
                    </a:lnTo>
                    <a:lnTo>
                      <a:pt x="128" y="78"/>
                    </a:lnTo>
                    <a:lnTo>
                      <a:pt x="123" y="58"/>
                    </a:lnTo>
                    <a:lnTo>
                      <a:pt x="112" y="41"/>
                    </a:lnTo>
                    <a:lnTo>
                      <a:pt x="98" y="28"/>
                    </a:lnTo>
                    <a:lnTo>
                      <a:pt x="80" y="16"/>
                    </a:lnTo>
                    <a:lnTo>
                      <a:pt x="61" y="8"/>
                    </a:lnTo>
                    <a:lnTo>
                      <a:pt x="41" y="2"/>
                    </a:lnTo>
                    <a:lnTo>
                      <a:pt x="23" y="0"/>
                    </a:lnTo>
                    <a:lnTo>
                      <a:pt x="9" y="1"/>
                    </a:lnTo>
                    <a:lnTo>
                      <a:pt x="0" y="6"/>
                    </a:lnTo>
                    <a:lnTo>
                      <a:pt x="16" y="10"/>
                    </a:lnTo>
                    <a:lnTo>
                      <a:pt x="33" y="14"/>
                    </a:lnTo>
                    <a:lnTo>
                      <a:pt x="48" y="17"/>
                    </a:lnTo>
                    <a:lnTo>
                      <a:pt x="63" y="22"/>
                    </a:lnTo>
                    <a:lnTo>
                      <a:pt x="77" y="28"/>
                    </a:lnTo>
                    <a:lnTo>
                      <a:pt x="90" y="36"/>
                    </a:lnTo>
                    <a:lnTo>
                      <a:pt x="101" y="46"/>
                    </a:lnTo>
                    <a:lnTo>
                      <a:pt x="108" y="6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65" name="Freeform 456"/>
              <p:cNvSpPr/>
              <p:nvPr/>
            </p:nvSpPr>
            <p:spPr bwMode="auto">
              <a:xfrm>
                <a:off x="2574" y="2697"/>
                <a:ext cx="54" cy="63"/>
              </a:xfrm>
              <a:custGeom>
                <a:avLst/>
                <a:gdLst>
                  <a:gd name="T0" fmla="*/ 0 w 323"/>
                  <a:gd name="T1" fmla="*/ 0 h 379"/>
                  <a:gd name="T2" fmla="*/ 0 w 323"/>
                  <a:gd name="T3" fmla="*/ 0 h 379"/>
                  <a:gd name="T4" fmla="*/ 0 w 323"/>
                  <a:gd name="T5" fmla="*/ 0 h 379"/>
                  <a:gd name="T6" fmla="*/ 0 w 323"/>
                  <a:gd name="T7" fmla="*/ 0 h 379"/>
                  <a:gd name="T8" fmla="*/ 0 w 323"/>
                  <a:gd name="T9" fmla="*/ 0 h 379"/>
                  <a:gd name="T10" fmla="*/ 0 w 323"/>
                  <a:gd name="T11" fmla="*/ 0 h 379"/>
                  <a:gd name="T12" fmla="*/ 0 w 323"/>
                  <a:gd name="T13" fmla="*/ 0 h 379"/>
                  <a:gd name="T14" fmla="*/ 0 w 323"/>
                  <a:gd name="T15" fmla="*/ 0 h 379"/>
                  <a:gd name="T16" fmla="*/ 0 w 323"/>
                  <a:gd name="T17" fmla="*/ 0 h 379"/>
                  <a:gd name="T18" fmla="*/ 0 w 323"/>
                  <a:gd name="T19" fmla="*/ 0 h 379"/>
                  <a:gd name="T20" fmla="*/ 0 w 323"/>
                  <a:gd name="T21" fmla="*/ 0 h 379"/>
                  <a:gd name="T22" fmla="*/ 0 w 323"/>
                  <a:gd name="T23" fmla="*/ 0 h 379"/>
                  <a:gd name="T24" fmla="*/ 0 w 323"/>
                  <a:gd name="T25" fmla="*/ 0 h 379"/>
                  <a:gd name="T26" fmla="*/ 0 w 323"/>
                  <a:gd name="T27" fmla="*/ 0 h 379"/>
                  <a:gd name="T28" fmla="*/ 0 w 323"/>
                  <a:gd name="T29" fmla="*/ 0 h 379"/>
                  <a:gd name="T30" fmla="*/ 0 w 323"/>
                  <a:gd name="T31" fmla="*/ 0 h 379"/>
                  <a:gd name="T32" fmla="*/ 0 w 323"/>
                  <a:gd name="T33" fmla="*/ 0 h 379"/>
                  <a:gd name="T34" fmla="*/ 0 w 323"/>
                  <a:gd name="T35" fmla="*/ 0 h 379"/>
                  <a:gd name="T36" fmla="*/ 0 w 323"/>
                  <a:gd name="T37" fmla="*/ 0 h 379"/>
                  <a:gd name="T38" fmla="*/ 0 w 323"/>
                  <a:gd name="T39" fmla="*/ 0 h 379"/>
                  <a:gd name="T40" fmla="*/ 0 w 323"/>
                  <a:gd name="T41" fmla="*/ 0 h 379"/>
                  <a:gd name="T42" fmla="*/ 0 w 323"/>
                  <a:gd name="T43" fmla="*/ 0 h 379"/>
                  <a:gd name="T44" fmla="*/ 0 w 323"/>
                  <a:gd name="T45" fmla="*/ 0 h 379"/>
                  <a:gd name="T46" fmla="*/ 0 w 323"/>
                  <a:gd name="T47" fmla="*/ 0 h 379"/>
                  <a:gd name="T48" fmla="*/ 0 w 323"/>
                  <a:gd name="T49" fmla="*/ 0 h 379"/>
                  <a:gd name="T50" fmla="*/ 0 w 323"/>
                  <a:gd name="T51" fmla="*/ 0 h 379"/>
                  <a:gd name="T52" fmla="*/ 0 w 323"/>
                  <a:gd name="T53" fmla="*/ 0 h 379"/>
                  <a:gd name="T54" fmla="*/ 0 w 323"/>
                  <a:gd name="T55" fmla="*/ 0 h 379"/>
                  <a:gd name="T56" fmla="*/ 0 w 323"/>
                  <a:gd name="T57" fmla="*/ 0 h 379"/>
                  <a:gd name="T58" fmla="*/ 0 w 323"/>
                  <a:gd name="T59" fmla="*/ 0 h 379"/>
                  <a:gd name="T60" fmla="*/ 0 w 323"/>
                  <a:gd name="T61" fmla="*/ 0 h 379"/>
                  <a:gd name="T62" fmla="*/ 0 w 323"/>
                  <a:gd name="T63" fmla="*/ 0 h 379"/>
                  <a:gd name="T64" fmla="*/ 0 w 323"/>
                  <a:gd name="T65" fmla="*/ 0 h 379"/>
                  <a:gd name="T66" fmla="*/ 0 w 323"/>
                  <a:gd name="T67" fmla="*/ 0 h 379"/>
                  <a:gd name="T68" fmla="*/ 0 w 323"/>
                  <a:gd name="T69" fmla="*/ 0 h 379"/>
                  <a:gd name="T70" fmla="*/ 0 w 323"/>
                  <a:gd name="T71" fmla="*/ 0 h 379"/>
                  <a:gd name="T72" fmla="*/ 0 w 323"/>
                  <a:gd name="T73" fmla="*/ 0 h 379"/>
                  <a:gd name="T74" fmla="*/ 0 w 323"/>
                  <a:gd name="T75" fmla="*/ 0 h 379"/>
                  <a:gd name="T76" fmla="*/ 0 w 323"/>
                  <a:gd name="T77" fmla="*/ 0 h 379"/>
                  <a:gd name="T78" fmla="*/ 0 w 323"/>
                  <a:gd name="T79" fmla="*/ 0 h 379"/>
                  <a:gd name="T80" fmla="*/ 0 w 323"/>
                  <a:gd name="T81" fmla="*/ 0 h 379"/>
                  <a:gd name="T82" fmla="*/ 0 w 323"/>
                  <a:gd name="T83" fmla="*/ 0 h 379"/>
                  <a:gd name="T84" fmla="*/ 0 w 323"/>
                  <a:gd name="T85" fmla="*/ 0 h 379"/>
                  <a:gd name="T86" fmla="*/ 0 w 323"/>
                  <a:gd name="T87" fmla="*/ 0 h 37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3"/>
                  <a:gd name="T133" fmla="*/ 0 h 379"/>
                  <a:gd name="T134" fmla="*/ 323 w 323"/>
                  <a:gd name="T135" fmla="*/ 379 h 37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3" h="379">
                    <a:moveTo>
                      <a:pt x="126" y="50"/>
                    </a:moveTo>
                    <a:lnTo>
                      <a:pt x="101" y="70"/>
                    </a:lnTo>
                    <a:lnTo>
                      <a:pt x="76" y="92"/>
                    </a:lnTo>
                    <a:lnTo>
                      <a:pt x="54" y="115"/>
                    </a:lnTo>
                    <a:lnTo>
                      <a:pt x="34" y="140"/>
                    </a:lnTo>
                    <a:lnTo>
                      <a:pt x="18" y="167"/>
                    </a:lnTo>
                    <a:lnTo>
                      <a:pt x="6" y="196"/>
                    </a:lnTo>
                    <a:lnTo>
                      <a:pt x="0" y="227"/>
                    </a:lnTo>
                    <a:lnTo>
                      <a:pt x="1" y="259"/>
                    </a:lnTo>
                    <a:lnTo>
                      <a:pt x="4" y="267"/>
                    </a:lnTo>
                    <a:lnTo>
                      <a:pt x="7" y="277"/>
                    </a:lnTo>
                    <a:lnTo>
                      <a:pt x="11" y="283"/>
                    </a:lnTo>
                    <a:lnTo>
                      <a:pt x="15" y="291"/>
                    </a:lnTo>
                    <a:lnTo>
                      <a:pt x="21" y="298"/>
                    </a:lnTo>
                    <a:lnTo>
                      <a:pt x="27" y="305"/>
                    </a:lnTo>
                    <a:lnTo>
                      <a:pt x="34" y="311"/>
                    </a:lnTo>
                    <a:lnTo>
                      <a:pt x="41" y="316"/>
                    </a:lnTo>
                    <a:lnTo>
                      <a:pt x="57" y="325"/>
                    </a:lnTo>
                    <a:lnTo>
                      <a:pt x="72" y="333"/>
                    </a:lnTo>
                    <a:lnTo>
                      <a:pt x="87" y="340"/>
                    </a:lnTo>
                    <a:lnTo>
                      <a:pt x="103" y="345"/>
                    </a:lnTo>
                    <a:lnTo>
                      <a:pt x="120" y="351"/>
                    </a:lnTo>
                    <a:lnTo>
                      <a:pt x="136" y="356"/>
                    </a:lnTo>
                    <a:lnTo>
                      <a:pt x="153" y="360"/>
                    </a:lnTo>
                    <a:lnTo>
                      <a:pt x="169" y="364"/>
                    </a:lnTo>
                    <a:lnTo>
                      <a:pt x="187" y="367"/>
                    </a:lnTo>
                    <a:lnTo>
                      <a:pt x="204" y="370"/>
                    </a:lnTo>
                    <a:lnTo>
                      <a:pt x="221" y="372"/>
                    </a:lnTo>
                    <a:lnTo>
                      <a:pt x="238" y="374"/>
                    </a:lnTo>
                    <a:lnTo>
                      <a:pt x="256" y="375"/>
                    </a:lnTo>
                    <a:lnTo>
                      <a:pt x="273" y="376"/>
                    </a:lnTo>
                    <a:lnTo>
                      <a:pt x="290" y="378"/>
                    </a:lnTo>
                    <a:lnTo>
                      <a:pt x="307" y="379"/>
                    </a:lnTo>
                    <a:lnTo>
                      <a:pt x="312" y="379"/>
                    </a:lnTo>
                    <a:lnTo>
                      <a:pt x="317" y="375"/>
                    </a:lnTo>
                    <a:lnTo>
                      <a:pt x="320" y="372"/>
                    </a:lnTo>
                    <a:lnTo>
                      <a:pt x="323" y="366"/>
                    </a:lnTo>
                    <a:lnTo>
                      <a:pt x="323" y="360"/>
                    </a:lnTo>
                    <a:lnTo>
                      <a:pt x="320" y="356"/>
                    </a:lnTo>
                    <a:lnTo>
                      <a:pt x="316" y="352"/>
                    </a:lnTo>
                    <a:lnTo>
                      <a:pt x="311" y="351"/>
                    </a:lnTo>
                    <a:lnTo>
                      <a:pt x="295" y="351"/>
                    </a:lnTo>
                    <a:lnTo>
                      <a:pt x="279" y="351"/>
                    </a:lnTo>
                    <a:lnTo>
                      <a:pt x="263" y="350"/>
                    </a:lnTo>
                    <a:lnTo>
                      <a:pt x="248" y="349"/>
                    </a:lnTo>
                    <a:lnTo>
                      <a:pt x="231" y="348"/>
                    </a:lnTo>
                    <a:lnTo>
                      <a:pt x="215" y="345"/>
                    </a:lnTo>
                    <a:lnTo>
                      <a:pt x="200" y="343"/>
                    </a:lnTo>
                    <a:lnTo>
                      <a:pt x="183" y="341"/>
                    </a:lnTo>
                    <a:lnTo>
                      <a:pt x="168" y="337"/>
                    </a:lnTo>
                    <a:lnTo>
                      <a:pt x="151" y="334"/>
                    </a:lnTo>
                    <a:lnTo>
                      <a:pt x="136" y="329"/>
                    </a:lnTo>
                    <a:lnTo>
                      <a:pt x="121" y="325"/>
                    </a:lnTo>
                    <a:lnTo>
                      <a:pt x="106" y="320"/>
                    </a:lnTo>
                    <a:lnTo>
                      <a:pt x="92" y="313"/>
                    </a:lnTo>
                    <a:lnTo>
                      <a:pt x="76" y="306"/>
                    </a:lnTo>
                    <a:lnTo>
                      <a:pt x="62" y="300"/>
                    </a:lnTo>
                    <a:lnTo>
                      <a:pt x="51" y="291"/>
                    </a:lnTo>
                    <a:lnTo>
                      <a:pt x="41" y="280"/>
                    </a:lnTo>
                    <a:lnTo>
                      <a:pt x="35" y="269"/>
                    </a:lnTo>
                    <a:lnTo>
                      <a:pt x="31" y="255"/>
                    </a:lnTo>
                    <a:lnTo>
                      <a:pt x="31" y="239"/>
                    </a:lnTo>
                    <a:lnTo>
                      <a:pt x="33" y="218"/>
                    </a:lnTo>
                    <a:lnTo>
                      <a:pt x="38" y="197"/>
                    </a:lnTo>
                    <a:lnTo>
                      <a:pt x="42" y="182"/>
                    </a:lnTo>
                    <a:lnTo>
                      <a:pt x="51" y="165"/>
                    </a:lnTo>
                    <a:lnTo>
                      <a:pt x="60" y="150"/>
                    </a:lnTo>
                    <a:lnTo>
                      <a:pt x="68" y="136"/>
                    </a:lnTo>
                    <a:lnTo>
                      <a:pt x="79" y="124"/>
                    </a:lnTo>
                    <a:lnTo>
                      <a:pt x="89" y="111"/>
                    </a:lnTo>
                    <a:lnTo>
                      <a:pt x="101" y="100"/>
                    </a:lnTo>
                    <a:lnTo>
                      <a:pt x="114" y="88"/>
                    </a:lnTo>
                    <a:lnTo>
                      <a:pt x="129" y="76"/>
                    </a:lnTo>
                    <a:lnTo>
                      <a:pt x="144" y="64"/>
                    </a:lnTo>
                    <a:lnTo>
                      <a:pt x="162" y="53"/>
                    </a:lnTo>
                    <a:lnTo>
                      <a:pt x="181" y="41"/>
                    </a:lnTo>
                    <a:lnTo>
                      <a:pt x="201" y="31"/>
                    </a:lnTo>
                    <a:lnTo>
                      <a:pt x="219" y="22"/>
                    </a:lnTo>
                    <a:lnTo>
                      <a:pt x="237" y="14"/>
                    </a:lnTo>
                    <a:lnTo>
                      <a:pt x="253" y="7"/>
                    </a:lnTo>
                    <a:lnTo>
                      <a:pt x="268" y="1"/>
                    </a:lnTo>
                    <a:lnTo>
                      <a:pt x="255" y="0"/>
                    </a:lnTo>
                    <a:lnTo>
                      <a:pt x="238" y="1"/>
                    </a:lnTo>
                    <a:lnTo>
                      <a:pt x="221" y="5"/>
                    </a:lnTo>
                    <a:lnTo>
                      <a:pt x="201" y="11"/>
                    </a:lnTo>
                    <a:lnTo>
                      <a:pt x="181" y="19"/>
                    </a:lnTo>
                    <a:lnTo>
                      <a:pt x="161" y="28"/>
                    </a:lnTo>
                    <a:lnTo>
                      <a:pt x="142" y="39"/>
                    </a:lnTo>
                    <a:lnTo>
                      <a:pt x="126" y="5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66" name="Freeform 457"/>
              <p:cNvSpPr/>
              <p:nvPr/>
            </p:nvSpPr>
            <p:spPr bwMode="auto">
              <a:xfrm>
                <a:off x="2649" y="2696"/>
                <a:ext cx="46" cy="42"/>
              </a:xfrm>
              <a:custGeom>
                <a:avLst/>
                <a:gdLst>
                  <a:gd name="T0" fmla="*/ 0 w 282"/>
                  <a:gd name="T1" fmla="*/ 0 h 253"/>
                  <a:gd name="T2" fmla="*/ 0 w 282"/>
                  <a:gd name="T3" fmla="*/ 0 h 253"/>
                  <a:gd name="T4" fmla="*/ 0 w 282"/>
                  <a:gd name="T5" fmla="*/ 0 h 253"/>
                  <a:gd name="T6" fmla="*/ 0 w 282"/>
                  <a:gd name="T7" fmla="*/ 0 h 253"/>
                  <a:gd name="T8" fmla="*/ 0 w 282"/>
                  <a:gd name="T9" fmla="*/ 0 h 253"/>
                  <a:gd name="T10" fmla="*/ 0 w 282"/>
                  <a:gd name="T11" fmla="*/ 0 h 253"/>
                  <a:gd name="T12" fmla="*/ 0 w 282"/>
                  <a:gd name="T13" fmla="*/ 0 h 253"/>
                  <a:gd name="T14" fmla="*/ 0 w 282"/>
                  <a:gd name="T15" fmla="*/ 0 h 253"/>
                  <a:gd name="T16" fmla="*/ 0 w 282"/>
                  <a:gd name="T17" fmla="*/ 0 h 253"/>
                  <a:gd name="T18" fmla="*/ 0 w 282"/>
                  <a:gd name="T19" fmla="*/ 0 h 253"/>
                  <a:gd name="T20" fmla="*/ 0 w 282"/>
                  <a:gd name="T21" fmla="*/ 0 h 253"/>
                  <a:gd name="T22" fmla="*/ 0 w 282"/>
                  <a:gd name="T23" fmla="*/ 0 h 253"/>
                  <a:gd name="T24" fmla="*/ 0 w 282"/>
                  <a:gd name="T25" fmla="*/ 0 h 253"/>
                  <a:gd name="T26" fmla="*/ 0 w 282"/>
                  <a:gd name="T27" fmla="*/ 0 h 253"/>
                  <a:gd name="T28" fmla="*/ 0 w 282"/>
                  <a:gd name="T29" fmla="*/ 0 h 253"/>
                  <a:gd name="T30" fmla="*/ 0 w 282"/>
                  <a:gd name="T31" fmla="*/ 0 h 253"/>
                  <a:gd name="T32" fmla="*/ 0 w 282"/>
                  <a:gd name="T33" fmla="*/ 0 h 253"/>
                  <a:gd name="T34" fmla="*/ 0 w 282"/>
                  <a:gd name="T35" fmla="*/ 0 h 253"/>
                  <a:gd name="T36" fmla="*/ 0 w 282"/>
                  <a:gd name="T37" fmla="*/ 0 h 253"/>
                  <a:gd name="T38" fmla="*/ 0 w 282"/>
                  <a:gd name="T39" fmla="*/ 0 h 253"/>
                  <a:gd name="T40" fmla="*/ 0 w 282"/>
                  <a:gd name="T41" fmla="*/ 0 h 253"/>
                  <a:gd name="T42" fmla="*/ 0 w 282"/>
                  <a:gd name="T43" fmla="*/ 0 h 253"/>
                  <a:gd name="T44" fmla="*/ 0 w 282"/>
                  <a:gd name="T45" fmla="*/ 0 h 253"/>
                  <a:gd name="T46" fmla="*/ 0 w 282"/>
                  <a:gd name="T47" fmla="*/ 0 h 253"/>
                  <a:gd name="T48" fmla="*/ 0 w 282"/>
                  <a:gd name="T49" fmla="*/ 0 h 253"/>
                  <a:gd name="T50" fmla="*/ 0 w 282"/>
                  <a:gd name="T51" fmla="*/ 0 h 253"/>
                  <a:gd name="T52" fmla="*/ 0 w 282"/>
                  <a:gd name="T53" fmla="*/ 0 h 253"/>
                  <a:gd name="T54" fmla="*/ 0 w 282"/>
                  <a:gd name="T55" fmla="*/ 0 h 253"/>
                  <a:gd name="T56" fmla="*/ 0 w 282"/>
                  <a:gd name="T57" fmla="*/ 0 h 253"/>
                  <a:gd name="T58" fmla="*/ 0 w 282"/>
                  <a:gd name="T59" fmla="*/ 0 h 253"/>
                  <a:gd name="T60" fmla="*/ 0 w 282"/>
                  <a:gd name="T61" fmla="*/ 0 h 253"/>
                  <a:gd name="T62" fmla="*/ 0 w 282"/>
                  <a:gd name="T63" fmla="*/ 0 h 253"/>
                  <a:gd name="T64" fmla="*/ 0 w 282"/>
                  <a:gd name="T65" fmla="*/ 0 h 253"/>
                  <a:gd name="T66" fmla="*/ 0 w 282"/>
                  <a:gd name="T67" fmla="*/ 0 h 253"/>
                  <a:gd name="T68" fmla="*/ 0 w 282"/>
                  <a:gd name="T69" fmla="*/ 0 h 253"/>
                  <a:gd name="T70" fmla="*/ 0 w 282"/>
                  <a:gd name="T71" fmla="*/ 0 h 253"/>
                  <a:gd name="T72" fmla="*/ 0 w 282"/>
                  <a:gd name="T73" fmla="*/ 0 h 253"/>
                  <a:gd name="T74" fmla="*/ 0 w 282"/>
                  <a:gd name="T75" fmla="*/ 0 h 253"/>
                  <a:gd name="T76" fmla="*/ 0 w 282"/>
                  <a:gd name="T77" fmla="*/ 0 h 253"/>
                  <a:gd name="T78" fmla="*/ 0 w 282"/>
                  <a:gd name="T79" fmla="*/ 0 h 253"/>
                  <a:gd name="T80" fmla="*/ 0 w 282"/>
                  <a:gd name="T81" fmla="*/ 0 h 253"/>
                  <a:gd name="T82" fmla="*/ 0 w 282"/>
                  <a:gd name="T83" fmla="*/ 0 h 253"/>
                  <a:gd name="T84" fmla="*/ 0 w 282"/>
                  <a:gd name="T85" fmla="*/ 0 h 253"/>
                  <a:gd name="T86" fmla="*/ 0 w 282"/>
                  <a:gd name="T87" fmla="*/ 0 h 253"/>
                  <a:gd name="T88" fmla="*/ 0 w 282"/>
                  <a:gd name="T89" fmla="*/ 0 h 253"/>
                  <a:gd name="T90" fmla="*/ 0 w 282"/>
                  <a:gd name="T91" fmla="*/ 0 h 253"/>
                  <a:gd name="T92" fmla="*/ 0 w 282"/>
                  <a:gd name="T93" fmla="*/ 0 h 253"/>
                  <a:gd name="T94" fmla="*/ 0 w 282"/>
                  <a:gd name="T95" fmla="*/ 0 h 253"/>
                  <a:gd name="T96" fmla="*/ 0 w 282"/>
                  <a:gd name="T97" fmla="*/ 0 h 253"/>
                  <a:gd name="T98" fmla="*/ 0 w 282"/>
                  <a:gd name="T99" fmla="*/ 0 h 253"/>
                  <a:gd name="T100" fmla="*/ 0 w 282"/>
                  <a:gd name="T101" fmla="*/ 0 h 253"/>
                  <a:gd name="T102" fmla="*/ 0 w 282"/>
                  <a:gd name="T103" fmla="*/ 0 h 253"/>
                  <a:gd name="T104" fmla="*/ 0 w 282"/>
                  <a:gd name="T105" fmla="*/ 0 h 253"/>
                  <a:gd name="T106" fmla="*/ 0 w 282"/>
                  <a:gd name="T107" fmla="*/ 0 h 253"/>
                  <a:gd name="T108" fmla="*/ 0 w 282"/>
                  <a:gd name="T109" fmla="*/ 0 h 253"/>
                  <a:gd name="T110" fmla="*/ 0 w 282"/>
                  <a:gd name="T111" fmla="*/ 0 h 253"/>
                  <a:gd name="T112" fmla="*/ 0 w 282"/>
                  <a:gd name="T113" fmla="*/ 0 h 253"/>
                  <a:gd name="T114" fmla="*/ 0 w 282"/>
                  <a:gd name="T115" fmla="*/ 0 h 253"/>
                  <a:gd name="T116" fmla="*/ 0 w 282"/>
                  <a:gd name="T117" fmla="*/ 0 h 253"/>
                  <a:gd name="T118" fmla="*/ 0 w 282"/>
                  <a:gd name="T119" fmla="*/ 0 h 253"/>
                  <a:gd name="T120" fmla="*/ 0 w 282"/>
                  <a:gd name="T121" fmla="*/ 0 h 25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82"/>
                  <a:gd name="T184" fmla="*/ 0 h 253"/>
                  <a:gd name="T185" fmla="*/ 282 w 282"/>
                  <a:gd name="T186" fmla="*/ 253 h 25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82" h="253">
                    <a:moveTo>
                      <a:pt x="235" y="78"/>
                    </a:moveTo>
                    <a:lnTo>
                      <a:pt x="248" y="92"/>
                    </a:lnTo>
                    <a:lnTo>
                      <a:pt x="255" y="108"/>
                    </a:lnTo>
                    <a:lnTo>
                      <a:pt x="259" y="125"/>
                    </a:lnTo>
                    <a:lnTo>
                      <a:pt x="259" y="144"/>
                    </a:lnTo>
                    <a:lnTo>
                      <a:pt x="257" y="159"/>
                    </a:lnTo>
                    <a:lnTo>
                      <a:pt x="252" y="171"/>
                    </a:lnTo>
                    <a:lnTo>
                      <a:pt x="244" y="184"/>
                    </a:lnTo>
                    <a:lnTo>
                      <a:pt x="236" y="194"/>
                    </a:lnTo>
                    <a:lnTo>
                      <a:pt x="225" y="206"/>
                    </a:lnTo>
                    <a:lnTo>
                      <a:pt x="215" y="215"/>
                    </a:lnTo>
                    <a:lnTo>
                      <a:pt x="204" y="225"/>
                    </a:lnTo>
                    <a:lnTo>
                      <a:pt x="194" y="236"/>
                    </a:lnTo>
                    <a:lnTo>
                      <a:pt x="191" y="239"/>
                    </a:lnTo>
                    <a:lnTo>
                      <a:pt x="190" y="242"/>
                    </a:lnTo>
                    <a:lnTo>
                      <a:pt x="191" y="246"/>
                    </a:lnTo>
                    <a:lnTo>
                      <a:pt x="194" y="249"/>
                    </a:lnTo>
                    <a:lnTo>
                      <a:pt x="197" y="252"/>
                    </a:lnTo>
                    <a:lnTo>
                      <a:pt x="201" y="253"/>
                    </a:lnTo>
                    <a:lnTo>
                      <a:pt x="205" y="252"/>
                    </a:lnTo>
                    <a:lnTo>
                      <a:pt x="209" y="249"/>
                    </a:lnTo>
                    <a:lnTo>
                      <a:pt x="232" y="234"/>
                    </a:lnTo>
                    <a:lnTo>
                      <a:pt x="251" y="215"/>
                    </a:lnTo>
                    <a:lnTo>
                      <a:pt x="267" y="192"/>
                    </a:lnTo>
                    <a:lnTo>
                      <a:pt x="278" y="168"/>
                    </a:lnTo>
                    <a:lnTo>
                      <a:pt x="282" y="141"/>
                    </a:lnTo>
                    <a:lnTo>
                      <a:pt x="279" y="116"/>
                    </a:lnTo>
                    <a:lnTo>
                      <a:pt x="270" y="92"/>
                    </a:lnTo>
                    <a:lnTo>
                      <a:pt x="251" y="70"/>
                    </a:lnTo>
                    <a:lnTo>
                      <a:pt x="237" y="59"/>
                    </a:lnTo>
                    <a:lnTo>
                      <a:pt x="221" y="48"/>
                    </a:lnTo>
                    <a:lnTo>
                      <a:pt x="202" y="39"/>
                    </a:lnTo>
                    <a:lnTo>
                      <a:pt x="183" y="31"/>
                    </a:lnTo>
                    <a:lnTo>
                      <a:pt x="163" y="24"/>
                    </a:lnTo>
                    <a:lnTo>
                      <a:pt x="142" y="18"/>
                    </a:lnTo>
                    <a:lnTo>
                      <a:pt x="122" y="13"/>
                    </a:lnTo>
                    <a:lnTo>
                      <a:pt x="101" y="8"/>
                    </a:lnTo>
                    <a:lnTo>
                      <a:pt x="82" y="5"/>
                    </a:lnTo>
                    <a:lnTo>
                      <a:pt x="63" y="2"/>
                    </a:lnTo>
                    <a:lnTo>
                      <a:pt x="47" y="0"/>
                    </a:lnTo>
                    <a:lnTo>
                      <a:pt x="32" y="0"/>
                    </a:lnTo>
                    <a:lnTo>
                      <a:pt x="19" y="0"/>
                    </a:lnTo>
                    <a:lnTo>
                      <a:pt x="10" y="1"/>
                    </a:lnTo>
                    <a:lnTo>
                      <a:pt x="4" y="4"/>
                    </a:lnTo>
                    <a:lnTo>
                      <a:pt x="0" y="6"/>
                    </a:lnTo>
                    <a:lnTo>
                      <a:pt x="12" y="8"/>
                    </a:lnTo>
                    <a:lnTo>
                      <a:pt x="25" y="9"/>
                    </a:lnTo>
                    <a:lnTo>
                      <a:pt x="38" y="12"/>
                    </a:lnTo>
                    <a:lnTo>
                      <a:pt x="52" y="14"/>
                    </a:lnTo>
                    <a:lnTo>
                      <a:pt x="67" y="16"/>
                    </a:lnTo>
                    <a:lnTo>
                      <a:pt x="82" y="18"/>
                    </a:lnTo>
                    <a:lnTo>
                      <a:pt x="97" y="22"/>
                    </a:lnTo>
                    <a:lnTo>
                      <a:pt x="114" y="25"/>
                    </a:lnTo>
                    <a:lnTo>
                      <a:pt x="129" y="30"/>
                    </a:lnTo>
                    <a:lnTo>
                      <a:pt x="146" y="35"/>
                    </a:lnTo>
                    <a:lnTo>
                      <a:pt x="162" y="40"/>
                    </a:lnTo>
                    <a:lnTo>
                      <a:pt x="177" y="46"/>
                    </a:lnTo>
                    <a:lnTo>
                      <a:pt x="192" y="53"/>
                    </a:lnTo>
                    <a:lnTo>
                      <a:pt x="208" y="60"/>
                    </a:lnTo>
                    <a:lnTo>
                      <a:pt x="222" y="69"/>
                    </a:lnTo>
                    <a:lnTo>
                      <a:pt x="235" y="7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67" name="Freeform 458"/>
              <p:cNvSpPr/>
              <p:nvPr/>
            </p:nvSpPr>
            <p:spPr bwMode="auto">
              <a:xfrm>
                <a:off x="2556" y="2718"/>
                <a:ext cx="18" cy="39"/>
              </a:xfrm>
              <a:custGeom>
                <a:avLst/>
                <a:gdLst>
                  <a:gd name="T0" fmla="*/ 0 w 115"/>
                  <a:gd name="T1" fmla="*/ 0 h 236"/>
                  <a:gd name="T2" fmla="*/ 0 w 115"/>
                  <a:gd name="T3" fmla="*/ 0 h 236"/>
                  <a:gd name="T4" fmla="*/ 0 w 115"/>
                  <a:gd name="T5" fmla="*/ 0 h 236"/>
                  <a:gd name="T6" fmla="*/ 0 w 115"/>
                  <a:gd name="T7" fmla="*/ 0 h 236"/>
                  <a:gd name="T8" fmla="*/ 0 w 115"/>
                  <a:gd name="T9" fmla="*/ 0 h 236"/>
                  <a:gd name="T10" fmla="*/ 0 w 115"/>
                  <a:gd name="T11" fmla="*/ 0 h 236"/>
                  <a:gd name="T12" fmla="*/ 0 w 115"/>
                  <a:gd name="T13" fmla="*/ 0 h 236"/>
                  <a:gd name="T14" fmla="*/ 0 w 115"/>
                  <a:gd name="T15" fmla="*/ 0 h 236"/>
                  <a:gd name="T16" fmla="*/ 0 w 115"/>
                  <a:gd name="T17" fmla="*/ 0 h 236"/>
                  <a:gd name="T18" fmla="*/ 0 w 115"/>
                  <a:gd name="T19" fmla="*/ 0 h 236"/>
                  <a:gd name="T20" fmla="*/ 0 w 115"/>
                  <a:gd name="T21" fmla="*/ 0 h 236"/>
                  <a:gd name="T22" fmla="*/ 0 w 115"/>
                  <a:gd name="T23" fmla="*/ 0 h 236"/>
                  <a:gd name="T24" fmla="*/ 0 w 115"/>
                  <a:gd name="T25" fmla="*/ 0 h 236"/>
                  <a:gd name="T26" fmla="*/ 0 w 115"/>
                  <a:gd name="T27" fmla="*/ 0 h 236"/>
                  <a:gd name="T28" fmla="*/ 0 w 115"/>
                  <a:gd name="T29" fmla="*/ 0 h 236"/>
                  <a:gd name="T30" fmla="*/ 0 w 115"/>
                  <a:gd name="T31" fmla="*/ 0 h 236"/>
                  <a:gd name="T32" fmla="*/ 0 w 115"/>
                  <a:gd name="T33" fmla="*/ 0 h 236"/>
                  <a:gd name="T34" fmla="*/ 0 w 115"/>
                  <a:gd name="T35" fmla="*/ 0 h 236"/>
                  <a:gd name="T36" fmla="*/ 0 w 115"/>
                  <a:gd name="T37" fmla="*/ 0 h 236"/>
                  <a:gd name="T38" fmla="*/ 0 w 115"/>
                  <a:gd name="T39" fmla="*/ 0 h 236"/>
                  <a:gd name="T40" fmla="*/ 0 w 115"/>
                  <a:gd name="T41" fmla="*/ 0 h 236"/>
                  <a:gd name="T42" fmla="*/ 0 w 115"/>
                  <a:gd name="T43" fmla="*/ 0 h 236"/>
                  <a:gd name="T44" fmla="*/ 0 w 115"/>
                  <a:gd name="T45" fmla="*/ 0 h 236"/>
                  <a:gd name="T46" fmla="*/ 0 w 115"/>
                  <a:gd name="T47" fmla="*/ 0 h 236"/>
                  <a:gd name="T48" fmla="*/ 0 w 115"/>
                  <a:gd name="T49" fmla="*/ 0 h 236"/>
                  <a:gd name="T50" fmla="*/ 0 w 115"/>
                  <a:gd name="T51" fmla="*/ 0 h 236"/>
                  <a:gd name="T52" fmla="*/ 0 w 115"/>
                  <a:gd name="T53" fmla="*/ 0 h 236"/>
                  <a:gd name="T54" fmla="*/ 0 w 115"/>
                  <a:gd name="T55" fmla="*/ 0 h 236"/>
                  <a:gd name="T56" fmla="*/ 0 w 115"/>
                  <a:gd name="T57" fmla="*/ 0 h 236"/>
                  <a:gd name="T58" fmla="*/ 0 w 115"/>
                  <a:gd name="T59" fmla="*/ 0 h 236"/>
                  <a:gd name="T60" fmla="*/ 0 w 115"/>
                  <a:gd name="T61" fmla="*/ 0 h 236"/>
                  <a:gd name="T62" fmla="*/ 0 w 115"/>
                  <a:gd name="T63" fmla="*/ 0 h 236"/>
                  <a:gd name="T64" fmla="*/ 0 w 115"/>
                  <a:gd name="T65" fmla="*/ 0 h 236"/>
                  <a:gd name="T66" fmla="*/ 0 w 115"/>
                  <a:gd name="T67" fmla="*/ 0 h 236"/>
                  <a:gd name="T68" fmla="*/ 0 w 115"/>
                  <a:gd name="T69" fmla="*/ 0 h 236"/>
                  <a:gd name="T70" fmla="*/ 0 w 115"/>
                  <a:gd name="T71" fmla="*/ 0 h 236"/>
                  <a:gd name="T72" fmla="*/ 0 w 115"/>
                  <a:gd name="T73" fmla="*/ 0 h 236"/>
                  <a:gd name="T74" fmla="*/ 0 w 115"/>
                  <a:gd name="T75" fmla="*/ 0 h 236"/>
                  <a:gd name="T76" fmla="*/ 0 w 115"/>
                  <a:gd name="T77" fmla="*/ 0 h 236"/>
                  <a:gd name="T78" fmla="*/ 0 w 115"/>
                  <a:gd name="T79" fmla="*/ 0 h 236"/>
                  <a:gd name="T80" fmla="*/ 0 w 115"/>
                  <a:gd name="T81" fmla="*/ 0 h 2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5"/>
                  <a:gd name="T124" fmla="*/ 0 h 236"/>
                  <a:gd name="T125" fmla="*/ 115 w 115"/>
                  <a:gd name="T126" fmla="*/ 236 h 2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5" h="236">
                    <a:moveTo>
                      <a:pt x="0" y="128"/>
                    </a:moveTo>
                    <a:lnTo>
                      <a:pt x="0" y="148"/>
                    </a:lnTo>
                    <a:lnTo>
                      <a:pt x="5" y="166"/>
                    </a:lnTo>
                    <a:lnTo>
                      <a:pt x="13" y="184"/>
                    </a:lnTo>
                    <a:lnTo>
                      <a:pt x="24" y="198"/>
                    </a:lnTo>
                    <a:lnTo>
                      <a:pt x="39" y="211"/>
                    </a:lnTo>
                    <a:lnTo>
                      <a:pt x="55" y="223"/>
                    </a:lnTo>
                    <a:lnTo>
                      <a:pt x="74" y="231"/>
                    </a:lnTo>
                    <a:lnTo>
                      <a:pt x="92" y="235"/>
                    </a:lnTo>
                    <a:lnTo>
                      <a:pt x="98" y="236"/>
                    </a:lnTo>
                    <a:lnTo>
                      <a:pt x="104" y="234"/>
                    </a:lnTo>
                    <a:lnTo>
                      <a:pt x="109" y="231"/>
                    </a:lnTo>
                    <a:lnTo>
                      <a:pt x="111" y="226"/>
                    </a:lnTo>
                    <a:lnTo>
                      <a:pt x="111" y="220"/>
                    </a:lnTo>
                    <a:lnTo>
                      <a:pt x="110" y="215"/>
                    </a:lnTo>
                    <a:lnTo>
                      <a:pt x="107" y="210"/>
                    </a:lnTo>
                    <a:lnTo>
                      <a:pt x="101" y="208"/>
                    </a:lnTo>
                    <a:lnTo>
                      <a:pt x="82" y="201"/>
                    </a:lnTo>
                    <a:lnTo>
                      <a:pt x="64" y="192"/>
                    </a:lnTo>
                    <a:lnTo>
                      <a:pt x="50" y="179"/>
                    </a:lnTo>
                    <a:lnTo>
                      <a:pt x="40" y="165"/>
                    </a:lnTo>
                    <a:lnTo>
                      <a:pt x="33" y="148"/>
                    </a:lnTo>
                    <a:lnTo>
                      <a:pt x="29" y="130"/>
                    </a:lnTo>
                    <a:lnTo>
                      <a:pt x="29" y="110"/>
                    </a:lnTo>
                    <a:lnTo>
                      <a:pt x="35" y="89"/>
                    </a:lnTo>
                    <a:lnTo>
                      <a:pt x="43" y="74"/>
                    </a:lnTo>
                    <a:lnTo>
                      <a:pt x="56" y="60"/>
                    </a:lnTo>
                    <a:lnTo>
                      <a:pt x="70" y="46"/>
                    </a:lnTo>
                    <a:lnTo>
                      <a:pt x="85" y="33"/>
                    </a:lnTo>
                    <a:lnTo>
                      <a:pt x="98" y="23"/>
                    </a:lnTo>
                    <a:lnTo>
                      <a:pt x="109" y="12"/>
                    </a:lnTo>
                    <a:lnTo>
                      <a:pt x="115" y="6"/>
                    </a:lnTo>
                    <a:lnTo>
                      <a:pt x="115" y="0"/>
                    </a:lnTo>
                    <a:lnTo>
                      <a:pt x="102" y="4"/>
                    </a:lnTo>
                    <a:lnTo>
                      <a:pt x="85" y="12"/>
                    </a:lnTo>
                    <a:lnTo>
                      <a:pt x="68" y="26"/>
                    </a:lnTo>
                    <a:lnTo>
                      <a:pt x="49" y="42"/>
                    </a:lnTo>
                    <a:lnTo>
                      <a:pt x="32" y="61"/>
                    </a:lnTo>
                    <a:lnTo>
                      <a:pt x="17" y="82"/>
                    </a:lnTo>
                    <a:lnTo>
                      <a:pt x="6" y="105"/>
                    </a:lnTo>
                    <a:lnTo>
                      <a:pt x="0" y="12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68" name="Freeform 459"/>
              <p:cNvSpPr/>
              <p:nvPr/>
            </p:nvSpPr>
            <p:spPr bwMode="auto">
              <a:xfrm>
                <a:off x="2689" y="2692"/>
                <a:ext cx="41" cy="54"/>
              </a:xfrm>
              <a:custGeom>
                <a:avLst/>
                <a:gdLst>
                  <a:gd name="T0" fmla="*/ 0 w 245"/>
                  <a:gd name="T1" fmla="*/ 0 h 310"/>
                  <a:gd name="T2" fmla="*/ 0 w 245"/>
                  <a:gd name="T3" fmla="*/ 0 h 310"/>
                  <a:gd name="T4" fmla="*/ 0 w 245"/>
                  <a:gd name="T5" fmla="*/ 0 h 310"/>
                  <a:gd name="T6" fmla="*/ 0 w 245"/>
                  <a:gd name="T7" fmla="*/ 0 h 310"/>
                  <a:gd name="T8" fmla="*/ 0 w 245"/>
                  <a:gd name="T9" fmla="*/ 0 h 310"/>
                  <a:gd name="T10" fmla="*/ 0 w 245"/>
                  <a:gd name="T11" fmla="*/ 0 h 310"/>
                  <a:gd name="T12" fmla="*/ 0 w 245"/>
                  <a:gd name="T13" fmla="*/ 0 h 310"/>
                  <a:gd name="T14" fmla="*/ 0 w 245"/>
                  <a:gd name="T15" fmla="*/ 0 h 310"/>
                  <a:gd name="T16" fmla="*/ 0 w 245"/>
                  <a:gd name="T17" fmla="*/ 0 h 310"/>
                  <a:gd name="T18" fmla="*/ 0 w 245"/>
                  <a:gd name="T19" fmla="*/ 0 h 310"/>
                  <a:gd name="T20" fmla="*/ 0 w 245"/>
                  <a:gd name="T21" fmla="*/ 0 h 310"/>
                  <a:gd name="T22" fmla="*/ 0 w 245"/>
                  <a:gd name="T23" fmla="*/ 0 h 310"/>
                  <a:gd name="T24" fmla="*/ 0 w 245"/>
                  <a:gd name="T25" fmla="*/ 0 h 310"/>
                  <a:gd name="T26" fmla="*/ 0 w 245"/>
                  <a:gd name="T27" fmla="*/ 0 h 310"/>
                  <a:gd name="T28" fmla="*/ 0 w 245"/>
                  <a:gd name="T29" fmla="*/ 0 h 310"/>
                  <a:gd name="T30" fmla="*/ 0 w 245"/>
                  <a:gd name="T31" fmla="*/ 0 h 310"/>
                  <a:gd name="T32" fmla="*/ 0 w 245"/>
                  <a:gd name="T33" fmla="*/ 0 h 310"/>
                  <a:gd name="T34" fmla="*/ 0 w 245"/>
                  <a:gd name="T35" fmla="*/ 0 h 310"/>
                  <a:gd name="T36" fmla="*/ 0 w 245"/>
                  <a:gd name="T37" fmla="*/ 0 h 310"/>
                  <a:gd name="T38" fmla="*/ 0 w 245"/>
                  <a:gd name="T39" fmla="*/ 0 h 310"/>
                  <a:gd name="T40" fmla="*/ 0 w 245"/>
                  <a:gd name="T41" fmla="*/ 0 h 310"/>
                  <a:gd name="T42" fmla="*/ 0 w 245"/>
                  <a:gd name="T43" fmla="*/ 0 h 310"/>
                  <a:gd name="T44" fmla="*/ 0 w 245"/>
                  <a:gd name="T45" fmla="*/ 0 h 310"/>
                  <a:gd name="T46" fmla="*/ 0 w 245"/>
                  <a:gd name="T47" fmla="*/ 0 h 310"/>
                  <a:gd name="T48" fmla="*/ 0 w 245"/>
                  <a:gd name="T49" fmla="*/ 0 h 310"/>
                  <a:gd name="T50" fmla="*/ 0 w 245"/>
                  <a:gd name="T51" fmla="*/ 0 h 310"/>
                  <a:gd name="T52" fmla="*/ 0 w 245"/>
                  <a:gd name="T53" fmla="*/ 0 h 310"/>
                  <a:gd name="T54" fmla="*/ 0 w 245"/>
                  <a:gd name="T55" fmla="*/ 0 h 310"/>
                  <a:gd name="T56" fmla="*/ 0 w 245"/>
                  <a:gd name="T57" fmla="*/ 0 h 310"/>
                  <a:gd name="T58" fmla="*/ 0 w 245"/>
                  <a:gd name="T59" fmla="*/ 0 h 310"/>
                  <a:gd name="T60" fmla="*/ 0 w 245"/>
                  <a:gd name="T61" fmla="*/ 0 h 310"/>
                  <a:gd name="T62" fmla="*/ 0 w 245"/>
                  <a:gd name="T63" fmla="*/ 0 h 310"/>
                  <a:gd name="T64" fmla="*/ 0 w 245"/>
                  <a:gd name="T65" fmla="*/ 0 h 310"/>
                  <a:gd name="T66" fmla="*/ 0 w 245"/>
                  <a:gd name="T67" fmla="*/ 0 h 310"/>
                  <a:gd name="T68" fmla="*/ 0 w 245"/>
                  <a:gd name="T69" fmla="*/ 0 h 310"/>
                  <a:gd name="T70" fmla="*/ 0 w 245"/>
                  <a:gd name="T71" fmla="*/ 0 h 310"/>
                  <a:gd name="T72" fmla="*/ 0 w 245"/>
                  <a:gd name="T73" fmla="*/ 0 h 310"/>
                  <a:gd name="T74" fmla="*/ 0 w 245"/>
                  <a:gd name="T75" fmla="*/ 0 h 3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5"/>
                  <a:gd name="T115" fmla="*/ 0 h 310"/>
                  <a:gd name="T116" fmla="*/ 245 w 245"/>
                  <a:gd name="T117" fmla="*/ 310 h 31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5" h="310">
                    <a:moveTo>
                      <a:pt x="200" y="116"/>
                    </a:moveTo>
                    <a:lnTo>
                      <a:pt x="208" y="124"/>
                    </a:lnTo>
                    <a:lnTo>
                      <a:pt x="214" y="133"/>
                    </a:lnTo>
                    <a:lnTo>
                      <a:pt x="220" y="144"/>
                    </a:lnTo>
                    <a:lnTo>
                      <a:pt x="223" y="154"/>
                    </a:lnTo>
                    <a:lnTo>
                      <a:pt x="226" y="164"/>
                    </a:lnTo>
                    <a:lnTo>
                      <a:pt x="224" y="176"/>
                    </a:lnTo>
                    <a:lnTo>
                      <a:pt x="222" y="187"/>
                    </a:lnTo>
                    <a:lnTo>
                      <a:pt x="216" y="198"/>
                    </a:lnTo>
                    <a:lnTo>
                      <a:pt x="208" y="209"/>
                    </a:lnTo>
                    <a:lnTo>
                      <a:pt x="199" y="219"/>
                    </a:lnTo>
                    <a:lnTo>
                      <a:pt x="188" y="229"/>
                    </a:lnTo>
                    <a:lnTo>
                      <a:pt x="177" y="238"/>
                    </a:lnTo>
                    <a:lnTo>
                      <a:pt x="166" y="246"/>
                    </a:lnTo>
                    <a:lnTo>
                      <a:pt x="154" y="255"/>
                    </a:lnTo>
                    <a:lnTo>
                      <a:pt x="142" y="264"/>
                    </a:lnTo>
                    <a:lnTo>
                      <a:pt x="132" y="275"/>
                    </a:lnTo>
                    <a:lnTo>
                      <a:pt x="128" y="278"/>
                    </a:lnTo>
                    <a:lnTo>
                      <a:pt x="126" y="283"/>
                    </a:lnTo>
                    <a:lnTo>
                      <a:pt x="124" y="287"/>
                    </a:lnTo>
                    <a:lnTo>
                      <a:pt x="121" y="292"/>
                    </a:lnTo>
                    <a:lnTo>
                      <a:pt x="120" y="296"/>
                    </a:lnTo>
                    <a:lnTo>
                      <a:pt x="120" y="301"/>
                    </a:lnTo>
                    <a:lnTo>
                      <a:pt x="122" y="306"/>
                    </a:lnTo>
                    <a:lnTo>
                      <a:pt x="126" y="309"/>
                    </a:lnTo>
                    <a:lnTo>
                      <a:pt x="131" y="310"/>
                    </a:lnTo>
                    <a:lnTo>
                      <a:pt x="135" y="310"/>
                    </a:lnTo>
                    <a:lnTo>
                      <a:pt x="139" y="309"/>
                    </a:lnTo>
                    <a:lnTo>
                      <a:pt x="142" y="306"/>
                    </a:lnTo>
                    <a:lnTo>
                      <a:pt x="154" y="292"/>
                    </a:lnTo>
                    <a:lnTo>
                      <a:pt x="167" y="280"/>
                    </a:lnTo>
                    <a:lnTo>
                      <a:pt x="180" y="269"/>
                    </a:lnTo>
                    <a:lnTo>
                      <a:pt x="194" y="257"/>
                    </a:lnTo>
                    <a:lnTo>
                      <a:pt x="207" y="246"/>
                    </a:lnTo>
                    <a:lnTo>
                      <a:pt x="220" y="233"/>
                    </a:lnTo>
                    <a:lnTo>
                      <a:pt x="230" y="219"/>
                    </a:lnTo>
                    <a:lnTo>
                      <a:pt x="238" y="204"/>
                    </a:lnTo>
                    <a:lnTo>
                      <a:pt x="244" y="186"/>
                    </a:lnTo>
                    <a:lnTo>
                      <a:pt x="245" y="169"/>
                    </a:lnTo>
                    <a:lnTo>
                      <a:pt x="243" y="152"/>
                    </a:lnTo>
                    <a:lnTo>
                      <a:pt x="237" y="134"/>
                    </a:lnTo>
                    <a:lnTo>
                      <a:pt x="228" y="119"/>
                    </a:lnTo>
                    <a:lnTo>
                      <a:pt x="217" y="105"/>
                    </a:lnTo>
                    <a:lnTo>
                      <a:pt x="203" y="93"/>
                    </a:lnTo>
                    <a:lnTo>
                      <a:pt x="188" y="83"/>
                    </a:lnTo>
                    <a:lnTo>
                      <a:pt x="176" y="76"/>
                    </a:lnTo>
                    <a:lnTo>
                      <a:pt x="163" y="69"/>
                    </a:lnTo>
                    <a:lnTo>
                      <a:pt x="151" y="61"/>
                    </a:lnTo>
                    <a:lnTo>
                      <a:pt x="136" y="54"/>
                    </a:lnTo>
                    <a:lnTo>
                      <a:pt x="122" y="46"/>
                    </a:lnTo>
                    <a:lnTo>
                      <a:pt x="107" y="39"/>
                    </a:lnTo>
                    <a:lnTo>
                      <a:pt x="93" y="31"/>
                    </a:lnTo>
                    <a:lnTo>
                      <a:pt x="79" y="24"/>
                    </a:lnTo>
                    <a:lnTo>
                      <a:pt x="66" y="18"/>
                    </a:lnTo>
                    <a:lnTo>
                      <a:pt x="53" y="13"/>
                    </a:lnTo>
                    <a:lnTo>
                      <a:pt x="40" y="8"/>
                    </a:lnTo>
                    <a:lnTo>
                      <a:pt x="30" y="5"/>
                    </a:lnTo>
                    <a:lnTo>
                      <a:pt x="20" y="1"/>
                    </a:lnTo>
                    <a:lnTo>
                      <a:pt x="12" y="0"/>
                    </a:lnTo>
                    <a:lnTo>
                      <a:pt x="5" y="0"/>
                    </a:lnTo>
                    <a:lnTo>
                      <a:pt x="0" y="2"/>
                    </a:lnTo>
                    <a:lnTo>
                      <a:pt x="11" y="8"/>
                    </a:lnTo>
                    <a:lnTo>
                      <a:pt x="23" y="14"/>
                    </a:lnTo>
                    <a:lnTo>
                      <a:pt x="36" y="20"/>
                    </a:lnTo>
                    <a:lnTo>
                      <a:pt x="47" y="25"/>
                    </a:lnTo>
                    <a:lnTo>
                      <a:pt x="60" y="31"/>
                    </a:lnTo>
                    <a:lnTo>
                      <a:pt x="73" y="37"/>
                    </a:lnTo>
                    <a:lnTo>
                      <a:pt x="86" y="44"/>
                    </a:lnTo>
                    <a:lnTo>
                      <a:pt x="99" y="51"/>
                    </a:lnTo>
                    <a:lnTo>
                      <a:pt x="113" y="57"/>
                    </a:lnTo>
                    <a:lnTo>
                      <a:pt x="126" y="64"/>
                    </a:lnTo>
                    <a:lnTo>
                      <a:pt x="139" y="71"/>
                    </a:lnTo>
                    <a:lnTo>
                      <a:pt x="152" y="79"/>
                    </a:lnTo>
                    <a:lnTo>
                      <a:pt x="165" y="88"/>
                    </a:lnTo>
                    <a:lnTo>
                      <a:pt x="176" y="96"/>
                    </a:lnTo>
                    <a:lnTo>
                      <a:pt x="188" y="106"/>
                    </a:lnTo>
                    <a:lnTo>
                      <a:pt x="200" y="1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grpSp>
        <p:graphicFrame>
          <p:nvGraphicFramePr>
            <p:cNvPr id="29" name="Object 5"/>
            <p:cNvGraphicFramePr>
              <a:graphicFrameLocks noChangeAspect="1"/>
            </p:cNvGraphicFramePr>
            <p:nvPr userDrawn="1"/>
          </p:nvGraphicFramePr>
          <p:xfrm>
            <a:off x="3694" y="2240"/>
            <a:ext cx="207" cy="173"/>
          </p:xfrm>
          <a:graphic>
            <a:graphicData uri="http://schemas.openxmlformats.org/presentationml/2006/ole">
              <mc:AlternateContent xmlns:mc="http://schemas.openxmlformats.org/markup-compatibility/2006">
                <mc:Choice xmlns:v="urn:schemas-microsoft-com:vml" Requires="v">
                  <p:oleObj spid="_x0000_s390258" name="Clip" r:id="rId12" imgW="1307465" imgH="1083945" progId="MS_ClipArt_Gallery.2">
                    <p:embed/>
                  </p:oleObj>
                </mc:Choice>
                <mc:Fallback>
                  <p:oleObj name="Clip" r:id="rId12" imgW="1307465" imgH="1083945" progId="MS_ClipArt_Gallery.2">
                    <p:embed/>
                    <p:pic>
                      <p:nvPicPr>
                        <p:cNvPr id="0" name="图片 29198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694" y="2240"/>
                          <a:ext cx="207"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0" name="Line 461"/>
            <p:cNvSpPr>
              <a:spLocks noChangeShapeType="1"/>
            </p:cNvSpPr>
            <p:nvPr/>
          </p:nvSpPr>
          <p:spPr bwMode="auto">
            <a:xfrm>
              <a:off x="4084" y="1820"/>
              <a:ext cx="321" cy="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31" name="Line 462"/>
            <p:cNvSpPr>
              <a:spLocks noChangeShapeType="1"/>
            </p:cNvSpPr>
            <p:nvPr/>
          </p:nvSpPr>
          <p:spPr bwMode="auto">
            <a:xfrm>
              <a:off x="3811" y="1712"/>
              <a:ext cx="96" cy="5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32" name="Freeform 463"/>
            <p:cNvSpPr/>
            <p:nvPr/>
          </p:nvSpPr>
          <p:spPr bwMode="auto">
            <a:xfrm>
              <a:off x="3382" y="2976"/>
              <a:ext cx="1877" cy="917"/>
            </a:xfrm>
            <a:custGeom>
              <a:avLst/>
              <a:gdLst>
                <a:gd name="T0" fmla="*/ 889 w 1877"/>
                <a:gd name="T1" fmla="*/ 23 h 917"/>
                <a:gd name="T2" fmla="*/ 692 w 1877"/>
                <a:gd name="T3" fmla="*/ 109 h 917"/>
                <a:gd name="T4" fmla="*/ 415 w 1877"/>
                <a:gd name="T5" fmla="*/ 91 h 917"/>
                <a:gd name="T6" fmla="*/ 112 w 1877"/>
                <a:gd name="T7" fmla="*/ 170 h 917"/>
                <a:gd name="T8" fmla="*/ 50 w 1877"/>
                <a:gd name="T9" fmla="*/ 353 h 917"/>
                <a:gd name="T10" fmla="*/ 14 w 1877"/>
                <a:gd name="T11" fmla="*/ 528 h 917"/>
                <a:gd name="T12" fmla="*/ 139 w 1877"/>
                <a:gd name="T13" fmla="*/ 650 h 917"/>
                <a:gd name="T14" fmla="*/ 505 w 1877"/>
                <a:gd name="T15" fmla="*/ 781 h 917"/>
                <a:gd name="T16" fmla="*/ 933 w 1877"/>
                <a:gd name="T17" fmla="*/ 886 h 917"/>
                <a:gd name="T18" fmla="*/ 1370 w 1877"/>
                <a:gd name="T19" fmla="*/ 901 h 917"/>
                <a:gd name="T20" fmla="*/ 1676 w 1877"/>
                <a:gd name="T21" fmla="*/ 793 h 917"/>
                <a:gd name="T22" fmla="*/ 1860 w 1877"/>
                <a:gd name="T23" fmla="*/ 624 h 917"/>
                <a:gd name="T24" fmla="*/ 1776 w 1877"/>
                <a:gd name="T25" fmla="*/ 219 h 917"/>
                <a:gd name="T26" fmla="*/ 1503 w 1877"/>
                <a:gd name="T27" fmla="*/ 100 h 917"/>
                <a:gd name="T28" fmla="*/ 1200 w 1877"/>
                <a:gd name="T29" fmla="*/ 13 h 917"/>
                <a:gd name="T30" fmla="*/ 889 w 1877"/>
                <a:gd name="T31" fmla="*/ 23 h 91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77"/>
                <a:gd name="T49" fmla="*/ 0 h 917"/>
                <a:gd name="T50" fmla="*/ 1877 w 1877"/>
                <a:gd name="T51" fmla="*/ 917 h 91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77" h="917">
                  <a:moveTo>
                    <a:pt x="889" y="23"/>
                  </a:moveTo>
                  <a:cubicBezTo>
                    <a:pt x="804" y="39"/>
                    <a:pt x="771" y="98"/>
                    <a:pt x="692" y="109"/>
                  </a:cubicBezTo>
                  <a:cubicBezTo>
                    <a:pt x="613" y="120"/>
                    <a:pt x="511" y="81"/>
                    <a:pt x="415" y="91"/>
                  </a:cubicBezTo>
                  <a:cubicBezTo>
                    <a:pt x="319" y="101"/>
                    <a:pt x="174" y="126"/>
                    <a:pt x="112" y="170"/>
                  </a:cubicBezTo>
                  <a:cubicBezTo>
                    <a:pt x="51" y="214"/>
                    <a:pt x="66" y="294"/>
                    <a:pt x="50" y="353"/>
                  </a:cubicBezTo>
                  <a:cubicBezTo>
                    <a:pt x="34" y="412"/>
                    <a:pt x="0" y="479"/>
                    <a:pt x="14" y="528"/>
                  </a:cubicBezTo>
                  <a:cubicBezTo>
                    <a:pt x="29" y="577"/>
                    <a:pt x="57" y="608"/>
                    <a:pt x="139" y="650"/>
                  </a:cubicBezTo>
                  <a:cubicBezTo>
                    <a:pt x="221" y="692"/>
                    <a:pt x="372" y="742"/>
                    <a:pt x="505" y="781"/>
                  </a:cubicBezTo>
                  <a:cubicBezTo>
                    <a:pt x="638" y="820"/>
                    <a:pt x="789" y="866"/>
                    <a:pt x="933" y="886"/>
                  </a:cubicBezTo>
                  <a:cubicBezTo>
                    <a:pt x="1077" y="906"/>
                    <a:pt x="1246" y="917"/>
                    <a:pt x="1370" y="901"/>
                  </a:cubicBezTo>
                  <a:cubicBezTo>
                    <a:pt x="1494" y="885"/>
                    <a:pt x="1594" y="839"/>
                    <a:pt x="1676" y="793"/>
                  </a:cubicBezTo>
                  <a:cubicBezTo>
                    <a:pt x="1758" y="747"/>
                    <a:pt x="1843" y="720"/>
                    <a:pt x="1860" y="624"/>
                  </a:cubicBezTo>
                  <a:cubicBezTo>
                    <a:pt x="1877" y="528"/>
                    <a:pt x="1835" y="306"/>
                    <a:pt x="1776" y="219"/>
                  </a:cubicBezTo>
                  <a:cubicBezTo>
                    <a:pt x="1717" y="132"/>
                    <a:pt x="1599" y="134"/>
                    <a:pt x="1503" y="100"/>
                  </a:cubicBezTo>
                  <a:cubicBezTo>
                    <a:pt x="1407" y="66"/>
                    <a:pt x="1302" y="26"/>
                    <a:pt x="1200" y="13"/>
                  </a:cubicBezTo>
                  <a:cubicBezTo>
                    <a:pt x="1098" y="0"/>
                    <a:pt x="974" y="7"/>
                    <a:pt x="889" y="23"/>
                  </a:cubicBezTo>
                  <a:close/>
                </a:path>
              </a:pathLst>
            </a:custGeom>
            <a:solidFill>
              <a:srgbClr val="00CC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33" name="Line 464"/>
            <p:cNvSpPr>
              <a:spLocks noChangeShapeType="1"/>
            </p:cNvSpPr>
            <p:nvPr/>
          </p:nvSpPr>
          <p:spPr bwMode="auto">
            <a:xfrm rot="-5400000">
              <a:off x="4791" y="3440"/>
              <a:ext cx="330" cy="88"/>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nvGrpSpPr>
            <p:cNvPr id="34" name="Group 465"/>
            <p:cNvGrpSpPr/>
            <p:nvPr/>
          </p:nvGrpSpPr>
          <p:grpSpPr bwMode="auto">
            <a:xfrm>
              <a:off x="4736" y="3526"/>
              <a:ext cx="125" cy="230"/>
              <a:chOff x="4180" y="783"/>
              <a:chExt cx="150" cy="307"/>
            </a:xfrm>
          </p:grpSpPr>
          <p:sp>
            <p:nvSpPr>
              <p:cNvPr id="144" name="AutoShape 466"/>
              <p:cNvSpPr>
                <a:spLocks noChangeArrowheads="1"/>
              </p:cNvSpPr>
              <p:nvPr/>
            </p:nvSpPr>
            <p:spPr bwMode="auto">
              <a:xfrm>
                <a:off x="4180" y="1019"/>
                <a:ext cx="150" cy="71"/>
              </a:xfrm>
              <a:prstGeom prst="parallelogram">
                <a:avLst>
                  <a:gd name="adj" fmla="val 81387"/>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145" name="Rectangle 467"/>
              <p:cNvSpPr>
                <a:spLocks noChangeArrowheads="1"/>
              </p:cNvSpPr>
              <p:nvPr/>
            </p:nvSpPr>
            <p:spPr bwMode="auto">
              <a:xfrm>
                <a:off x="4256" y="784"/>
                <a:ext cx="72" cy="236"/>
              </a:xfrm>
              <a:prstGeom prst="rect">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146" name="Rectangle 468"/>
              <p:cNvSpPr>
                <a:spLocks noChangeArrowheads="1"/>
              </p:cNvSpPr>
              <p:nvPr/>
            </p:nvSpPr>
            <p:spPr bwMode="auto">
              <a:xfrm>
                <a:off x="4181" y="852"/>
                <a:ext cx="95" cy="236"/>
              </a:xfrm>
              <a:prstGeom prst="rect">
                <a:avLst/>
              </a:prstGeom>
              <a:solidFill>
                <a:srgbClr val="33CCCC"/>
              </a:solidFill>
              <a:ln w="9525">
                <a:solidFill>
                  <a:schemeClr val="tx1"/>
                </a:solidFill>
                <a:miter lim="800000"/>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147" name="AutoShape 469"/>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148" name="Line 470"/>
              <p:cNvSpPr>
                <a:spLocks noChangeShapeType="1"/>
              </p:cNvSpPr>
              <p:nvPr/>
            </p:nvSpPr>
            <p:spPr bwMode="auto">
              <a:xfrm>
                <a:off x="4330" y="788"/>
                <a:ext cx="0" cy="23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49" name="Line 471"/>
              <p:cNvSpPr>
                <a:spLocks noChangeShapeType="1"/>
              </p:cNvSpPr>
              <p:nvPr/>
            </p:nvSpPr>
            <p:spPr bwMode="auto">
              <a:xfrm flipH="1">
                <a:off x="4276" y="1019"/>
                <a:ext cx="54" cy="6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50" name="Rectangle 472"/>
              <p:cNvSpPr>
                <a:spLocks noChangeArrowheads="1"/>
              </p:cNvSpPr>
              <p:nvPr/>
            </p:nvSpPr>
            <p:spPr bwMode="auto">
              <a:xfrm>
                <a:off x="4193" y="883"/>
                <a:ext cx="62" cy="136"/>
              </a:xfrm>
              <a:prstGeom prst="rect">
                <a:avLst/>
              </a:prstGeom>
              <a:solidFill>
                <a:schemeClr val="accent2"/>
              </a:solidFill>
              <a:ln w="9525">
                <a:solidFill>
                  <a:schemeClr val="tx1"/>
                </a:solidFill>
                <a:miter lim="800000"/>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151" name="Rectangle 473"/>
              <p:cNvSpPr>
                <a:spLocks noChangeArrowheads="1"/>
              </p:cNvSpPr>
              <p:nvPr/>
            </p:nvSpPr>
            <p:spPr bwMode="auto">
              <a:xfrm>
                <a:off x="4202" y="924"/>
                <a:ext cx="48" cy="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grpSp>
        <p:sp>
          <p:nvSpPr>
            <p:cNvPr id="35" name="Line 474"/>
            <p:cNvSpPr>
              <a:spLocks noChangeShapeType="1"/>
            </p:cNvSpPr>
            <p:nvPr/>
          </p:nvSpPr>
          <p:spPr bwMode="auto">
            <a:xfrm rot="5400000" flipV="1">
              <a:off x="4883" y="3617"/>
              <a:ext cx="2" cy="54"/>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36" name="Line 475"/>
            <p:cNvSpPr>
              <a:spLocks noChangeShapeType="1"/>
            </p:cNvSpPr>
            <p:nvPr/>
          </p:nvSpPr>
          <p:spPr bwMode="auto">
            <a:xfrm rot="-5400000">
              <a:off x="5000" y="3413"/>
              <a:ext cx="0" cy="72"/>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nvGrpSpPr>
            <p:cNvPr id="37" name="Group 476"/>
            <p:cNvGrpSpPr/>
            <p:nvPr/>
          </p:nvGrpSpPr>
          <p:grpSpPr bwMode="auto">
            <a:xfrm>
              <a:off x="4735" y="3230"/>
              <a:ext cx="316" cy="148"/>
              <a:chOff x="3600" y="219"/>
              <a:chExt cx="360" cy="175"/>
            </a:xfrm>
          </p:grpSpPr>
          <p:sp>
            <p:nvSpPr>
              <p:cNvPr id="131" name="Oval 477"/>
              <p:cNvSpPr>
                <a:spLocks noChangeArrowheads="1"/>
              </p:cNvSpPr>
              <p:nvPr/>
            </p:nvSpPr>
            <p:spPr bwMode="auto">
              <a:xfrm>
                <a:off x="3603" y="297"/>
                <a:ext cx="357" cy="97"/>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132" name="Line 478"/>
              <p:cNvSpPr>
                <a:spLocks noChangeShapeType="1"/>
              </p:cNvSpPr>
              <p:nvPr/>
            </p:nvSpPr>
            <p:spPr bwMode="auto">
              <a:xfrm>
                <a:off x="3603"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33" name="Line 479"/>
              <p:cNvSpPr>
                <a:spLocks noChangeShapeType="1"/>
              </p:cNvSpPr>
              <p:nvPr/>
            </p:nvSpPr>
            <p:spPr bwMode="auto">
              <a:xfrm>
                <a:off x="3960"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34" name="Rectangle 480"/>
              <p:cNvSpPr>
                <a:spLocks noChangeArrowheads="1"/>
              </p:cNvSpPr>
              <p:nvPr/>
            </p:nvSpPr>
            <p:spPr bwMode="auto">
              <a:xfrm>
                <a:off x="3603" y="289"/>
                <a:ext cx="352" cy="59"/>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sz="2400">
                  <a:latin typeface="+mn-lt"/>
                  <a:ea typeface="宋体" panose="02010600030101010101" pitchFamily="2" charset="-122"/>
                </a:endParaRPr>
              </a:p>
            </p:txBody>
          </p:sp>
          <p:sp>
            <p:nvSpPr>
              <p:cNvPr id="135" name="Oval 481"/>
              <p:cNvSpPr>
                <a:spLocks noChangeArrowheads="1"/>
              </p:cNvSpPr>
              <p:nvPr/>
            </p:nvSpPr>
            <p:spPr bwMode="auto">
              <a:xfrm>
                <a:off x="3600" y="219"/>
                <a:ext cx="357" cy="114"/>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grpSp>
            <p:nvGrpSpPr>
              <p:cNvPr id="136" name="Group 482"/>
              <p:cNvGrpSpPr/>
              <p:nvPr/>
            </p:nvGrpSpPr>
            <p:grpSpPr bwMode="auto">
              <a:xfrm>
                <a:off x="3686" y="244"/>
                <a:ext cx="177" cy="66"/>
                <a:chOff x="2848" y="848"/>
                <a:chExt cx="140" cy="98"/>
              </a:xfrm>
            </p:grpSpPr>
            <p:sp>
              <p:nvSpPr>
                <p:cNvPr id="141" name="Line 483"/>
                <p:cNvSpPr>
                  <a:spLocks noChangeShapeType="1"/>
                </p:cNvSpPr>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42" name="Line 484"/>
                <p:cNvSpPr>
                  <a:spLocks noChangeShapeType="1"/>
                </p:cNvSpPr>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43" name="Line 485"/>
                <p:cNvSpPr>
                  <a:spLocks noChangeShapeType="1"/>
                </p:cNvSpPr>
                <p:nvPr/>
              </p:nvSpPr>
              <p:spPr bwMode="auto">
                <a:xfrm>
                  <a:off x="2894" y="850"/>
                  <a:ext cx="52" cy="9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nvGrpSpPr>
              <p:cNvPr id="137" name="Group 486"/>
              <p:cNvGrpSpPr/>
              <p:nvPr/>
            </p:nvGrpSpPr>
            <p:grpSpPr bwMode="auto">
              <a:xfrm flipV="1">
                <a:off x="3686" y="243"/>
                <a:ext cx="177" cy="66"/>
                <a:chOff x="2848" y="848"/>
                <a:chExt cx="140" cy="98"/>
              </a:xfrm>
            </p:grpSpPr>
            <p:sp>
              <p:nvSpPr>
                <p:cNvPr id="138" name="Line 487"/>
                <p:cNvSpPr>
                  <a:spLocks noChangeShapeType="1"/>
                </p:cNvSpPr>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39" name="Line 488"/>
                <p:cNvSpPr>
                  <a:spLocks noChangeShapeType="1"/>
                </p:cNvSpPr>
                <p:nvPr/>
              </p:nvSpPr>
              <p:spPr bwMode="auto">
                <a:xfrm>
                  <a:off x="2944" y="948"/>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40" name="Line 489"/>
                <p:cNvSpPr>
                  <a:spLocks noChangeShapeType="1"/>
                </p:cNvSpPr>
                <p:nvPr/>
              </p:nvSpPr>
              <p:spPr bwMode="auto">
                <a:xfrm>
                  <a:off x="2894" y="850"/>
                  <a:ext cx="52" cy="9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grpSp>
          <p:nvGrpSpPr>
            <p:cNvPr id="38" name="Group 490"/>
            <p:cNvGrpSpPr/>
            <p:nvPr/>
          </p:nvGrpSpPr>
          <p:grpSpPr bwMode="auto">
            <a:xfrm>
              <a:off x="4221" y="3056"/>
              <a:ext cx="316" cy="148"/>
              <a:chOff x="3600" y="219"/>
              <a:chExt cx="360" cy="175"/>
            </a:xfrm>
          </p:grpSpPr>
          <p:sp>
            <p:nvSpPr>
              <p:cNvPr id="118" name="Oval 491"/>
              <p:cNvSpPr>
                <a:spLocks noChangeArrowheads="1"/>
              </p:cNvSpPr>
              <p:nvPr/>
            </p:nvSpPr>
            <p:spPr bwMode="auto">
              <a:xfrm>
                <a:off x="3603" y="297"/>
                <a:ext cx="357" cy="97"/>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119" name="Line 492"/>
              <p:cNvSpPr>
                <a:spLocks noChangeShapeType="1"/>
              </p:cNvSpPr>
              <p:nvPr/>
            </p:nvSpPr>
            <p:spPr bwMode="auto">
              <a:xfrm>
                <a:off x="3603"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20" name="Line 493"/>
              <p:cNvSpPr>
                <a:spLocks noChangeShapeType="1"/>
              </p:cNvSpPr>
              <p:nvPr/>
            </p:nvSpPr>
            <p:spPr bwMode="auto">
              <a:xfrm>
                <a:off x="3960"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21" name="Rectangle 494"/>
              <p:cNvSpPr>
                <a:spLocks noChangeArrowheads="1"/>
              </p:cNvSpPr>
              <p:nvPr/>
            </p:nvSpPr>
            <p:spPr bwMode="auto">
              <a:xfrm>
                <a:off x="3603" y="289"/>
                <a:ext cx="352" cy="59"/>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sz="2400">
                  <a:latin typeface="+mn-lt"/>
                  <a:ea typeface="宋体" panose="02010600030101010101" pitchFamily="2" charset="-122"/>
                </a:endParaRPr>
              </a:p>
            </p:txBody>
          </p:sp>
          <p:sp>
            <p:nvSpPr>
              <p:cNvPr id="122" name="Oval 495"/>
              <p:cNvSpPr>
                <a:spLocks noChangeArrowheads="1"/>
              </p:cNvSpPr>
              <p:nvPr/>
            </p:nvSpPr>
            <p:spPr bwMode="auto">
              <a:xfrm>
                <a:off x="3600" y="219"/>
                <a:ext cx="357" cy="114"/>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grpSp>
            <p:nvGrpSpPr>
              <p:cNvPr id="123" name="Group 496"/>
              <p:cNvGrpSpPr/>
              <p:nvPr/>
            </p:nvGrpSpPr>
            <p:grpSpPr bwMode="auto">
              <a:xfrm>
                <a:off x="3686" y="244"/>
                <a:ext cx="177" cy="66"/>
                <a:chOff x="2848" y="848"/>
                <a:chExt cx="140" cy="98"/>
              </a:xfrm>
            </p:grpSpPr>
            <p:sp>
              <p:nvSpPr>
                <p:cNvPr id="128" name="Line 497"/>
                <p:cNvSpPr>
                  <a:spLocks noChangeShapeType="1"/>
                </p:cNvSpPr>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29" name="Line 498"/>
                <p:cNvSpPr>
                  <a:spLocks noChangeShapeType="1"/>
                </p:cNvSpPr>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30" name="Line 499"/>
                <p:cNvSpPr>
                  <a:spLocks noChangeShapeType="1"/>
                </p:cNvSpPr>
                <p:nvPr/>
              </p:nvSpPr>
              <p:spPr bwMode="auto">
                <a:xfrm>
                  <a:off x="2894" y="850"/>
                  <a:ext cx="52" cy="9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nvGrpSpPr>
              <p:cNvPr id="124" name="Group 500"/>
              <p:cNvGrpSpPr/>
              <p:nvPr/>
            </p:nvGrpSpPr>
            <p:grpSpPr bwMode="auto">
              <a:xfrm flipV="1">
                <a:off x="3686" y="243"/>
                <a:ext cx="177" cy="66"/>
                <a:chOff x="2848" y="848"/>
                <a:chExt cx="140" cy="98"/>
              </a:xfrm>
            </p:grpSpPr>
            <p:sp>
              <p:nvSpPr>
                <p:cNvPr id="125" name="Line 501"/>
                <p:cNvSpPr>
                  <a:spLocks noChangeShapeType="1"/>
                </p:cNvSpPr>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26" name="Line 502"/>
                <p:cNvSpPr>
                  <a:spLocks noChangeShapeType="1"/>
                </p:cNvSpPr>
                <p:nvPr/>
              </p:nvSpPr>
              <p:spPr bwMode="auto">
                <a:xfrm>
                  <a:off x="2944" y="948"/>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27" name="Line 503"/>
                <p:cNvSpPr>
                  <a:spLocks noChangeShapeType="1"/>
                </p:cNvSpPr>
                <p:nvPr/>
              </p:nvSpPr>
              <p:spPr bwMode="auto">
                <a:xfrm>
                  <a:off x="2894" y="850"/>
                  <a:ext cx="52" cy="9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grpSp>
          <p:nvGrpSpPr>
            <p:cNvPr id="39" name="Group 504"/>
            <p:cNvGrpSpPr/>
            <p:nvPr/>
          </p:nvGrpSpPr>
          <p:grpSpPr bwMode="auto">
            <a:xfrm>
              <a:off x="3802" y="3248"/>
              <a:ext cx="316" cy="148"/>
              <a:chOff x="3600" y="219"/>
              <a:chExt cx="360" cy="175"/>
            </a:xfrm>
          </p:grpSpPr>
          <p:sp>
            <p:nvSpPr>
              <p:cNvPr id="105" name="Oval 505"/>
              <p:cNvSpPr>
                <a:spLocks noChangeArrowheads="1"/>
              </p:cNvSpPr>
              <p:nvPr/>
            </p:nvSpPr>
            <p:spPr bwMode="auto">
              <a:xfrm>
                <a:off x="3603" y="297"/>
                <a:ext cx="357" cy="97"/>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106" name="Line 506"/>
              <p:cNvSpPr>
                <a:spLocks noChangeShapeType="1"/>
              </p:cNvSpPr>
              <p:nvPr/>
            </p:nvSpPr>
            <p:spPr bwMode="auto">
              <a:xfrm>
                <a:off x="3603"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07" name="Line 507"/>
              <p:cNvSpPr>
                <a:spLocks noChangeShapeType="1"/>
              </p:cNvSpPr>
              <p:nvPr/>
            </p:nvSpPr>
            <p:spPr bwMode="auto">
              <a:xfrm>
                <a:off x="3960"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08" name="Rectangle 508"/>
              <p:cNvSpPr>
                <a:spLocks noChangeArrowheads="1"/>
              </p:cNvSpPr>
              <p:nvPr/>
            </p:nvSpPr>
            <p:spPr bwMode="auto">
              <a:xfrm>
                <a:off x="3603" y="289"/>
                <a:ext cx="352" cy="59"/>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sz="2400">
                  <a:latin typeface="+mn-lt"/>
                  <a:ea typeface="宋体" panose="02010600030101010101" pitchFamily="2" charset="-122"/>
                </a:endParaRPr>
              </a:p>
            </p:txBody>
          </p:sp>
          <p:sp>
            <p:nvSpPr>
              <p:cNvPr id="109" name="Oval 509"/>
              <p:cNvSpPr>
                <a:spLocks noChangeArrowheads="1"/>
              </p:cNvSpPr>
              <p:nvPr/>
            </p:nvSpPr>
            <p:spPr bwMode="auto">
              <a:xfrm>
                <a:off x="3600" y="219"/>
                <a:ext cx="357" cy="114"/>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grpSp>
            <p:nvGrpSpPr>
              <p:cNvPr id="110" name="Group 510"/>
              <p:cNvGrpSpPr/>
              <p:nvPr/>
            </p:nvGrpSpPr>
            <p:grpSpPr bwMode="auto">
              <a:xfrm>
                <a:off x="3686" y="244"/>
                <a:ext cx="177" cy="66"/>
                <a:chOff x="2848" y="848"/>
                <a:chExt cx="140" cy="98"/>
              </a:xfrm>
            </p:grpSpPr>
            <p:sp>
              <p:nvSpPr>
                <p:cNvPr id="115" name="Line 511"/>
                <p:cNvSpPr>
                  <a:spLocks noChangeShapeType="1"/>
                </p:cNvSpPr>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16" name="Line 512"/>
                <p:cNvSpPr>
                  <a:spLocks noChangeShapeType="1"/>
                </p:cNvSpPr>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17" name="Line 513"/>
                <p:cNvSpPr>
                  <a:spLocks noChangeShapeType="1"/>
                </p:cNvSpPr>
                <p:nvPr/>
              </p:nvSpPr>
              <p:spPr bwMode="auto">
                <a:xfrm>
                  <a:off x="2894" y="850"/>
                  <a:ext cx="52" cy="9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nvGrpSpPr>
              <p:cNvPr id="111" name="Group 514"/>
              <p:cNvGrpSpPr/>
              <p:nvPr/>
            </p:nvGrpSpPr>
            <p:grpSpPr bwMode="auto">
              <a:xfrm flipV="1">
                <a:off x="3686" y="243"/>
                <a:ext cx="177" cy="66"/>
                <a:chOff x="2848" y="848"/>
                <a:chExt cx="140" cy="98"/>
              </a:xfrm>
            </p:grpSpPr>
            <p:sp>
              <p:nvSpPr>
                <p:cNvPr id="112" name="Line 515"/>
                <p:cNvSpPr>
                  <a:spLocks noChangeShapeType="1"/>
                </p:cNvSpPr>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13" name="Line 516"/>
                <p:cNvSpPr>
                  <a:spLocks noChangeShapeType="1"/>
                </p:cNvSpPr>
                <p:nvPr/>
              </p:nvSpPr>
              <p:spPr bwMode="auto">
                <a:xfrm>
                  <a:off x="2944" y="948"/>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14" name="Line 517"/>
                <p:cNvSpPr>
                  <a:spLocks noChangeShapeType="1"/>
                </p:cNvSpPr>
                <p:nvPr/>
              </p:nvSpPr>
              <p:spPr bwMode="auto">
                <a:xfrm>
                  <a:off x="2894" y="850"/>
                  <a:ext cx="52" cy="9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sp>
          <p:nvSpPr>
            <p:cNvPr id="40" name="Line 518"/>
            <p:cNvSpPr>
              <a:spLocks noChangeShapeType="1"/>
            </p:cNvSpPr>
            <p:nvPr/>
          </p:nvSpPr>
          <p:spPr bwMode="auto">
            <a:xfrm>
              <a:off x="4504" y="3189"/>
              <a:ext cx="226" cy="76"/>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41" name="Line 519"/>
            <p:cNvSpPr>
              <a:spLocks noChangeShapeType="1"/>
            </p:cNvSpPr>
            <p:nvPr/>
          </p:nvSpPr>
          <p:spPr bwMode="auto">
            <a:xfrm flipV="1">
              <a:off x="4093" y="3197"/>
              <a:ext cx="175" cy="6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42" name="Line 520"/>
            <p:cNvSpPr>
              <a:spLocks noChangeShapeType="1"/>
            </p:cNvSpPr>
            <p:nvPr/>
          </p:nvSpPr>
          <p:spPr bwMode="auto">
            <a:xfrm flipV="1">
              <a:off x="4120" y="3325"/>
              <a:ext cx="612"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43" name="Line 521"/>
            <p:cNvSpPr>
              <a:spLocks noChangeShapeType="1"/>
            </p:cNvSpPr>
            <p:nvPr/>
          </p:nvSpPr>
          <p:spPr bwMode="auto">
            <a:xfrm flipH="1">
              <a:off x="3676" y="3165"/>
              <a:ext cx="160" cy="296"/>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44" name="Line 522"/>
            <p:cNvSpPr>
              <a:spLocks noChangeShapeType="1"/>
            </p:cNvSpPr>
            <p:nvPr/>
          </p:nvSpPr>
          <p:spPr bwMode="auto">
            <a:xfrm>
              <a:off x="3692" y="3197"/>
              <a:ext cx="124"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45" name="Line 523"/>
            <p:cNvSpPr>
              <a:spLocks noChangeShapeType="1"/>
            </p:cNvSpPr>
            <p:nvPr/>
          </p:nvSpPr>
          <p:spPr bwMode="auto">
            <a:xfrm>
              <a:off x="3604" y="3409"/>
              <a:ext cx="97"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46" name="Line 524"/>
            <p:cNvSpPr>
              <a:spLocks noChangeShapeType="1"/>
            </p:cNvSpPr>
            <p:nvPr/>
          </p:nvSpPr>
          <p:spPr bwMode="auto">
            <a:xfrm>
              <a:off x="3763" y="3459"/>
              <a:ext cx="309"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47" name="Line 525"/>
            <p:cNvSpPr>
              <a:spLocks noChangeShapeType="1"/>
            </p:cNvSpPr>
            <p:nvPr/>
          </p:nvSpPr>
          <p:spPr bwMode="auto">
            <a:xfrm flipH="1">
              <a:off x="3914" y="3401"/>
              <a:ext cx="34" cy="5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48" name="Line 526"/>
            <p:cNvSpPr>
              <a:spLocks noChangeShapeType="1"/>
            </p:cNvSpPr>
            <p:nvPr/>
          </p:nvSpPr>
          <p:spPr bwMode="auto">
            <a:xfrm>
              <a:off x="3796" y="3457"/>
              <a:ext cx="1" cy="5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49" name="Line 527"/>
            <p:cNvSpPr>
              <a:spLocks noChangeShapeType="1"/>
            </p:cNvSpPr>
            <p:nvPr/>
          </p:nvSpPr>
          <p:spPr bwMode="auto">
            <a:xfrm flipH="1" flipV="1">
              <a:off x="4046" y="3462"/>
              <a:ext cx="0" cy="4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graphicFrame>
          <p:nvGraphicFramePr>
            <p:cNvPr id="50" name="Object 6"/>
            <p:cNvGraphicFramePr>
              <a:graphicFrameLocks noChangeAspect="1"/>
            </p:cNvGraphicFramePr>
            <p:nvPr userDrawn="1"/>
          </p:nvGraphicFramePr>
          <p:xfrm>
            <a:off x="3451" y="3335"/>
            <a:ext cx="216" cy="180"/>
          </p:xfrm>
          <a:graphic>
            <a:graphicData uri="http://schemas.openxmlformats.org/presentationml/2006/ole">
              <mc:AlternateContent xmlns:mc="http://schemas.openxmlformats.org/markup-compatibility/2006">
                <mc:Choice xmlns:v="urn:schemas-microsoft-com:vml" Requires="v">
                  <p:oleObj spid="_x0000_s390259" name="Clip" r:id="rId14" imgW="1307465" imgH="1083945" progId="MS_ClipArt_Gallery.2">
                    <p:embed/>
                  </p:oleObj>
                </mc:Choice>
                <mc:Fallback>
                  <p:oleObj name="Clip" r:id="rId14" imgW="1307465" imgH="1083945" progId="MS_ClipArt_Gallery.2">
                    <p:embed/>
                    <p:pic>
                      <p:nvPicPr>
                        <p:cNvPr id="0" name="图片 29198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451" y="3335"/>
                          <a:ext cx="216" cy="1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1" name="Object 7"/>
            <p:cNvGraphicFramePr>
              <a:graphicFrameLocks noChangeAspect="1"/>
            </p:cNvGraphicFramePr>
            <p:nvPr userDrawn="1"/>
          </p:nvGraphicFramePr>
          <p:xfrm>
            <a:off x="3555" y="3135"/>
            <a:ext cx="216" cy="180"/>
          </p:xfrm>
          <a:graphic>
            <a:graphicData uri="http://schemas.openxmlformats.org/presentationml/2006/ole">
              <mc:AlternateContent xmlns:mc="http://schemas.openxmlformats.org/markup-compatibility/2006">
                <mc:Choice xmlns:v="urn:schemas-microsoft-com:vml" Requires="v">
                  <p:oleObj spid="_x0000_s390260" name="Clip" r:id="rId15" imgW="1307465" imgH="1083945" progId="MS_ClipArt_Gallery.2">
                    <p:embed/>
                  </p:oleObj>
                </mc:Choice>
                <mc:Fallback>
                  <p:oleObj name="Clip" r:id="rId15" imgW="1307465" imgH="1083945" progId="MS_ClipArt_Gallery.2">
                    <p:embed/>
                    <p:pic>
                      <p:nvPicPr>
                        <p:cNvPr id="0" name="图片 29198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555" y="3135"/>
                          <a:ext cx="216" cy="1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2" name="Object 8"/>
            <p:cNvGraphicFramePr>
              <a:graphicFrameLocks noChangeAspect="1"/>
            </p:cNvGraphicFramePr>
            <p:nvPr userDrawn="1"/>
          </p:nvGraphicFramePr>
          <p:xfrm>
            <a:off x="3723" y="3495"/>
            <a:ext cx="216" cy="180"/>
          </p:xfrm>
          <a:graphic>
            <a:graphicData uri="http://schemas.openxmlformats.org/presentationml/2006/ole">
              <mc:AlternateContent xmlns:mc="http://schemas.openxmlformats.org/markup-compatibility/2006">
                <mc:Choice xmlns:v="urn:schemas-microsoft-com:vml" Requires="v">
                  <p:oleObj spid="_x0000_s390261" name="Clip" r:id="rId16" imgW="1307465" imgH="1083945" progId="MS_ClipArt_Gallery.2">
                    <p:embed/>
                  </p:oleObj>
                </mc:Choice>
                <mc:Fallback>
                  <p:oleObj name="Clip" r:id="rId16" imgW="1307465" imgH="1083945" progId="MS_ClipArt_Gallery.2">
                    <p:embed/>
                    <p:pic>
                      <p:nvPicPr>
                        <p:cNvPr id="0" name="图片 29198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723" y="3495"/>
                          <a:ext cx="216" cy="1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3" name="Object 9"/>
            <p:cNvGraphicFramePr>
              <a:graphicFrameLocks noChangeAspect="1"/>
            </p:cNvGraphicFramePr>
            <p:nvPr userDrawn="1"/>
          </p:nvGraphicFramePr>
          <p:xfrm>
            <a:off x="3937" y="3497"/>
            <a:ext cx="216" cy="180"/>
          </p:xfrm>
          <a:graphic>
            <a:graphicData uri="http://schemas.openxmlformats.org/presentationml/2006/ole">
              <mc:AlternateContent xmlns:mc="http://schemas.openxmlformats.org/markup-compatibility/2006">
                <mc:Choice xmlns:v="urn:schemas-microsoft-com:vml" Requires="v">
                  <p:oleObj spid="_x0000_s390262" name="Clip" r:id="rId17" imgW="1307465" imgH="1083945" progId="MS_ClipArt_Gallery.2">
                    <p:embed/>
                  </p:oleObj>
                </mc:Choice>
                <mc:Fallback>
                  <p:oleObj name="Clip" r:id="rId17" imgW="1307465" imgH="1083945" progId="MS_ClipArt_Gallery.2">
                    <p:embed/>
                    <p:pic>
                      <p:nvPicPr>
                        <p:cNvPr id="0" name="图片 29198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937" y="3497"/>
                          <a:ext cx="216" cy="1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54" name="Group 532"/>
            <p:cNvGrpSpPr/>
            <p:nvPr/>
          </p:nvGrpSpPr>
          <p:grpSpPr bwMode="auto">
            <a:xfrm>
              <a:off x="4509" y="3576"/>
              <a:ext cx="172" cy="215"/>
              <a:chOff x="2870" y="1518"/>
              <a:chExt cx="292" cy="320"/>
            </a:xfrm>
          </p:grpSpPr>
          <p:graphicFrame>
            <p:nvGraphicFramePr>
              <p:cNvPr id="103" name="Object 12"/>
              <p:cNvGraphicFramePr>
                <a:graphicFrameLocks noChangeAspect="1"/>
              </p:cNvGraphicFramePr>
              <p:nvPr userDrawn="1"/>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390263" name="Clip" r:id="rId18" imgW="826770" imgH="840105" progId="MS_ClipArt_Gallery.2">
                      <p:embed/>
                    </p:oleObj>
                  </mc:Choice>
                  <mc:Fallback>
                    <p:oleObj name="Clip" r:id="rId18" imgW="826770" imgH="840105" progId="MS_ClipArt_Gallery.2">
                      <p:embed/>
                      <p:pic>
                        <p:nvPicPr>
                          <p:cNvPr id="0" name="图片 29198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4" name="Object 13"/>
              <p:cNvGraphicFramePr>
                <a:graphicFrameLocks noChangeAspect="1"/>
              </p:cNvGraphicFramePr>
              <p:nvPr userDrawn="1"/>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390264" name="Clip" r:id="rId19" imgW="1268095" imgH="1199515" progId="MS_ClipArt_Gallery.2">
                      <p:embed/>
                    </p:oleObj>
                  </mc:Choice>
                  <mc:Fallback>
                    <p:oleObj name="Clip" r:id="rId19" imgW="1268095" imgH="1199515" progId="MS_ClipArt_Gallery.2">
                      <p:embed/>
                      <p:pic>
                        <p:nvPicPr>
                          <p:cNvPr id="0" name="图片 29198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55" name="Group 535"/>
            <p:cNvGrpSpPr/>
            <p:nvPr/>
          </p:nvGrpSpPr>
          <p:grpSpPr bwMode="auto">
            <a:xfrm>
              <a:off x="4225" y="3608"/>
              <a:ext cx="220" cy="203"/>
              <a:chOff x="2870" y="1518"/>
              <a:chExt cx="292" cy="320"/>
            </a:xfrm>
          </p:grpSpPr>
          <p:graphicFrame>
            <p:nvGraphicFramePr>
              <p:cNvPr id="101" name="Object 10"/>
              <p:cNvGraphicFramePr>
                <a:graphicFrameLocks noChangeAspect="1"/>
              </p:cNvGraphicFramePr>
              <p:nvPr userDrawn="1"/>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390265" name="Clip" r:id="rId20" imgW="826770" imgH="840105" progId="MS_ClipArt_Gallery.2">
                      <p:embed/>
                    </p:oleObj>
                  </mc:Choice>
                  <mc:Fallback>
                    <p:oleObj name="Clip" r:id="rId20" imgW="826770" imgH="840105" progId="MS_ClipArt_Gallery.2">
                      <p:embed/>
                      <p:pic>
                        <p:nvPicPr>
                          <p:cNvPr id="0" name="图片 29198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2" name="Object 11"/>
              <p:cNvGraphicFramePr>
                <a:graphicFrameLocks noChangeAspect="1"/>
              </p:cNvGraphicFramePr>
              <p:nvPr userDrawn="1"/>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390266" name="Clip" r:id="rId21" imgW="1268095" imgH="1199515" progId="MS_ClipArt_Gallery.2">
                      <p:embed/>
                    </p:oleObj>
                  </mc:Choice>
                  <mc:Fallback>
                    <p:oleObj name="Clip" r:id="rId21" imgW="1268095" imgH="1199515" progId="MS_ClipArt_Gallery.2">
                      <p:embed/>
                      <p:pic>
                        <p:nvPicPr>
                          <p:cNvPr id="0" name="图片 29198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56" name="Group 538"/>
            <p:cNvGrpSpPr/>
            <p:nvPr/>
          </p:nvGrpSpPr>
          <p:grpSpPr bwMode="auto">
            <a:xfrm>
              <a:off x="4324" y="3364"/>
              <a:ext cx="183" cy="255"/>
              <a:chOff x="2556" y="2689"/>
              <a:chExt cx="183" cy="255"/>
            </a:xfrm>
          </p:grpSpPr>
          <p:pic>
            <p:nvPicPr>
              <p:cNvPr id="84" name="Picture 539" descr="31u_bnrz[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609" y="2770"/>
                <a:ext cx="121"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5" name="Freeform 540"/>
              <p:cNvSpPr/>
              <p:nvPr/>
            </p:nvSpPr>
            <p:spPr bwMode="auto">
              <a:xfrm>
                <a:off x="2605" y="2702"/>
                <a:ext cx="33" cy="39"/>
              </a:xfrm>
              <a:custGeom>
                <a:avLst/>
                <a:gdLst>
                  <a:gd name="T0" fmla="*/ 0 w 199"/>
                  <a:gd name="T1" fmla="*/ 0 h 232"/>
                  <a:gd name="T2" fmla="*/ 0 w 199"/>
                  <a:gd name="T3" fmla="*/ 0 h 232"/>
                  <a:gd name="T4" fmla="*/ 0 w 199"/>
                  <a:gd name="T5" fmla="*/ 0 h 232"/>
                  <a:gd name="T6" fmla="*/ 0 w 199"/>
                  <a:gd name="T7" fmla="*/ 0 h 232"/>
                  <a:gd name="T8" fmla="*/ 0 w 199"/>
                  <a:gd name="T9" fmla="*/ 0 h 232"/>
                  <a:gd name="T10" fmla="*/ 0 w 199"/>
                  <a:gd name="T11" fmla="*/ 0 h 232"/>
                  <a:gd name="T12" fmla="*/ 0 w 199"/>
                  <a:gd name="T13" fmla="*/ 0 h 232"/>
                  <a:gd name="T14" fmla="*/ 0 w 199"/>
                  <a:gd name="T15" fmla="*/ 0 h 232"/>
                  <a:gd name="T16" fmla="*/ 0 w 199"/>
                  <a:gd name="T17" fmla="*/ 0 h 232"/>
                  <a:gd name="T18" fmla="*/ 0 w 199"/>
                  <a:gd name="T19" fmla="*/ 0 h 232"/>
                  <a:gd name="T20" fmla="*/ 0 w 199"/>
                  <a:gd name="T21" fmla="*/ 0 h 232"/>
                  <a:gd name="T22" fmla="*/ 0 w 199"/>
                  <a:gd name="T23" fmla="*/ 0 h 232"/>
                  <a:gd name="T24" fmla="*/ 0 w 199"/>
                  <a:gd name="T25" fmla="*/ 0 h 232"/>
                  <a:gd name="T26" fmla="*/ 0 w 199"/>
                  <a:gd name="T27" fmla="*/ 0 h 232"/>
                  <a:gd name="T28" fmla="*/ 0 w 199"/>
                  <a:gd name="T29" fmla="*/ 0 h 232"/>
                  <a:gd name="T30" fmla="*/ 0 w 199"/>
                  <a:gd name="T31" fmla="*/ 0 h 232"/>
                  <a:gd name="T32" fmla="*/ 0 w 199"/>
                  <a:gd name="T33" fmla="*/ 0 h 232"/>
                  <a:gd name="T34" fmla="*/ 0 w 199"/>
                  <a:gd name="T35" fmla="*/ 0 h 232"/>
                  <a:gd name="T36" fmla="*/ 0 w 199"/>
                  <a:gd name="T37" fmla="*/ 0 h 232"/>
                  <a:gd name="T38" fmla="*/ 0 w 199"/>
                  <a:gd name="T39" fmla="*/ 0 h 232"/>
                  <a:gd name="T40" fmla="*/ 0 w 199"/>
                  <a:gd name="T41" fmla="*/ 0 h 232"/>
                  <a:gd name="T42" fmla="*/ 0 w 199"/>
                  <a:gd name="T43" fmla="*/ 0 h 232"/>
                  <a:gd name="T44" fmla="*/ 0 w 199"/>
                  <a:gd name="T45" fmla="*/ 0 h 232"/>
                  <a:gd name="T46" fmla="*/ 0 w 199"/>
                  <a:gd name="T47" fmla="*/ 0 h 232"/>
                  <a:gd name="T48" fmla="*/ 0 w 199"/>
                  <a:gd name="T49" fmla="*/ 0 h 232"/>
                  <a:gd name="T50" fmla="*/ 0 w 199"/>
                  <a:gd name="T51" fmla="*/ 0 h 232"/>
                  <a:gd name="T52" fmla="*/ 0 w 199"/>
                  <a:gd name="T53" fmla="*/ 0 h 232"/>
                  <a:gd name="T54" fmla="*/ 0 w 199"/>
                  <a:gd name="T55" fmla="*/ 0 h 232"/>
                  <a:gd name="T56" fmla="*/ 0 w 199"/>
                  <a:gd name="T57" fmla="*/ 0 h 232"/>
                  <a:gd name="T58" fmla="*/ 0 w 199"/>
                  <a:gd name="T59" fmla="*/ 0 h 232"/>
                  <a:gd name="T60" fmla="*/ 0 w 199"/>
                  <a:gd name="T61" fmla="*/ 0 h 232"/>
                  <a:gd name="T62" fmla="*/ 0 w 199"/>
                  <a:gd name="T63" fmla="*/ 0 h 232"/>
                  <a:gd name="T64" fmla="*/ 0 w 199"/>
                  <a:gd name="T65" fmla="*/ 0 h 232"/>
                  <a:gd name="T66" fmla="*/ 0 w 199"/>
                  <a:gd name="T67" fmla="*/ 0 h 232"/>
                  <a:gd name="T68" fmla="*/ 0 w 199"/>
                  <a:gd name="T69" fmla="*/ 0 h 232"/>
                  <a:gd name="T70" fmla="*/ 0 w 199"/>
                  <a:gd name="T71" fmla="*/ 0 h 232"/>
                  <a:gd name="T72" fmla="*/ 0 w 199"/>
                  <a:gd name="T73" fmla="*/ 0 h 232"/>
                  <a:gd name="T74" fmla="*/ 0 w 199"/>
                  <a:gd name="T75" fmla="*/ 0 h 232"/>
                  <a:gd name="T76" fmla="*/ 0 w 199"/>
                  <a:gd name="T77" fmla="*/ 0 h 232"/>
                  <a:gd name="T78" fmla="*/ 0 w 199"/>
                  <a:gd name="T79" fmla="*/ 0 h 232"/>
                  <a:gd name="T80" fmla="*/ 0 w 199"/>
                  <a:gd name="T81" fmla="*/ 0 h 232"/>
                  <a:gd name="T82" fmla="*/ 0 w 199"/>
                  <a:gd name="T83" fmla="*/ 0 h 232"/>
                  <a:gd name="T84" fmla="*/ 0 w 199"/>
                  <a:gd name="T85" fmla="*/ 0 h 232"/>
                  <a:gd name="T86" fmla="*/ 0 w 199"/>
                  <a:gd name="T87" fmla="*/ 0 h 232"/>
                  <a:gd name="T88" fmla="*/ 0 w 199"/>
                  <a:gd name="T89" fmla="*/ 0 h 232"/>
                  <a:gd name="T90" fmla="*/ 0 w 199"/>
                  <a:gd name="T91" fmla="*/ 0 h 232"/>
                  <a:gd name="T92" fmla="*/ 0 w 199"/>
                  <a:gd name="T93" fmla="*/ 0 h 232"/>
                  <a:gd name="T94" fmla="*/ 0 w 199"/>
                  <a:gd name="T95" fmla="*/ 0 h 232"/>
                  <a:gd name="T96" fmla="*/ 0 w 199"/>
                  <a:gd name="T97" fmla="*/ 0 h 23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9"/>
                  <a:gd name="T148" fmla="*/ 0 h 232"/>
                  <a:gd name="T149" fmla="*/ 199 w 199"/>
                  <a:gd name="T150" fmla="*/ 232 h 23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9" h="232">
                    <a:moveTo>
                      <a:pt x="70" y="29"/>
                    </a:moveTo>
                    <a:lnTo>
                      <a:pt x="55" y="39"/>
                    </a:lnTo>
                    <a:lnTo>
                      <a:pt x="42" y="50"/>
                    </a:lnTo>
                    <a:lnTo>
                      <a:pt x="30" y="63"/>
                    </a:lnTo>
                    <a:lnTo>
                      <a:pt x="20" y="77"/>
                    </a:lnTo>
                    <a:lnTo>
                      <a:pt x="12" y="91"/>
                    </a:lnTo>
                    <a:lnTo>
                      <a:pt x="6" y="108"/>
                    </a:lnTo>
                    <a:lnTo>
                      <a:pt x="2" y="125"/>
                    </a:lnTo>
                    <a:lnTo>
                      <a:pt x="0" y="142"/>
                    </a:lnTo>
                    <a:lnTo>
                      <a:pt x="2" y="166"/>
                    </a:lnTo>
                    <a:lnTo>
                      <a:pt x="12" y="186"/>
                    </a:lnTo>
                    <a:lnTo>
                      <a:pt x="26" y="203"/>
                    </a:lnTo>
                    <a:lnTo>
                      <a:pt x="45" y="216"/>
                    </a:lnTo>
                    <a:lnTo>
                      <a:pt x="66" y="226"/>
                    </a:lnTo>
                    <a:lnTo>
                      <a:pt x="88" y="230"/>
                    </a:lnTo>
                    <a:lnTo>
                      <a:pt x="111" y="232"/>
                    </a:lnTo>
                    <a:lnTo>
                      <a:pt x="134" y="228"/>
                    </a:lnTo>
                    <a:lnTo>
                      <a:pt x="138" y="228"/>
                    </a:lnTo>
                    <a:lnTo>
                      <a:pt x="143" y="226"/>
                    </a:lnTo>
                    <a:lnTo>
                      <a:pt x="147" y="222"/>
                    </a:lnTo>
                    <a:lnTo>
                      <a:pt x="148" y="218"/>
                    </a:lnTo>
                    <a:lnTo>
                      <a:pt x="145" y="212"/>
                    </a:lnTo>
                    <a:lnTo>
                      <a:pt x="141" y="207"/>
                    </a:lnTo>
                    <a:lnTo>
                      <a:pt x="135" y="203"/>
                    </a:lnTo>
                    <a:lnTo>
                      <a:pt x="129" y="201"/>
                    </a:lnTo>
                    <a:lnTo>
                      <a:pt x="117" y="197"/>
                    </a:lnTo>
                    <a:lnTo>
                      <a:pt x="105" y="195"/>
                    </a:lnTo>
                    <a:lnTo>
                      <a:pt x="94" y="193"/>
                    </a:lnTo>
                    <a:lnTo>
                      <a:pt x="83" y="190"/>
                    </a:lnTo>
                    <a:lnTo>
                      <a:pt x="73" y="187"/>
                    </a:lnTo>
                    <a:lnTo>
                      <a:pt x="62" y="182"/>
                    </a:lnTo>
                    <a:lnTo>
                      <a:pt x="53" y="176"/>
                    </a:lnTo>
                    <a:lnTo>
                      <a:pt x="43" y="167"/>
                    </a:lnTo>
                    <a:lnTo>
                      <a:pt x="40" y="128"/>
                    </a:lnTo>
                    <a:lnTo>
                      <a:pt x="49" y="96"/>
                    </a:lnTo>
                    <a:lnTo>
                      <a:pt x="68" y="71"/>
                    </a:lnTo>
                    <a:lnTo>
                      <a:pt x="94" y="50"/>
                    </a:lnTo>
                    <a:lnTo>
                      <a:pt x="122" y="34"/>
                    </a:lnTo>
                    <a:lnTo>
                      <a:pt x="151" y="21"/>
                    </a:lnTo>
                    <a:lnTo>
                      <a:pt x="178" y="12"/>
                    </a:lnTo>
                    <a:lnTo>
                      <a:pt x="199" y="4"/>
                    </a:lnTo>
                    <a:lnTo>
                      <a:pt x="186" y="1"/>
                    </a:lnTo>
                    <a:lnTo>
                      <a:pt x="172" y="0"/>
                    </a:lnTo>
                    <a:lnTo>
                      <a:pt x="156" y="2"/>
                    </a:lnTo>
                    <a:lnTo>
                      <a:pt x="138" y="4"/>
                    </a:lnTo>
                    <a:lnTo>
                      <a:pt x="121" y="10"/>
                    </a:lnTo>
                    <a:lnTo>
                      <a:pt x="103" y="16"/>
                    </a:lnTo>
                    <a:lnTo>
                      <a:pt x="86" y="23"/>
                    </a:lnTo>
                    <a:lnTo>
                      <a:pt x="70" y="29"/>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86" name="Freeform 541"/>
              <p:cNvSpPr/>
              <p:nvPr/>
            </p:nvSpPr>
            <p:spPr bwMode="auto">
              <a:xfrm>
                <a:off x="2661" y="2701"/>
                <a:ext cx="22" cy="30"/>
              </a:xfrm>
              <a:custGeom>
                <a:avLst/>
                <a:gdLst>
                  <a:gd name="T0" fmla="*/ 0 w 128"/>
                  <a:gd name="T1" fmla="*/ 0 h 180"/>
                  <a:gd name="T2" fmla="*/ 0 w 128"/>
                  <a:gd name="T3" fmla="*/ 0 h 180"/>
                  <a:gd name="T4" fmla="*/ 0 w 128"/>
                  <a:gd name="T5" fmla="*/ 0 h 180"/>
                  <a:gd name="T6" fmla="*/ 0 w 128"/>
                  <a:gd name="T7" fmla="*/ 0 h 180"/>
                  <a:gd name="T8" fmla="*/ 0 w 128"/>
                  <a:gd name="T9" fmla="*/ 0 h 180"/>
                  <a:gd name="T10" fmla="*/ 0 w 128"/>
                  <a:gd name="T11" fmla="*/ 0 h 180"/>
                  <a:gd name="T12" fmla="*/ 0 w 128"/>
                  <a:gd name="T13" fmla="*/ 0 h 180"/>
                  <a:gd name="T14" fmla="*/ 0 w 128"/>
                  <a:gd name="T15" fmla="*/ 0 h 180"/>
                  <a:gd name="T16" fmla="*/ 0 w 128"/>
                  <a:gd name="T17" fmla="*/ 0 h 180"/>
                  <a:gd name="T18" fmla="*/ 0 w 128"/>
                  <a:gd name="T19" fmla="*/ 0 h 180"/>
                  <a:gd name="T20" fmla="*/ 0 w 128"/>
                  <a:gd name="T21" fmla="*/ 0 h 180"/>
                  <a:gd name="T22" fmla="*/ 0 w 128"/>
                  <a:gd name="T23" fmla="*/ 0 h 180"/>
                  <a:gd name="T24" fmla="*/ 0 w 128"/>
                  <a:gd name="T25" fmla="*/ 0 h 180"/>
                  <a:gd name="T26" fmla="*/ 0 w 128"/>
                  <a:gd name="T27" fmla="*/ 0 h 180"/>
                  <a:gd name="T28" fmla="*/ 0 w 128"/>
                  <a:gd name="T29" fmla="*/ 0 h 180"/>
                  <a:gd name="T30" fmla="*/ 0 w 128"/>
                  <a:gd name="T31" fmla="*/ 0 h 180"/>
                  <a:gd name="T32" fmla="*/ 0 w 128"/>
                  <a:gd name="T33" fmla="*/ 0 h 180"/>
                  <a:gd name="T34" fmla="*/ 0 w 128"/>
                  <a:gd name="T35" fmla="*/ 0 h 180"/>
                  <a:gd name="T36" fmla="*/ 0 w 128"/>
                  <a:gd name="T37" fmla="*/ 0 h 180"/>
                  <a:gd name="T38" fmla="*/ 0 w 128"/>
                  <a:gd name="T39" fmla="*/ 0 h 180"/>
                  <a:gd name="T40" fmla="*/ 0 w 128"/>
                  <a:gd name="T41" fmla="*/ 0 h 180"/>
                  <a:gd name="T42" fmla="*/ 0 w 128"/>
                  <a:gd name="T43" fmla="*/ 0 h 180"/>
                  <a:gd name="T44" fmla="*/ 0 w 128"/>
                  <a:gd name="T45" fmla="*/ 0 h 180"/>
                  <a:gd name="T46" fmla="*/ 0 w 128"/>
                  <a:gd name="T47" fmla="*/ 0 h 180"/>
                  <a:gd name="T48" fmla="*/ 0 w 128"/>
                  <a:gd name="T49" fmla="*/ 0 h 180"/>
                  <a:gd name="T50" fmla="*/ 0 w 128"/>
                  <a:gd name="T51" fmla="*/ 0 h 180"/>
                  <a:gd name="T52" fmla="*/ 0 w 128"/>
                  <a:gd name="T53" fmla="*/ 0 h 180"/>
                  <a:gd name="T54" fmla="*/ 0 w 128"/>
                  <a:gd name="T55" fmla="*/ 0 h 180"/>
                  <a:gd name="T56" fmla="*/ 0 w 128"/>
                  <a:gd name="T57" fmla="*/ 0 h 180"/>
                  <a:gd name="T58" fmla="*/ 0 w 128"/>
                  <a:gd name="T59" fmla="*/ 0 h 180"/>
                  <a:gd name="T60" fmla="*/ 0 w 128"/>
                  <a:gd name="T61" fmla="*/ 0 h 180"/>
                  <a:gd name="T62" fmla="*/ 0 w 128"/>
                  <a:gd name="T63" fmla="*/ 0 h 180"/>
                  <a:gd name="T64" fmla="*/ 0 w 128"/>
                  <a:gd name="T65" fmla="*/ 0 h 180"/>
                  <a:gd name="T66" fmla="*/ 0 w 128"/>
                  <a:gd name="T67" fmla="*/ 0 h 180"/>
                  <a:gd name="T68" fmla="*/ 0 w 128"/>
                  <a:gd name="T69" fmla="*/ 0 h 180"/>
                  <a:gd name="T70" fmla="*/ 0 w 128"/>
                  <a:gd name="T71" fmla="*/ 0 h 180"/>
                  <a:gd name="T72" fmla="*/ 0 w 128"/>
                  <a:gd name="T73" fmla="*/ 0 h 180"/>
                  <a:gd name="T74" fmla="*/ 0 w 128"/>
                  <a:gd name="T75" fmla="*/ 0 h 180"/>
                  <a:gd name="T76" fmla="*/ 0 w 128"/>
                  <a:gd name="T77" fmla="*/ 0 h 180"/>
                  <a:gd name="T78" fmla="*/ 0 w 128"/>
                  <a:gd name="T79" fmla="*/ 0 h 180"/>
                  <a:gd name="T80" fmla="*/ 0 w 128"/>
                  <a:gd name="T81" fmla="*/ 0 h 18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8"/>
                  <a:gd name="T124" fmla="*/ 0 h 180"/>
                  <a:gd name="T125" fmla="*/ 128 w 128"/>
                  <a:gd name="T126" fmla="*/ 180 h 18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8" h="180">
                    <a:moveTo>
                      <a:pt x="108" y="59"/>
                    </a:moveTo>
                    <a:lnTo>
                      <a:pt x="113" y="77"/>
                    </a:lnTo>
                    <a:lnTo>
                      <a:pt x="111" y="94"/>
                    </a:lnTo>
                    <a:lnTo>
                      <a:pt x="103" y="108"/>
                    </a:lnTo>
                    <a:lnTo>
                      <a:pt x="91" y="121"/>
                    </a:lnTo>
                    <a:lnTo>
                      <a:pt x="77" y="132"/>
                    </a:lnTo>
                    <a:lnTo>
                      <a:pt x="61" y="144"/>
                    </a:lnTo>
                    <a:lnTo>
                      <a:pt x="45" y="154"/>
                    </a:lnTo>
                    <a:lnTo>
                      <a:pt x="30" y="164"/>
                    </a:lnTo>
                    <a:lnTo>
                      <a:pt x="28" y="168"/>
                    </a:lnTo>
                    <a:lnTo>
                      <a:pt x="27" y="170"/>
                    </a:lnTo>
                    <a:lnTo>
                      <a:pt x="27" y="174"/>
                    </a:lnTo>
                    <a:lnTo>
                      <a:pt x="28" y="177"/>
                    </a:lnTo>
                    <a:lnTo>
                      <a:pt x="32" y="179"/>
                    </a:lnTo>
                    <a:lnTo>
                      <a:pt x="35" y="180"/>
                    </a:lnTo>
                    <a:lnTo>
                      <a:pt x="37" y="180"/>
                    </a:lnTo>
                    <a:lnTo>
                      <a:pt x="41" y="179"/>
                    </a:lnTo>
                    <a:lnTo>
                      <a:pt x="60" y="169"/>
                    </a:lnTo>
                    <a:lnTo>
                      <a:pt x="77" y="158"/>
                    </a:lnTo>
                    <a:lnTo>
                      <a:pt x="94" y="145"/>
                    </a:lnTo>
                    <a:lnTo>
                      <a:pt x="109" y="130"/>
                    </a:lnTo>
                    <a:lnTo>
                      <a:pt x="120" y="114"/>
                    </a:lnTo>
                    <a:lnTo>
                      <a:pt x="127" y="95"/>
                    </a:lnTo>
                    <a:lnTo>
                      <a:pt x="128" y="76"/>
                    </a:lnTo>
                    <a:lnTo>
                      <a:pt x="123" y="55"/>
                    </a:lnTo>
                    <a:lnTo>
                      <a:pt x="113" y="39"/>
                    </a:lnTo>
                    <a:lnTo>
                      <a:pt x="97" y="25"/>
                    </a:lnTo>
                    <a:lnTo>
                      <a:pt x="79" y="15"/>
                    </a:lnTo>
                    <a:lnTo>
                      <a:pt x="57" y="7"/>
                    </a:lnTo>
                    <a:lnTo>
                      <a:pt x="36" y="2"/>
                    </a:lnTo>
                    <a:lnTo>
                      <a:pt x="19" y="0"/>
                    </a:lnTo>
                    <a:lnTo>
                      <a:pt x="6" y="0"/>
                    </a:lnTo>
                    <a:lnTo>
                      <a:pt x="0" y="4"/>
                    </a:lnTo>
                    <a:lnTo>
                      <a:pt x="14" y="9"/>
                    </a:lnTo>
                    <a:lnTo>
                      <a:pt x="29" y="14"/>
                    </a:lnTo>
                    <a:lnTo>
                      <a:pt x="46" y="19"/>
                    </a:lnTo>
                    <a:lnTo>
                      <a:pt x="61" y="23"/>
                    </a:lnTo>
                    <a:lnTo>
                      <a:pt x="76" y="29"/>
                    </a:lnTo>
                    <a:lnTo>
                      <a:pt x="89" y="37"/>
                    </a:lnTo>
                    <a:lnTo>
                      <a:pt x="100" y="46"/>
                    </a:lnTo>
                    <a:lnTo>
                      <a:pt x="108" y="59"/>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87" name="Freeform 542"/>
              <p:cNvSpPr/>
              <p:nvPr/>
            </p:nvSpPr>
            <p:spPr bwMode="auto">
              <a:xfrm>
                <a:off x="2584" y="2694"/>
                <a:ext cx="54" cy="63"/>
              </a:xfrm>
              <a:custGeom>
                <a:avLst/>
                <a:gdLst>
                  <a:gd name="T0" fmla="*/ 0 w 322"/>
                  <a:gd name="T1" fmla="*/ 0 h 378"/>
                  <a:gd name="T2" fmla="*/ 0 w 322"/>
                  <a:gd name="T3" fmla="*/ 0 h 378"/>
                  <a:gd name="T4" fmla="*/ 0 w 322"/>
                  <a:gd name="T5" fmla="*/ 0 h 378"/>
                  <a:gd name="T6" fmla="*/ 0 w 322"/>
                  <a:gd name="T7" fmla="*/ 0 h 378"/>
                  <a:gd name="T8" fmla="*/ 0 w 322"/>
                  <a:gd name="T9" fmla="*/ 0 h 378"/>
                  <a:gd name="T10" fmla="*/ 0 w 322"/>
                  <a:gd name="T11" fmla="*/ 0 h 378"/>
                  <a:gd name="T12" fmla="*/ 0 w 322"/>
                  <a:gd name="T13" fmla="*/ 0 h 378"/>
                  <a:gd name="T14" fmla="*/ 0 w 322"/>
                  <a:gd name="T15" fmla="*/ 0 h 378"/>
                  <a:gd name="T16" fmla="*/ 0 w 322"/>
                  <a:gd name="T17" fmla="*/ 0 h 378"/>
                  <a:gd name="T18" fmla="*/ 0 w 322"/>
                  <a:gd name="T19" fmla="*/ 0 h 378"/>
                  <a:gd name="T20" fmla="*/ 0 w 322"/>
                  <a:gd name="T21" fmla="*/ 0 h 378"/>
                  <a:gd name="T22" fmla="*/ 0 w 322"/>
                  <a:gd name="T23" fmla="*/ 0 h 378"/>
                  <a:gd name="T24" fmla="*/ 0 w 322"/>
                  <a:gd name="T25" fmla="*/ 0 h 378"/>
                  <a:gd name="T26" fmla="*/ 0 w 322"/>
                  <a:gd name="T27" fmla="*/ 0 h 378"/>
                  <a:gd name="T28" fmla="*/ 0 w 322"/>
                  <a:gd name="T29" fmla="*/ 0 h 378"/>
                  <a:gd name="T30" fmla="*/ 0 w 322"/>
                  <a:gd name="T31" fmla="*/ 0 h 378"/>
                  <a:gd name="T32" fmla="*/ 0 w 322"/>
                  <a:gd name="T33" fmla="*/ 0 h 378"/>
                  <a:gd name="T34" fmla="*/ 0 w 322"/>
                  <a:gd name="T35" fmla="*/ 0 h 378"/>
                  <a:gd name="T36" fmla="*/ 0 w 322"/>
                  <a:gd name="T37" fmla="*/ 0 h 378"/>
                  <a:gd name="T38" fmla="*/ 0 w 322"/>
                  <a:gd name="T39" fmla="*/ 0 h 378"/>
                  <a:gd name="T40" fmla="*/ 0 w 322"/>
                  <a:gd name="T41" fmla="*/ 0 h 378"/>
                  <a:gd name="T42" fmla="*/ 0 w 322"/>
                  <a:gd name="T43" fmla="*/ 0 h 378"/>
                  <a:gd name="T44" fmla="*/ 0 w 322"/>
                  <a:gd name="T45" fmla="*/ 0 h 378"/>
                  <a:gd name="T46" fmla="*/ 0 w 322"/>
                  <a:gd name="T47" fmla="*/ 0 h 378"/>
                  <a:gd name="T48" fmla="*/ 0 w 322"/>
                  <a:gd name="T49" fmla="*/ 0 h 378"/>
                  <a:gd name="T50" fmla="*/ 0 w 322"/>
                  <a:gd name="T51" fmla="*/ 0 h 378"/>
                  <a:gd name="T52" fmla="*/ 0 w 322"/>
                  <a:gd name="T53" fmla="*/ 0 h 378"/>
                  <a:gd name="T54" fmla="*/ 0 w 322"/>
                  <a:gd name="T55" fmla="*/ 0 h 378"/>
                  <a:gd name="T56" fmla="*/ 0 w 322"/>
                  <a:gd name="T57" fmla="*/ 0 h 378"/>
                  <a:gd name="T58" fmla="*/ 0 w 322"/>
                  <a:gd name="T59" fmla="*/ 0 h 378"/>
                  <a:gd name="T60" fmla="*/ 0 w 322"/>
                  <a:gd name="T61" fmla="*/ 0 h 378"/>
                  <a:gd name="T62" fmla="*/ 0 w 322"/>
                  <a:gd name="T63" fmla="*/ 0 h 378"/>
                  <a:gd name="T64" fmla="*/ 0 w 322"/>
                  <a:gd name="T65" fmla="*/ 0 h 378"/>
                  <a:gd name="T66" fmla="*/ 0 w 322"/>
                  <a:gd name="T67" fmla="*/ 0 h 378"/>
                  <a:gd name="T68" fmla="*/ 0 w 322"/>
                  <a:gd name="T69" fmla="*/ 0 h 378"/>
                  <a:gd name="T70" fmla="*/ 0 w 322"/>
                  <a:gd name="T71" fmla="*/ 0 h 378"/>
                  <a:gd name="T72" fmla="*/ 0 w 322"/>
                  <a:gd name="T73" fmla="*/ 0 h 378"/>
                  <a:gd name="T74" fmla="*/ 0 w 322"/>
                  <a:gd name="T75" fmla="*/ 0 h 378"/>
                  <a:gd name="T76" fmla="*/ 0 w 322"/>
                  <a:gd name="T77" fmla="*/ 0 h 378"/>
                  <a:gd name="T78" fmla="*/ 0 w 322"/>
                  <a:gd name="T79" fmla="*/ 0 h 378"/>
                  <a:gd name="T80" fmla="*/ 0 w 322"/>
                  <a:gd name="T81" fmla="*/ 0 h 378"/>
                  <a:gd name="T82" fmla="*/ 0 w 322"/>
                  <a:gd name="T83" fmla="*/ 0 h 378"/>
                  <a:gd name="T84" fmla="*/ 0 w 322"/>
                  <a:gd name="T85" fmla="*/ 0 h 378"/>
                  <a:gd name="T86" fmla="*/ 0 w 322"/>
                  <a:gd name="T87" fmla="*/ 0 h 3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2"/>
                  <a:gd name="T133" fmla="*/ 0 h 378"/>
                  <a:gd name="T134" fmla="*/ 322 w 322"/>
                  <a:gd name="T135" fmla="*/ 378 h 3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2" h="378">
                    <a:moveTo>
                      <a:pt x="125" y="49"/>
                    </a:moveTo>
                    <a:lnTo>
                      <a:pt x="100" y="70"/>
                    </a:lnTo>
                    <a:lnTo>
                      <a:pt x="76" y="90"/>
                    </a:lnTo>
                    <a:lnTo>
                      <a:pt x="53" y="115"/>
                    </a:lnTo>
                    <a:lnTo>
                      <a:pt x="34" y="140"/>
                    </a:lnTo>
                    <a:lnTo>
                      <a:pt x="17" y="166"/>
                    </a:lnTo>
                    <a:lnTo>
                      <a:pt x="5" y="195"/>
                    </a:lnTo>
                    <a:lnTo>
                      <a:pt x="0" y="226"/>
                    </a:lnTo>
                    <a:lnTo>
                      <a:pt x="1" y="258"/>
                    </a:lnTo>
                    <a:lnTo>
                      <a:pt x="3" y="266"/>
                    </a:lnTo>
                    <a:lnTo>
                      <a:pt x="5" y="275"/>
                    </a:lnTo>
                    <a:lnTo>
                      <a:pt x="9" y="282"/>
                    </a:lnTo>
                    <a:lnTo>
                      <a:pt x="14" y="290"/>
                    </a:lnTo>
                    <a:lnTo>
                      <a:pt x="19" y="297"/>
                    </a:lnTo>
                    <a:lnTo>
                      <a:pt x="26" y="304"/>
                    </a:lnTo>
                    <a:lnTo>
                      <a:pt x="32" y="310"/>
                    </a:lnTo>
                    <a:lnTo>
                      <a:pt x="41" y="314"/>
                    </a:lnTo>
                    <a:lnTo>
                      <a:pt x="56" y="324"/>
                    </a:lnTo>
                    <a:lnTo>
                      <a:pt x="71" y="332"/>
                    </a:lnTo>
                    <a:lnTo>
                      <a:pt x="86" y="338"/>
                    </a:lnTo>
                    <a:lnTo>
                      <a:pt x="103" y="344"/>
                    </a:lnTo>
                    <a:lnTo>
                      <a:pt x="119" y="350"/>
                    </a:lnTo>
                    <a:lnTo>
                      <a:pt x="136" y="355"/>
                    </a:lnTo>
                    <a:lnTo>
                      <a:pt x="152" y="359"/>
                    </a:lnTo>
                    <a:lnTo>
                      <a:pt x="168" y="363"/>
                    </a:lnTo>
                    <a:lnTo>
                      <a:pt x="186" y="366"/>
                    </a:lnTo>
                    <a:lnTo>
                      <a:pt x="202" y="368"/>
                    </a:lnTo>
                    <a:lnTo>
                      <a:pt x="220" y="371"/>
                    </a:lnTo>
                    <a:lnTo>
                      <a:pt x="238" y="373"/>
                    </a:lnTo>
                    <a:lnTo>
                      <a:pt x="254" y="374"/>
                    </a:lnTo>
                    <a:lnTo>
                      <a:pt x="272" y="375"/>
                    </a:lnTo>
                    <a:lnTo>
                      <a:pt x="289" y="376"/>
                    </a:lnTo>
                    <a:lnTo>
                      <a:pt x="306" y="378"/>
                    </a:lnTo>
                    <a:lnTo>
                      <a:pt x="311" y="378"/>
                    </a:lnTo>
                    <a:lnTo>
                      <a:pt x="316" y="375"/>
                    </a:lnTo>
                    <a:lnTo>
                      <a:pt x="320" y="371"/>
                    </a:lnTo>
                    <a:lnTo>
                      <a:pt x="322" y="366"/>
                    </a:lnTo>
                    <a:lnTo>
                      <a:pt x="322" y="360"/>
                    </a:lnTo>
                    <a:lnTo>
                      <a:pt x="320" y="356"/>
                    </a:lnTo>
                    <a:lnTo>
                      <a:pt x="315" y="352"/>
                    </a:lnTo>
                    <a:lnTo>
                      <a:pt x="309" y="350"/>
                    </a:lnTo>
                    <a:lnTo>
                      <a:pt x="294" y="347"/>
                    </a:lnTo>
                    <a:lnTo>
                      <a:pt x="279" y="344"/>
                    </a:lnTo>
                    <a:lnTo>
                      <a:pt x="263" y="341"/>
                    </a:lnTo>
                    <a:lnTo>
                      <a:pt x="247" y="338"/>
                    </a:lnTo>
                    <a:lnTo>
                      <a:pt x="232" y="336"/>
                    </a:lnTo>
                    <a:lnTo>
                      <a:pt x="216" y="334"/>
                    </a:lnTo>
                    <a:lnTo>
                      <a:pt x="200" y="332"/>
                    </a:lnTo>
                    <a:lnTo>
                      <a:pt x="185" y="328"/>
                    </a:lnTo>
                    <a:lnTo>
                      <a:pt x="170" y="326"/>
                    </a:lnTo>
                    <a:lnTo>
                      <a:pt x="154" y="322"/>
                    </a:lnTo>
                    <a:lnTo>
                      <a:pt x="139" y="318"/>
                    </a:lnTo>
                    <a:lnTo>
                      <a:pt x="124" y="314"/>
                    </a:lnTo>
                    <a:lnTo>
                      <a:pt x="110" y="309"/>
                    </a:lnTo>
                    <a:lnTo>
                      <a:pt x="94" y="303"/>
                    </a:lnTo>
                    <a:lnTo>
                      <a:pt x="80" y="297"/>
                    </a:lnTo>
                    <a:lnTo>
                      <a:pt x="66" y="289"/>
                    </a:lnTo>
                    <a:lnTo>
                      <a:pt x="55" y="281"/>
                    </a:lnTo>
                    <a:lnTo>
                      <a:pt x="45" y="271"/>
                    </a:lnTo>
                    <a:lnTo>
                      <a:pt x="38" y="259"/>
                    </a:lnTo>
                    <a:lnTo>
                      <a:pt x="35" y="245"/>
                    </a:lnTo>
                    <a:lnTo>
                      <a:pt x="34" y="232"/>
                    </a:lnTo>
                    <a:lnTo>
                      <a:pt x="35" y="216"/>
                    </a:lnTo>
                    <a:lnTo>
                      <a:pt x="38" y="200"/>
                    </a:lnTo>
                    <a:lnTo>
                      <a:pt x="43" y="187"/>
                    </a:lnTo>
                    <a:lnTo>
                      <a:pt x="51" y="170"/>
                    </a:lnTo>
                    <a:lnTo>
                      <a:pt x="60" y="152"/>
                    </a:lnTo>
                    <a:lnTo>
                      <a:pt x="71" y="137"/>
                    </a:lnTo>
                    <a:lnTo>
                      <a:pt x="83" y="124"/>
                    </a:lnTo>
                    <a:lnTo>
                      <a:pt x="94" y="110"/>
                    </a:lnTo>
                    <a:lnTo>
                      <a:pt x="107" y="96"/>
                    </a:lnTo>
                    <a:lnTo>
                      <a:pt x="123" y="82"/>
                    </a:lnTo>
                    <a:lnTo>
                      <a:pt x="138" y="69"/>
                    </a:lnTo>
                    <a:lnTo>
                      <a:pt x="153" y="57"/>
                    </a:lnTo>
                    <a:lnTo>
                      <a:pt x="173" y="47"/>
                    </a:lnTo>
                    <a:lnTo>
                      <a:pt x="195" y="38"/>
                    </a:lnTo>
                    <a:lnTo>
                      <a:pt x="218" y="28"/>
                    </a:lnTo>
                    <a:lnTo>
                      <a:pt x="238" y="20"/>
                    </a:lnTo>
                    <a:lnTo>
                      <a:pt x="254" y="13"/>
                    </a:lnTo>
                    <a:lnTo>
                      <a:pt x="264" y="7"/>
                    </a:lnTo>
                    <a:lnTo>
                      <a:pt x="268" y="2"/>
                    </a:lnTo>
                    <a:lnTo>
                      <a:pt x="256" y="0"/>
                    </a:lnTo>
                    <a:lnTo>
                      <a:pt x="240" y="1"/>
                    </a:lnTo>
                    <a:lnTo>
                      <a:pt x="221" y="4"/>
                    </a:lnTo>
                    <a:lnTo>
                      <a:pt x="201" y="10"/>
                    </a:lnTo>
                    <a:lnTo>
                      <a:pt x="180" y="18"/>
                    </a:lnTo>
                    <a:lnTo>
                      <a:pt x="160" y="27"/>
                    </a:lnTo>
                    <a:lnTo>
                      <a:pt x="141" y="38"/>
                    </a:lnTo>
                    <a:lnTo>
                      <a:pt x="125" y="49"/>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88" name="Freeform 543"/>
              <p:cNvSpPr/>
              <p:nvPr/>
            </p:nvSpPr>
            <p:spPr bwMode="auto">
              <a:xfrm>
                <a:off x="2660" y="2692"/>
                <a:ext cx="47" cy="42"/>
              </a:xfrm>
              <a:custGeom>
                <a:avLst/>
                <a:gdLst>
                  <a:gd name="T0" fmla="*/ 0 w 283"/>
                  <a:gd name="T1" fmla="*/ 0 h 252"/>
                  <a:gd name="T2" fmla="*/ 0 w 283"/>
                  <a:gd name="T3" fmla="*/ 0 h 252"/>
                  <a:gd name="T4" fmla="*/ 0 w 283"/>
                  <a:gd name="T5" fmla="*/ 0 h 252"/>
                  <a:gd name="T6" fmla="*/ 0 w 283"/>
                  <a:gd name="T7" fmla="*/ 0 h 252"/>
                  <a:gd name="T8" fmla="*/ 0 w 283"/>
                  <a:gd name="T9" fmla="*/ 0 h 252"/>
                  <a:gd name="T10" fmla="*/ 0 w 283"/>
                  <a:gd name="T11" fmla="*/ 0 h 252"/>
                  <a:gd name="T12" fmla="*/ 0 w 283"/>
                  <a:gd name="T13" fmla="*/ 0 h 252"/>
                  <a:gd name="T14" fmla="*/ 0 w 283"/>
                  <a:gd name="T15" fmla="*/ 0 h 252"/>
                  <a:gd name="T16" fmla="*/ 0 w 283"/>
                  <a:gd name="T17" fmla="*/ 0 h 252"/>
                  <a:gd name="T18" fmla="*/ 0 w 283"/>
                  <a:gd name="T19" fmla="*/ 0 h 252"/>
                  <a:gd name="T20" fmla="*/ 0 w 283"/>
                  <a:gd name="T21" fmla="*/ 0 h 252"/>
                  <a:gd name="T22" fmla="*/ 0 w 283"/>
                  <a:gd name="T23" fmla="*/ 0 h 252"/>
                  <a:gd name="T24" fmla="*/ 0 w 283"/>
                  <a:gd name="T25" fmla="*/ 0 h 252"/>
                  <a:gd name="T26" fmla="*/ 0 w 283"/>
                  <a:gd name="T27" fmla="*/ 0 h 252"/>
                  <a:gd name="T28" fmla="*/ 0 w 283"/>
                  <a:gd name="T29" fmla="*/ 0 h 252"/>
                  <a:gd name="T30" fmla="*/ 0 w 283"/>
                  <a:gd name="T31" fmla="*/ 0 h 252"/>
                  <a:gd name="T32" fmla="*/ 0 w 283"/>
                  <a:gd name="T33" fmla="*/ 0 h 252"/>
                  <a:gd name="T34" fmla="*/ 0 w 283"/>
                  <a:gd name="T35" fmla="*/ 0 h 252"/>
                  <a:gd name="T36" fmla="*/ 0 w 283"/>
                  <a:gd name="T37" fmla="*/ 0 h 252"/>
                  <a:gd name="T38" fmla="*/ 0 w 283"/>
                  <a:gd name="T39" fmla="*/ 0 h 252"/>
                  <a:gd name="T40" fmla="*/ 0 w 283"/>
                  <a:gd name="T41" fmla="*/ 0 h 252"/>
                  <a:gd name="T42" fmla="*/ 0 w 283"/>
                  <a:gd name="T43" fmla="*/ 0 h 252"/>
                  <a:gd name="T44" fmla="*/ 0 w 283"/>
                  <a:gd name="T45" fmla="*/ 0 h 252"/>
                  <a:gd name="T46" fmla="*/ 0 w 283"/>
                  <a:gd name="T47" fmla="*/ 0 h 252"/>
                  <a:gd name="T48" fmla="*/ 0 w 283"/>
                  <a:gd name="T49" fmla="*/ 0 h 252"/>
                  <a:gd name="T50" fmla="*/ 0 w 283"/>
                  <a:gd name="T51" fmla="*/ 0 h 252"/>
                  <a:gd name="T52" fmla="*/ 0 w 283"/>
                  <a:gd name="T53" fmla="*/ 0 h 252"/>
                  <a:gd name="T54" fmla="*/ 0 w 283"/>
                  <a:gd name="T55" fmla="*/ 0 h 252"/>
                  <a:gd name="T56" fmla="*/ 0 w 283"/>
                  <a:gd name="T57" fmla="*/ 0 h 252"/>
                  <a:gd name="T58" fmla="*/ 0 w 283"/>
                  <a:gd name="T59" fmla="*/ 0 h 252"/>
                  <a:gd name="T60" fmla="*/ 0 w 283"/>
                  <a:gd name="T61" fmla="*/ 0 h 252"/>
                  <a:gd name="T62" fmla="*/ 0 w 283"/>
                  <a:gd name="T63" fmla="*/ 0 h 252"/>
                  <a:gd name="T64" fmla="*/ 0 w 283"/>
                  <a:gd name="T65" fmla="*/ 0 h 252"/>
                  <a:gd name="T66" fmla="*/ 0 w 283"/>
                  <a:gd name="T67" fmla="*/ 0 h 252"/>
                  <a:gd name="T68" fmla="*/ 0 w 283"/>
                  <a:gd name="T69" fmla="*/ 0 h 252"/>
                  <a:gd name="T70" fmla="*/ 0 w 283"/>
                  <a:gd name="T71" fmla="*/ 0 h 252"/>
                  <a:gd name="T72" fmla="*/ 0 w 283"/>
                  <a:gd name="T73" fmla="*/ 0 h 252"/>
                  <a:gd name="T74" fmla="*/ 0 w 283"/>
                  <a:gd name="T75" fmla="*/ 0 h 252"/>
                  <a:gd name="T76" fmla="*/ 0 w 283"/>
                  <a:gd name="T77" fmla="*/ 0 h 252"/>
                  <a:gd name="T78" fmla="*/ 0 w 283"/>
                  <a:gd name="T79" fmla="*/ 0 h 252"/>
                  <a:gd name="T80" fmla="*/ 0 w 283"/>
                  <a:gd name="T81" fmla="*/ 0 h 252"/>
                  <a:gd name="T82" fmla="*/ 0 w 283"/>
                  <a:gd name="T83" fmla="*/ 0 h 252"/>
                  <a:gd name="T84" fmla="*/ 0 w 283"/>
                  <a:gd name="T85" fmla="*/ 0 h 252"/>
                  <a:gd name="T86" fmla="*/ 0 w 283"/>
                  <a:gd name="T87" fmla="*/ 0 h 252"/>
                  <a:gd name="T88" fmla="*/ 0 w 283"/>
                  <a:gd name="T89" fmla="*/ 0 h 252"/>
                  <a:gd name="T90" fmla="*/ 0 w 283"/>
                  <a:gd name="T91" fmla="*/ 0 h 252"/>
                  <a:gd name="T92" fmla="*/ 0 w 283"/>
                  <a:gd name="T93" fmla="*/ 0 h 252"/>
                  <a:gd name="T94" fmla="*/ 0 w 283"/>
                  <a:gd name="T95" fmla="*/ 0 h 252"/>
                  <a:gd name="T96" fmla="*/ 0 w 283"/>
                  <a:gd name="T97" fmla="*/ 0 h 252"/>
                  <a:gd name="T98" fmla="*/ 0 w 283"/>
                  <a:gd name="T99" fmla="*/ 0 h 252"/>
                  <a:gd name="T100" fmla="*/ 0 w 283"/>
                  <a:gd name="T101" fmla="*/ 0 h 252"/>
                  <a:gd name="T102" fmla="*/ 0 w 283"/>
                  <a:gd name="T103" fmla="*/ 0 h 252"/>
                  <a:gd name="T104" fmla="*/ 0 w 283"/>
                  <a:gd name="T105" fmla="*/ 0 h 252"/>
                  <a:gd name="T106" fmla="*/ 0 w 283"/>
                  <a:gd name="T107" fmla="*/ 0 h 252"/>
                  <a:gd name="T108" fmla="*/ 0 w 283"/>
                  <a:gd name="T109" fmla="*/ 0 h 252"/>
                  <a:gd name="T110" fmla="*/ 0 w 283"/>
                  <a:gd name="T111" fmla="*/ 0 h 252"/>
                  <a:gd name="T112" fmla="*/ 0 w 283"/>
                  <a:gd name="T113" fmla="*/ 0 h 252"/>
                  <a:gd name="T114" fmla="*/ 0 w 283"/>
                  <a:gd name="T115" fmla="*/ 0 h 252"/>
                  <a:gd name="T116" fmla="*/ 0 w 283"/>
                  <a:gd name="T117" fmla="*/ 0 h 252"/>
                  <a:gd name="T118" fmla="*/ 0 w 283"/>
                  <a:gd name="T119" fmla="*/ 0 h 252"/>
                  <a:gd name="T120" fmla="*/ 0 w 283"/>
                  <a:gd name="T121" fmla="*/ 0 h 25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83"/>
                  <a:gd name="T184" fmla="*/ 0 h 252"/>
                  <a:gd name="T185" fmla="*/ 283 w 283"/>
                  <a:gd name="T186" fmla="*/ 252 h 25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83" h="252">
                    <a:moveTo>
                      <a:pt x="235" y="77"/>
                    </a:moveTo>
                    <a:lnTo>
                      <a:pt x="248" y="91"/>
                    </a:lnTo>
                    <a:lnTo>
                      <a:pt x="256" y="107"/>
                    </a:lnTo>
                    <a:lnTo>
                      <a:pt x="259" y="124"/>
                    </a:lnTo>
                    <a:lnTo>
                      <a:pt x="259" y="142"/>
                    </a:lnTo>
                    <a:lnTo>
                      <a:pt x="257" y="157"/>
                    </a:lnTo>
                    <a:lnTo>
                      <a:pt x="252" y="170"/>
                    </a:lnTo>
                    <a:lnTo>
                      <a:pt x="244" y="183"/>
                    </a:lnTo>
                    <a:lnTo>
                      <a:pt x="236" y="193"/>
                    </a:lnTo>
                    <a:lnTo>
                      <a:pt x="225" y="204"/>
                    </a:lnTo>
                    <a:lnTo>
                      <a:pt x="215" y="214"/>
                    </a:lnTo>
                    <a:lnTo>
                      <a:pt x="204" y="224"/>
                    </a:lnTo>
                    <a:lnTo>
                      <a:pt x="194" y="234"/>
                    </a:lnTo>
                    <a:lnTo>
                      <a:pt x="191" y="238"/>
                    </a:lnTo>
                    <a:lnTo>
                      <a:pt x="191" y="241"/>
                    </a:lnTo>
                    <a:lnTo>
                      <a:pt x="191" y="245"/>
                    </a:lnTo>
                    <a:lnTo>
                      <a:pt x="194" y="248"/>
                    </a:lnTo>
                    <a:lnTo>
                      <a:pt x="197" y="250"/>
                    </a:lnTo>
                    <a:lnTo>
                      <a:pt x="202" y="252"/>
                    </a:lnTo>
                    <a:lnTo>
                      <a:pt x="205" y="250"/>
                    </a:lnTo>
                    <a:lnTo>
                      <a:pt x="209" y="248"/>
                    </a:lnTo>
                    <a:lnTo>
                      <a:pt x="232" y="233"/>
                    </a:lnTo>
                    <a:lnTo>
                      <a:pt x="252" y="214"/>
                    </a:lnTo>
                    <a:lnTo>
                      <a:pt x="268" y="192"/>
                    </a:lnTo>
                    <a:lnTo>
                      <a:pt x="278" y="167"/>
                    </a:lnTo>
                    <a:lnTo>
                      <a:pt x="283" y="141"/>
                    </a:lnTo>
                    <a:lnTo>
                      <a:pt x="280" y="115"/>
                    </a:lnTo>
                    <a:lnTo>
                      <a:pt x="271" y="91"/>
                    </a:lnTo>
                    <a:lnTo>
                      <a:pt x="252" y="69"/>
                    </a:lnTo>
                    <a:lnTo>
                      <a:pt x="238" y="57"/>
                    </a:lnTo>
                    <a:lnTo>
                      <a:pt x="222" y="48"/>
                    </a:lnTo>
                    <a:lnTo>
                      <a:pt x="204" y="39"/>
                    </a:lnTo>
                    <a:lnTo>
                      <a:pt x="184" y="31"/>
                    </a:lnTo>
                    <a:lnTo>
                      <a:pt x="164" y="23"/>
                    </a:lnTo>
                    <a:lnTo>
                      <a:pt x="144" y="17"/>
                    </a:lnTo>
                    <a:lnTo>
                      <a:pt x="123" y="13"/>
                    </a:lnTo>
                    <a:lnTo>
                      <a:pt x="103" y="8"/>
                    </a:lnTo>
                    <a:lnTo>
                      <a:pt x="83" y="5"/>
                    </a:lnTo>
                    <a:lnTo>
                      <a:pt x="66" y="2"/>
                    </a:lnTo>
                    <a:lnTo>
                      <a:pt x="48" y="0"/>
                    </a:lnTo>
                    <a:lnTo>
                      <a:pt x="34" y="0"/>
                    </a:lnTo>
                    <a:lnTo>
                      <a:pt x="21" y="0"/>
                    </a:lnTo>
                    <a:lnTo>
                      <a:pt x="11" y="0"/>
                    </a:lnTo>
                    <a:lnTo>
                      <a:pt x="4" y="2"/>
                    </a:lnTo>
                    <a:lnTo>
                      <a:pt x="0" y="5"/>
                    </a:lnTo>
                    <a:lnTo>
                      <a:pt x="12" y="7"/>
                    </a:lnTo>
                    <a:lnTo>
                      <a:pt x="24" y="8"/>
                    </a:lnTo>
                    <a:lnTo>
                      <a:pt x="38" y="10"/>
                    </a:lnTo>
                    <a:lnTo>
                      <a:pt x="52" y="13"/>
                    </a:lnTo>
                    <a:lnTo>
                      <a:pt x="66" y="16"/>
                    </a:lnTo>
                    <a:lnTo>
                      <a:pt x="82" y="18"/>
                    </a:lnTo>
                    <a:lnTo>
                      <a:pt x="98" y="22"/>
                    </a:lnTo>
                    <a:lnTo>
                      <a:pt x="114" y="25"/>
                    </a:lnTo>
                    <a:lnTo>
                      <a:pt x="129" y="30"/>
                    </a:lnTo>
                    <a:lnTo>
                      <a:pt x="146" y="34"/>
                    </a:lnTo>
                    <a:lnTo>
                      <a:pt x="162" y="39"/>
                    </a:lnTo>
                    <a:lnTo>
                      <a:pt x="177" y="45"/>
                    </a:lnTo>
                    <a:lnTo>
                      <a:pt x="193" y="52"/>
                    </a:lnTo>
                    <a:lnTo>
                      <a:pt x="208" y="60"/>
                    </a:lnTo>
                    <a:lnTo>
                      <a:pt x="222" y="68"/>
                    </a:lnTo>
                    <a:lnTo>
                      <a:pt x="235" y="77"/>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89" name="Freeform 544"/>
              <p:cNvSpPr/>
              <p:nvPr/>
            </p:nvSpPr>
            <p:spPr bwMode="auto">
              <a:xfrm>
                <a:off x="2564" y="2712"/>
                <a:ext cx="19" cy="39"/>
              </a:xfrm>
              <a:custGeom>
                <a:avLst/>
                <a:gdLst>
                  <a:gd name="T0" fmla="*/ 0 w 114"/>
                  <a:gd name="T1" fmla="*/ 0 h 238"/>
                  <a:gd name="T2" fmla="*/ 0 w 114"/>
                  <a:gd name="T3" fmla="*/ 0 h 238"/>
                  <a:gd name="T4" fmla="*/ 0 w 114"/>
                  <a:gd name="T5" fmla="*/ 0 h 238"/>
                  <a:gd name="T6" fmla="*/ 0 w 114"/>
                  <a:gd name="T7" fmla="*/ 0 h 238"/>
                  <a:gd name="T8" fmla="*/ 0 w 114"/>
                  <a:gd name="T9" fmla="*/ 0 h 238"/>
                  <a:gd name="T10" fmla="*/ 0 w 114"/>
                  <a:gd name="T11" fmla="*/ 0 h 238"/>
                  <a:gd name="T12" fmla="*/ 0 w 114"/>
                  <a:gd name="T13" fmla="*/ 0 h 238"/>
                  <a:gd name="T14" fmla="*/ 0 w 114"/>
                  <a:gd name="T15" fmla="*/ 0 h 238"/>
                  <a:gd name="T16" fmla="*/ 0 w 114"/>
                  <a:gd name="T17" fmla="*/ 0 h 238"/>
                  <a:gd name="T18" fmla="*/ 0 w 114"/>
                  <a:gd name="T19" fmla="*/ 0 h 238"/>
                  <a:gd name="T20" fmla="*/ 0 w 114"/>
                  <a:gd name="T21" fmla="*/ 0 h 238"/>
                  <a:gd name="T22" fmla="*/ 0 w 114"/>
                  <a:gd name="T23" fmla="*/ 0 h 238"/>
                  <a:gd name="T24" fmla="*/ 0 w 114"/>
                  <a:gd name="T25" fmla="*/ 0 h 238"/>
                  <a:gd name="T26" fmla="*/ 0 w 114"/>
                  <a:gd name="T27" fmla="*/ 0 h 238"/>
                  <a:gd name="T28" fmla="*/ 0 w 114"/>
                  <a:gd name="T29" fmla="*/ 0 h 238"/>
                  <a:gd name="T30" fmla="*/ 0 w 114"/>
                  <a:gd name="T31" fmla="*/ 0 h 238"/>
                  <a:gd name="T32" fmla="*/ 0 w 114"/>
                  <a:gd name="T33" fmla="*/ 0 h 238"/>
                  <a:gd name="T34" fmla="*/ 0 w 114"/>
                  <a:gd name="T35" fmla="*/ 0 h 238"/>
                  <a:gd name="T36" fmla="*/ 0 w 114"/>
                  <a:gd name="T37" fmla="*/ 0 h 238"/>
                  <a:gd name="T38" fmla="*/ 0 w 114"/>
                  <a:gd name="T39" fmla="*/ 0 h 238"/>
                  <a:gd name="T40" fmla="*/ 0 w 114"/>
                  <a:gd name="T41" fmla="*/ 0 h 238"/>
                  <a:gd name="T42" fmla="*/ 0 w 114"/>
                  <a:gd name="T43" fmla="*/ 0 h 238"/>
                  <a:gd name="T44" fmla="*/ 0 w 114"/>
                  <a:gd name="T45" fmla="*/ 0 h 238"/>
                  <a:gd name="T46" fmla="*/ 0 w 114"/>
                  <a:gd name="T47" fmla="*/ 0 h 238"/>
                  <a:gd name="T48" fmla="*/ 0 w 114"/>
                  <a:gd name="T49" fmla="*/ 0 h 238"/>
                  <a:gd name="T50" fmla="*/ 0 w 114"/>
                  <a:gd name="T51" fmla="*/ 0 h 238"/>
                  <a:gd name="T52" fmla="*/ 0 w 114"/>
                  <a:gd name="T53" fmla="*/ 0 h 238"/>
                  <a:gd name="T54" fmla="*/ 0 w 114"/>
                  <a:gd name="T55" fmla="*/ 0 h 238"/>
                  <a:gd name="T56" fmla="*/ 0 w 114"/>
                  <a:gd name="T57" fmla="*/ 0 h 238"/>
                  <a:gd name="T58" fmla="*/ 0 w 114"/>
                  <a:gd name="T59" fmla="*/ 0 h 238"/>
                  <a:gd name="T60" fmla="*/ 0 w 114"/>
                  <a:gd name="T61" fmla="*/ 0 h 238"/>
                  <a:gd name="T62" fmla="*/ 0 w 114"/>
                  <a:gd name="T63" fmla="*/ 0 h 238"/>
                  <a:gd name="T64" fmla="*/ 0 w 114"/>
                  <a:gd name="T65" fmla="*/ 0 h 238"/>
                  <a:gd name="T66" fmla="*/ 0 w 114"/>
                  <a:gd name="T67" fmla="*/ 0 h 238"/>
                  <a:gd name="T68" fmla="*/ 0 w 114"/>
                  <a:gd name="T69" fmla="*/ 0 h 238"/>
                  <a:gd name="T70" fmla="*/ 0 w 114"/>
                  <a:gd name="T71" fmla="*/ 0 h 238"/>
                  <a:gd name="T72" fmla="*/ 0 w 114"/>
                  <a:gd name="T73" fmla="*/ 0 h 238"/>
                  <a:gd name="T74" fmla="*/ 0 w 114"/>
                  <a:gd name="T75" fmla="*/ 0 h 238"/>
                  <a:gd name="T76" fmla="*/ 0 w 114"/>
                  <a:gd name="T77" fmla="*/ 0 h 238"/>
                  <a:gd name="T78" fmla="*/ 0 w 114"/>
                  <a:gd name="T79" fmla="*/ 0 h 238"/>
                  <a:gd name="T80" fmla="*/ 0 w 114"/>
                  <a:gd name="T81" fmla="*/ 0 h 23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4"/>
                  <a:gd name="T124" fmla="*/ 0 h 238"/>
                  <a:gd name="T125" fmla="*/ 114 w 114"/>
                  <a:gd name="T126" fmla="*/ 238 h 23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4" h="238">
                    <a:moveTo>
                      <a:pt x="0" y="130"/>
                    </a:moveTo>
                    <a:lnTo>
                      <a:pt x="0" y="149"/>
                    </a:lnTo>
                    <a:lnTo>
                      <a:pt x="4" y="168"/>
                    </a:lnTo>
                    <a:lnTo>
                      <a:pt x="12" y="185"/>
                    </a:lnTo>
                    <a:lnTo>
                      <a:pt x="24" y="200"/>
                    </a:lnTo>
                    <a:lnTo>
                      <a:pt x="38" y="213"/>
                    </a:lnTo>
                    <a:lnTo>
                      <a:pt x="55" y="224"/>
                    </a:lnTo>
                    <a:lnTo>
                      <a:pt x="73" y="232"/>
                    </a:lnTo>
                    <a:lnTo>
                      <a:pt x="92" y="237"/>
                    </a:lnTo>
                    <a:lnTo>
                      <a:pt x="98" y="238"/>
                    </a:lnTo>
                    <a:lnTo>
                      <a:pt x="104" y="235"/>
                    </a:lnTo>
                    <a:lnTo>
                      <a:pt x="109" y="232"/>
                    </a:lnTo>
                    <a:lnTo>
                      <a:pt x="111" y="227"/>
                    </a:lnTo>
                    <a:lnTo>
                      <a:pt x="111" y="222"/>
                    </a:lnTo>
                    <a:lnTo>
                      <a:pt x="110" y="216"/>
                    </a:lnTo>
                    <a:lnTo>
                      <a:pt x="106" y="211"/>
                    </a:lnTo>
                    <a:lnTo>
                      <a:pt x="100" y="209"/>
                    </a:lnTo>
                    <a:lnTo>
                      <a:pt x="82" y="202"/>
                    </a:lnTo>
                    <a:lnTo>
                      <a:pt x="64" y="193"/>
                    </a:lnTo>
                    <a:lnTo>
                      <a:pt x="50" y="180"/>
                    </a:lnTo>
                    <a:lnTo>
                      <a:pt x="39" y="167"/>
                    </a:lnTo>
                    <a:lnTo>
                      <a:pt x="32" y="149"/>
                    </a:lnTo>
                    <a:lnTo>
                      <a:pt x="29" y="131"/>
                    </a:lnTo>
                    <a:lnTo>
                      <a:pt x="29" y="111"/>
                    </a:lnTo>
                    <a:lnTo>
                      <a:pt x="35" y="91"/>
                    </a:lnTo>
                    <a:lnTo>
                      <a:pt x="42" y="76"/>
                    </a:lnTo>
                    <a:lnTo>
                      <a:pt x="51" y="62"/>
                    </a:lnTo>
                    <a:lnTo>
                      <a:pt x="62" y="49"/>
                    </a:lnTo>
                    <a:lnTo>
                      <a:pt x="73" y="38"/>
                    </a:lnTo>
                    <a:lnTo>
                      <a:pt x="84" y="28"/>
                    </a:lnTo>
                    <a:lnTo>
                      <a:pt x="96" y="18"/>
                    </a:lnTo>
                    <a:lnTo>
                      <a:pt x="106" y="9"/>
                    </a:lnTo>
                    <a:lnTo>
                      <a:pt x="114" y="1"/>
                    </a:lnTo>
                    <a:lnTo>
                      <a:pt x="106" y="0"/>
                    </a:lnTo>
                    <a:lnTo>
                      <a:pt x="93" y="6"/>
                    </a:lnTo>
                    <a:lnTo>
                      <a:pt x="76" y="18"/>
                    </a:lnTo>
                    <a:lnTo>
                      <a:pt x="56" y="36"/>
                    </a:lnTo>
                    <a:lnTo>
                      <a:pt x="37" y="57"/>
                    </a:lnTo>
                    <a:lnTo>
                      <a:pt x="20" y="80"/>
                    </a:lnTo>
                    <a:lnTo>
                      <a:pt x="7" y="106"/>
                    </a:lnTo>
                    <a:lnTo>
                      <a:pt x="0" y="130"/>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90" name="Freeform 545"/>
              <p:cNvSpPr/>
              <p:nvPr/>
            </p:nvSpPr>
            <p:spPr bwMode="auto">
              <a:xfrm>
                <a:off x="2698" y="2689"/>
                <a:ext cx="41" cy="52"/>
              </a:xfrm>
              <a:custGeom>
                <a:avLst/>
                <a:gdLst>
                  <a:gd name="T0" fmla="*/ 0 w 246"/>
                  <a:gd name="T1" fmla="*/ 0 h 310"/>
                  <a:gd name="T2" fmla="*/ 0 w 246"/>
                  <a:gd name="T3" fmla="*/ 0 h 310"/>
                  <a:gd name="T4" fmla="*/ 0 w 246"/>
                  <a:gd name="T5" fmla="*/ 0 h 310"/>
                  <a:gd name="T6" fmla="*/ 0 w 246"/>
                  <a:gd name="T7" fmla="*/ 0 h 310"/>
                  <a:gd name="T8" fmla="*/ 0 w 246"/>
                  <a:gd name="T9" fmla="*/ 0 h 310"/>
                  <a:gd name="T10" fmla="*/ 0 w 246"/>
                  <a:gd name="T11" fmla="*/ 0 h 310"/>
                  <a:gd name="T12" fmla="*/ 0 w 246"/>
                  <a:gd name="T13" fmla="*/ 0 h 310"/>
                  <a:gd name="T14" fmla="*/ 0 w 246"/>
                  <a:gd name="T15" fmla="*/ 0 h 310"/>
                  <a:gd name="T16" fmla="*/ 0 w 246"/>
                  <a:gd name="T17" fmla="*/ 0 h 310"/>
                  <a:gd name="T18" fmla="*/ 0 w 246"/>
                  <a:gd name="T19" fmla="*/ 0 h 310"/>
                  <a:gd name="T20" fmla="*/ 0 w 246"/>
                  <a:gd name="T21" fmla="*/ 0 h 310"/>
                  <a:gd name="T22" fmla="*/ 0 w 246"/>
                  <a:gd name="T23" fmla="*/ 0 h 310"/>
                  <a:gd name="T24" fmla="*/ 0 w 246"/>
                  <a:gd name="T25" fmla="*/ 0 h 310"/>
                  <a:gd name="T26" fmla="*/ 0 w 246"/>
                  <a:gd name="T27" fmla="*/ 0 h 310"/>
                  <a:gd name="T28" fmla="*/ 0 w 246"/>
                  <a:gd name="T29" fmla="*/ 0 h 310"/>
                  <a:gd name="T30" fmla="*/ 0 w 246"/>
                  <a:gd name="T31" fmla="*/ 0 h 310"/>
                  <a:gd name="T32" fmla="*/ 0 w 246"/>
                  <a:gd name="T33" fmla="*/ 0 h 310"/>
                  <a:gd name="T34" fmla="*/ 0 w 246"/>
                  <a:gd name="T35" fmla="*/ 0 h 310"/>
                  <a:gd name="T36" fmla="*/ 0 w 246"/>
                  <a:gd name="T37" fmla="*/ 0 h 310"/>
                  <a:gd name="T38" fmla="*/ 0 w 246"/>
                  <a:gd name="T39" fmla="*/ 0 h 310"/>
                  <a:gd name="T40" fmla="*/ 0 w 246"/>
                  <a:gd name="T41" fmla="*/ 0 h 310"/>
                  <a:gd name="T42" fmla="*/ 0 w 246"/>
                  <a:gd name="T43" fmla="*/ 0 h 310"/>
                  <a:gd name="T44" fmla="*/ 0 w 246"/>
                  <a:gd name="T45" fmla="*/ 0 h 310"/>
                  <a:gd name="T46" fmla="*/ 0 w 246"/>
                  <a:gd name="T47" fmla="*/ 0 h 310"/>
                  <a:gd name="T48" fmla="*/ 0 w 246"/>
                  <a:gd name="T49" fmla="*/ 0 h 310"/>
                  <a:gd name="T50" fmla="*/ 0 w 246"/>
                  <a:gd name="T51" fmla="*/ 0 h 310"/>
                  <a:gd name="T52" fmla="*/ 0 w 246"/>
                  <a:gd name="T53" fmla="*/ 0 h 310"/>
                  <a:gd name="T54" fmla="*/ 0 w 246"/>
                  <a:gd name="T55" fmla="*/ 0 h 310"/>
                  <a:gd name="T56" fmla="*/ 0 w 246"/>
                  <a:gd name="T57" fmla="*/ 0 h 310"/>
                  <a:gd name="T58" fmla="*/ 0 w 246"/>
                  <a:gd name="T59" fmla="*/ 0 h 310"/>
                  <a:gd name="T60" fmla="*/ 0 w 246"/>
                  <a:gd name="T61" fmla="*/ 0 h 310"/>
                  <a:gd name="T62" fmla="*/ 0 w 246"/>
                  <a:gd name="T63" fmla="*/ 0 h 310"/>
                  <a:gd name="T64" fmla="*/ 0 w 246"/>
                  <a:gd name="T65" fmla="*/ 0 h 310"/>
                  <a:gd name="T66" fmla="*/ 0 w 246"/>
                  <a:gd name="T67" fmla="*/ 0 h 310"/>
                  <a:gd name="T68" fmla="*/ 0 w 246"/>
                  <a:gd name="T69" fmla="*/ 0 h 310"/>
                  <a:gd name="T70" fmla="*/ 0 w 246"/>
                  <a:gd name="T71" fmla="*/ 0 h 310"/>
                  <a:gd name="T72" fmla="*/ 0 w 246"/>
                  <a:gd name="T73" fmla="*/ 0 h 310"/>
                  <a:gd name="T74" fmla="*/ 0 w 246"/>
                  <a:gd name="T75" fmla="*/ 0 h 3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6"/>
                  <a:gd name="T115" fmla="*/ 0 h 310"/>
                  <a:gd name="T116" fmla="*/ 246 w 246"/>
                  <a:gd name="T117" fmla="*/ 310 h 31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6" h="310">
                    <a:moveTo>
                      <a:pt x="199" y="116"/>
                    </a:moveTo>
                    <a:lnTo>
                      <a:pt x="207" y="124"/>
                    </a:lnTo>
                    <a:lnTo>
                      <a:pt x="214" y="133"/>
                    </a:lnTo>
                    <a:lnTo>
                      <a:pt x="219" y="143"/>
                    </a:lnTo>
                    <a:lnTo>
                      <a:pt x="223" y="154"/>
                    </a:lnTo>
                    <a:lnTo>
                      <a:pt x="225" y="164"/>
                    </a:lnTo>
                    <a:lnTo>
                      <a:pt x="225" y="176"/>
                    </a:lnTo>
                    <a:lnTo>
                      <a:pt x="221" y="187"/>
                    </a:lnTo>
                    <a:lnTo>
                      <a:pt x="216" y="197"/>
                    </a:lnTo>
                    <a:lnTo>
                      <a:pt x="208" y="209"/>
                    </a:lnTo>
                    <a:lnTo>
                      <a:pt x="199" y="219"/>
                    </a:lnTo>
                    <a:lnTo>
                      <a:pt x="188" y="228"/>
                    </a:lnTo>
                    <a:lnTo>
                      <a:pt x="177" y="238"/>
                    </a:lnTo>
                    <a:lnTo>
                      <a:pt x="166" y="246"/>
                    </a:lnTo>
                    <a:lnTo>
                      <a:pt x="154" y="255"/>
                    </a:lnTo>
                    <a:lnTo>
                      <a:pt x="143" y="264"/>
                    </a:lnTo>
                    <a:lnTo>
                      <a:pt x="132" y="274"/>
                    </a:lnTo>
                    <a:lnTo>
                      <a:pt x="129" y="278"/>
                    </a:lnTo>
                    <a:lnTo>
                      <a:pt x="126" y="282"/>
                    </a:lnTo>
                    <a:lnTo>
                      <a:pt x="124" y="287"/>
                    </a:lnTo>
                    <a:lnTo>
                      <a:pt x="121" y="292"/>
                    </a:lnTo>
                    <a:lnTo>
                      <a:pt x="120" y="296"/>
                    </a:lnTo>
                    <a:lnTo>
                      <a:pt x="120" y="301"/>
                    </a:lnTo>
                    <a:lnTo>
                      <a:pt x="121" y="305"/>
                    </a:lnTo>
                    <a:lnTo>
                      <a:pt x="125" y="309"/>
                    </a:lnTo>
                    <a:lnTo>
                      <a:pt x="130" y="310"/>
                    </a:lnTo>
                    <a:lnTo>
                      <a:pt x="134" y="310"/>
                    </a:lnTo>
                    <a:lnTo>
                      <a:pt x="139" y="309"/>
                    </a:lnTo>
                    <a:lnTo>
                      <a:pt x="143" y="305"/>
                    </a:lnTo>
                    <a:lnTo>
                      <a:pt x="154" y="293"/>
                    </a:lnTo>
                    <a:lnTo>
                      <a:pt x="167" y="280"/>
                    </a:lnTo>
                    <a:lnTo>
                      <a:pt x="180" y="269"/>
                    </a:lnTo>
                    <a:lnTo>
                      <a:pt x="194" y="257"/>
                    </a:lnTo>
                    <a:lnTo>
                      <a:pt x="207" y="246"/>
                    </a:lnTo>
                    <a:lnTo>
                      <a:pt x="219" y="233"/>
                    </a:lnTo>
                    <a:lnTo>
                      <a:pt x="231" y="219"/>
                    </a:lnTo>
                    <a:lnTo>
                      <a:pt x="239" y="204"/>
                    </a:lnTo>
                    <a:lnTo>
                      <a:pt x="245" y="187"/>
                    </a:lnTo>
                    <a:lnTo>
                      <a:pt x="246" y="170"/>
                    </a:lnTo>
                    <a:lnTo>
                      <a:pt x="242" y="153"/>
                    </a:lnTo>
                    <a:lnTo>
                      <a:pt x="236" y="136"/>
                    </a:lnTo>
                    <a:lnTo>
                      <a:pt x="227" y="120"/>
                    </a:lnTo>
                    <a:lnTo>
                      <a:pt x="215" y="107"/>
                    </a:lnTo>
                    <a:lnTo>
                      <a:pt x="201" y="94"/>
                    </a:lnTo>
                    <a:lnTo>
                      <a:pt x="187" y="82"/>
                    </a:lnTo>
                    <a:lnTo>
                      <a:pt x="177" y="74"/>
                    </a:lnTo>
                    <a:lnTo>
                      <a:pt x="165" y="68"/>
                    </a:lnTo>
                    <a:lnTo>
                      <a:pt x="152" y="60"/>
                    </a:lnTo>
                    <a:lnTo>
                      <a:pt x="139" y="51"/>
                    </a:lnTo>
                    <a:lnTo>
                      <a:pt x="126" y="43"/>
                    </a:lnTo>
                    <a:lnTo>
                      <a:pt x="112" y="35"/>
                    </a:lnTo>
                    <a:lnTo>
                      <a:pt x="98" y="28"/>
                    </a:lnTo>
                    <a:lnTo>
                      <a:pt x="85" y="22"/>
                    </a:lnTo>
                    <a:lnTo>
                      <a:pt x="72" y="16"/>
                    </a:lnTo>
                    <a:lnTo>
                      <a:pt x="59" y="10"/>
                    </a:lnTo>
                    <a:lnTo>
                      <a:pt x="46" y="7"/>
                    </a:lnTo>
                    <a:lnTo>
                      <a:pt x="35" y="3"/>
                    </a:lnTo>
                    <a:lnTo>
                      <a:pt x="24" y="1"/>
                    </a:lnTo>
                    <a:lnTo>
                      <a:pt x="15" y="0"/>
                    </a:lnTo>
                    <a:lnTo>
                      <a:pt x="7" y="1"/>
                    </a:lnTo>
                    <a:lnTo>
                      <a:pt x="0" y="3"/>
                    </a:lnTo>
                    <a:lnTo>
                      <a:pt x="8" y="6"/>
                    </a:lnTo>
                    <a:lnTo>
                      <a:pt x="17" y="9"/>
                    </a:lnTo>
                    <a:lnTo>
                      <a:pt x="28" y="14"/>
                    </a:lnTo>
                    <a:lnTo>
                      <a:pt x="38" y="18"/>
                    </a:lnTo>
                    <a:lnTo>
                      <a:pt x="51" y="24"/>
                    </a:lnTo>
                    <a:lnTo>
                      <a:pt x="64" y="30"/>
                    </a:lnTo>
                    <a:lnTo>
                      <a:pt x="78" y="37"/>
                    </a:lnTo>
                    <a:lnTo>
                      <a:pt x="92" y="43"/>
                    </a:lnTo>
                    <a:lnTo>
                      <a:pt x="106" y="51"/>
                    </a:lnTo>
                    <a:lnTo>
                      <a:pt x="120" y="60"/>
                    </a:lnTo>
                    <a:lnTo>
                      <a:pt x="134" y="69"/>
                    </a:lnTo>
                    <a:lnTo>
                      <a:pt x="148" y="78"/>
                    </a:lnTo>
                    <a:lnTo>
                      <a:pt x="163" y="87"/>
                    </a:lnTo>
                    <a:lnTo>
                      <a:pt x="175" y="96"/>
                    </a:lnTo>
                    <a:lnTo>
                      <a:pt x="187" y="105"/>
                    </a:lnTo>
                    <a:lnTo>
                      <a:pt x="199" y="116"/>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91" name="Freeform 546"/>
              <p:cNvSpPr/>
              <p:nvPr/>
            </p:nvSpPr>
            <p:spPr bwMode="auto">
              <a:xfrm>
                <a:off x="2653" y="2750"/>
                <a:ext cx="14" cy="31"/>
              </a:xfrm>
              <a:custGeom>
                <a:avLst/>
                <a:gdLst>
                  <a:gd name="T0" fmla="*/ 0 w 83"/>
                  <a:gd name="T1" fmla="*/ 0 h 187"/>
                  <a:gd name="T2" fmla="*/ 0 w 83"/>
                  <a:gd name="T3" fmla="*/ 0 h 187"/>
                  <a:gd name="T4" fmla="*/ 0 w 83"/>
                  <a:gd name="T5" fmla="*/ 0 h 187"/>
                  <a:gd name="T6" fmla="*/ 0 w 83"/>
                  <a:gd name="T7" fmla="*/ 0 h 187"/>
                  <a:gd name="T8" fmla="*/ 0 w 83"/>
                  <a:gd name="T9" fmla="*/ 0 h 187"/>
                  <a:gd name="T10" fmla="*/ 0 w 83"/>
                  <a:gd name="T11" fmla="*/ 0 h 187"/>
                  <a:gd name="T12" fmla="*/ 0 w 83"/>
                  <a:gd name="T13" fmla="*/ 0 h 187"/>
                  <a:gd name="T14" fmla="*/ 0 w 83"/>
                  <a:gd name="T15" fmla="*/ 0 h 187"/>
                  <a:gd name="T16" fmla="*/ 0 w 83"/>
                  <a:gd name="T17" fmla="*/ 0 h 187"/>
                  <a:gd name="T18" fmla="*/ 0 w 83"/>
                  <a:gd name="T19" fmla="*/ 0 h 187"/>
                  <a:gd name="T20" fmla="*/ 0 w 83"/>
                  <a:gd name="T21" fmla="*/ 0 h 187"/>
                  <a:gd name="T22" fmla="*/ 0 w 83"/>
                  <a:gd name="T23" fmla="*/ 0 h 187"/>
                  <a:gd name="T24" fmla="*/ 0 w 83"/>
                  <a:gd name="T25" fmla="*/ 0 h 187"/>
                  <a:gd name="T26" fmla="*/ 0 w 83"/>
                  <a:gd name="T27" fmla="*/ 0 h 187"/>
                  <a:gd name="T28" fmla="*/ 0 w 83"/>
                  <a:gd name="T29" fmla="*/ 0 h 187"/>
                  <a:gd name="T30" fmla="*/ 0 w 83"/>
                  <a:gd name="T31" fmla="*/ 0 h 187"/>
                  <a:gd name="T32" fmla="*/ 0 w 83"/>
                  <a:gd name="T33" fmla="*/ 0 h 187"/>
                  <a:gd name="T34" fmla="*/ 0 w 83"/>
                  <a:gd name="T35" fmla="*/ 0 h 187"/>
                  <a:gd name="T36" fmla="*/ 0 w 83"/>
                  <a:gd name="T37" fmla="*/ 0 h 187"/>
                  <a:gd name="T38" fmla="*/ 0 w 83"/>
                  <a:gd name="T39" fmla="*/ 0 h 187"/>
                  <a:gd name="T40" fmla="*/ 0 w 83"/>
                  <a:gd name="T41" fmla="*/ 0 h 187"/>
                  <a:gd name="T42" fmla="*/ 0 w 83"/>
                  <a:gd name="T43" fmla="*/ 0 h 187"/>
                  <a:gd name="T44" fmla="*/ 0 w 83"/>
                  <a:gd name="T45" fmla="*/ 0 h 187"/>
                  <a:gd name="T46" fmla="*/ 0 w 83"/>
                  <a:gd name="T47" fmla="*/ 0 h 187"/>
                  <a:gd name="T48" fmla="*/ 0 w 83"/>
                  <a:gd name="T49" fmla="*/ 0 h 18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3"/>
                  <a:gd name="T76" fmla="*/ 0 h 187"/>
                  <a:gd name="T77" fmla="*/ 83 w 83"/>
                  <a:gd name="T78" fmla="*/ 187 h 18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3" h="187">
                    <a:moveTo>
                      <a:pt x="31" y="14"/>
                    </a:moveTo>
                    <a:lnTo>
                      <a:pt x="29" y="8"/>
                    </a:lnTo>
                    <a:lnTo>
                      <a:pt x="25" y="3"/>
                    </a:lnTo>
                    <a:lnTo>
                      <a:pt x="19" y="1"/>
                    </a:lnTo>
                    <a:lnTo>
                      <a:pt x="14" y="0"/>
                    </a:lnTo>
                    <a:lnTo>
                      <a:pt x="8" y="2"/>
                    </a:lnTo>
                    <a:lnTo>
                      <a:pt x="3" y="5"/>
                    </a:lnTo>
                    <a:lnTo>
                      <a:pt x="0" y="11"/>
                    </a:lnTo>
                    <a:lnTo>
                      <a:pt x="0" y="17"/>
                    </a:lnTo>
                    <a:lnTo>
                      <a:pt x="5" y="42"/>
                    </a:lnTo>
                    <a:lnTo>
                      <a:pt x="15" y="71"/>
                    </a:lnTo>
                    <a:lnTo>
                      <a:pt x="27" y="100"/>
                    </a:lnTo>
                    <a:lnTo>
                      <a:pt x="41" y="127"/>
                    </a:lnTo>
                    <a:lnTo>
                      <a:pt x="55" y="151"/>
                    </a:lnTo>
                    <a:lnTo>
                      <a:pt x="68" y="171"/>
                    </a:lnTo>
                    <a:lnTo>
                      <a:pt x="77" y="184"/>
                    </a:lnTo>
                    <a:lnTo>
                      <a:pt x="83" y="187"/>
                    </a:lnTo>
                    <a:lnTo>
                      <a:pt x="80" y="174"/>
                    </a:lnTo>
                    <a:lnTo>
                      <a:pt x="75" y="158"/>
                    </a:lnTo>
                    <a:lnTo>
                      <a:pt x="68" y="138"/>
                    </a:lnTo>
                    <a:lnTo>
                      <a:pt x="59" y="113"/>
                    </a:lnTo>
                    <a:lnTo>
                      <a:pt x="51" y="88"/>
                    </a:lnTo>
                    <a:lnTo>
                      <a:pt x="43" y="63"/>
                    </a:lnTo>
                    <a:lnTo>
                      <a:pt x="36" y="38"/>
                    </a:lnTo>
                    <a:lnTo>
                      <a:pt x="31" y="1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92" name="Freeform 547"/>
              <p:cNvSpPr/>
              <p:nvPr/>
            </p:nvSpPr>
            <p:spPr bwMode="auto">
              <a:xfrm>
                <a:off x="2647" y="2733"/>
                <a:ext cx="7" cy="16"/>
              </a:xfrm>
              <a:custGeom>
                <a:avLst/>
                <a:gdLst>
                  <a:gd name="T0" fmla="*/ 0 w 44"/>
                  <a:gd name="T1" fmla="*/ 0 h 94"/>
                  <a:gd name="T2" fmla="*/ 0 w 44"/>
                  <a:gd name="T3" fmla="*/ 0 h 94"/>
                  <a:gd name="T4" fmla="*/ 0 w 44"/>
                  <a:gd name="T5" fmla="*/ 0 h 94"/>
                  <a:gd name="T6" fmla="*/ 0 w 44"/>
                  <a:gd name="T7" fmla="*/ 0 h 94"/>
                  <a:gd name="T8" fmla="*/ 0 w 44"/>
                  <a:gd name="T9" fmla="*/ 0 h 94"/>
                  <a:gd name="T10" fmla="*/ 0 w 44"/>
                  <a:gd name="T11" fmla="*/ 0 h 94"/>
                  <a:gd name="T12" fmla="*/ 0 w 44"/>
                  <a:gd name="T13" fmla="*/ 0 h 94"/>
                  <a:gd name="T14" fmla="*/ 0 w 44"/>
                  <a:gd name="T15" fmla="*/ 0 h 94"/>
                  <a:gd name="T16" fmla="*/ 0 w 44"/>
                  <a:gd name="T17" fmla="*/ 0 h 94"/>
                  <a:gd name="T18" fmla="*/ 0 w 44"/>
                  <a:gd name="T19" fmla="*/ 0 h 94"/>
                  <a:gd name="T20" fmla="*/ 0 w 44"/>
                  <a:gd name="T21" fmla="*/ 0 h 94"/>
                  <a:gd name="T22" fmla="*/ 0 w 44"/>
                  <a:gd name="T23" fmla="*/ 0 h 94"/>
                  <a:gd name="T24" fmla="*/ 0 w 44"/>
                  <a:gd name="T25" fmla="*/ 0 h 94"/>
                  <a:gd name="T26" fmla="*/ 0 w 44"/>
                  <a:gd name="T27" fmla="*/ 0 h 94"/>
                  <a:gd name="T28" fmla="*/ 0 w 44"/>
                  <a:gd name="T29" fmla="*/ 0 h 94"/>
                  <a:gd name="T30" fmla="*/ 0 w 44"/>
                  <a:gd name="T31" fmla="*/ 0 h 94"/>
                  <a:gd name="T32" fmla="*/ 0 w 44"/>
                  <a:gd name="T33" fmla="*/ 0 h 94"/>
                  <a:gd name="T34" fmla="*/ 0 w 44"/>
                  <a:gd name="T35" fmla="*/ 0 h 94"/>
                  <a:gd name="T36" fmla="*/ 0 w 44"/>
                  <a:gd name="T37" fmla="*/ 0 h 94"/>
                  <a:gd name="T38" fmla="*/ 0 w 44"/>
                  <a:gd name="T39" fmla="*/ 0 h 94"/>
                  <a:gd name="T40" fmla="*/ 0 w 44"/>
                  <a:gd name="T41" fmla="*/ 0 h 9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4"/>
                  <a:gd name="T64" fmla="*/ 0 h 94"/>
                  <a:gd name="T65" fmla="*/ 44 w 44"/>
                  <a:gd name="T66" fmla="*/ 94 h 9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4" h="94">
                    <a:moveTo>
                      <a:pt x="22" y="10"/>
                    </a:moveTo>
                    <a:lnTo>
                      <a:pt x="21" y="6"/>
                    </a:lnTo>
                    <a:lnTo>
                      <a:pt x="18" y="2"/>
                    </a:lnTo>
                    <a:lnTo>
                      <a:pt x="14" y="0"/>
                    </a:lnTo>
                    <a:lnTo>
                      <a:pt x="10" y="0"/>
                    </a:lnTo>
                    <a:lnTo>
                      <a:pt x="6" y="1"/>
                    </a:lnTo>
                    <a:lnTo>
                      <a:pt x="3" y="3"/>
                    </a:lnTo>
                    <a:lnTo>
                      <a:pt x="0" y="7"/>
                    </a:lnTo>
                    <a:lnTo>
                      <a:pt x="0" y="11"/>
                    </a:lnTo>
                    <a:lnTo>
                      <a:pt x="0" y="24"/>
                    </a:lnTo>
                    <a:lnTo>
                      <a:pt x="4" y="38"/>
                    </a:lnTo>
                    <a:lnTo>
                      <a:pt x="8" y="52"/>
                    </a:lnTo>
                    <a:lnTo>
                      <a:pt x="14" y="65"/>
                    </a:lnTo>
                    <a:lnTo>
                      <a:pt x="21" y="78"/>
                    </a:lnTo>
                    <a:lnTo>
                      <a:pt x="28" y="87"/>
                    </a:lnTo>
                    <a:lnTo>
                      <a:pt x="37" y="93"/>
                    </a:lnTo>
                    <a:lnTo>
                      <a:pt x="42" y="94"/>
                    </a:lnTo>
                    <a:lnTo>
                      <a:pt x="44" y="76"/>
                    </a:lnTo>
                    <a:lnTo>
                      <a:pt x="38" y="54"/>
                    </a:lnTo>
                    <a:lnTo>
                      <a:pt x="31" y="32"/>
                    </a:lnTo>
                    <a:lnTo>
                      <a:pt x="22"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93" name="Freeform 548"/>
              <p:cNvSpPr/>
              <p:nvPr/>
            </p:nvSpPr>
            <p:spPr bwMode="auto">
              <a:xfrm>
                <a:off x="2641" y="2722"/>
                <a:ext cx="6" cy="9"/>
              </a:xfrm>
              <a:custGeom>
                <a:avLst/>
                <a:gdLst>
                  <a:gd name="T0" fmla="*/ 0 w 38"/>
                  <a:gd name="T1" fmla="*/ 0 h 54"/>
                  <a:gd name="T2" fmla="*/ 0 w 38"/>
                  <a:gd name="T3" fmla="*/ 0 h 54"/>
                  <a:gd name="T4" fmla="*/ 0 w 38"/>
                  <a:gd name="T5" fmla="*/ 0 h 54"/>
                  <a:gd name="T6" fmla="*/ 0 w 38"/>
                  <a:gd name="T7" fmla="*/ 0 h 54"/>
                  <a:gd name="T8" fmla="*/ 0 w 38"/>
                  <a:gd name="T9" fmla="*/ 0 h 54"/>
                  <a:gd name="T10" fmla="*/ 0 w 38"/>
                  <a:gd name="T11" fmla="*/ 0 h 54"/>
                  <a:gd name="T12" fmla="*/ 0 w 38"/>
                  <a:gd name="T13" fmla="*/ 0 h 54"/>
                  <a:gd name="T14" fmla="*/ 0 w 38"/>
                  <a:gd name="T15" fmla="*/ 0 h 54"/>
                  <a:gd name="T16" fmla="*/ 0 w 38"/>
                  <a:gd name="T17" fmla="*/ 0 h 54"/>
                  <a:gd name="T18" fmla="*/ 0 w 38"/>
                  <a:gd name="T19" fmla="*/ 0 h 54"/>
                  <a:gd name="T20" fmla="*/ 0 w 38"/>
                  <a:gd name="T21" fmla="*/ 0 h 54"/>
                  <a:gd name="T22" fmla="*/ 0 w 38"/>
                  <a:gd name="T23" fmla="*/ 0 h 54"/>
                  <a:gd name="T24" fmla="*/ 0 w 38"/>
                  <a:gd name="T25" fmla="*/ 0 h 54"/>
                  <a:gd name="T26" fmla="*/ 0 w 38"/>
                  <a:gd name="T27" fmla="*/ 0 h 54"/>
                  <a:gd name="T28" fmla="*/ 0 w 38"/>
                  <a:gd name="T29" fmla="*/ 0 h 54"/>
                  <a:gd name="T30" fmla="*/ 0 w 38"/>
                  <a:gd name="T31" fmla="*/ 0 h 54"/>
                  <a:gd name="T32" fmla="*/ 0 w 38"/>
                  <a:gd name="T33" fmla="*/ 0 h 54"/>
                  <a:gd name="T34" fmla="*/ 0 w 38"/>
                  <a:gd name="T35" fmla="*/ 0 h 54"/>
                  <a:gd name="T36" fmla="*/ 0 w 38"/>
                  <a:gd name="T37" fmla="*/ 0 h 54"/>
                  <a:gd name="T38" fmla="*/ 0 w 38"/>
                  <a:gd name="T39" fmla="*/ 0 h 54"/>
                  <a:gd name="T40" fmla="*/ 0 w 38"/>
                  <a:gd name="T41" fmla="*/ 0 h 54"/>
                  <a:gd name="T42" fmla="*/ 0 w 38"/>
                  <a:gd name="T43" fmla="*/ 0 h 54"/>
                  <a:gd name="T44" fmla="*/ 0 w 38"/>
                  <a:gd name="T45" fmla="*/ 0 h 54"/>
                  <a:gd name="T46" fmla="*/ 0 w 38"/>
                  <a:gd name="T47" fmla="*/ 0 h 54"/>
                  <a:gd name="T48" fmla="*/ 0 w 38"/>
                  <a:gd name="T49" fmla="*/ 0 h 5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8"/>
                  <a:gd name="T76" fmla="*/ 0 h 54"/>
                  <a:gd name="T77" fmla="*/ 38 w 38"/>
                  <a:gd name="T78" fmla="*/ 54 h 5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8" h="54">
                    <a:moveTo>
                      <a:pt x="20" y="7"/>
                    </a:moveTo>
                    <a:lnTo>
                      <a:pt x="20" y="8"/>
                    </a:lnTo>
                    <a:lnTo>
                      <a:pt x="19" y="4"/>
                    </a:lnTo>
                    <a:lnTo>
                      <a:pt x="15" y="1"/>
                    </a:lnTo>
                    <a:lnTo>
                      <a:pt x="12" y="0"/>
                    </a:lnTo>
                    <a:lnTo>
                      <a:pt x="7" y="0"/>
                    </a:lnTo>
                    <a:lnTo>
                      <a:pt x="4" y="1"/>
                    </a:lnTo>
                    <a:lnTo>
                      <a:pt x="1" y="4"/>
                    </a:lnTo>
                    <a:lnTo>
                      <a:pt x="0" y="8"/>
                    </a:lnTo>
                    <a:lnTo>
                      <a:pt x="0" y="11"/>
                    </a:lnTo>
                    <a:lnTo>
                      <a:pt x="1" y="17"/>
                    </a:lnTo>
                    <a:lnTo>
                      <a:pt x="4" y="24"/>
                    </a:lnTo>
                    <a:lnTo>
                      <a:pt x="8" y="32"/>
                    </a:lnTo>
                    <a:lnTo>
                      <a:pt x="14" y="39"/>
                    </a:lnTo>
                    <a:lnTo>
                      <a:pt x="20" y="46"/>
                    </a:lnTo>
                    <a:lnTo>
                      <a:pt x="27" y="50"/>
                    </a:lnTo>
                    <a:lnTo>
                      <a:pt x="33" y="54"/>
                    </a:lnTo>
                    <a:lnTo>
                      <a:pt x="38" y="54"/>
                    </a:lnTo>
                    <a:lnTo>
                      <a:pt x="36" y="42"/>
                    </a:lnTo>
                    <a:lnTo>
                      <a:pt x="32" y="29"/>
                    </a:lnTo>
                    <a:lnTo>
                      <a:pt x="25" y="16"/>
                    </a:lnTo>
                    <a:lnTo>
                      <a:pt x="20" y="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94" name="Freeform 549"/>
              <p:cNvSpPr/>
              <p:nvPr/>
            </p:nvSpPr>
            <p:spPr bwMode="auto">
              <a:xfrm>
                <a:off x="2636" y="2714"/>
                <a:ext cx="8" cy="6"/>
              </a:xfrm>
              <a:custGeom>
                <a:avLst/>
                <a:gdLst>
                  <a:gd name="T0" fmla="*/ 0 w 52"/>
                  <a:gd name="T1" fmla="*/ 0 h 36"/>
                  <a:gd name="T2" fmla="*/ 0 w 52"/>
                  <a:gd name="T3" fmla="*/ 0 h 36"/>
                  <a:gd name="T4" fmla="*/ 0 w 52"/>
                  <a:gd name="T5" fmla="*/ 0 h 36"/>
                  <a:gd name="T6" fmla="*/ 0 w 52"/>
                  <a:gd name="T7" fmla="*/ 0 h 36"/>
                  <a:gd name="T8" fmla="*/ 0 w 52"/>
                  <a:gd name="T9" fmla="*/ 0 h 36"/>
                  <a:gd name="T10" fmla="*/ 0 w 52"/>
                  <a:gd name="T11" fmla="*/ 0 h 36"/>
                  <a:gd name="T12" fmla="*/ 0 w 52"/>
                  <a:gd name="T13" fmla="*/ 0 h 36"/>
                  <a:gd name="T14" fmla="*/ 0 w 52"/>
                  <a:gd name="T15" fmla="*/ 0 h 36"/>
                  <a:gd name="T16" fmla="*/ 0 w 52"/>
                  <a:gd name="T17" fmla="*/ 0 h 36"/>
                  <a:gd name="T18" fmla="*/ 0 w 52"/>
                  <a:gd name="T19" fmla="*/ 0 h 36"/>
                  <a:gd name="T20" fmla="*/ 0 w 52"/>
                  <a:gd name="T21" fmla="*/ 0 h 36"/>
                  <a:gd name="T22" fmla="*/ 0 w 52"/>
                  <a:gd name="T23" fmla="*/ 0 h 36"/>
                  <a:gd name="T24" fmla="*/ 0 w 52"/>
                  <a:gd name="T25" fmla="*/ 0 h 36"/>
                  <a:gd name="T26" fmla="*/ 0 w 52"/>
                  <a:gd name="T27" fmla="*/ 0 h 36"/>
                  <a:gd name="T28" fmla="*/ 0 w 52"/>
                  <a:gd name="T29" fmla="*/ 0 h 36"/>
                  <a:gd name="T30" fmla="*/ 0 w 52"/>
                  <a:gd name="T31" fmla="*/ 0 h 36"/>
                  <a:gd name="T32" fmla="*/ 0 w 52"/>
                  <a:gd name="T33" fmla="*/ 0 h 36"/>
                  <a:gd name="T34" fmla="*/ 0 w 52"/>
                  <a:gd name="T35" fmla="*/ 0 h 36"/>
                  <a:gd name="T36" fmla="*/ 0 w 52"/>
                  <a:gd name="T37" fmla="*/ 0 h 36"/>
                  <a:gd name="T38" fmla="*/ 0 w 52"/>
                  <a:gd name="T39" fmla="*/ 0 h 36"/>
                  <a:gd name="T40" fmla="*/ 0 w 52"/>
                  <a:gd name="T41" fmla="*/ 0 h 36"/>
                  <a:gd name="T42" fmla="*/ 0 w 52"/>
                  <a:gd name="T43" fmla="*/ 0 h 36"/>
                  <a:gd name="T44" fmla="*/ 0 w 52"/>
                  <a:gd name="T45" fmla="*/ 0 h 36"/>
                  <a:gd name="T46" fmla="*/ 0 w 52"/>
                  <a:gd name="T47" fmla="*/ 0 h 36"/>
                  <a:gd name="T48" fmla="*/ 0 w 52"/>
                  <a:gd name="T49" fmla="*/ 0 h 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2"/>
                  <a:gd name="T76" fmla="*/ 0 h 36"/>
                  <a:gd name="T77" fmla="*/ 52 w 52"/>
                  <a:gd name="T78" fmla="*/ 36 h 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2" h="36">
                    <a:moveTo>
                      <a:pt x="41" y="27"/>
                    </a:moveTo>
                    <a:lnTo>
                      <a:pt x="46" y="24"/>
                    </a:lnTo>
                    <a:lnTo>
                      <a:pt x="51" y="21"/>
                    </a:lnTo>
                    <a:lnTo>
                      <a:pt x="52" y="16"/>
                    </a:lnTo>
                    <a:lnTo>
                      <a:pt x="52" y="12"/>
                    </a:lnTo>
                    <a:lnTo>
                      <a:pt x="50" y="6"/>
                    </a:lnTo>
                    <a:lnTo>
                      <a:pt x="46" y="2"/>
                    </a:lnTo>
                    <a:lnTo>
                      <a:pt x="41" y="0"/>
                    </a:lnTo>
                    <a:lnTo>
                      <a:pt x="36" y="0"/>
                    </a:lnTo>
                    <a:lnTo>
                      <a:pt x="33" y="0"/>
                    </a:lnTo>
                    <a:lnTo>
                      <a:pt x="29" y="1"/>
                    </a:lnTo>
                    <a:lnTo>
                      <a:pt x="21" y="4"/>
                    </a:lnTo>
                    <a:lnTo>
                      <a:pt x="13" y="8"/>
                    </a:lnTo>
                    <a:lnTo>
                      <a:pt x="6" y="15"/>
                    </a:lnTo>
                    <a:lnTo>
                      <a:pt x="3" y="22"/>
                    </a:lnTo>
                    <a:lnTo>
                      <a:pt x="0" y="29"/>
                    </a:lnTo>
                    <a:lnTo>
                      <a:pt x="0" y="31"/>
                    </a:lnTo>
                    <a:lnTo>
                      <a:pt x="4" y="33"/>
                    </a:lnTo>
                    <a:lnTo>
                      <a:pt x="9" y="36"/>
                    </a:lnTo>
                    <a:lnTo>
                      <a:pt x="13" y="36"/>
                    </a:lnTo>
                    <a:lnTo>
                      <a:pt x="18" y="36"/>
                    </a:lnTo>
                    <a:lnTo>
                      <a:pt x="24" y="33"/>
                    </a:lnTo>
                    <a:lnTo>
                      <a:pt x="30" y="32"/>
                    </a:lnTo>
                    <a:lnTo>
                      <a:pt x="36" y="30"/>
                    </a:lnTo>
                    <a:lnTo>
                      <a:pt x="41" y="2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95" name="Freeform 550"/>
              <p:cNvSpPr/>
              <p:nvPr/>
            </p:nvSpPr>
            <p:spPr bwMode="auto">
              <a:xfrm>
                <a:off x="2596" y="2704"/>
                <a:ext cx="33" cy="39"/>
              </a:xfrm>
              <a:custGeom>
                <a:avLst/>
                <a:gdLst>
                  <a:gd name="T0" fmla="*/ 0 w 198"/>
                  <a:gd name="T1" fmla="*/ 0 h 236"/>
                  <a:gd name="T2" fmla="*/ 0 w 198"/>
                  <a:gd name="T3" fmla="*/ 0 h 236"/>
                  <a:gd name="T4" fmla="*/ 0 w 198"/>
                  <a:gd name="T5" fmla="*/ 0 h 236"/>
                  <a:gd name="T6" fmla="*/ 0 w 198"/>
                  <a:gd name="T7" fmla="*/ 0 h 236"/>
                  <a:gd name="T8" fmla="*/ 0 w 198"/>
                  <a:gd name="T9" fmla="*/ 0 h 236"/>
                  <a:gd name="T10" fmla="*/ 0 w 198"/>
                  <a:gd name="T11" fmla="*/ 0 h 236"/>
                  <a:gd name="T12" fmla="*/ 0 w 198"/>
                  <a:gd name="T13" fmla="*/ 0 h 236"/>
                  <a:gd name="T14" fmla="*/ 0 w 198"/>
                  <a:gd name="T15" fmla="*/ 0 h 236"/>
                  <a:gd name="T16" fmla="*/ 0 w 198"/>
                  <a:gd name="T17" fmla="*/ 0 h 236"/>
                  <a:gd name="T18" fmla="*/ 0 w 198"/>
                  <a:gd name="T19" fmla="*/ 0 h 236"/>
                  <a:gd name="T20" fmla="*/ 0 w 198"/>
                  <a:gd name="T21" fmla="*/ 0 h 236"/>
                  <a:gd name="T22" fmla="*/ 0 w 198"/>
                  <a:gd name="T23" fmla="*/ 0 h 236"/>
                  <a:gd name="T24" fmla="*/ 0 w 198"/>
                  <a:gd name="T25" fmla="*/ 0 h 236"/>
                  <a:gd name="T26" fmla="*/ 0 w 198"/>
                  <a:gd name="T27" fmla="*/ 0 h 236"/>
                  <a:gd name="T28" fmla="*/ 0 w 198"/>
                  <a:gd name="T29" fmla="*/ 0 h 236"/>
                  <a:gd name="T30" fmla="*/ 0 w 198"/>
                  <a:gd name="T31" fmla="*/ 0 h 236"/>
                  <a:gd name="T32" fmla="*/ 0 w 198"/>
                  <a:gd name="T33" fmla="*/ 0 h 236"/>
                  <a:gd name="T34" fmla="*/ 0 w 198"/>
                  <a:gd name="T35" fmla="*/ 0 h 236"/>
                  <a:gd name="T36" fmla="*/ 0 w 198"/>
                  <a:gd name="T37" fmla="*/ 0 h 236"/>
                  <a:gd name="T38" fmla="*/ 0 w 198"/>
                  <a:gd name="T39" fmla="*/ 0 h 236"/>
                  <a:gd name="T40" fmla="*/ 0 w 198"/>
                  <a:gd name="T41" fmla="*/ 0 h 236"/>
                  <a:gd name="T42" fmla="*/ 0 w 198"/>
                  <a:gd name="T43" fmla="*/ 0 h 236"/>
                  <a:gd name="T44" fmla="*/ 0 w 198"/>
                  <a:gd name="T45" fmla="*/ 0 h 236"/>
                  <a:gd name="T46" fmla="*/ 0 w 198"/>
                  <a:gd name="T47" fmla="*/ 0 h 236"/>
                  <a:gd name="T48" fmla="*/ 0 w 198"/>
                  <a:gd name="T49" fmla="*/ 0 h 236"/>
                  <a:gd name="T50" fmla="*/ 0 w 198"/>
                  <a:gd name="T51" fmla="*/ 0 h 236"/>
                  <a:gd name="T52" fmla="*/ 0 w 198"/>
                  <a:gd name="T53" fmla="*/ 0 h 236"/>
                  <a:gd name="T54" fmla="*/ 0 w 198"/>
                  <a:gd name="T55" fmla="*/ 0 h 236"/>
                  <a:gd name="T56" fmla="*/ 0 w 198"/>
                  <a:gd name="T57" fmla="*/ 0 h 236"/>
                  <a:gd name="T58" fmla="*/ 0 w 198"/>
                  <a:gd name="T59" fmla="*/ 0 h 236"/>
                  <a:gd name="T60" fmla="*/ 0 w 198"/>
                  <a:gd name="T61" fmla="*/ 0 h 236"/>
                  <a:gd name="T62" fmla="*/ 0 w 198"/>
                  <a:gd name="T63" fmla="*/ 0 h 236"/>
                  <a:gd name="T64" fmla="*/ 0 w 198"/>
                  <a:gd name="T65" fmla="*/ 0 h 236"/>
                  <a:gd name="T66" fmla="*/ 0 w 198"/>
                  <a:gd name="T67" fmla="*/ 0 h 236"/>
                  <a:gd name="T68" fmla="*/ 0 w 198"/>
                  <a:gd name="T69" fmla="*/ 0 h 236"/>
                  <a:gd name="T70" fmla="*/ 0 w 198"/>
                  <a:gd name="T71" fmla="*/ 0 h 236"/>
                  <a:gd name="T72" fmla="*/ 0 w 198"/>
                  <a:gd name="T73" fmla="*/ 0 h 236"/>
                  <a:gd name="T74" fmla="*/ 0 w 198"/>
                  <a:gd name="T75" fmla="*/ 0 h 236"/>
                  <a:gd name="T76" fmla="*/ 0 w 198"/>
                  <a:gd name="T77" fmla="*/ 0 h 236"/>
                  <a:gd name="T78" fmla="*/ 0 w 198"/>
                  <a:gd name="T79" fmla="*/ 0 h 236"/>
                  <a:gd name="T80" fmla="*/ 0 w 198"/>
                  <a:gd name="T81" fmla="*/ 0 h 236"/>
                  <a:gd name="T82" fmla="*/ 0 w 198"/>
                  <a:gd name="T83" fmla="*/ 0 h 236"/>
                  <a:gd name="T84" fmla="*/ 0 w 198"/>
                  <a:gd name="T85" fmla="*/ 0 h 236"/>
                  <a:gd name="T86" fmla="*/ 0 w 198"/>
                  <a:gd name="T87" fmla="*/ 0 h 236"/>
                  <a:gd name="T88" fmla="*/ 0 w 198"/>
                  <a:gd name="T89" fmla="*/ 0 h 236"/>
                  <a:gd name="T90" fmla="*/ 0 w 198"/>
                  <a:gd name="T91" fmla="*/ 0 h 236"/>
                  <a:gd name="T92" fmla="*/ 0 w 198"/>
                  <a:gd name="T93" fmla="*/ 0 h 236"/>
                  <a:gd name="T94" fmla="*/ 0 w 198"/>
                  <a:gd name="T95" fmla="*/ 0 h 236"/>
                  <a:gd name="T96" fmla="*/ 0 w 198"/>
                  <a:gd name="T97" fmla="*/ 0 h 236"/>
                  <a:gd name="T98" fmla="*/ 0 w 198"/>
                  <a:gd name="T99" fmla="*/ 0 h 236"/>
                  <a:gd name="T100" fmla="*/ 0 w 198"/>
                  <a:gd name="T101" fmla="*/ 0 h 236"/>
                  <a:gd name="T102" fmla="*/ 0 w 198"/>
                  <a:gd name="T103" fmla="*/ 0 h 236"/>
                  <a:gd name="T104" fmla="*/ 0 w 198"/>
                  <a:gd name="T105" fmla="*/ 0 h 236"/>
                  <a:gd name="T106" fmla="*/ 0 w 198"/>
                  <a:gd name="T107" fmla="*/ 0 h 236"/>
                  <a:gd name="T108" fmla="*/ 0 w 198"/>
                  <a:gd name="T109" fmla="*/ 0 h 236"/>
                  <a:gd name="T110" fmla="*/ 0 w 198"/>
                  <a:gd name="T111" fmla="*/ 0 h 236"/>
                  <a:gd name="T112" fmla="*/ 0 w 198"/>
                  <a:gd name="T113" fmla="*/ 0 h 236"/>
                  <a:gd name="T114" fmla="*/ 0 w 198"/>
                  <a:gd name="T115" fmla="*/ 0 h 236"/>
                  <a:gd name="T116" fmla="*/ 0 w 198"/>
                  <a:gd name="T117" fmla="*/ 0 h 236"/>
                  <a:gd name="T118" fmla="*/ 0 w 198"/>
                  <a:gd name="T119" fmla="*/ 0 h 236"/>
                  <a:gd name="T120" fmla="*/ 0 w 198"/>
                  <a:gd name="T121" fmla="*/ 0 h 2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98"/>
                  <a:gd name="T184" fmla="*/ 0 h 236"/>
                  <a:gd name="T185" fmla="*/ 198 w 198"/>
                  <a:gd name="T186" fmla="*/ 236 h 2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98" h="236">
                    <a:moveTo>
                      <a:pt x="73" y="36"/>
                    </a:moveTo>
                    <a:lnTo>
                      <a:pt x="58" y="46"/>
                    </a:lnTo>
                    <a:lnTo>
                      <a:pt x="46" y="58"/>
                    </a:lnTo>
                    <a:lnTo>
                      <a:pt x="33" y="72"/>
                    </a:lnTo>
                    <a:lnTo>
                      <a:pt x="22" y="85"/>
                    </a:lnTo>
                    <a:lnTo>
                      <a:pt x="14" y="100"/>
                    </a:lnTo>
                    <a:lnTo>
                      <a:pt x="7" y="115"/>
                    </a:lnTo>
                    <a:lnTo>
                      <a:pt x="2" y="130"/>
                    </a:lnTo>
                    <a:lnTo>
                      <a:pt x="0" y="146"/>
                    </a:lnTo>
                    <a:lnTo>
                      <a:pt x="2" y="170"/>
                    </a:lnTo>
                    <a:lnTo>
                      <a:pt x="12" y="190"/>
                    </a:lnTo>
                    <a:lnTo>
                      <a:pt x="26" y="207"/>
                    </a:lnTo>
                    <a:lnTo>
                      <a:pt x="43" y="220"/>
                    </a:lnTo>
                    <a:lnTo>
                      <a:pt x="64" y="229"/>
                    </a:lnTo>
                    <a:lnTo>
                      <a:pt x="88" y="235"/>
                    </a:lnTo>
                    <a:lnTo>
                      <a:pt x="110" y="236"/>
                    </a:lnTo>
                    <a:lnTo>
                      <a:pt x="132" y="232"/>
                    </a:lnTo>
                    <a:lnTo>
                      <a:pt x="137" y="232"/>
                    </a:lnTo>
                    <a:lnTo>
                      <a:pt x="142" y="230"/>
                    </a:lnTo>
                    <a:lnTo>
                      <a:pt x="145" y="226"/>
                    </a:lnTo>
                    <a:lnTo>
                      <a:pt x="146" y="221"/>
                    </a:lnTo>
                    <a:lnTo>
                      <a:pt x="145" y="219"/>
                    </a:lnTo>
                    <a:lnTo>
                      <a:pt x="142" y="219"/>
                    </a:lnTo>
                    <a:lnTo>
                      <a:pt x="137" y="217"/>
                    </a:lnTo>
                    <a:lnTo>
                      <a:pt x="131" y="217"/>
                    </a:lnTo>
                    <a:lnTo>
                      <a:pt x="124" y="217"/>
                    </a:lnTo>
                    <a:lnTo>
                      <a:pt x="118" y="217"/>
                    </a:lnTo>
                    <a:lnTo>
                      <a:pt x="112" y="217"/>
                    </a:lnTo>
                    <a:lnTo>
                      <a:pt x="109" y="217"/>
                    </a:lnTo>
                    <a:lnTo>
                      <a:pt x="97" y="216"/>
                    </a:lnTo>
                    <a:lnTo>
                      <a:pt x="87" y="215"/>
                    </a:lnTo>
                    <a:lnTo>
                      <a:pt x="75" y="214"/>
                    </a:lnTo>
                    <a:lnTo>
                      <a:pt x="63" y="211"/>
                    </a:lnTo>
                    <a:lnTo>
                      <a:pt x="51" y="207"/>
                    </a:lnTo>
                    <a:lnTo>
                      <a:pt x="40" y="199"/>
                    </a:lnTo>
                    <a:lnTo>
                      <a:pt x="29" y="189"/>
                    </a:lnTo>
                    <a:lnTo>
                      <a:pt x="17" y="174"/>
                    </a:lnTo>
                    <a:lnTo>
                      <a:pt x="15" y="157"/>
                    </a:lnTo>
                    <a:lnTo>
                      <a:pt x="16" y="141"/>
                    </a:lnTo>
                    <a:lnTo>
                      <a:pt x="21" y="124"/>
                    </a:lnTo>
                    <a:lnTo>
                      <a:pt x="28" y="109"/>
                    </a:lnTo>
                    <a:lnTo>
                      <a:pt x="39" y="96"/>
                    </a:lnTo>
                    <a:lnTo>
                      <a:pt x="50" y="82"/>
                    </a:lnTo>
                    <a:lnTo>
                      <a:pt x="63" y="70"/>
                    </a:lnTo>
                    <a:lnTo>
                      <a:pt x="78" y="59"/>
                    </a:lnTo>
                    <a:lnTo>
                      <a:pt x="94" y="49"/>
                    </a:lnTo>
                    <a:lnTo>
                      <a:pt x="110" y="39"/>
                    </a:lnTo>
                    <a:lnTo>
                      <a:pt x="126" y="31"/>
                    </a:lnTo>
                    <a:lnTo>
                      <a:pt x="142" y="24"/>
                    </a:lnTo>
                    <a:lnTo>
                      <a:pt x="158" y="19"/>
                    </a:lnTo>
                    <a:lnTo>
                      <a:pt x="172" y="13"/>
                    </a:lnTo>
                    <a:lnTo>
                      <a:pt x="186" y="10"/>
                    </a:lnTo>
                    <a:lnTo>
                      <a:pt x="198" y="7"/>
                    </a:lnTo>
                    <a:lnTo>
                      <a:pt x="190" y="3"/>
                    </a:lnTo>
                    <a:lnTo>
                      <a:pt x="177" y="0"/>
                    </a:lnTo>
                    <a:lnTo>
                      <a:pt x="162" y="3"/>
                    </a:lnTo>
                    <a:lnTo>
                      <a:pt x="144" y="6"/>
                    </a:lnTo>
                    <a:lnTo>
                      <a:pt x="124" y="12"/>
                    </a:lnTo>
                    <a:lnTo>
                      <a:pt x="105" y="19"/>
                    </a:lnTo>
                    <a:lnTo>
                      <a:pt x="88" y="28"/>
                    </a:lnTo>
                    <a:lnTo>
                      <a:pt x="73" y="3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96" name="Freeform 551"/>
              <p:cNvSpPr/>
              <p:nvPr/>
            </p:nvSpPr>
            <p:spPr bwMode="auto">
              <a:xfrm>
                <a:off x="2652" y="2704"/>
                <a:ext cx="22" cy="30"/>
              </a:xfrm>
              <a:custGeom>
                <a:avLst/>
                <a:gdLst>
                  <a:gd name="T0" fmla="*/ 0 w 128"/>
                  <a:gd name="T1" fmla="*/ 0 h 183"/>
                  <a:gd name="T2" fmla="*/ 0 w 128"/>
                  <a:gd name="T3" fmla="*/ 0 h 183"/>
                  <a:gd name="T4" fmla="*/ 0 w 128"/>
                  <a:gd name="T5" fmla="*/ 0 h 183"/>
                  <a:gd name="T6" fmla="*/ 0 w 128"/>
                  <a:gd name="T7" fmla="*/ 0 h 183"/>
                  <a:gd name="T8" fmla="*/ 0 w 128"/>
                  <a:gd name="T9" fmla="*/ 0 h 183"/>
                  <a:gd name="T10" fmla="*/ 0 w 128"/>
                  <a:gd name="T11" fmla="*/ 0 h 183"/>
                  <a:gd name="T12" fmla="*/ 0 w 128"/>
                  <a:gd name="T13" fmla="*/ 0 h 183"/>
                  <a:gd name="T14" fmla="*/ 0 w 128"/>
                  <a:gd name="T15" fmla="*/ 0 h 183"/>
                  <a:gd name="T16" fmla="*/ 0 w 128"/>
                  <a:gd name="T17" fmla="*/ 0 h 183"/>
                  <a:gd name="T18" fmla="*/ 0 w 128"/>
                  <a:gd name="T19" fmla="*/ 0 h 183"/>
                  <a:gd name="T20" fmla="*/ 0 w 128"/>
                  <a:gd name="T21" fmla="*/ 0 h 183"/>
                  <a:gd name="T22" fmla="*/ 0 w 128"/>
                  <a:gd name="T23" fmla="*/ 0 h 183"/>
                  <a:gd name="T24" fmla="*/ 0 w 128"/>
                  <a:gd name="T25" fmla="*/ 0 h 183"/>
                  <a:gd name="T26" fmla="*/ 0 w 128"/>
                  <a:gd name="T27" fmla="*/ 0 h 183"/>
                  <a:gd name="T28" fmla="*/ 0 w 128"/>
                  <a:gd name="T29" fmla="*/ 0 h 183"/>
                  <a:gd name="T30" fmla="*/ 0 w 128"/>
                  <a:gd name="T31" fmla="*/ 0 h 183"/>
                  <a:gd name="T32" fmla="*/ 0 w 128"/>
                  <a:gd name="T33" fmla="*/ 0 h 183"/>
                  <a:gd name="T34" fmla="*/ 0 w 128"/>
                  <a:gd name="T35" fmla="*/ 0 h 183"/>
                  <a:gd name="T36" fmla="*/ 0 w 128"/>
                  <a:gd name="T37" fmla="*/ 0 h 183"/>
                  <a:gd name="T38" fmla="*/ 0 w 128"/>
                  <a:gd name="T39" fmla="*/ 0 h 183"/>
                  <a:gd name="T40" fmla="*/ 0 w 128"/>
                  <a:gd name="T41" fmla="*/ 0 h 183"/>
                  <a:gd name="T42" fmla="*/ 0 w 128"/>
                  <a:gd name="T43" fmla="*/ 0 h 183"/>
                  <a:gd name="T44" fmla="*/ 0 w 128"/>
                  <a:gd name="T45" fmla="*/ 0 h 183"/>
                  <a:gd name="T46" fmla="*/ 0 w 128"/>
                  <a:gd name="T47" fmla="*/ 0 h 183"/>
                  <a:gd name="T48" fmla="*/ 0 w 128"/>
                  <a:gd name="T49" fmla="*/ 0 h 183"/>
                  <a:gd name="T50" fmla="*/ 0 w 128"/>
                  <a:gd name="T51" fmla="*/ 0 h 183"/>
                  <a:gd name="T52" fmla="*/ 0 w 128"/>
                  <a:gd name="T53" fmla="*/ 0 h 183"/>
                  <a:gd name="T54" fmla="*/ 0 w 128"/>
                  <a:gd name="T55" fmla="*/ 0 h 183"/>
                  <a:gd name="T56" fmla="*/ 0 w 128"/>
                  <a:gd name="T57" fmla="*/ 0 h 183"/>
                  <a:gd name="T58" fmla="*/ 0 w 128"/>
                  <a:gd name="T59" fmla="*/ 0 h 183"/>
                  <a:gd name="T60" fmla="*/ 0 w 128"/>
                  <a:gd name="T61" fmla="*/ 0 h 183"/>
                  <a:gd name="T62" fmla="*/ 0 w 128"/>
                  <a:gd name="T63" fmla="*/ 0 h 183"/>
                  <a:gd name="T64" fmla="*/ 0 w 128"/>
                  <a:gd name="T65" fmla="*/ 0 h 183"/>
                  <a:gd name="T66" fmla="*/ 0 w 128"/>
                  <a:gd name="T67" fmla="*/ 0 h 183"/>
                  <a:gd name="T68" fmla="*/ 0 w 128"/>
                  <a:gd name="T69" fmla="*/ 0 h 183"/>
                  <a:gd name="T70" fmla="*/ 0 w 128"/>
                  <a:gd name="T71" fmla="*/ 0 h 183"/>
                  <a:gd name="T72" fmla="*/ 0 w 128"/>
                  <a:gd name="T73" fmla="*/ 0 h 183"/>
                  <a:gd name="T74" fmla="*/ 0 w 128"/>
                  <a:gd name="T75" fmla="*/ 0 h 183"/>
                  <a:gd name="T76" fmla="*/ 0 w 128"/>
                  <a:gd name="T77" fmla="*/ 0 h 183"/>
                  <a:gd name="T78" fmla="*/ 0 w 128"/>
                  <a:gd name="T79" fmla="*/ 0 h 183"/>
                  <a:gd name="T80" fmla="*/ 0 w 128"/>
                  <a:gd name="T81" fmla="*/ 0 h 18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8"/>
                  <a:gd name="T124" fmla="*/ 0 h 183"/>
                  <a:gd name="T125" fmla="*/ 128 w 128"/>
                  <a:gd name="T126" fmla="*/ 183 h 18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8" h="183">
                    <a:moveTo>
                      <a:pt x="108" y="61"/>
                    </a:moveTo>
                    <a:lnTo>
                      <a:pt x="111" y="80"/>
                    </a:lnTo>
                    <a:lnTo>
                      <a:pt x="109" y="97"/>
                    </a:lnTo>
                    <a:lnTo>
                      <a:pt x="101" y="110"/>
                    </a:lnTo>
                    <a:lnTo>
                      <a:pt x="89" y="123"/>
                    </a:lnTo>
                    <a:lnTo>
                      <a:pt x="75" y="134"/>
                    </a:lnTo>
                    <a:lnTo>
                      <a:pt x="60" y="145"/>
                    </a:lnTo>
                    <a:lnTo>
                      <a:pt x="43" y="156"/>
                    </a:lnTo>
                    <a:lnTo>
                      <a:pt x="29" y="167"/>
                    </a:lnTo>
                    <a:lnTo>
                      <a:pt x="27" y="170"/>
                    </a:lnTo>
                    <a:lnTo>
                      <a:pt x="26" y="172"/>
                    </a:lnTo>
                    <a:lnTo>
                      <a:pt x="26" y="176"/>
                    </a:lnTo>
                    <a:lnTo>
                      <a:pt x="28" y="179"/>
                    </a:lnTo>
                    <a:lnTo>
                      <a:pt x="30" y="182"/>
                    </a:lnTo>
                    <a:lnTo>
                      <a:pt x="34" y="183"/>
                    </a:lnTo>
                    <a:lnTo>
                      <a:pt x="37" y="183"/>
                    </a:lnTo>
                    <a:lnTo>
                      <a:pt x="41" y="182"/>
                    </a:lnTo>
                    <a:lnTo>
                      <a:pt x="58" y="171"/>
                    </a:lnTo>
                    <a:lnTo>
                      <a:pt x="76" y="160"/>
                    </a:lnTo>
                    <a:lnTo>
                      <a:pt x="92" y="147"/>
                    </a:lnTo>
                    <a:lnTo>
                      <a:pt x="108" y="132"/>
                    </a:lnTo>
                    <a:lnTo>
                      <a:pt x="118" y="116"/>
                    </a:lnTo>
                    <a:lnTo>
                      <a:pt x="125" y="98"/>
                    </a:lnTo>
                    <a:lnTo>
                      <a:pt x="128" y="78"/>
                    </a:lnTo>
                    <a:lnTo>
                      <a:pt x="123" y="58"/>
                    </a:lnTo>
                    <a:lnTo>
                      <a:pt x="112" y="41"/>
                    </a:lnTo>
                    <a:lnTo>
                      <a:pt x="98" y="28"/>
                    </a:lnTo>
                    <a:lnTo>
                      <a:pt x="80" y="16"/>
                    </a:lnTo>
                    <a:lnTo>
                      <a:pt x="61" y="8"/>
                    </a:lnTo>
                    <a:lnTo>
                      <a:pt x="41" y="2"/>
                    </a:lnTo>
                    <a:lnTo>
                      <a:pt x="23" y="0"/>
                    </a:lnTo>
                    <a:lnTo>
                      <a:pt x="9" y="1"/>
                    </a:lnTo>
                    <a:lnTo>
                      <a:pt x="0" y="6"/>
                    </a:lnTo>
                    <a:lnTo>
                      <a:pt x="16" y="10"/>
                    </a:lnTo>
                    <a:lnTo>
                      <a:pt x="33" y="14"/>
                    </a:lnTo>
                    <a:lnTo>
                      <a:pt x="48" y="17"/>
                    </a:lnTo>
                    <a:lnTo>
                      <a:pt x="63" y="22"/>
                    </a:lnTo>
                    <a:lnTo>
                      <a:pt x="77" y="28"/>
                    </a:lnTo>
                    <a:lnTo>
                      <a:pt x="90" y="36"/>
                    </a:lnTo>
                    <a:lnTo>
                      <a:pt x="101" y="46"/>
                    </a:lnTo>
                    <a:lnTo>
                      <a:pt x="108" y="6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97" name="Freeform 552"/>
              <p:cNvSpPr/>
              <p:nvPr/>
            </p:nvSpPr>
            <p:spPr bwMode="auto">
              <a:xfrm>
                <a:off x="2575" y="2697"/>
                <a:ext cx="53" cy="63"/>
              </a:xfrm>
              <a:custGeom>
                <a:avLst/>
                <a:gdLst>
                  <a:gd name="T0" fmla="*/ 0 w 323"/>
                  <a:gd name="T1" fmla="*/ 0 h 379"/>
                  <a:gd name="T2" fmla="*/ 0 w 323"/>
                  <a:gd name="T3" fmla="*/ 0 h 379"/>
                  <a:gd name="T4" fmla="*/ 0 w 323"/>
                  <a:gd name="T5" fmla="*/ 0 h 379"/>
                  <a:gd name="T6" fmla="*/ 0 w 323"/>
                  <a:gd name="T7" fmla="*/ 0 h 379"/>
                  <a:gd name="T8" fmla="*/ 0 w 323"/>
                  <a:gd name="T9" fmla="*/ 0 h 379"/>
                  <a:gd name="T10" fmla="*/ 0 w 323"/>
                  <a:gd name="T11" fmla="*/ 0 h 379"/>
                  <a:gd name="T12" fmla="*/ 0 w 323"/>
                  <a:gd name="T13" fmla="*/ 0 h 379"/>
                  <a:gd name="T14" fmla="*/ 0 w 323"/>
                  <a:gd name="T15" fmla="*/ 0 h 379"/>
                  <a:gd name="T16" fmla="*/ 0 w 323"/>
                  <a:gd name="T17" fmla="*/ 0 h 379"/>
                  <a:gd name="T18" fmla="*/ 0 w 323"/>
                  <a:gd name="T19" fmla="*/ 0 h 379"/>
                  <a:gd name="T20" fmla="*/ 0 w 323"/>
                  <a:gd name="T21" fmla="*/ 0 h 379"/>
                  <a:gd name="T22" fmla="*/ 0 w 323"/>
                  <a:gd name="T23" fmla="*/ 0 h 379"/>
                  <a:gd name="T24" fmla="*/ 0 w 323"/>
                  <a:gd name="T25" fmla="*/ 0 h 379"/>
                  <a:gd name="T26" fmla="*/ 0 w 323"/>
                  <a:gd name="T27" fmla="*/ 0 h 379"/>
                  <a:gd name="T28" fmla="*/ 0 w 323"/>
                  <a:gd name="T29" fmla="*/ 0 h 379"/>
                  <a:gd name="T30" fmla="*/ 0 w 323"/>
                  <a:gd name="T31" fmla="*/ 0 h 379"/>
                  <a:gd name="T32" fmla="*/ 0 w 323"/>
                  <a:gd name="T33" fmla="*/ 0 h 379"/>
                  <a:gd name="T34" fmla="*/ 0 w 323"/>
                  <a:gd name="T35" fmla="*/ 0 h 379"/>
                  <a:gd name="T36" fmla="*/ 0 w 323"/>
                  <a:gd name="T37" fmla="*/ 0 h 379"/>
                  <a:gd name="T38" fmla="*/ 0 w 323"/>
                  <a:gd name="T39" fmla="*/ 0 h 379"/>
                  <a:gd name="T40" fmla="*/ 0 w 323"/>
                  <a:gd name="T41" fmla="*/ 0 h 379"/>
                  <a:gd name="T42" fmla="*/ 0 w 323"/>
                  <a:gd name="T43" fmla="*/ 0 h 379"/>
                  <a:gd name="T44" fmla="*/ 0 w 323"/>
                  <a:gd name="T45" fmla="*/ 0 h 379"/>
                  <a:gd name="T46" fmla="*/ 0 w 323"/>
                  <a:gd name="T47" fmla="*/ 0 h 379"/>
                  <a:gd name="T48" fmla="*/ 0 w 323"/>
                  <a:gd name="T49" fmla="*/ 0 h 379"/>
                  <a:gd name="T50" fmla="*/ 0 w 323"/>
                  <a:gd name="T51" fmla="*/ 0 h 379"/>
                  <a:gd name="T52" fmla="*/ 0 w 323"/>
                  <a:gd name="T53" fmla="*/ 0 h 379"/>
                  <a:gd name="T54" fmla="*/ 0 w 323"/>
                  <a:gd name="T55" fmla="*/ 0 h 379"/>
                  <a:gd name="T56" fmla="*/ 0 w 323"/>
                  <a:gd name="T57" fmla="*/ 0 h 379"/>
                  <a:gd name="T58" fmla="*/ 0 w 323"/>
                  <a:gd name="T59" fmla="*/ 0 h 379"/>
                  <a:gd name="T60" fmla="*/ 0 w 323"/>
                  <a:gd name="T61" fmla="*/ 0 h 379"/>
                  <a:gd name="T62" fmla="*/ 0 w 323"/>
                  <a:gd name="T63" fmla="*/ 0 h 379"/>
                  <a:gd name="T64" fmla="*/ 0 w 323"/>
                  <a:gd name="T65" fmla="*/ 0 h 379"/>
                  <a:gd name="T66" fmla="*/ 0 w 323"/>
                  <a:gd name="T67" fmla="*/ 0 h 379"/>
                  <a:gd name="T68" fmla="*/ 0 w 323"/>
                  <a:gd name="T69" fmla="*/ 0 h 379"/>
                  <a:gd name="T70" fmla="*/ 0 w 323"/>
                  <a:gd name="T71" fmla="*/ 0 h 379"/>
                  <a:gd name="T72" fmla="*/ 0 w 323"/>
                  <a:gd name="T73" fmla="*/ 0 h 379"/>
                  <a:gd name="T74" fmla="*/ 0 w 323"/>
                  <a:gd name="T75" fmla="*/ 0 h 379"/>
                  <a:gd name="T76" fmla="*/ 0 w 323"/>
                  <a:gd name="T77" fmla="*/ 0 h 379"/>
                  <a:gd name="T78" fmla="*/ 0 w 323"/>
                  <a:gd name="T79" fmla="*/ 0 h 379"/>
                  <a:gd name="T80" fmla="*/ 0 w 323"/>
                  <a:gd name="T81" fmla="*/ 0 h 379"/>
                  <a:gd name="T82" fmla="*/ 0 w 323"/>
                  <a:gd name="T83" fmla="*/ 0 h 379"/>
                  <a:gd name="T84" fmla="*/ 0 w 323"/>
                  <a:gd name="T85" fmla="*/ 0 h 379"/>
                  <a:gd name="T86" fmla="*/ 0 w 323"/>
                  <a:gd name="T87" fmla="*/ 0 h 37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3"/>
                  <a:gd name="T133" fmla="*/ 0 h 379"/>
                  <a:gd name="T134" fmla="*/ 323 w 323"/>
                  <a:gd name="T135" fmla="*/ 379 h 37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3" h="379">
                    <a:moveTo>
                      <a:pt x="126" y="50"/>
                    </a:moveTo>
                    <a:lnTo>
                      <a:pt x="101" y="70"/>
                    </a:lnTo>
                    <a:lnTo>
                      <a:pt x="76" y="92"/>
                    </a:lnTo>
                    <a:lnTo>
                      <a:pt x="54" y="115"/>
                    </a:lnTo>
                    <a:lnTo>
                      <a:pt x="34" y="140"/>
                    </a:lnTo>
                    <a:lnTo>
                      <a:pt x="18" y="167"/>
                    </a:lnTo>
                    <a:lnTo>
                      <a:pt x="6" y="196"/>
                    </a:lnTo>
                    <a:lnTo>
                      <a:pt x="0" y="227"/>
                    </a:lnTo>
                    <a:lnTo>
                      <a:pt x="1" y="259"/>
                    </a:lnTo>
                    <a:lnTo>
                      <a:pt x="4" y="267"/>
                    </a:lnTo>
                    <a:lnTo>
                      <a:pt x="7" y="277"/>
                    </a:lnTo>
                    <a:lnTo>
                      <a:pt x="11" y="283"/>
                    </a:lnTo>
                    <a:lnTo>
                      <a:pt x="15" y="291"/>
                    </a:lnTo>
                    <a:lnTo>
                      <a:pt x="21" y="298"/>
                    </a:lnTo>
                    <a:lnTo>
                      <a:pt x="27" y="305"/>
                    </a:lnTo>
                    <a:lnTo>
                      <a:pt x="34" y="311"/>
                    </a:lnTo>
                    <a:lnTo>
                      <a:pt x="41" y="316"/>
                    </a:lnTo>
                    <a:lnTo>
                      <a:pt x="57" y="325"/>
                    </a:lnTo>
                    <a:lnTo>
                      <a:pt x="72" y="333"/>
                    </a:lnTo>
                    <a:lnTo>
                      <a:pt x="87" y="340"/>
                    </a:lnTo>
                    <a:lnTo>
                      <a:pt x="103" y="345"/>
                    </a:lnTo>
                    <a:lnTo>
                      <a:pt x="120" y="351"/>
                    </a:lnTo>
                    <a:lnTo>
                      <a:pt x="136" y="356"/>
                    </a:lnTo>
                    <a:lnTo>
                      <a:pt x="153" y="360"/>
                    </a:lnTo>
                    <a:lnTo>
                      <a:pt x="169" y="364"/>
                    </a:lnTo>
                    <a:lnTo>
                      <a:pt x="187" y="367"/>
                    </a:lnTo>
                    <a:lnTo>
                      <a:pt x="204" y="370"/>
                    </a:lnTo>
                    <a:lnTo>
                      <a:pt x="221" y="372"/>
                    </a:lnTo>
                    <a:lnTo>
                      <a:pt x="238" y="374"/>
                    </a:lnTo>
                    <a:lnTo>
                      <a:pt x="256" y="375"/>
                    </a:lnTo>
                    <a:lnTo>
                      <a:pt x="273" y="376"/>
                    </a:lnTo>
                    <a:lnTo>
                      <a:pt x="290" y="378"/>
                    </a:lnTo>
                    <a:lnTo>
                      <a:pt x="307" y="379"/>
                    </a:lnTo>
                    <a:lnTo>
                      <a:pt x="312" y="379"/>
                    </a:lnTo>
                    <a:lnTo>
                      <a:pt x="317" y="375"/>
                    </a:lnTo>
                    <a:lnTo>
                      <a:pt x="320" y="372"/>
                    </a:lnTo>
                    <a:lnTo>
                      <a:pt x="323" y="366"/>
                    </a:lnTo>
                    <a:lnTo>
                      <a:pt x="323" y="360"/>
                    </a:lnTo>
                    <a:lnTo>
                      <a:pt x="320" y="356"/>
                    </a:lnTo>
                    <a:lnTo>
                      <a:pt x="316" y="352"/>
                    </a:lnTo>
                    <a:lnTo>
                      <a:pt x="311" y="351"/>
                    </a:lnTo>
                    <a:lnTo>
                      <a:pt x="295" y="351"/>
                    </a:lnTo>
                    <a:lnTo>
                      <a:pt x="279" y="351"/>
                    </a:lnTo>
                    <a:lnTo>
                      <a:pt x="263" y="350"/>
                    </a:lnTo>
                    <a:lnTo>
                      <a:pt x="248" y="349"/>
                    </a:lnTo>
                    <a:lnTo>
                      <a:pt x="231" y="348"/>
                    </a:lnTo>
                    <a:lnTo>
                      <a:pt x="215" y="345"/>
                    </a:lnTo>
                    <a:lnTo>
                      <a:pt x="200" y="343"/>
                    </a:lnTo>
                    <a:lnTo>
                      <a:pt x="183" y="341"/>
                    </a:lnTo>
                    <a:lnTo>
                      <a:pt x="168" y="337"/>
                    </a:lnTo>
                    <a:lnTo>
                      <a:pt x="151" y="334"/>
                    </a:lnTo>
                    <a:lnTo>
                      <a:pt x="136" y="329"/>
                    </a:lnTo>
                    <a:lnTo>
                      <a:pt x="121" y="325"/>
                    </a:lnTo>
                    <a:lnTo>
                      <a:pt x="106" y="320"/>
                    </a:lnTo>
                    <a:lnTo>
                      <a:pt x="92" y="313"/>
                    </a:lnTo>
                    <a:lnTo>
                      <a:pt x="76" y="306"/>
                    </a:lnTo>
                    <a:lnTo>
                      <a:pt x="62" y="300"/>
                    </a:lnTo>
                    <a:lnTo>
                      <a:pt x="51" y="291"/>
                    </a:lnTo>
                    <a:lnTo>
                      <a:pt x="41" y="280"/>
                    </a:lnTo>
                    <a:lnTo>
                      <a:pt x="35" y="269"/>
                    </a:lnTo>
                    <a:lnTo>
                      <a:pt x="31" y="255"/>
                    </a:lnTo>
                    <a:lnTo>
                      <a:pt x="31" y="239"/>
                    </a:lnTo>
                    <a:lnTo>
                      <a:pt x="33" y="218"/>
                    </a:lnTo>
                    <a:lnTo>
                      <a:pt x="38" y="197"/>
                    </a:lnTo>
                    <a:lnTo>
                      <a:pt x="42" y="182"/>
                    </a:lnTo>
                    <a:lnTo>
                      <a:pt x="51" y="165"/>
                    </a:lnTo>
                    <a:lnTo>
                      <a:pt x="60" y="150"/>
                    </a:lnTo>
                    <a:lnTo>
                      <a:pt x="68" y="136"/>
                    </a:lnTo>
                    <a:lnTo>
                      <a:pt x="79" y="124"/>
                    </a:lnTo>
                    <a:lnTo>
                      <a:pt x="89" y="111"/>
                    </a:lnTo>
                    <a:lnTo>
                      <a:pt x="101" y="100"/>
                    </a:lnTo>
                    <a:lnTo>
                      <a:pt x="114" y="88"/>
                    </a:lnTo>
                    <a:lnTo>
                      <a:pt x="129" y="76"/>
                    </a:lnTo>
                    <a:lnTo>
                      <a:pt x="144" y="64"/>
                    </a:lnTo>
                    <a:lnTo>
                      <a:pt x="162" y="53"/>
                    </a:lnTo>
                    <a:lnTo>
                      <a:pt x="181" y="41"/>
                    </a:lnTo>
                    <a:lnTo>
                      <a:pt x="201" y="31"/>
                    </a:lnTo>
                    <a:lnTo>
                      <a:pt x="219" y="22"/>
                    </a:lnTo>
                    <a:lnTo>
                      <a:pt x="237" y="14"/>
                    </a:lnTo>
                    <a:lnTo>
                      <a:pt x="253" y="7"/>
                    </a:lnTo>
                    <a:lnTo>
                      <a:pt x="268" y="1"/>
                    </a:lnTo>
                    <a:lnTo>
                      <a:pt x="255" y="0"/>
                    </a:lnTo>
                    <a:lnTo>
                      <a:pt x="238" y="1"/>
                    </a:lnTo>
                    <a:lnTo>
                      <a:pt x="221" y="5"/>
                    </a:lnTo>
                    <a:lnTo>
                      <a:pt x="201" y="11"/>
                    </a:lnTo>
                    <a:lnTo>
                      <a:pt x="181" y="19"/>
                    </a:lnTo>
                    <a:lnTo>
                      <a:pt x="161" y="28"/>
                    </a:lnTo>
                    <a:lnTo>
                      <a:pt x="142" y="39"/>
                    </a:lnTo>
                    <a:lnTo>
                      <a:pt x="126" y="5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98" name="Freeform 553"/>
              <p:cNvSpPr/>
              <p:nvPr/>
            </p:nvSpPr>
            <p:spPr bwMode="auto">
              <a:xfrm>
                <a:off x="2650" y="2695"/>
                <a:ext cx="47" cy="42"/>
              </a:xfrm>
              <a:custGeom>
                <a:avLst/>
                <a:gdLst>
                  <a:gd name="T0" fmla="*/ 0 w 282"/>
                  <a:gd name="T1" fmla="*/ 0 h 253"/>
                  <a:gd name="T2" fmla="*/ 0 w 282"/>
                  <a:gd name="T3" fmla="*/ 0 h 253"/>
                  <a:gd name="T4" fmla="*/ 0 w 282"/>
                  <a:gd name="T5" fmla="*/ 0 h 253"/>
                  <a:gd name="T6" fmla="*/ 0 w 282"/>
                  <a:gd name="T7" fmla="*/ 0 h 253"/>
                  <a:gd name="T8" fmla="*/ 0 w 282"/>
                  <a:gd name="T9" fmla="*/ 0 h 253"/>
                  <a:gd name="T10" fmla="*/ 0 w 282"/>
                  <a:gd name="T11" fmla="*/ 0 h 253"/>
                  <a:gd name="T12" fmla="*/ 0 w 282"/>
                  <a:gd name="T13" fmla="*/ 0 h 253"/>
                  <a:gd name="T14" fmla="*/ 0 w 282"/>
                  <a:gd name="T15" fmla="*/ 0 h 253"/>
                  <a:gd name="T16" fmla="*/ 0 w 282"/>
                  <a:gd name="T17" fmla="*/ 0 h 253"/>
                  <a:gd name="T18" fmla="*/ 0 w 282"/>
                  <a:gd name="T19" fmla="*/ 0 h 253"/>
                  <a:gd name="T20" fmla="*/ 0 w 282"/>
                  <a:gd name="T21" fmla="*/ 0 h 253"/>
                  <a:gd name="T22" fmla="*/ 0 w 282"/>
                  <a:gd name="T23" fmla="*/ 0 h 253"/>
                  <a:gd name="T24" fmla="*/ 0 w 282"/>
                  <a:gd name="T25" fmla="*/ 0 h 253"/>
                  <a:gd name="T26" fmla="*/ 0 w 282"/>
                  <a:gd name="T27" fmla="*/ 0 h 253"/>
                  <a:gd name="T28" fmla="*/ 0 w 282"/>
                  <a:gd name="T29" fmla="*/ 0 h 253"/>
                  <a:gd name="T30" fmla="*/ 0 w 282"/>
                  <a:gd name="T31" fmla="*/ 0 h 253"/>
                  <a:gd name="T32" fmla="*/ 0 w 282"/>
                  <a:gd name="T33" fmla="*/ 0 h 253"/>
                  <a:gd name="T34" fmla="*/ 0 w 282"/>
                  <a:gd name="T35" fmla="*/ 0 h 253"/>
                  <a:gd name="T36" fmla="*/ 0 w 282"/>
                  <a:gd name="T37" fmla="*/ 0 h 253"/>
                  <a:gd name="T38" fmla="*/ 0 w 282"/>
                  <a:gd name="T39" fmla="*/ 0 h 253"/>
                  <a:gd name="T40" fmla="*/ 0 w 282"/>
                  <a:gd name="T41" fmla="*/ 0 h 253"/>
                  <a:gd name="T42" fmla="*/ 0 w 282"/>
                  <a:gd name="T43" fmla="*/ 0 h 253"/>
                  <a:gd name="T44" fmla="*/ 0 w 282"/>
                  <a:gd name="T45" fmla="*/ 0 h 253"/>
                  <a:gd name="T46" fmla="*/ 0 w 282"/>
                  <a:gd name="T47" fmla="*/ 0 h 253"/>
                  <a:gd name="T48" fmla="*/ 0 w 282"/>
                  <a:gd name="T49" fmla="*/ 0 h 253"/>
                  <a:gd name="T50" fmla="*/ 0 w 282"/>
                  <a:gd name="T51" fmla="*/ 0 h 253"/>
                  <a:gd name="T52" fmla="*/ 0 w 282"/>
                  <a:gd name="T53" fmla="*/ 0 h 253"/>
                  <a:gd name="T54" fmla="*/ 0 w 282"/>
                  <a:gd name="T55" fmla="*/ 0 h 253"/>
                  <a:gd name="T56" fmla="*/ 0 w 282"/>
                  <a:gd name="T57" fmla="*/ 0 h 253"/>
                  <a:gd name="T58" fmla="*/ 0 w 282"/>
                  <a:gd name="T59" fmla="*/ 0 h 253"/>
                  <a:gd name="T60" fmla="*/ 0 w 282"/>
                  <a:gd name="T61" fmla="*/ 0 h 253"/>
                  <a:gd name="T62" fmla="*/ 0 w 282"/>
                  <a:gd name="T63" fmla="*/ 0 h 253"/>
                  <a:gd name="T64" fmla="*/ 0 w 282"/>
                  <a:gd name="T65" fmla="*/ 0 h 253"/>
                  <a:gd name="T66" fmla="*/ 0 w 282"/>
                  <a:gd name="T67" fmla="*/ 0 h 253"/>
                  <a:gd name="T68" fmla="*/ 0 w 282"/>
                  <a:gd name="T69" fmla="*/ 0 h 253"/>
                  <a:gd name="T70" fmla="*/ 0 w 282"/>
                  <a:gd name="T71" fmla="*/ 0 h 253"/>
                  <a:gd name="T72" fmla="*/ 0 w 282"/>
                  <a:gd name="T73" fmla="*/ 0 h 253"/>
                  <a:gd name="T74" fmla="*/ 0 w 282"/>
                  <a:gd name="T75" fmla="*/ 0 h 253"/>
                  <a:gd name="T76" fmla="*/ 0 w 282"/>
                  <a:gd name="T77" fmla="*/ 0 h 253"/>
                  <a:gd name="T78" fmla="*/ 0 w 282"/>
                  <a:gd name="T79" fmla="*/ 0 h 253"/>
                  <a:gd name="T80" fmla="*/ 0 w 282"/>
                  <a:gd name="T81" fmla="*/ 0 h 253"/>
                  <a:gd name="T82" fmla="*/ 0 w 282"/>
                  <a:gd name="T83" fmla="*/ 0 h 253"/>
                  <a:gd name="T84" fmla="*/ 0 w 282"/>
                  <a:gd name="T85" fmla="*/ 0 h 253"/>
                  <a:gd name="T86" fmla="*/ 0 w 282"/>
                  <a:gd name="T87" fmla="*/ 0 h 253"/>
                  <a:gd name="T88" fmla="*/ 0 w 282"/>
                  <a:gd name="T89" fmla="*/ 0 h 253"/>
                  <a:gd name="T90" fmla="*/ 0 w 282"/>
                  <a:gd name="T91" fmla="*/ 0 h 253"/>
                  <a:gd name="T92" fmla="*/ 0 w 282"/>
                  <a:gd name="T93" fmla="*/ 0 h 253"/>
                  <a:gd name="T94" fmla="*/ 0 w 282"/>
                  <a:gd name="T95" fmla="*/ 0 h 253"/>
                  <a:gd name="T96" fmla="*/ 0 w 282"/>
                  <a:gd name="T97" fmla="*/ 0 h 253"/>
                  <a:gd name="T98" fmla="*/ 0 w 282"/>
                  <a:gd name="T99" fmla="*/ 0 h 253"/>
                  <a:gd name="T100" fmla="*/ 0 w 282"/>
                  <a:gd name="T101" fmla="*/ 0 h 253"/>
                  <a:gd name="T102" fmla="*/ 0 w 282"/>
                  <a:gd name="T103" fmla="*/ 0 h 253"/>
                  <a:gd name="T104" fmla="*/ 0 w 282"/>
                  <a:gd name="T105" fmla="*/ 0 h 253"/>
                  <a:gd name="T106" fmla="*/ 0 w 282"/>
                  <a:gd name="T107" fmla="*/ 0 h 253"/>
                  <a:gd name="T108" fmla="*/ 0 w 282"/>
                  <a:gd name="T109" fmla="*/ 0 h 253"/>
                  <a:gd name="T110" fmla="*/ 0 w 282"/>
                  <a:gd name="T111" fmla="*/ 0 h 253"/>
                  <a:gd name="T112" fmla="*/ 0 w 282"/>
                  <a:gd name="T113" fmla="*/ 0 h 253"/>
                  <a:gd name="T114" fmla="*/ 0 w 282"/>
                  <a:gd name="T115" fmla="*/ 0 h 253"/>
                  <a:gd name="T116" fmla="*/ 0 w 282"/>
                  <a:gd name="T117" fmla="*/ 0 h 253"/>
                  <a:gd name="T118" fmla="*/ 0 w 282"/>
                  <a:gd name="T119" fmla="*/ 0 h 253"/>
                  <a:gd name="T120" fmla="*/ 0 w 282"/>
                  <a:gd name="T121" fmla="*/ 0 h 25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82"/>
                  <a:gd name="T184" fmla="*/ 0 h 253"/>
                  <a:gd name="T185" fmla="*/ 282 w 282"/>
                  <a:gd name="T186" fmla="*/ 253 h 25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82" h="253">
                    <a:moveTo>
                      <a:pt x="235" y="78"/>
                    </a:moveTo>
                    <a:lnTo>
                      <a:pt x="248" y="92"/>
                    </a:lnTo>
                    <a:lnTo>
                      <a:pt x="255" y="108"/>
                    </a:lnTo>
                    <a:lnTo>
                      <a:pt x="259" y="125"/>
                    </a:lnTo>
                    <a:lnTo>
                      <a:pt x="259" y="144"/>
                    </a:lnTo>
                    <a:lnTo>
                      <a:pt x="257" y="159"/>
                    </a:lnTo>
                    <a:lnTo>
                      <a:pt x="252" y="171"/>
                    </a:lnTo>
                    <a:lnTo>
                      <a:pt x="244" y="184"/>
                    </a:lnTo>
                    <a:lnTo>
                      <a:pt x="236" y="194"/>
                    </a:lnTo>
                    <a:lnTo>
                      <a:pt x="225" y="206"/>
                    </a:lnTo>
                    <a:lnTo>
                      <a:pt x="215" y="215"/>
                    </a:lnTo>
                    <a:lnTo>
                      <a:pt x="204" y="225"/>
                    </a:lnTo>
                    <a:lnTo>
                      <a:pt x="194" y="236"/>
                    </a:lnTo>
                    <a:lnTo>
                      <a:pt x="191" y="239"/>
                    </a:lnTo>
                    <a:lnTo>
                      <a:pt x="190" y="242"/>
                    </a:lnTo>
                    <a:lnTo>
                      <a:pt x="191" y="246"/>
                    </a:lnTo>
                    <a:lnTo>
                      <a:pt x="194" y="249"/>
                    </a:lnTo>
                    <a:lnTo>
                      <a:pt x="197" y="252"/>
                    </a:lnTo>
                    <a:lnTo>
                      <a:pt x="201" y="253"/>
                    </a:lnTo>
                    <a:lnTo>
                      <a:pt x="205" y="252"/>
                    </a:lnTo>
                    <a:lnTo>
                      <a:pt x="209" y="249"/>
                    </a:lnTo>
                    <a:lnTo>
                      <a:pt x="232" y="234"/>
                    </a:lnTo>
                    <a:lnTo>
                      <a:pt x="251" y="215"/>
                    </a:lnTo>
                    <a:lnTo>
                      <a:pt x="267" y="192"/>
                    </a:lnTo>
                    <a:lnTo>
                      <a:pt x="278" y="168"/>
                    </a:lnTo>
                    <a:lnTo>
                      <a:pt x="282" y="141"/>
                    </a:lnTo>
                    <a:lnTo>
                      <a:pt x="279" y="116"/>
                    </a:lnTo>
                    <a:lnTo>
                      <a:pt x="270" y="92"/>
                    </a:lnTo>
                    <a:lnTo>
                      <a:pt x="251" y="70"/>
                    </a:lnTo>
                    <a:lnTo>
                      <a:pt x="237" y="59"/>
                    </a:lnTo>
                    <a:lnTo>
                      <a:pt x="221" y="48"/>
                    </a:lnTo>
                    <a:lnTo>
                      <a:pt x="202" y="39"/>
                    </a:lnTo>
                    <a:lnTo>
                      <a:pt x="183" y="31"/>
                    </a:lnTo>
                    <a:lnTo>
                      <a:pt x="163" y="24"/>
                    </a:lnTo>
                    <a:lnTo>
                      <a:pt x="142" y="18"/>
                    </a:lnTo>
                    <a:lnTo>
                      <a:pt x="122" y="13"/>
                    </a:lnTo>
                    <a:lnTo>
                      <a:pt x="101" y="8"/>
                    </a:lnTo>
                    <a:lnTo>
                      <a:pt x="82" y="5"/>
                    </a:lnTo>
                    <a:lnTo>
                      <a:pt x="63" y="2"/>
                    </a:lnTo>
                    <a:lnTo>
                      <a:pt x="47" y="0"/>
                    </a:lnTo>
                    <a:lnTo>
                      <a:pt x="32" y="0"/>
                    </a:lnTo>
                    <a:lnTo>
                      <a:pt x="19" y="0"/>
                    </a:lnTo>
                    <a:lnTo>
                      <a:pt x="10" y="1"/>
                    </a:lnTo>
                    <a:lnTo>
                      <a:pt x="4" y="4"/>
                    </a:lnTo>
                    <a:lnTo>
                      <a:pt x="0" y="6"/>
                    </a:lnTo>
                    <a:lnTo>
                      <a:pt x="12" y="8"/>
                    </a:lnTo>
                    <a:lnTo>
                      <a:pt x="25" y="9"/>
                    </a:lnTo>
                    <a:lnTo>
                      <a:pt x="38" y="12"/>
                    </a:lnTo>
                    <a:lnTo>
                      <a:pt x="52" y="14"/>
                    </a:lnTo>
                    <a:lnTo>
                      <a:pt x="67" y="16"/>
                    </a:lnTo>
                    <a:lnTo>
                      <a:pt x="82" y="18"/>
                    </a:lnTo>
                    <a:lnTo>
                      <a:pt x="97" y="22"/>
                    </a:lnTo>
                    <a:lnTo>
                      <a:pt x="114" y="25"/>
                    </a:lnTo>
                    <a:lnTo>
                      <a:pt x="129" y="30"/>
                    </a:lnTo>
                    <a:lnTo>
                      <a:pt x="146" y="35"/>
                    </a:lnTo>
                    <a:lnTo>
                      <a:pt x="162" y="40"/>
                    </a:lnTo>
                    <a:lnTo>
                      <a:pt x="177" y="46"/>
                    </a:lnTo>
                    <a:lnTo>
                      <a:pt x="192" y="53"/>
                    </a:lnTo>
                    <a:lnTo>
                      <a:pt x="208" y="60"/>
                    </a:lnTo>
                    <a:lnTo>
                      <a:pt x="222" y="69"/>
                    </a:lnTo>
                    <a:lnTo>
                      <a:pt x="235" y="7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99" name="Freeform 554"/>
              <p:cNvSpPr/>
              <p:nvPr/>
            </p:nvSpPr>
            <p:spPr bwMode="auto">
              <a:xfrm>
                <a:off x="2556" y="2718"/>
                <a:ext cx="19" cy="39"/>
              </a:xfrm>
              <a:custGeom>
                <a:avLst/>
                <a:gdLst>
                  <a:gd name="T0" fmla="*/ 0 w 115"/>
                  <a:gd name="T1" fmla="*/ 0 h 236"/>
                  <a:gd name="T2" fmla="*/ 0 w 115"/>
                  <a:gd name="T3" fmla="*/ 0 h 236"/>
                  <a:gd name="T4" fmla="*/ 0 w 115"/>
                  <a:gd name="T5" fmla="*/ 0 h 236"/>
                  <a:gd name="T6" fmla="*/ 0 w 115"/>
                  <a:gd name="T7" fmla="*/ 0 h 236"/>
                  <a:gd name="T8" fmla="*/ 0 w 115"/>
                  <a:gd name="T9" fmla="*/ 0 h 236"/>
                  <a:gd name="T10" fmla="*/ 0 w 115"/>
                  <a:gd name="T11" fmla="*/ 0 h 236"/>
                  <a:gd name="T12" fmla="*/ 0 w 115"/>
                  <a:gd name="T13" fmla="*/ 0 h 236"/>
                  <a:gd name="T14" fmla="*/ 0 w 115"/>
                  <a:gd name="T15" fmla="*/ 0 h 236"/>
                  <a:gd name="T16" fmla="*/ 0 w 115"/>
                  <a:gd name="T17" fmla="*/ 0 h 236"/>
                  <a:gd name="T18" fmla="*/ 0 w 115"/>
                  <a:gd name="T19" fmla="*/ 0 h 236"/>
                  <a:gd name="T20" fmla="*/ 0 w 115"/>
                  <a:gd name="T21" fmla="*/ 0 h 236"/>
                  <a:gd name="T22" fmla="*/ 0 w 115"/>
                  <a:gd name="T23" fmla="*/ 0 h 236"/>
                  <a:gd name="T24" fmla="*/ 0 w 115"/>
                  <a:gd name="T25" fmla="*/ 0 h 236"/>
                  <a:gd name="T26" fmla="*/ 0 w 115"/>
                  <a:gd name="T27" fmla="*/ 0 h 236"/>
                  <a:gd name="T28" fmla="*/ 0 w 115"/>
                  <a:gd name="T29" fmla="*/ 0 h 236"/>
                  <a:gd name="T30" fmla="*/ 0 w 115"/>
                  <a:gd name="T31" fmla="*/ 0 h 236"/>
                  <a:gd name="T32" fmla="*/ 0 w 115"/>
                  <a:gd name="T33" fmla="*/ 0 h 236"/>
                  <a:gd name="T34" fmla="*/ 0 w 115"/>
                  <a:gd name="T35" fmla="*/ 0 h 236"/>
                  <a:gd name="T36" fmla="*/ 0 w 115"/>
                  <a:gd name="T37" fmla="*/ 0 h 236"/>
                  <a:gd name="T38" fmla="*/ 0 w 115"/>
                  <a:gd name="T39" fmla="*/ 0 h 236"/>
                  <a:gd name="T40" fmla="*/ 0 w 115"/>
                  <a:gd name="T41" fmla="*/ 0 h 236"/>
                  <a:gd name="T42" fmla="*/ 0 w 115"/>
                  <a:gd name="T43" fmla="*/ 0 h 236"/>
                  <a:gd name="T44" fmla="*/ 0 w 115"/>
                  <a:gd name="T45" fmla="*/ 0 h 236"/>
                  <a:gd name="T46" fmla="*/ 0 w 115"/>
                  <a:gd name="T47" fmla="*/ 0 h 236"/>
                  <a:gd name="T48" fmla="*/ 0 w 115"/>
                  <a:gd name="T49" fmla="*/ 0 h 236"/>
                  <a:gd name="T50" fmla="*/ 0 w 115"/>
                  <a:gd name="T51" fmla="*/ 0 h 236"/>
                  <a:gd name="T52" fmla="*/ 0 w 115"/>
                  <a:gd name="T53" fmla="*/ 0 h 236"/>
                  <a:gd name="T54" fmla="*/ 0 w 115"/>
                  <a:gd name="T55" fmla="*/ 0 h 236"/>
                  <a:gd name="T56" fmla="*/ 0 w 115"/>
                  <a:gd name="T57" fmla="*/ 0 h 236"/>
                  <a:gd name="T58" fmla="*/ 0 w 115"/>
                  <a:gd name="T59" fmla="*/ 0 h 236"/>
                  <a:gd name="T60" fmla="*/ 0 w 115"/>
                  <a:gd name="T61" fmla="*/ 0 h 236"/>
                  <a:gd name="T62" fmla="*/ 0 w 115"/>
                  <a:gd name="T63" fmla="*/ 0 h 236"/>
                  <a:gd name="T64" fmla="*/ 0 w 115"/>
                  <a:gd name="T65" fmla="*/ 0 h 236"/>
                  <a:gd name="T66" fmla="*/ 0 w 115"/>
                  <a:gd name="T67" fmla="*/ 0 h 236"/>
                  <a:gd name="T68" fmla="*/ 0 w 115"/>
                  <a:gd name="T69" fmla="*/ 0 h 236"/>
                  <a:gd name="T70" fmla="*/ 0 w 115"/>
                  <a:gd name="T71" fmla="*/ 0 h 236"/>
                  <a:gd name="T72" fmla="*/ 0 w 115"/>
                  <a:gd name="T73" fmla="*/ 0 h 236"/>
                  <a:gd name="T74" fmla="*/ 0 w 115"/>
                  <a:gd name="T75" fmla="*/ 0 h 236"/>
                  <a:gd name="T76" fmla="*/ 0 w 115"/>
                  <a:gd name="T77" fmla="*/ 0 h 236"/>
                  <a:gd name="T78" fmla="*/ 0 w 115"/>
                  <a:gd name="T79" fmla="*/ 0 h 236"/>
                  <a:gd name="T80" fmla="*/ 0 w 115"/>
                  <a:gd name="T81" fmla="*/ 0 h 2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5"/>
                  <a:gd name="T124" fmla="*/ 0 h 236"/>
                  <a:gd name="T125" fmla="*/ 115 w 115"/>
                  <a:gd name="T126" fmla="*/ 236 h 2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5" h="236">
                    <a:moveTo>
                      <a:pt x="0" y="128"/>
                    </a:moveTo>
                    <a:lnTo>
                      <a:pt x="0" y="148"/>
                    </a:lnTo>
                    <a:lnTo>
                      <a:pt x="5" y="166"/>
                    </a:lnTo>
                    <a:lnTo>
                      <a:pt x="13" y="184"/>
                    </a:lnTo>
                    <a:lnTo>
                      <a:pt x="24" y="198"/>
                    </a:lnTo>
                    <a:lnTo>
                      <a:pt x="39" y="211"/>
                    </a:lnTo>
                    <a:lnTo>
                      <a:pt x="55" y="223"/>
                    </a:lnTo>
                    <a:lnTo>
                      <a:pt x="74" y="231"/>
                    </a:lnTo>
                    <a:lnTo>
                      <a:pt x="92" y="235"/>
                    </a:lnTo>
                    <a:lnTo>
                      <a:pt x="98" y="236"/>
                    </a:lnTo>
                    <a:lnTo>
                      <a:pt x="104" y="234"/>
                    </a:lnTo>
                    <a:lnTo>
                      <a:pt x="109" y="231"/>
                    </a:lnTo>
                    <a:lnTo>
                      <a:pt x="111" y="226"/>
                    </a:lnTo>
                    <a:lnTo>
                      <a:pt x="111" y="220"/>
                    </a:lnTo>
                    <a:lnTo>
                      <a:pt x="110" y="215"/>
                    </a:lnTo>
                    <a:lnTo>
                      <a:pt x="107" y="210"/>
                    </a:lnTo>
                    <a:lnTo>
                      <a:pt x="101" y="208"/>
                    </a:lnTo>
                    <a:lnTo>
                      <a:pt x="82" y="201"/>
                    </a:lnTo>
                    <a:lnTo>
                      <a:pt x="64" y="192"/>
                    </a:lnTo>
                    <a:lnTo>
                      <a:pt x="50" y="179"/>
                    </a:lnTo>
                    <a:lnTo>
                      <a:pt x="40" y="165"/>
                    </a:lnTo>
                    <a:lnTo>
                      <a:pt x="33" y="148"/>
                    </a:lnTo>
                    <a:lnTo>
                      <a:pt x="29" y="130"/>
                    </a:lnTo>
                    <a:lnTo>
                      <a:pt x="29" y="110"/>
                    </a:lnTo>
                    <a:lnTo>
                      <a:pt x="35" y="89"/>
                    </a:lnTo>
                    <a:lnTo>
                      <a:pt x="43" y="74"/>
                    </a:lnTo>
                    <a:lnTo>
                      <a:pt x="56" y="60"/>
                    </a:lnTo>
                    <a:lnTo>
                      <a:pt x="70" y="46"/>
                    </a:lnTo>
                    <a:lnTo>
                      <a:pt x="85" y="33"/>
                    </a:lnTo>
                    <a:lnTo>
                      <a:pt x="98" y="23"/>
                    </a:lnTo>
                    <a:lnTo>
                      <a:pt x="109" y="12"/>
                    </a:lnTo>
                    <a:lnTo>
                      <a:pt x="115" y="6"/>
                    </a:lnTo>
                    <a:lnTo>
                      <a:pt x="115" y="0"/>
                    </a:lnTo>
                    <a:lnTo>
                      <a:pt x="102" y="4"/>
                    </a:lnTo>
                    <a:lnTo>
                      <a:pt x="85" y="12"/>
                    </a:lnTo>
                    <a:lnTo>
                      <a:pt x="68" y="26"/>
                    </a:lnTo>
                    <a:lnTo>
                      <a:pt x="49" y="42"/>
                    </a:lnTo>
                    <a:lnTo>
                      <a:pt x="32" y="61"/>
                    </a:lnTo>
                    <a:lnTo>
                      <a:pt x="17" y="82"/>
                    </a:lnTo>
                    <a:lnTo>
                      <a:pt x="6" y="105"/>
                    </a:lnTo>
                    <a:lnTo>
                      <a:pt x="0" y="12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00" name="Freeform 555"/>
              <p:cNvSpPr/>
              <p:nvPr/>
            </p:nvSpPr>
            <p:spPr bwMode="auto">
              <a:xfrm>
                <a:off x="2689" y="2692"/>
                <a:ext cx="41" cy="52"/>
              </a:xfrm>
              <a:custGeom>
                <a:avLst/>
                <a:gdLst>
                  <a:gd name="T0" fmla="*/ 0 w 245"/>
                  <a:gd name="T1" fmla="*/ 0 h 310"/>
                  <a:gd name="T2" fmla="*/ 0 w 245"/>
                  <a:gd name="T3" fmla="*/ 0 h 310"/>
                  <a:gd name="T4" fmla="*/ 0 w 245"/>
                  <a:gd name="T5" fmla="*/ 0 h 310"/>
                  <a:gd name="T6" fmla="*/ 0 w 245"/>
                  <a:gd name="T7" fmla="*/ 0 h 310"/>
                  <a:gd name="T8" fmla="*/ 0 w 245"/>
                  <a:gd name="T9" fmla="*/ 0 h 310"/>
                  <a:gd name="T10" fmla="*/ 0 w 245"/>
                  <a:gd name="T11" fmla="*/ 0 h 310"/>
                  <a:gd name="T12" fmla="*/ 0 w 245"/>
                  <a:gd name="T13" fmla="*/ 0 h 310"/>
                  <a:gd name="T14" fmla="*/ 0 w 245"/>
                  <a:gd name="T15" fmla="*/ 0 h 310"/>
                  <a:gd name="T16" fmla="*/ 0 w 245"/>
                  <a:gd name="T17" fmla="*/ 0 h 310"/>
                  <a:gd name="T18" fmla="*/ 0 w 245"/>
                  <a:gd name="T19" fmla="*/ 0 h 310"/>
                  <a:gd name="T20" fmla="*/ 0 w 245"/>
                  <a:gd name="T21" fmla="*/ 0 h 310"/>
                  <a:gd name="T22" fmla="*/ 0 w 245"/>
                  <a:gd name="T23" fmla="*/ 0 h 310"/>
                  <a:gd name="T24" fmla="*/ 0 w 245"/>
                  <a:gd name="T25" fmla="*/ 0 h 310"/>
                  <a:gd name="T26" fmla="*/ 0 w 245"/>
                  <a:gd name="T27" fmla="*/ 0 h 310"/>
                  <a:gd name="T28" fmla="*/ 0 w 245"/>
                  <a:gd name="T29" fmla="*/ 0 h 310"/>
                  <a:gd name="T30" fmla="*/ 0 w 245"/>
                  <a:gd name="T31" fmla="*/ 0 h 310"/>
                  <a:gd name="T32" fmla="*/ 0 w 245"/>
                  <a:gd name="T33" fmla="*/ 0 h 310"/>
                  <a:gd name="T34" fmla="*/ 0 w 245"/>
                  <a:gd name="T35" fmla="*/ 0 h 310"/>
                  <a:gd name="T36" fmla="*/ 0 w 245"/>
                  <a:gd name="T37" fmla="*/ 0 h 310"/>
                  <a:gd name="T38" fmla="*/ 0 w 245"/>
                  <a:gd name="T39" fmla="*/ 0 h 310"/>
                  <a:gd name="T40" fmla="*/ 0 w 245"/>
                  <a:gd name="T41" fmla="*/ 0 h 310"/>
                  <a:gd name="T42" fmla="*/ 0 w 245"/>
                  <a:gd name="T43" fmla="*/ 0 h 310"/>
                  <a:gd name="T44" fmla="*/ 0 w 245"/>
                  <a:gd name="T45" fmla="*/ 0 h 310"/>
                  <a:gd name="T46" fmla="*/ 0 w 245"/>
                  <a:gd name="T47" fmla="*/ 0 h 310"/>
                  <a:gd name="T48" fmla="*/ 0 w 245"/>
                  <a:gd name="T49" fmla="*/ 0 h 310"/>
                  <a:gd name="T50" fmla="*/ 0 w 245"/>
                  <a:gd name="T51" fmla="*/ 0 h 310"/>
                  <a:gd name="T52" fmla="*/ 0 w 245"/>
                  <a:gd name="T53" fmla="*/ 0 h 310"/>
                  <a:gd name="T54" fmla="*/ 0 w 245"/>
                  <a:gd name="T55" fmla="*/ 0 h 310"/>
                  <a:gd name="T56" fmla="*/ 0 w 245"/>
                  <a:gd name="T57" fmla="*/ 0 h 310"/>
                  <a:gd name="T58" fmla="*/ 0 w 245"/>
                  <a:gd name="T59" fmla="*/ 0 h 310"/>
                  <a:gd name="T60" fmla="*/ 0 w 245"/>
                  <a:gd name="T61" fmla="*/ 0 h 310"/>
                  <a:gd name="T62" fmla="*/ 0 w 245"/>
                  <a:gd name="T63" fmla="*/ 0 h 310"/>
                  <a:gd name="T64" fmla="*/ 0 w 245"/>
                  <a:gd name="T65" fmla="*/ 0 h 310"/>
                  <a:gd name="T66" fmla="*/ 0 w 245"/>
                  <a:gd name="T67" fmla="*/ 0 h 310"/>
                  <a:gd name="T68" fmla="*/ 0 w 245"/>
                  <a:gd name="T69" fmla="*/ 0 h 310"/>
                  <a:gd name="T70" fmla="*/ 0 w 245"/>
                  <a:gd name="T71" fmla="*/ 0 h 310"/>
                  <a:gd name="T72" fmla="*/ 0 w 245"/>
                  <a:gd name="T73" fmla="*/ 0 h 310"/>
                  <a:gd name="T74" fmla="*/ 0 w 245"/>
                  <a:gd name="T75" fmla="*/ 0 h 3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5"/>
                  <a:gd name="T115" fmla="*/ 0 h 310"/>
                  <a:gd name="T116" fmla="*/ 245 w 245"/>
                  <a:gd name="T117" fmla="*/ 310 h 31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5" h="310">
                    <a:moveTo>
                      <a:pt x="200" y="116"/>
                    </a:moveTo>
                    <a:lnTo>
                      <a:pt x="208" y="124"/>
                    </a:lnTo>
                    <a:lnTo>
                      <a:pt x="214" y="133"/>
                    </a:lnTo>
                    <a:lnTo>
                      <a:pt x="220" y="144"/>
                    </a:lnTo>
                    <a:lnTo>
                      <a:pt x="223" y="154"/>
                    </a:lnTo>
                    <a:lnTo>
                      <a:pt x="226" y="164"/>
                    </a:lnTo>
                    <a:lnTo>
                      <a:pt x="224" y="176"/>
                    </a:lnTo>
                    <a:lnTo>
                      <a:pt x="222" y="187"/>
                    </a:lnTo>
                    <a:lnTo>
                      <a:pt x="216" y="198"/>
                    </a:lnTo>
                    <a:lnTo>
                      <a:pt x="208" y="209"/>
                    </a:lnTo>
                    <a:lnTo>
                      <a:pt x="199" y="219"/>
                    </a:lnTo>
                    <a:lnTo>
                      <a:pt x="188" y="229"/>
                    </a:lnTo>
                    <a:lnTo>
                      <a:pt x="177" y="238"/>
                    </a:lnTo>
                    <a:lnTo>
                      <a:pt x="166" y="246"/>
                    </a:lnTo>
                    <a:lnTo>
                      <a:pt x="154" y="255"/>
                    </a:lnTo>
                    <a:lnTo>
                      <a:pt x="142" y="264"/>
                    </a:lnTo>
                    <a:lnTo>
                      <a:pt x="132" y="275"/>
                    </a:lnTo>
                    <a:lnTo>
                      <a:pt x="128" y="278"/>
                    </a:lnTo>
                    <a:lnTo>
                      <a:pt x="126" y="283"/>
                    </a:lnTo>
                    <a:lnTo>
                      <a:pt x="124" y="287"/>
                    </a:lnTo>
                    <a:lnTo>
                      <a:pt x="121" y="292"/>
                    </a:lnTo>
                    <a:lnTo>
                      <a:pt x="120" y="296"/>
                    </a:lnTo>
                    <a:lnTo>
                      <a:pt x="120" y="301"/>
                    </a:lnTo>
                    <a:lnTo>
                      <a:pt x="122" y="306"/>
                    </a:lnTo>
                    <a:lnTo>
                      <a:pt x="126" y="309"/>
                    </a:lnTo>
                    <a:lnTo>
                      <a:pt x="131" y="310"/>
                    </a:lnTo>
                    <a:lnTo>
                      <a:pt x="135" y="310"/>
                    </a:lnTo>
                    <a:lnTo>
                      <a:pt x="139" y="309"/>
                    </a:lnTo>
                    <a:lnTo>
                      <a:pt x="142" y="306"/>
                    </a:lnTo>
                    <a:lnTo>
                      <a:pt x="154" y="292"/>
                    </a:lnTo>
                    <a:lnTo>
                      <a:pt x="167" y="280"/>
                    </a:lnTo>
                    <a:lnTo>
                      <a:pt x="180" y="269"/>
                    </a:lnTo>
                    <a:lnTo>
                      <a:pt x="194" y="257"/>
                    </a:lnTo>
                    <a:lnTo>
                      <a:pt x="207" y="246"/>
                    </a:lnTo>
                    <a:lnTo>
                      <a:pt x="220" y="233"/>
                    </a:lnTo>
                    <a:lnTo>
                      <a:pt x="230" y="219"/>
                    </a:lnTo>
                    <a:lnTo>
                      <a:pt x="238" y="204"/>
                    </a:lnTo>
                    <a:lnTo>
                      <a:pt x="244" y="186"/>
                    </a:lnTo>
                    <a:lnTo>
                      <a:pt x="245" y="169"/>
                    </a:lnTo>
                    <a:lnTo>
                      <a:pt x="243" y="152"/>
                    </a:lnTo>
                    <a:lnTo>
                      <a:pt x="237" y="134"/>
                    </a:lnTo>
                    <a:lnTo>
                      <a:pt x="228" y="119"/>
                    </a:lnTo>
                    <a:lnTo>
                      <a:pt x="217" y="105"/>
                    </a:lnTo>
                    <a:lnTo>
                      <a:pt x="203" y="93"/>
                    </a:lnTo>
                    <a:lnTo>
                      <a:pt x="188" y="83"/>
                    </a:lnTo>
                    <a:lnTo>
                      <a:pt x="176" y="76"/>
                    </a:lnTo>
                    <a:lnTo>
                      <a:pt x="163" y="69"/>
                    </a:lnTo>
                    <a:lnTo>
                      <a:pt x="151" y="61"/>
                    </a:lnTo>
                    <a:lnTo>
                      <a:pt x="136" y="54"/>
                    </a:lnTo>
                    <a:lnTo>
                      <a:pt x="122" y="46"/>
                    </a:lnTo>
                    <a:lnTo>
                      <a:pt x="107" y="39"/>
                    </a:lnTo>
                    <a:lnTo>
                      <a:pt x="93" y="31"/>
                    </a:lnTo>
                    <a:lnTo>
                      <a:pt x="79" y="24"/>
                    </a:lnTo>
                    <a:lnTo>
                      <a:pt x="66" y="18"/>
                    </a:lnTo>
                    <a:lnTo>
                      <a:pt x="53" y="13"/>
                    </a:lnTo>
                    <a:lnTo>
                      <a:pt x="40" y="8"/>
                    </a:lnTo>
                    <a:lnTo>
                      <a:pt x="30" y="5"/>
                    </a:lnTo>
                    <a:lnTo>
                      <a:pt x="20" y="1"/>
                    </a:lnTo>
                    <a:lnTo>
                      <a:pt x="12" y="0"/>
                    </a:lnTo>
                    <a:lnTo>
                      <a:pt x="5" y="0"/>
                    </a:lnTo>
                    <a:lnTo>
                      <a:pt x="0" y="2"/>
                    </a:lnTo>
                    <a:lnTo>
                      <a:pt x="11" y="8"/>
                    </a:lnTo>
                    <a:lnTo>
                      <a:pt x="23" y="14"/>
                    </a:lnTo>
                    <a:lnTo>
                      <a:pt x="36" y="20"/>
                    </a:lnTo>
                    <a:lnTo>
                      <a:pt x="47" y="25"/>
                    </a:lnTo>
                    <a:lnTo>
                      <a:pt x="60" y="31"/>
                    </a:lnTo>
                    <a:lnTo>
                      <a:pt x="73" y="37"/>
                    </a:lnTo>
                    <a:lnTo>
                      <a:pt x="86" y="44"/>
                    </a:lnTo>
                    <a:lnTo>
                      <a:pt x="99" y="51"/>
                    </a:lnTo>
                    <a:lnTo>
                      <a:pt x="113" y="57"/>
                    </a:lnTo>
                    <a:lnTo>
                      <a:pt x="126" y="64"/>
                    </a:lnTo>
                    <a:lnTo>
                      <a:pt x="139" y="71"/>
                    </a:lnTo>
                    <a:lnTo>
                      <a:pt x="152" y="79"/>
                    </a:lnTo>
                    <a:lnTo>
                      <a:pt x="165" y="88"/>
                    </a:lnTo>
                    <a:lnTo>
                      <a:pt x="176" y="96"/>
                    </a:lnTo>
                    <a:lnTo>
                      <a:pt x="188" y="106"/>
                    </a:lnTo>
                    <a:lnTo>
                      <a:pt x="200" y="1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grpSp>
        <p:sp>
          <p:nvSpPr>
            <p:cNvPr id="57" name="Line 556"/>
            <p:cNvSpPr>
              <a:spLocks noChangeShapeType="1"/>
            </p:cNvSpPr>
            <p:nvPr/>
          </p:nvSpPr>
          <p:spPr bwMode="auto">
            <a:xfrm>
              <a:off x="4097" y="3373"/>
              <a:ext cx="317" cy="17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58" name="Line 557"/>
            <p:cNvSpPr>
              <a:spLocks noChangeShapeType="1"/>
            </p:cNvSpPr>
            <p:nvPr/>
          </p:nvSpPr>
          <p:spPr bwMode="auto">
            <a:xfrm>
              <a:off x="3750" y="3332"/>
              <a:ext cx="51"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grpSp>
          <p:nvGrpSpPr>
            <p:cNvPr id="59" name="Group 558"/>
            <p:cNvGrpSpPr/>
            <p:nvPr/>
          </p:nvGrpSpPr>
          <p:grpSpPr bwMode="auto">
            <a:xfrm>
              <a:off x="4995" y="3370"/>
              <a:ext cx="131" cy="258"/>
              <a:chOff x="4180" y="783"/>
              <a:chExt cx="150" cy="307"/>
            </a:xfrm>
          </p:grpSpPr>
          <p:sp>
            <p:nvSpPr>
              <p:cNvPr id="76" name="AutoShape 559"/>
              <p:cNvSpPr>
                <a:spLocks noChangeArrowheads="1"/>
              </p:cNvSpPr>
              <p:nvPr/>
            </p:nvSpPr>
            <p:spPr bwMode="auto">
              <a:xfrm>
                <a:off x="4180" y="1019"/>
                <a:ext cx="150" cy="71"/>
              </a:xfrm>
              <a:prstGeom prst="parallelogram">
                <a:avLst>
                  <a:gd name="adj" fmla="val 81387"/>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77" name="Rectangle 560"/>
              <p:cNvSpPr>
                <a:spLocks noChangeArrowheads="1"/>
              </p:cNvSpPr>
              <p:nvPr/>
            </p:nvSpPr>
            <p:spPr bwMode="auto">
              <a:xfrm>
                <a:off x="4256" y="785"/>
                <a:ext cx="71" cy="236"/>
              </a:xfrm>
              <a:prstGeom prst="rect">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78" name="Rectangle 561"/>
              <p:cNvSpPr>
                <a:spLocks noChangeArrowheads="1"/>
              </p:cNvSpPr>
              <p:nvPr/>
            </p:nvSpPr>
            <p:spPr bwMode="auto">
              <a:xfrm>
                <a:off x="4181" y="852"/>
                <a:ext cx="95" cy="236"/>
              </a:xfrm>
              <a:prstGeom prst="rect">
                <a:avLst/>
              </a:prstGeom>
              <a:solidFill>
                <a:srgbClr val="33CCCC"/>
              </a:solidFill>
              <a:ln w="9525">
                <a:solidFill>
                  <a:schemeClr val="tx1"/>
                </a:solidFill>
                <a:miter lim="800000"/>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79" name="AutoShape 562"/>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80" name="Line 563"/>
              <p:cNvSpPr>
                <a:spLocks noChangeShapeType="1"/>
              </p:cNvSpPr>
              <p:nvPr/>
            </p:nvSpPr>
            <p:spPr bwMode="auto">
              <a:xfrm>
                <a:off x="4330" y="788"/>
                <a:ext cx="0" cy="23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81" name="Line 564"/>
              <p:cNvSpPr>
                <a:spLocks noChangeShapeType="1"/>
              </p:cNvSpPr>
              <p:nvPr/>
            </p:nvSpPr>
            <p:spPr bwMode="auto">
              <a:xfrm flipH="1">
                <a:off x="4276" y="1019"/>
                <a:ext cx="54" cy="6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82" name="Rectangle 565"/>
              <p:cNvSpPr>
                <a:spLocks noChangeArrowheads="1"/>
              </p:cNvSpPr>
              <p:nvPr/>
            </p:nvSpPr>
            <p:spPr bwMode="auto">
              <a:xfrm>
                <a:off x="4193" y="883"/>
                <a:ext cx="63" cy="136"/>
              </a:xfrm>
              <a:prstGeom prst="rect">
                <a:avLst/>
              </a:prstGeom>
              <a:solidFill>
                <a:schemeClr val="accent2"/>
              </a:solidFill>
              <a:ln w="9525">
                <a:solidFill>
                  <a:schemeClr val="tx1"/>
                </a:solidFill>
                <a:miter lim="800000"/>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83" name="Rectangle 566"/>
              <p:cNvSpPr>
                <a:spLocks noChangeArrowheads="1"/>
              </p:cNvSpPr>
              <p:nvPr/>
            </p:nvSpPr>
            <p:spPr bwMode="auto">
              <a:xfrm>
                <a:off x="4202" y="923"/>
                <a:ext cx="48" cy="4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grpSp>
        <p:sp>
          <p:nvSpPr>
            <p:cNvPr id="60" name="Line 567"/>
            <p:cNvSpPr>
              <a:spLocks noChangeShapeType="1"/>
            </p:cNvSpPr>
            <p:nvPr/>
          </p:nvSpPr>
          <p:spPr bwMode="auto">
            <a:xfrm flipH="1">
              <a:off x="3806" y="2401"/>
              <a:ext cx="2" cy="9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61" name="Line 568"/>
            <p:cNvSpPr>
              <a:spLocks noChangeShapeType="1"/>
            </p:cNvSpPr>
            <p:nvPr/>
          </p:nvSpPr>
          <p:spPr bwMode="auto">
            <a:xfrm flipV="1">
              <a:off x="4623" y="1760"/>
              <a:ext cx="78" cy="55"/>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62" name="Line 569"/>
            <p:cNvSpPr>
              <a:spLocks noChangeShapeType="1"/>
            </p:cNvSpPr>
            <p:nvPr/>
          </p:nvSpPr>
          <p:spPr bwMode="auto">
            <a:xfrm>
              <a:off x="4514" y="1869"/>
              <a:ext cx="0" cy="5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63" name="Line 570"/>
            <p:cNvSpPr>
              <a:spLocks noChangeShapeType="1"/>
            </p:cNvSpPr>
            <p:nvPr/>
          </p:nvSpPr>
          <p:spPr bwMode="auto">
            <a:xfrm flipV="1">
              <a:off x="4630" y="1804"/>
              <a:ext cx="166" cy="18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64" name="Line 571"/>
            <p:cNvSpPr>
              <a:spLocks noChangeShapeType="1"/>
            </p:cNvSpPr>
            <p:nvPr/>
          </p:nvSpPr>
          <p:spPr bwMode="auto">
            <a:xfrm>
              <a:off x="4852" y="1803"/>
              <a:ext cx="0" cy="12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65" name="Line 572"/>
            <p:cNvSpPr>
              <a:spLocks noChangeShapeType="1"/>
            </p:cNvSpPr>
            <p:nvPr/>
          </p:nvSpPr>
          <p:spPr bwMode="auto">
            <a:xfrm>
              <a:off x="4634" y="1996"/>
              <a:ext cx="119"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66" name="Line 573"/>
            <p:cNvSpPr>
              <a:spLocks noChangeShapeType="1"/>
            </p:cNvSpPr>
            <p:nvPr/>
          </p:nvSpPr>
          <p:spPr bwMode="auto">
            <a:xfrm flipV="1">
              <a:off x="3560" y="2542"/>
              <a:ext cx="106" cy="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67" name="Line 574"/>
            <p:cNvSpPr>
              <a:spLocks noChangeShapeType="1"/>
            </p:cNvSpPr>
            <p:nvPr/>
          </p:nvSpPr>
          <p:spPr bwMode="auto">
            <a:xfrm flipV="1">
              <a:off x="4895" y="1614"/>
              <a:ext cx="150" cy="106"/>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68" name="Line 575"/>
            <p:cNvSpPr>
              <a:spLocks noChangeShapeType="1"/>
            </p:cNvSpPr>
            <p:nvPr/>
          </p:nvSpPr>
          <p:spPr bwMode="auto">
            <a:xfrm>
              <a:off x="4983" y="1990"/>
              <a:ext cx="112"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69" name="Line 576"/>
            <p:cNvSpPr>
              <a:spLocks noChangeShapeType="1"/>
            </p:cNvSpPr>
            <p:nvPr/>
          </p:nvSpPr>
          <p:spPr bwMode="auto">
            <a:xfrm flipH="1">
              <a:off x="4445" y="2038"/>
              <a:ext cx="62" cy="44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70" name="Line 577"/>
            <p:cNvSpPr>
              <a:spLocks noChangeShapeType="1"/>
            </p:cNvSpPr>
            <p:nvPr/>
          </p:nvSpPr>
          <p:spPr bwMode="auto">
            <a:xfrm flipH="1">
              <a:off x="4817" y="2038"/>
              <a:ext cx="70" cy="45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71" name="Text Box 578"/>
            <p:cNvSpPr txBox="1">
              <a:spLocks noChangeArrowheads="1"/>
            </p:cNvSpPr>
            <p:nvPr/>
          </p:nvSpPr>
          <p:spPr bwMode="auto">
            <a:xfrm>
              <a:off x="3229" y="2006"/>
              <a:ext cx="664"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r>
                <a:rPr lang="en-US" altLang="zh-CN" sz="1800">
                  <a:latin typeface="+mn-lt"/>
                  <a:ea typeface="宋体" panose="02010600030101010101" pitchFamily="2" charset="-122"/>
                </a:rPr>
                <a:t>Home network</a:t>
              </a:r>
            </a:p>
          </p:txBody>
        </p:sp>
        <p:sp>
          <p:nvSpPr>
            <p:cNvPr id="72" name="Text Box 579"/>
            <p:cNvSpPr txBox="1">
              <a:spLocks noChangeArrowheads="1"/>
            </p:cNvSpPr>
            <p:nvPr/>
          </p:nvSpPr>
          <p:spPr bwMode="auto">
            <a:xfrm>
              <a:off x="3515" y="2852"/>
              <a:ext cx="879"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r>
                <a:rPr lang="en-US" altLang="zh-CN" sz="1800">
                  <a:latin typeface="+mn-lt"/>
                  <a:ea typeface="宋体" panose="02010600030101010101" pitchFamily="2" charset="-122"/>
                </a:rPr>
                <a:t>Institutional network</a:t>
              </a:r>
            </a:p>
          </p:txBody>
        </p:sp>
        <p:sp>
          <p:nvSpPr>
            <p:cNvPr id="73" name="Text Box 580"/>
            <p:cNvSpPr txBox="1">
              <a:spLocks noChangeArrowheads="1"/>
            </p:cNvSpPr>
            <p:nvPr/>
          </p:nvSpPr>
          <p:spPr bwMode="auto">
            <a:xfrm>
              <a:off x="3234" y="1065"/>
              <a:ext cx="689"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r>
                <a:rPr lang="en-US" altLang="zh-CN" sz="1800">
                  <a:latin typeface="+mn-lt"/>
                  <a:ea typeface="宋体" panose="02010600030101010101" pitchFamily="2" charset="-122"/>
                </a:rPr>
                <a:t>Mobile network</a:t>
              </a:r>
            </a:p>
          </p:txBody>
        </p:sp>
        <p:sp>
          <p:nvSpPr>
            <p:cNvPr id="74" name="Text Box 581"/>
            <p:cNvSpPr txBox="1">
              <a:spLocks noChangeArrowheads="1"/>
            </p:cNvSpPr>
            <p:nvPr/>
          </p:nvSpPr>
          <p:spPr bwMode="auto">
            <a:xfrm>
              <a:off x="4369" y="1368"/>
              <a:ext cx="51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r>
                <a:rPr lang="en-US" altLang="zh-CN" sz="1800">
                  <a:latin typeface="+mn-lt"/>
                  <a:ea typeface="宋体" panose="02010600030101010101" pitchFamily="2" charset="-122"/>
                </a:rPr>
                <a:t>Global ISP</a:t>
              </a:r>
            </a:p>
          </p:txBody>
        </p:sp>
        <p:sp>
          <p:nvSpPr>
            <p:cNvPr id="75" name="Text Box 582"/>
            <p:cNvSpPr txBox="1">
              <a:spLocks noChangeArrowheads="1"/>
            </p:cNvSpPr>
            <p:nvPr/>
          </p:nvSpPr>
          <p:spPr bwMode="auto">
            <a:xfrm>
              <a:off x="4240" y="2240"/>
              <a:ext cx="611"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r>
                <a:rPr lang="en-US" altLang="zh-CN" sz="1800">
                  <a:latin typeface="+mn-lt"/>
                  <a:ea typeface="宋体" panose="02010600030101010101" pitchFamily="2" charset="-122"/>
                </a:rPr>
                <a:t>Regional ISP</a:t>
              </a:r>
            </a:p>
          </p:txBody>
        </p:sp>
      </p:grpSp>
      <p:sp>
        <p:nvSpPr>
          <p:cNvPr id="2" name="标题 1"/>
          <p:cNvSpPr>
            <a:spLocks noGrp="1"/>
          </p:cNvSpPr>
          <p:nvPr>
            <p:ph type="ctrTitle"/>
          </p:nvPr>
        </p:nvSpPr>
        <p:spPr>
          <a:xfrm>
            <a:off x="1075096" y="1842559"/>
            <a:ext cx="5380034" cy="1470025"/>
          </a:xfrm>
        </p:spPr>
        <p:txBody>
          <a:bodyPr/>
          <a:lstStyle>
            <a:lvl1pPr algn="l">
              <a:defRPr u="none"/>
            </a:lvl1pPr>
          </a:lstStyle>
          <a:p>
            <a:r>
              <a:rPr lang="zh-CN" altLang="en-US" dirty="0"/>
              <a:t>单击此处编辑母版标题样式</a:t>
            </a:r>
          </a:p>
        </p:txBody>
      </p:sp>
      <p:sp>
        <p:nvSpPr>
          <p:cNvPr id="3" name="副标题 2"/>
          <p:cNvSpPr>
            <a:spLocks noGrp="1"/>
          </p:cNvSpPr>
          <p:nvPr>
            <p:ph type="subTitle" idx="1"/>
          </p:nvPr>
        </p:nvSpPr>
        <p:spPr>
          <a:xfrm>
            <a:off x="1068913" y="3581400"/>
            <a:ext cx="5416556" cy="1752600"/>
          </a:xfrm>
        </p:spPr>
        <p:txBody>
          <a:bodyPr/>
          <a:lstStyle>
            <a:lvl1pPr marL="0" indent="0" algn="l">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dirty="0"/>
              <a:t>单击此处编辑母版副标题样式</a:t>
            </a:r>
          </a:p>
        </p:txBody>
      </p:sp>
      <p:sp>
        <p:nvSpPr>
          <p:cNvPr id="325" name="日期占位符 3"/>
          <p:cNvSpPr>
            <a:spLocks noGrp="1"/>
          </p:cNvSpPr>
          <p:nvPr>
            <p:ph type="dt" sz="half" idx="10"/>
          </p:nvPr>
        </p:nvSpPr>
        <p:spPr/>
        <p:txBody>
          <a:bodyPr/>
          <a:lstStyle>
            <a:lvl1pPr>
              <a:defRPr/>
            </a:lvl1pPr>
          </a:lstStyle>
          <a:p>
            <a:pPr>
              <a:defRPr/>
            </a:pPr>
            <a:endParaRPr lang="en-US" altLang="zh-CN"/>
          </a:p>
        </p:txBody>
      </p:sp>
      <p:sp>
        <p:nvSpPr>
          <p:cNvPr id="327" name="灯片编号占位符 5"/>
          <p:cNvSpPr>
            <a:spLocks noGrp="1"/>
          </p:cNvSpPr>
          <p:nvPr>
            <p:ph type="sldNum" sz="quarter" idx="12"/>
          </p:nvPr>
        </p:nvSpPr>
        <p:spPr/>
        <p:txBody>
          <a:bodyPr/>
          <a:lstStyle>
            <a:lvl1pPr>
              <a:defRPr/>
            </a:lvl1pPr>
          </a:lstStyle>
          <a:p>
            <a:pPr>
              <a:defRPr/>
            </a:pPr>
            <a:fld id="{51200559-3FE1-47AD-B526-98C97DF9B748}" type="slidenum">
              <a:rPr lang="en-US" altLang="zh-CN"/>
              <a:t>‹#›</a:t>
            </a:fld>
            <a:endParaRPr lang="en-US" altLang="zh-CN"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240000" y="360000"/>
            <a:ext cx="11520000" cy="890588"/>
          </a:xfrm>
        </p:spPr>
        <p:txBody>
          <a:bodyPr/>
          <a:lstStyle/>
          <a:p>
            <a:r>
              <a:rPr lang="zh-CN" altLang="en-US" dirty="0"/>
              <a:t>单击此处编辑母版标题样式</a:t>
            </a:r>
          </a:p>
        </p:txBody>
      </p:sp>
      <p:sp>
        <p:nvSpPr>
          <p:cNvPr id="3" name="内容占位符 2"/>
          <p:cNvSpPr>
            <a:spLocks noGrp="1"/>
          </p:cNvSpPr>
          <p:nvPr>
            <p:ph idx="1"/>
          </p:nvPr>
        </p:nvSpPr>
        <p:spPr>
          <a:xfrm>
            <a:off x="1491384" y="1512707"/>
            <a:ext cx="9126682" cy="4735512"/>
          </a:xfrm>
        </p:spPr>
        <p:txBody>
          <a:bodyPr/>
          <a:lstStyle>
            <a:lvl1pPr>
              <a:spcBef>
                <a:spcPts val="1800"/>
              </a:spcBef>
              <a:spcAft>
                <a:spcPts val="600"/>
              </a:spcAft>
              <a:defRPr lang="zh-CN" altLang="en-US" dirty="0"/>
            </a:lvl1pPr>
            <a:lvl2pPr>
              <a:defRPr lang="zh-CN" altLang="en-US" dirty="0"/>
            </a:lvl2pPr>
            <a:lvl3pPr>
              <a:defRPr lang="zh-CN" altLang="en-US" dirty="0"/>
            </a:lvl3pPr>
            <a:lvl4pPr>
              <a:defRPr lang="zh-CN" altLang="en-US" dirty="0"/>
            </a:lvl4pPr>
            <a:lvl5pPr>
              <a:defRPr lang="zh-CN" altLang="en-US" dirty="0"/>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p:txBody>
          <a:bodyPr/>
          <a:lstStyle>
            <a:lvl1pPr>
              <a:defRPr/>
            </a:lvl1pPr>
          </a:lstStyle>
          <a:p>
            <a:pPr>
              <a:defRPr/>
            </a:pPr>
            <a:endParaRPr lang="en-US" altLang="zh-CN"/>
          </a:p>
        </p:txBody>
      </p:sp>
      <p:sp>
        <p:nvSpPr>
          <p:cNvPr id="6" name="灯片编号占位符 5"/>
          <p:cNvSpPr>
            <a:spLocks noGrp="1"/>
          </p:cNvSpPr>
          <p:nvPr>
            <p:ph type="sldNum" sz="quarter" idx="12"/>
          </p:nvPr>
        </p:nvSpPr>
        <p:spPr/>
        <p:txBody>
          <a:bodyPr/>
          <a:lstStyle>
            <a:lvl1pPr>
              <a:defRPr/>
            </a:lvl1pPr>
          </a:lstStyle>
          <a:p>
            <a:pPr>
              <a:defRPr/>
            </a:pPr>
            <a:fld id="{8DE895D9-91D8-4958-BB05-9803D63D1C8A}" type="slidenum">
              <a:rPr lang="en-US" altLang="zh-CN"/>
              <a:t>‹#›</a:t>
            </a:fld>
            <a:endParaRPr lang="en-US" altLang="zh-CN"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roadmap">
    <p:bg>
      <p:bgPr>
        <a:solidFill>
          <a:schemeClr val="accent1">
            <a:lumMod val="10000"/>
            <a:lumOff val="90000"/>
          </a:schemeClr>
        </a:solidFill>
        <a:effectLst/>
      </p:bgPr>
    </p:bg>
    <p:spTree>
      <p:nvGrpSpPr>
        <p:cNvPr id="1" name=""/>
        <p:cNvGrpSpPr/>
        <p:nvPr/>
      </p:nvGrpSpPr>
      <p:grpSpPr>
        <a:xfrm>
          <a:off x="0" y="0"/>
          <a:ext cx="0" cy="0"/>
          <a:chOff x="0" y="0"/>
          <a:chExt cx="0" cy="0"/>
        </a:xfrm>
      </p:grpSpPr>
      <p:cxnSp>
        <p:nvCxnSpPr>
          <p:cNvPr id="6" name="直接连接符 5"/>
          <p:cNvCxnSpPr/>
          <p:nvPr userDrawn="1"/>
        </p:nvCxnSpPr>
        <p:spPr bwMode="auto">
          <a:xfrm>
            <a:off x="396240" y="1395730"/>
            <a:ext cx="11216640" cy="0"/>
          </a:xfrm>
          <a:prstGeom prst="line">
            <a:avLst/>
          </a:prstGeom>
          <a:solidFill>
            <a:schemeClr val="accent1"/>
          </a:solidFill>
          <a:ln w="19050"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p:spPr>
      </p:cxnSp>
      <p:sp>
        <p:nvSpPr>
          <p:cNvPr id="2" name="标题 1"/>
          <p:cNvSpPr>
            <a:spLocks noGrp="1"/>
          </p:cNvSpPr>
          <p:nvPr>
            <p:ph type="title"/>
          </p:nvPr>
        </p:nvSpPr>
        <p:spPr>
          <a:xfrm>
            <a:off x="924560" y="335280"/>
            <a:ext cx="10149840" cy="851852"/>
          </a:xfrm>
        </p:spPr>
        <p:txBody>
          <a:bodyPr/>
          <a:lstStyle>
            <a:lvl1pPr>
              <a:defRPr b="1" u="none">
                <a:solidFill>
                  <a:schemeClr val="tx1"/>
                </a:solidFill>
                <a:effectLst>
                  <a:outerShdw blurRad="38100" dist="38100" dir="2700000" algn="tl">
                    <a:srgbClr val="000000">
                      <a:alpha val="43137"/>
                    </a:srgbClr>
                  </a:outerShdw>
                </a:effectLst>
              </a:defRPr>
            </a:lvl1pPr>
          </a:lstStyle>
          <a:p>
            <a:r>
              <a:rPr lang="zh-CN" altLang="en-US" dirty="0"/>
              <a:t>单击此处编辑母版标题样式</a:t>
            </a:r>
          </a:p>
        </p:txBody>
      </p:sp>
      <p:sp>
        <p:nvSpPr>
          <p:cNvPr id="3" name="内容占位符 2"/>
          <p:cNvSpPr>
            <a:spLocks noGrp="1"/>
          </p:cNvSpPr>
          <p:nvPr>
            <p:ph idx="1"/>
          </p:nvPr>
        </p:nvSpPr>
        <p:spPr>
          <a:xfrm>
            <a:off x="3273044" y="1597980"/>
            <a:ext cx="5892800" cy="4648200"/>
          </a:xfrm>
        </p:spPr>
        <p:txBody>
          <a:bodyPr/>
          <a:lstStyle>
            <a:lvl1pPr>
              <a:spcBef>
                <a:spcPts val="1200"/>
              </a:spcBef>
              <a:spcAft>
                <a:spcPts val="600"/>
              </a:spcAft>
              <a:defRPr/>
            </a:lvl1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7" name="日期占位符 3"/>
          <p:cNvSpPr>
            <a:spLocks noGrp="1"/>
          </p:cNvSpPr>
          <p:nvPr>
            <p:ph type="dt" sz="half" idx="10"/>
          </p:nvPr>
        </p:nvSpPr>
        <p:spPr/>
        <p:txBody>
          <a:bodyPr/>
          <a:lstStyle>
            <a:lvl1pPr>
              <a:defRPr/>
            </a:lvl1pPr>
          </a:lstStyle>
          <a:p>
            <a:pPr>
              <a:defRPr/>
            </a:pPr>
            <a:endParaRPr lang="en-US" altLang="zh-CN"/>
          </a:p>
        </p:txBody>
      </p:sp>
      <p:sp>
        <p:nvSpPr>
          <p:cNvPr id="9" name="灯片编号占位符 5"/>
          <p:cNvSpPr>
            <a:spLocks noGrp="1"/>
          </p:cNvSpPr>
          <p:nvPr>
            <p:ph type="sldNum" sz="quarter" idx="12"/>
          </p:nvPr>
        </p:nvSpPr>
        <p:spPr/>
        <p:txBody>
          <a:bodyPr/>
          <a:lstStyle>
            <a:lvl1pPr>
              <a:defRPr/>
            </a:lvl1pPr>
          </a:lstStyle>
          <a:p>
            <a:pPr>
              <a:defRPr/>
            </a:pPr>
            <a:fld id="{DEDE5757-5941-4466-94C9-99ED3E191645}" type="slidenum">
              <a:rPr lang="en-US" altLang="zh-CN"/>
              <a:t>‹#›</a:t>
            </a:fld>
            <a:endParaRPr lang="en-US" altLang="zh-CN"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问题">
    <p:bg>
      <p:bgPr>
        <a:solidFill>
          <a:srgbClr val="333333"/>
        </a:solidFill>
        <a:effectLst/>
      </p:bgPr>
    </p:bg>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2559050" y="1558854"/>
            <a:ext cx="7842409" cy="3359221"/>
          </a:xfrm>
        </p:spPr>
        <p:txBody>
          <a:bodyPr anchor="ctr"/>
          <a:lstStyle>
            <a:lvl1pPr marL="0" indent="0" algn="ctr">
              <a:lnSpc>
                <a:spcPct val="130000"/>
              </a:lnSpc>
              <a:buNone/>
              <a:defRPr sz="4000" b="1">
                <a:solidFill>
                  <a:schemeClr val="bg1"/>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dirty="0"/>
              <a:t>单击此处编辑母版文本样式</a:t>
            </a:r>
          </a:p>
        </p:txBody>
      </p:sp>
      <p:sp>
        <p:nvSpPr>
          <p:cNvPr id="4" name="日期占位符 3"/>
          <p:cNvSpPr>
            <a:spLocks noGrp="1"/>
          </p:cNvSpPr>
          <p:nvPr>
            <p:ph type="dt" sz="half" idx="10"/>
          </p:nvPr>
        </p:nvSpPr>
        <p:spPr/>
        <p:txBody>
          <a:bodyPr/>
          <a:lstStyle>
            <a:lvl1pPr>
              <a:defRPr/>
            </a:lvl1pPr>
          </a:lstStyle>
          <a:p>
            <a:pPr>
              <a:defRPr/>
            </a:pPr>
            <a:endParaRPr lang="en-US" altLang="zh-CN"/>
          </a:p>
        </p:txBody>
      </p:sp>
      <p:sp>
        <p:nvSpPr>
          <p:cNvPr id="6" name="灯片编号占位符 5"/>
          <p:cNvSpPr>
            <a:spLocks noGrp="1"/>
          </p:cNvSpPr>
          <p:nvPr>
            <p:ph type="sldNum" sz="quarter" idx="12"/>
          </p:nvPr>
        </p:nvSpPr>
        <p:spPr/>
        <p:txBody>
          <a:bodyPr/>
          <a:lstStyle>
            <a:lvl1pPr>
              <a:defRPr/>
            </a:lvl1pPr>
          </a:lstStyle>
          <a:p>
            <a:pPr>
              <a:defRPr/>
            </a:pPr>
            <a:fld id="{F769371F-0F95-4BDF-9A9A-7FF549C12214}" type="slidenum">
              <a:rPr lang="en-US" altLang="zh-CN"/>
              <a:t>‹#›</a:t>
            </a:fld>
            <a:endParaRPr lang="en-US" altLang="zh-CN" dirty="0"/>
          </a:p>
        </p:txBody>
      </p:sp>
      <p:pic>
        <p:nvPicPr>
          <p:cNvPr id="10" name="图片 9"/>
          <p:cNvPicPr>
            <a:picLocks noChangeAspect="1"/>
          </p:cNvPicPr>
          <p:nvPr userDrawn="1"/>
        </p:nvPicPr>
        <p:blipFill>
          <a:blip r:embed="rId2"/>
          <a:stretch>
            <a:fillRect/>
          </a:stretch>
        </p:blipFill>
        <p:spPr>
          <a:xfrm>
            <a:off x="1034891" y="1021145"/>
            <a:ext cx="1060451" cy="1869561"/>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问题">
    <p:bg>
      <p:bgPr>
        <a:solidFill>
          <a:srgbClr val="333333"/>
        </a:solidFill>
        <a:effectLst/>
      </p:bgPr>
    </p:bg>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2223839" y="765105"/>
            <a:ext cx="8237507" cy="1541401"/>
          </a:xfrm>
        </p:spPr>
        <p:txBody>
          <a:bodyPr anchor="ctr"/>
          <a:lstStyle>
            <a:lvl1pPr marL="0" indent="0" algn="ctr">
              <a:buNone/>
              <a:defRPr sz="4000" b="1">
                <a:solidFill>
                  <a:schemeClr val="bg1"/>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dirty="0"/>
              <a:t>单击此处编辑母版文本样式</a:t>
            </a:r>
          </a:p>
        </p:txBody>
      </p:sp>
      <p:sp>
        <p:nvSpPr>
          <p:cNvPr id="4" name="日期占位符 3"/>
          <p:cNvSpPr>
            <a:spLocks noGrp="1"/>
          </p:cNvSpPr>
          <p:nvPr>
            <p:ph type="dt" sz="half" idx="10"/>
          </p:nvPr>
        </p:nvSpPr>
        <p:spPr/>
        <p:txBody>
          <a:bodyPr/>
          <a:lstStyle>
            <a:lvl1pPr>
              <a:defRPr/>
            </a:lvl1pPr>
          </a:lstStyle>
          <a:p>
            <a:pPr>
              <a:defRPr/>
            </a:pPr>
            <a:endParaRPr lang="en-US" altLang="zh-CN"/>
          </a:p>
        </p:txBody>
      </p:sp>
      <p:sp>
        <p:nvSpPr>
          <p:cNvPr id="6" name="灯片编号占位符 5"/>
          <p:cNvSpPr>
            <a:spLocks noGrp="1"/>
          </p:cNvSpPr>
          <p:nvPr>
            <p:ph type="sldNum" sz="quarter" idx="12"/>
          </p:nvPr>
        </p:nvSpPr>
        <p:spPr/>
        <p:txBody>
          <a:bodyPr/>
          <a:lstStyle>
            <a:lvl1pPr>
              <a:defRPr/>
            </a:lvl1pPr>
          </a:lstStyle>
          <a:p>
            <a:pPr>
              <a:defRPr/>
            </a:pPr>
            <a:fld id="{F769371F-0F95-4BDF-9A9A-7FF549C12214}" type="slidenum">
              <a:rPr lang="en-US" altLang="zh-CN"/>
              <a:t>‹#›</a:t>
            </a:fld>
            <a:endParaRPr lang="en-US" altLang="zh-CN" dirty="0"/>
          </a:p>
        </p:txBody>
      </p:sp>
      <p:sp>
        <p:nvSpPr>
          <p:cNvPr id="7" name="内容占位符 6"/>
          <p:cNvSpPr>
            <a:spLocks noGrp="1"/>
          </p:cNvSpPr>
          <p:nvPr>
            <p:ph sz="quarter" idx="13"/>
          </p:nvPr>
        </p:nvSpPr>
        <p:spPr>
          <a:xfrm>
            <a:off x="2223839" y="2762250"/>
            <a:ext cx="8237507" cy="3095625"/>
          </a:xfrm>
        </p:spPr>
        <p:txBody>
          <a:bodyPr/>
          <a:lstStyle>
            <a:lvl1pPr>
              <a:defRPr>
                <a:solidFill>
                  <a:schemeClr val="accent3">
                    <a:lumMod val="40000"/>
                    <a:lumOff val="60000"/>
                  </a:schemeClr>
                </a:solidFill>
              </a:defRPr>
            </a:lvl1pPr>
            <a:lvl2pPr>
              <a:defRPr>
                <a:solidFill>
                  <a:schemeClr val="accent3">
                    <a:lumMod val="40000"/>
                    <a:lumOff val="60000"/>
                  </a:schemeClr>
                </a:solidFill>
              </a:defRPr>
            </a:lvl2pPr>
            <a:lvl3pPr>
              <a:defRPr>
                <a:solidFill>
                  <a:schemeClr val="accent3">
                    <a:lumMod val="40000"/>
                    <a:lumOff val="60000"/>
                  </a:schemeClr>
                </a:solidFill>
              </a:defRPr>
            </a:lvl3pPr>
            <a:lvl4pPr>
              <a:defRPr>
                <a:solidFill>
                  <a:schemeClr val="accent3">
                    <a:lumMod val="40000"/>
                    <a:lumOff val="60000"/>
                  </a:schemeClr>
                </a:solidFill>
              </a:defRPr>
            </a:lvl4pPr>
            <a:lvl5pPr>
              <a:defRPr>
                <a:solidFill>
                  <a:schemeClr val="accent3">
                    <a:lumMod val="40000"/>
                    <a:lumOff val="60000"/>
                  </a:schemeClr>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endParaRPr lang="en-US" dirty="0"/>
          </a:p>
        </p:txBody>
      </p:sp>
      <p:pic>
        <p:nvPicPr>
          <p:cNvPr id="9" name="图片 8"/>
          <p:cNvPicPr>
            <a:picLocks noChangeAspect="1"/>
          </p:cNvPicPr>
          <p:nvPr userDrawn="1"/>
        </p:nvPicPr>
        <p:blipFill>
          <a:blip r:embed="rId2"/>
          <a:stretch>
            <a:fillRect/>
          </a:stretch>
        </p:blipFill>
        <p:spPr>
          <a:xfrm>
            <a:off x="670203" y="436945"/>
            <a:ext cx="1060451" cy="1869561"/>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942109" y="1600200"/>
            <a:ext cx="4618182" cy="4648200"/>
          </a:xfrm>
          <a:ln>
            <a:solidFill>
              <a:schemeClr val="bg2">
                <a:lumMod val="60000"/>
                <a:lumOff val="40000"/>
              </a:schemeClr>
            </a:solidFill>
          </a:ln>
        </p:spPr>
        <p:txBody>
          <a:bodyPr lIns="180000" tIns="216000" rIns="180000" bIns="21600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内容占位符 3"/>
          <p:cNvSpPr>
            <a:spLocks noGrp="1"/>
          </p:cNvSpPr>
          <p:nvPr>
            <p:ph sz="half" idx="2"/>
          </p:nvPr>
        </p:nvSpPr>
        <p:spPr>
          <a:xfrm>
            <a:off x="6225309" y="1600200"/>
            <a:ext cx="4618182" cy="4648200"/>
          </a:xfrm>
          <a:ln>
            <a:solidFill>
              <a:schemeClr val="bg2">
                <a:lumMod val="60000"/>
                <a:lumOff val="40000"/>
              </a:schemeClr>
            </a:solidFill>
          </a:ln>
        </p:spPr>
        <p:txBody>
          <a:bodyPr lIns="180000" tIns="216000" rIns="180000" bIns="21600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nvPr>
        </p:nvSpPr>
        <p:spPr/>
        <p:txBody>
          <a:bodyPr/>
          <a:lstStyle>
            <a:lvl1pPr>
              <a:defRPr/>
            </a:lvl1pPr>
          </a:lstStyle>
          <a:p>
            <a:pPr>
              <a:defRPr/>
            </a:pPr>
            <a:endParaRPr lang="en-US" altLang="zh-CN"/>
          </a:p>
        </p:txBody>
      </p:sp>
      <p:sp>
        <p:nvSpPr>
          <p:cNvPr id="7" name="灯片编号占位符 6"/>
          <p:cNvSpPr>
            <a:spLocks noGrp="1"/>
          </p:cNvSpPr>
          <p:nvPr>
            <p:ph type="sldNum" sz="quarter" idx="12"/>
          </p:nvPr>
        </p:nvSpPr>
        <p:spPr/>
        <p:txBody>
          <a:bodyPr/>
          <a:lstStyle>
            <a:lvl1pPr>
              <a:defRPr/>
            </a:lvl1pPr>
          </a:lstStyle>
          <a:p>
            <a:pPr>
              <a:defRPr/>
            </a:pPr>
            <a:fld id="{EE7AFD8E-47EC-4333-9317-F3617AC17F61}" type="slidenum">
              <a:rPr lang="en-US" altLang="zh-CN"/>
              <a:t>‹#›</a:t>
            </a:fld>
            <a:endParaRPr lang="en-US" altLang="zh-CN"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单击此处编辑母版标题样式</a:t>
            </a:r>
          </a:p>
        </p:txBody>
      </p:sp>
      <p:sp>
        <p:nvSpPr>
          <p:cNvPr id="3" name="内容占位符 2"/>
          <p:cNvSpPr>
            <a:spLocks noGrp="1"/>
          </p:cNvSpPr>
          <p:nvPr>
            <p:ph sz="half" idx="1"/>
          </p:nvPr>
        </p:nvSpPr>
        <p:spPr>
          <a:xfrm>
            <a:off x="711200" y="2900680"/>
            <a:ext cx="5080000" cy="3347720"/>
          </a:xfrm>
          <a:ln>
            <a:solidFill>
              <a:schemeClr val="bg2">
                <a:lumMod val="60000"/>
                <a:lumOff val="40000"/>
              </a:schemeClr>
            </a:solidFill>
          </a:ln>
        </p:spPr>
        <p:txBody>
          <a:bodyPr lIns="180000" tIns="216000" rIns="180000" bIns="21600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内容占位符 3"/>
          <p:cNvSpPr>
            <a:spLocks noGrp="1"/>
          </p:cNvSpPr>
          <p:nvPr>
            <p:ph sz="half" idx="2"/>
          </p:nvPr>
        </p:nvSpPr>
        <p:spPr>
          <a:xfrm>
            <a:off x="5994400" y="2900680"/>
            <a:ext cx="5080000" cy="3347720"/>
          </a:xfrm>
          <a:ln>
            <a:solidFill>
              <a:schemeClr val="bg2">
                <a:lumMod val="60000"/>
                <a:lumOff val="40000"/>
              </a:schemeClr>
            </a:solidFill>
          </a:ln>
        </p:spPr>
        <p:txBody>
          <a:bodyPr lIns="180000" tIns="216000" rIns="180000" bIns="21600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lvl1pPr>
              <a:defRPr/>
            </a:lvl1pPr>
          </a:lstStyle>
          <a:p>
            <a:pPr>
              <a:defRPr/>
            </a:pPr>
            <a:endParaRPr lang="en-US" altLang="zh-CN"/>
          </a:p>
        </p:txBody>
      </p:sp>
      <p:sp>
        <p:nvSpPr>
          <p:cNvPr id="7" name="灯片编号占位符 6"/>
          <p:cNvSpPr>
            <a:spLocks noGrp="1"/>
          </p:cNvSpPr>
          <p:nvPr>
            <p:ph type="sldNum" sz="quarter" idx="12"/>
          </p:nvPr>
        </p:nvSpPr>
        <p:spPr/>
        <p:txBody>
          <a:bodyPr/>
          <a:lstStyle>
            <a:lvl1pPr>
              <a:defRPr/>
            </a:lvl1pPr>
          </a:lstStyle>
          <a:p>
            <a:pPr>
              <a:defRPr/>
            </a:pPr>
            <a:fld id="{EE7AFD8E-47EC-4333-9317-F3617AC17F61}" type="slidenum">
              <a:rPr lang="en-US" altLang="zh-CN"/>
              <a:t>‹#›</a:t>
            </a:fld>
            <a:endParaRPr lang="en-US" altLang="zh-CN" dirty="0"/>
          </a:p>
        </p:txBody>
      </p:sp>
      <p:sp>
        <p:nvSpPr>
          <p:cNvPr id="8" name="文本占位符 7">
            <a:extLst>
              <a:ext uri="{FF2B5EF4-FFF2-40B4-BE49-F238E27FC236}">
                <a16:creationId xmlns:a16="http://schemas.microsoft.com/office/drawing/2014/main" id="{BF121004-C9CD-4E40-A805-2428A3E5A201}"/>
              </a:ext>
            </a:extLst>
          </p:cNvPr>
          <p:cNvSpPr>
            <a:spLocks noGrp="1"/>
          </p:cNvSpPr>
          <p:nvPr>
            <p:ph type="body" sz="quarter" idx="13"/>
          </p:nvPr>
        </p:nvSpPr>
        <p:spPr>
          <a:xfrm>
            <a:off x="1533646" y="1462690"/>
            <a:ext cx="8814121" cy="1176052"/>
          </a:xfrm>
        </p:spPr>
        <p:txBody>
          <a:bodyPr anchor="ctr" anchorCtr="0"/>
          <a:lstStyle>
            <a:lvl1pPr marL="0" indent="0" algn="ctr">
              <a:buNone/>
              <a:defRPr sz="3200">
                <a:solidFill>
                  <a:schemeClr val="accent1"/>
                </a:solidFill>
              </a:defRPr>
            </a:lvl1pPr>
          </a:lstStyle>
          <a:p>
            <a:pPr lvl="0"/>
            <a:r>
              <a:rPr lang="zh-CN" altLang="en-US" dirty="0"/>
              <a:t>单击此处编辑母版文本样式</a:t>
            </a:r>
          </a:p>
        </p:txBody>
      </p:sp>
    </p:spTree>
    <p:extLst>
      <p:ext uri="{BB962C8B-B14F-4D97-AF65-F5344CB8AC3E}">
        <p14:creationId xmlns:p14="http://schemas.microsoft.com/office/powerpoint/2010/main" val="17635293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240000" y="360000"/>
            <a:ext cx="11520000" cy="8892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854460" y="1568250"/>
            <a:ext cx="4897197" cy="889200"/>
          </a:xfrm>
          <a:solidFill>
            <a:schemeClr val="bg2">
              <a:lumMod val="20000"/>
              <a:lumOff val="80000"/>
            </a:schemeClr>
          </a:solidFill>
        </p:spPr>
        <p:txBody>
          <a:bodyPr anchor="ctr" anchorCtr="0"/>
          <a:lstStyle>
            <a:lvl1pPr marL="0" indent="0" algn="ctr">
              <a:buNone/>
              <a:defRPr sz="2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p>
        </p:txBody>
      </p:sp>
      <p:sp>
        <p:nvSpPr>
          <p:cNvPr id="4" name="内容占位符 3"/>
          <p:cNvSpPr>
            <a:spLocks noGrp="1"/>
          </p:cNvSpPr>
          <p:nvPr>
            <p:ph sz="half" idx="2"/>
          </p:nvPr>
        </p:nvSpPr>
        <p:spPr>
          <a:xfrm>
            <a:off x="854460" y="2672080"/>
            <a:ext cx="4897197" cy="3454082"/>
          </a:xfrm>
          <a:ln>
            <a:solidFill>
              <a:schemeClr val="bg2">
                <a:lumMod val="60000"/>
                <a:lumOff val="40000"/>
              </a:schemeClr>
            </a:solidFill>
          </a:ln>
        </p:spPr>
        <p:txBody>
          <a:bodyPr lIns="180000" tIns="180000" rIns="180000" bIns="18000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文本占位符 4"/>
          <p:cNvSpPr>
            <a:spLocks noGrp="1"/>
          </p:cNvSpPr>
          <p:nvPr>
            <p:ph type="body" sz="quarter" idx="3"/>
          </p:nvPr>
        </p:nvSpPr>
        <p:spPr>
          <a:xfrm>
            <a:off x="6438324" y="1568250"/>
            <a:ext cx="4899121" cy="889200"/>
          </a:xfrm>
          <a:solidFill>
            <a:schemeClr val="bg2">
              <a:lumMod val="20000"/>
              <a:lumOff val="80000"/>
            </a:schemeClr>
          </a:solidFill>
        </p:spPr>
        <p:txBody>
          <a:bodyPr anchor="ctr" anchorCtr="0"/>
          <a:lstStyle>
            <a:lvl1pPr marL="0" indent="0" algn="ctr">
              <a:buNone/>
              <a:defRPr sz="2800" b="1">
                <a:solidFill>
                  <a:schemeClr val="accent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p>
        </p:txBody>
      </p:sp>
      <p:sp>
        <p:nvSpPr>
          <p:cNvPr id="6" name="内容占位符 5"/>
          <p:cNvSpPr>
            <a:spLocks noGrp="1"/>
          </p:cNvSpPr>
          <p:nvPr>
            <p:ph sz="quarter" idx="4"/>
          </p:nvPr>
        </p:nvSpPr>
        <p:spPr>
          <a:xfrm>
            <a:off x="6438324" y="2672080"/>
            <a:ext cx="4899121" cy="3454082"/>
          </a:xfrm>
          <a:ln>
            <a:solidFill>
              <a:schemeClr val="bg2">
                <a:lumMod val="60000"/>
                <a:lumOff val="40000"/>
              </a:schemeClr>
            </a:solidFill>
          </a:ln>
        </p:spPr>
        <p:txBody>
          <a:bodyPr lIns="180000" tIns="180000" rIns="180000" bIns="18000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7" name="日期占位符 6"/>
          <p:cNvSpPr>
            <a:spLocks noGrp="1"/>
          </p:cNvSpPr>
          <p:nvPr>
            <p:ph type="dt" sz="half" idx="10"/>
          </p:nvPr>
        </p:nvSpPr>
        <p:spPr/>
        <p:txBody>
          <a:bodyPr/>
          <a:lstStyle>
            <a:lvl1pPr>
              <a:defRPr/>
            </a:lvl1pPr>
          </a:lstStyle>
          <a:p>
            <a:pPr>
              <a:defRPr/>
            </a:pPr>
            <a:endParaRPr lang="en-US" altLang="zh-CN"/>
          </a:p>
        </p:txBody>
      </p:sp>
      <p:sp>
        <p:nvSpPr>
          <p:cNvPr id="9" name="灯片编号占位符 8"/>
          <p:cNvSpPr>
            <a:spLocks noGrp="1"/>
          </p:cNvSpPr>
          <p:nvPr>
            <p:ph type="sldNum" sz="quarter" idx="12"/>
          </p:nvPr>
        </p:nvSpPr>
        <p:spPr/>
        <p:txBody>
          <a:bodyPr/>
          <a:lstStyle>
            <a:lvl1pPr>
              <a:defRPr/>
            </a:lvl1pPr>
          </a:lstStyle>
          <a:p>
            <a:pPr>
              <a:defRPr/>
            </a:pPr>
            <a:fld id="{CD8808BE-A5DC-469A-87DA-635598E09B7F}" type="slidenum">
              <a:rPr lang="en-US" altLang="zh-CN"/>
              <a:t>‹#›</a:t>
            </a:fld>
            <a:endParaRPr lang="en-US" altLang="zh-CN"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787400" y="2787650"/>
            <a:ext cx="5080000" cy="3460750"/>
          </a:xfrm>
          <a:ln>
            <a:solidFill>
              <a:schemeClr val="bg2">
                <a:lumMod val="60000"/>
                <a:lumOff val="40000"/>
              </a:schemeClr>
            </a:solidFill>
          </a:ln>
        </p:spPr>
        <p:txBody>
          <a:bodyPr lIns="180000" tIns="180000" rIns="180000" bIns="18000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内容占位符 3"/>
          <p:cNvSpPr>
            <a:spLocks noGrp="1"/>
          </p:cNvSpPr>
          <p:nvPr>
            <p:ph sz="half" idx="2"/>
          </p:nvPr>
        </p:nvSpPr>
        <p:spPr>
          <a:xfrm>
            <a:off x="6370320" y="2787650"/>
            <a:ext cx="5080000" cy="3460750"/>
          </a:xfrm>
          <a:ln>
            <a:solidFill>
              <a:schemeClr val="bg2">
                <a:lumMod val="60000"/>
                <a:lumOff val="40000"/>
              </a:schemeClr>
            </a:solidFill>
          </a:ln>
        </p:spPr>
        <p:txBody>
          <a:bodyPr lIns="180000" tIns="180000" rIns="180000" bIns="18000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lvl1pPr>
              <a:defRPr/>
            </a:lvl1pPr>
          </a:lstStyle>
          <a:p>
            <a:pPr>
              <a:defRPr/>
            </a:pPr>
            <a:endParaRPr lang="en-US" altLang="zh-CN"/>
          </a:p>
        </p:txBody>
      </p:sp>
      <p:sp>
        <p:nvSpPr>
          <p:cNvPr id="7" name="灯片编号占位符 6"/>
          <p:cNvSpPr>
            <a:spLocks noGrp="1"/>
          </p:cNvSpPr>
          <p:nvPr>
            <p:ph type="sldNum" sz="quarter" idx="12"/>
          </p:nvPr>
        </p:nvSpPr>
        <p:spPr/>
        <p:txBody>
          <a:bodyPr/>
          <a:lstStyle>
            <a:lvl1pPr>
              <a:defRPr/>
            </a:lvl1pPr>
          </a:lstStyle>
          <a:p>
            <a:pPr>
              <a:defRPr/>
            </a:pPr>
            <a:fld id="{EE7AFD8E-47EC-4333-9317-F3617AC17F61}" type="slidenum">
              <a:rPr lang="en-US" altLang="zh-CN"/>
              <a:t>‹#›</a:t>
            </a:fld>
            <a:endParaRPr lang="en-US" altLang="zh-CN" dirty="0"/>
          </a:p>
        </p:txBody>
      </p:sp>
      <p:sp>
        <p:nvSpPr>
          <p:cNvPr id="12" name="文本占位符 11">
            <a:extLst>
              <a:ext uri="{FF2B5EF4-FFF2-40B4-BE49-F238E27FC236}">
                <a16:creationId xmlns:a16="http://schemas.microsoft.com/office/drawing/2014/main" id="{F1B479F3-5780-4752-8148-47525A159BE6}"/>
              </a:ext>
            </a:extLst>
          </p:cNvPr>
          <p:cNvSpPr>
            <a:spLocks noGrp="1"/>
          </p:cNvSpPr>
          <p:nvPr>
            <p:ph type="body" sz="quarter" idx="13"/>
          </p:nvPr>
        </p:nvSpPr>
        <p:spPr>
          <a:xfrm>
            <a:off x="787400" y="1631950"/>
            <a:ext cx="10662920" cy="914400"/>
          </a:xfrm>
          <a:solidFill>
            <a:schemeClr val="accent5">
              <a:lumMod val="20000"/>
              <a:lumOff val="80000"/>
            </a:schemeClr>
          </a:solidFill>
        </p:spPr>
        <p:txBody>
          <a:bodyPr anchor="ctr" anchorCtr="0"/>
          <a:lstStyle>
            <a:lvl1pPr marL="0" indent="0" algn="ctr">
              <a:buNone/>
              <a:defRPr sz="3200"/>
            </a:lvl1pPr>
          </a:lstStyle>
          <a:p>
            <a:pPr lvl="0"/>
            <a:r>
              <a:rPr lang="zh-CN" altLang="en-US" dirty="0"/>
              <a:t>单击此处编辑母版文本样式</a:t>
            </a:r>
          </a:p>
        </p:txBody>
      </p:sp>
    </p:spTree>
    <p:extLst>
      <p:ext uri="{BB962C8B-B14F-4D97-AF65-F5344CB8AC3E}">
        <p14:creationId xmlns:p14="http://schemas.microsoft.com/office/powerpoint/2010/main" val="4189193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加图（右侧）">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711200" y="1600200"/>
            <a:ext cx="5080000" cy="4648200"/>
          </a:xfrm>
          <a:ln>
            <a:solidFill>
              <a:schemeClr val="bg2">
                <a:lumMod val="60000"/>
                <a:lumOff val="40000"/>
              </a:schemeClr>
            </a:solidFill>
          </a:ln>
        </p:spPr>
        <p:txBody>
          <a:bodyPr lIns="180000" tIns="180000" rIns="180000" bIns="18000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4"/>
          <p:cNvSpPr>
            <a:spLocks noGrp="1"/>
          </p:cNvSpPr>
          <p:nvPr>
            <p:ph type="dt" sz="half" idx="10"/>
          </p:nvPr>
        </p:nvSpPr>
        <p:spPr/>
        <p:txBody>
          <a:bodyPr/>
          <a:lstStyle>
            <a:lvl1pPr>
              <a:defRPr/>
            </a:lvl1pPr>
          </a:lstStyle>
          <a:p>
            <a:pPr>
              <a:defRPr/>
            </a:pPr>
            <a:endParaRPr lang="en-US" altLang="zh-CN"/>
          </a:p>
        </p:txBody>
      </p:sp>
      <p:sp>
        <p:nvSpPr>
          <p:cNvPr id="6" name="灯片编号占位符 6"/>
          <p:cNvSpPr>
            <a:spLocks noGrp="1"/>
          </p:cNvSpPr>
          <p:nvPr>
            <p:ph type="sldNum" sz="quarter" idx="12"/>
          </p:nvPr>
        </p:nvSpPr>
        <p:spPr/>
        <p:txBody>
          <a:bodyPr/>
          <a:lstStyle>
            <a:lvl1pPr>
              <a:defRPr/>
            </a:lvl1pPr>
          </a:lstStyle>
          <a:p>
            <a:pPr>
              <a:defRPr/>
            </a:pPr>
            <a:fld id="{B154813A-C266-48CA-A7BD-BF64D513E5B8}" type="slidenum">
              <a:rPr lang="en-US" altLang="zh-CN"/>
              <a:t>‹#›</a:t>
            </a:fld>
            <a:endParaRPr lang="en-US" altLang="zh-CN"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内容加图（下面）">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1301750" y="1625600"/>
            <a:ext cx="9588500" cy="180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4"/>
          <p:cNvSpPr>
            <a:spLocks noGrp="1"/>
          </p:cNvSpPr>
          <p:nvPr>
            <p:ph type="dt" sz="half" idx="10"/>
          </p:nvPr>
        </p:nvSpPr>
        <p:spPr/>
        <p:txBody>
          <a:bodyPr/>
          <a:lstStyle>
            <a:lvl1pPr>
              <a:defRPr/>
            </a:lvl1pPr>
          </a:lstStyle>
          <a:p>
            <a:pPr>
              <a:defRPr/>
            </a:pPr>
            <a:endParaRPr lang="en-US" altLang="zh-CN"/>
          </a:p>
        </p:txBody>
      </p:sp>
      <p:sp>
        <p:nvSpPr>
          <p:cNvPr id="6" name="灯片编号占位符 6"/>
          <p:cNvSpPr>
            <a:spLocks noGrp="1"/>
          </p:cNvSpPr>
          <p:nvPr>
            <p:ph type="sldNum" sz="quarter" idx="12"/>
          </p:nvPr>
        </p:nvSpPr>
        <p:spPr/>
        <p:txBody>
          <a:bodyPr/>
          <a:lstStyle>
            <a:lvl1pPr>
              <a:defRPr/>
            </a:lvl1pPr>
          </a:lstStyle>
          <a:p>
            <a:pPr>
              <a:defRPr/>
            </a:pPr>
            <a:fld id="{B154813A-C266-48CA-A7BD-BF64D513E5B8}" type="slidenum">
              <a:rPr lang="en-US" altLang="zh-CN"/>
              <a:t>‹#›</a:t>
            </a:fld>
            <a:endParaRPr lang="en-US" altLang="zh-CN" dirty="0"/>
          </a:p>
        </p:txBody>
      </p:sp>
    </p:spTree>
    <p:extLst>
      <p:ext uri="{BB962C8B-B14F-4D97-AF65-F5344CB8AC3E}">
        <p14:creationId xmlns:p14="http://schemas.microsoft.com/office/powerpoint/2010/main" val="1045198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内容加图（上面）">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1289050" y="4722470"/>
            <a:ext cx="9588500" cy="152592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4"/>
          <p:cNvSpPr>
            <a:spLocks noGrp="1"/>
          </p:cNvSpPr>
          <p:nvPr>
            <p:ph type="dt" sz="half" idx="10"/>
          </p:nvPr>
        </p:nvSpPr>
        <p:spPr/>
        <p:txBody>
          <a:bodyPr/>
          <a:lstStyle>
            <a:lvl1pPr>
              <a:defRPr/>
            </a:lvl1pPr>
          </a:lstStyle>
          <a:p>
            <a:pPr>
              <a:defRPr/>
            </a:pPr>
            <a:endParaRPr lang="en-US" altLang="zh-CN"/>
          </a:p>
        </p:txBody>
      </p:sp>
      <p:sp>
        <p:nvSpPr>
          <p:cNvPr id="6" name="灯片编号占位符 6"/>
          <p:cNvSpPr>
            <a:spLocks noGrp="1"/>
          </p:cNvSpPr>
          <p:nvPr>
            <p:ph type="sldNum" sz="quarter" idx="12"/>
          </p:nvPr>
        </p:nvSpPr>
        <p:spPr/>
        <p:txBody>
          <a:bodyPr/>
          <a:lstStyle>
            <a:lvl1pPr>
              <a:defRPr/>
            </a:lvl1pPr>
          </a:lstStyle>
          <a:p>
            <a:pPr>
              <a:defRPr/>
            </a:pPr>
            <a:fld id="{B154813A-C266-48CA-A7BD-BF64D513E5B8}" type="slidenum">
              <a:rPr lang="en-US" altLang="zh-CN"/>
              <a:t>‹#›</a:t>
            </a:fld>
            <a:endParaRPr lang="en-US" altLang="zh-CN" dirty="0"/>
          </a:p>
        </p:txBody>
      </p:sp>
    </p:spTree>
    <p:extLst>
      <p:ext uri="{BB962C8B-B14F-4D97-AF65-F5344CB8AC3E}">
        <p14:creationId xmlns:p14="http://schemas.microsoft.com/office/powerpoint/2010/main" val="39534235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240000" y="360000"/>
            <a:ext cx="11520000" cy="890588"/>
          </a:xfrm>
        </p:spPr>
        <p:txBody>
          <a:bodyPr/>
          <a:lstStyle/>
          <a:p>
            <a:r>
              <a:rPr lang="zh-CN" altLang="en-US" dirty="0"/>
              <a:t>单击此处编辑母版标题样式</a:t>
            </a:r>
          </a:p>
        </p:txBody>
      </p:sp>
      <p:sp>
        <p:nvSpPr>
          <p:cNvPr id="3" name="日期占位符 2"/>
          <p:cNvSpPr>
            <a:spLocks noGrp="1"/>
          </p:cNvSpPr>
          <p:nvPr>
            <p:ph type="dt" sz="half" idx="10"/>
          </p:nvPr>
        </p:nvSpPr>
        <p:spPr/>
        <p:txBody>
          <a:bodyPr/>
          <a:lstStyle>
            <a:lvl1pPr>
              <a:defRPr/>
            </a:lvl1pPr>
          </a:lstStyle>
          <a:p>
            <a:pPr>
              <a:defRPr/>
            </a:pPr>
            <a:endParaRPr lang="en-US" altLang="zh-CN"/>
          </a:p>
        </p:txBody>
      </p:sp>
      <p:sp>
        <p:nvSpPr>
          <p:cNvPr id="5" name="灯片编号占位符 4"/>
          <p:cNvSpPr>
            <a:spLocks noGrp="1"/>
          </p:cNvSpPr>
          <p:nvPr>
            <p:ph type="sldNum" sz="quarter" idx="12"/>
          </p:nvPr>
        </p:nvSpPr>
        <p:spPr/>
        <p:txBody>
          <a:bodyPr/>
          <a:lstStyle>
            <a:lvl1pPr>
              <a:defRPr/>
            </a:lvl1pPr>
          </a:lstStyle>
          <a:p>
            <a:pPr>
              <a:defRPr/>
            </a:pPr>
            <a:fld id="{B5976719-4C93-4032-AE44-9AF0CDE2F195}" type="slidenum">
              <a:rPr lang="en-US" altLang="zh-CN"/>
              <a:t>‹#›</a:t>
            </a:fld>
            <a:endParaRPr lang="en-US" altLang="zh-CN"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内容加图（下面）">
    <p:spTree>
      <p:nvGrpSpPr>
        <p:cNvPr id="1" name=""/>
        <p:cNvGrpSpPr/>
        <p:nvPr/>
      </p:nvGrpSpPr>
      <p:grpSpPr>
        <a:xfrm>
          <a:off x="0" y="0"/>
          <a:ext cx="0" cy="0"/>
          <a:chOff x="0" y="0"/>
          <a:chExt cx="0" cy="0"/>
        </a:xfrm>
      </p:grpSpPr>
      <p:sp>
        <p:nvSpPr>
          <p:cNvPr id="2" name="标题 1"/>
          <p:cNvSpPr>
            <a:spLocks noGrp="1"/>
          </p:cNvSpPr>
          <p:nvPr>
            <p:ph type="title"/>
          </p:nvPr>
        </p:nvSpPr>
        <p:spPr>
          <a:xfrm>
            <a:off x="882649" y="2311401"/>
            <a:ext cx="10191751" cy="2379132"/>
          </a:xfrm>
          <a:solidFill>
            <a:schemeClr val="accent5">
              <a:lumMod val="20000"/>
              <a:lumOff val="80000"/>
            </a:schemeClr>
          </a:solidFill>
        </p:spPr>
        <p:txBody>
          <a:bodyPr/>
          <a:lstStyle>
            <a:lvl1pPr>
              <a:defRPr sz="4400" u="none">
                <a:solidFill>
                  <a:schemeClr val="tx1"/>
                </a:solidFill>
              </a:defRPr>
            </a:lvl1pPr>
          </a:lstStyle>
          <a:p>
            <a:r>
              <a:rPr lang="zh-CN" altLang="en-US" dirty="0"/>
              <a:t>单击此处编辑母版标题样式</a:t>
            </a:r>
          </a:p>
        </p:txBody>
      </p:sp>
      <p:sp>
        <p:nvSpPr>
          <p:cNvPr id="4" name="日期占位符 4"/>
          <p:cNvSpPr>
            <a:spLocks noGrp="1"/>
          </p:cNvSpPr>
          <p:nvPr>
            <p:ph type="dt" sz="half" idx="10"/>
          </p:nvPr>
        </p:nvSpPr>
        <p:spPr/>
        <p:txBody>
          <a:bodyPr/>
          <a:lstStyle>
            <a:lvl1pPr>
              <a:defRPr/>
            </a:lvl1pPr>
          </a:lstStyle>
          <a:p>
            <a:pPr>
              <a:defRPr/>
            </a:pPr>
            <a:endParaRPr lang="en-US" altLang="zh-CN"/>
          </a:p>
        </p:txBody>
      </p:sp>
      <p:sp>
        <p:nvSpPr>
          <p:cNvPr id="6" name="灯片编号占位符 6"/>
          <p:cNvSpPr>
            <a:spLocks noGrp="1"/>
          </p:cNvSpPr>
          <p:nvPr>
            <p:ph type="sldNum" sz="quarter" idx="12"/>
          </p:nvPr>
        </p:nvSpPr>
        <p:spPr/>
        <p:txBody>
          <a:bodyPr/>
          <a:lstStyle>
            <a:lvl1pPr>
              <a:defRPr/>
            </a:lvl1pPr>
          </a:lstStyle>
          <a:p>
            <a:pPr>
              <a:defRPr/>
            </a:pPr>
            <a:fld id="{B154813A-C266-48CA-A7BD-BF64D513E5B8}" type="slidenum">
              <a:rPr lang="en-US" altLang="zh-CN"/>
              <a:t>‹#›</a:t>
            </a:fld>
            <a:endParaRPr lang="en-US" altLang="zh-CN" dirty="0"/>
          </a:p>
        </p:txBody>
      </p:sp>
    </p:spTree>
    <p:extLst>
      <p:ext uri="{BB962C8B-B14F-4D97-AF65-F5344CB8AC3E}">
        <p14:creationId xmlns:p14="http://schemas.microsoft.com/office/powerpoint/2010/main" val="8940794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i="1"/>
            </a:lvl1pPr>
          </a:lstStyle>
          <a:p>
            <a:endParaRPr lang="en-US" altLang="zh-CN" dirty="0"/>
          </a:p>
        </p:txBody>
      </p:sp>
      <p:sp>
        <p:nvSpPr>
          <p:cNvPr id="3" name="Footer Placeholder 2"/>
          <p:cNvSpPr>
            <a:spLocks noGrp="1"/>
          </p:cNvSpPr>
          <p:nvPr>
            <p:ph type="ftr" sz="quarter" idx="11"/>
          </p:nvPr>
        </p:nvSpPr>
        <p:spPr>
          <a:xfrm>
            <a:off x="7435851" y="6467475"/>
            <a:ext cx="3860800" cy="287338"/>
          </a:xfrm>
          <a:prstGeom prst="rect">
            <a:avLst/>
          </a:prstGeom>
        </p:spPr>
        <p:txBody>
          <a:bodyPr/>
          <a:lstStyle>
            <a:lvl1pPr>
              <a:defRPr i="1">
                <a:latin typeface="Comic Sans MS" panose="030F0702030302020204" pitchFamily="66" charset="0"/>
              </a:defRPr>
            </a:lvl1pPr>
          </a:lstStyle>
          <a:p>
            <a:pPr>
              <a:defRPr/>
            </a:pPr>
            <a:endParaRPr lang="en-US" dirty="0"/>
          </a:p>
        </p:txBody>
      </p:sp>
      <p:sp>
        <p:nvSpPr>
          <p:cNvPr id="4" name="Slide Number Placeholder 3"/>
          <p:cNvSpPr>
            <a:spLocks noGrp="1"/>
          </p:cNvSpPr>
          <p:nvPr>
            <p:ph type="sldNum" sz="quarter" idx="12"/>
          </p:nvPr>
        </p:nvSpPr>
        <p:spPr/>
        <p:txBody>
          <a:bodyPr/>
          <a:lstStyle>
            <a:lvl1pPr>
              <a:defRPr i="1"/>
            </a:lvl1pPr>
          </a:lstStyle>
          <a:p>
            <a:r>
              <a:rPr lang="en-US" altLang="zh-CN" dirty="0"/>
              <a:t>1-</a:t>
            </a:r>
            <a:fld id="{915E6C46-DFE5-4088-B310-E8CCA5A54168}" type="slidenum">
              <a:rPr lang="en-US" altLang="zh-CN" smtClean="0"/>
              <a:pPr/>
              <a:t>‹#›</a:t>
            </a:fld>
            <a:endParaRPr lang="en-US" altLang="zh-CN" dirty="0"/>
          </a:p>
        </p:txBody>
      </p:sp>
    </p:spTree>
    <p:extLst>
      <p:ext uri="{BB962C8B-B14F-4D97-AF65-F5344CB8AC3E}">
        <p14:creationId xmlns:p14="http://schemas.microsoft.com/office/powerpoint/2010/main" val="30689059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40000" y="360000"/>
            <a:ext cx="11520000"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en-US" altLang="zh-CN" dirty="0"/>
              <a:t>Click to edit Master title style</a:t>
            </a:r>
          </a:p>
        </p:txBody>
      </p:sp>
      <p:sp>
        <p:nvSpPr>
          <p:cNvPr id="1027" name="Rectangle 3"/>
          <p:cNvSpPr>
            <a:spLocks noGrp="1" noChangeArrowheads="1"/>
          </p:cNvSpPr>
          <p:nvPr>
            <p:ph type="body" idx="1"/>
          </p:nvPr>
        </p:nvSpPr>
        <p:spPr bwMode="auto">
          <a:xfrm>
            <a:off x="711200" y="1512888"/>
            <a:ext cx="10363200" cy="4735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en-US" altLang="zh-CN" dirty="0"/>
              <a:t>Click to edit Master text styles</a:t>
            </a:r>
          </a:p>
          <a:p>
            <a:pPr lvl="1"/>
            <a:r>
              <a:rPr lang="en-US" altLang="zh-CN" dirty="0"/>
              <a:t>Second level</a:t>
            </a:r>
          </a:p>
          <a:p>
            <a:pPr lvl="2"/>
            <a:r>
              <a:rPr lang="en-US" altLang="zh-CN" dirty="0"/>
              <a:t>Third level</a:t>
            </a:r>
          </a:p>
          <a:p>
            <a:pPr lvl="3"/>
            <a:r>
              <a:rPr lang="en-US" altLang="zh-CN" dirty="0"/>
              <a:t>Fourth level</a:t>
            </a:r>
          </a:p>
          <a:p>
            <a:pPr lvl="4"/>
            <a:r>
              <a:rPr lang="en-US" altLang="zh-CN" dirty="0"/>
              <a:t>Fifth level</a:t>
            </a:r>
          </a:p>
        </p:txBody>
      </p:sp>
      <p:sp>
        <p:nvSpPr>
          <p:cNvPr id="1028" name="Rectangle 4"/>
          <p:cNvSpPr>
            <a:spLocks noGrp="1" noChangeArrowheads="1"/>
          </p:cNvSpPr>
          <p:nvPr>
            <p:ph type="dt" sz="half" idx="2"/>
          </p:nvPr>
        </p:nvSpPr>
        <p:spPr bwMode="auto">
          <a:xfrm>
            <a:off x="74931" y="6510338"/>
            <a:ext cx="2540000" cy="347662"/>
          </a:xfrm>
          <a:prstGeom prst="rect">
            <a:avLst/>
          </a:prstGeom>
          <a:noFill/>
          <a:ln w="9525">
            <a:noFill/>
            <a:miter lim="800000"/>
          </a:ln>
          <a:effectLst/>
        </p:spPr>
        <p:txBody>
          <a:bodyPr vert="horz" wrap="square" lIns="91440" tIns="45720" rIns="91440" bIns="45720" numCol="1" anchor="ctr" anchorCtr="0" compatLnSpc="1"/>
          <a:lstStyle>
            <a:lvl1pPr algn="ctr">
              <a:defRPr sz="1400" baseline="0">
                <a:latin typeface="+mn-lt"/>
                <a:ea typeface="+mn-ea"/>
              </a:defRPr>
            </a:lvl1pPr>
          </a:lstStyle>
          <a:p>
            <a:pPr>
              <a:defRPr/>
            </a:pPr>
            <a:endParaRPr lang="en-US" altLang="zh-CN" dirty="0"/>
          </a:p>
        </p:txBody>
      </p:sp>
      <p:sp>
        <p:nvSpPr>
          <p:cNvPr id="1030" name="Rectangle 6"/>
          <p:cNvSpPr>
            <a:spLocks noGrp="1" noChangeArrowheads="1"/>
          </p:cNvSpPr>
          <p:nvPr>
            <p:ph type="sldNum" sz="quarter" idx="4"/>
          </p:nvPr>
        </p:nvSpPr>
        <p:spPr bwMode="auto">
          <a:xfrm>
            <a:off x="11074400" y="6510338"/>
            <a:ext cx="1117600" cy="347662"/>
          </a:xfrm>
          <a:prstGeom prst="rect">
            <a:avLst/>
          </a:prstGeom>
          <a:noFill/>
          <a:ln w="9525">
            <a:noFill/>
            <a:miter lim="800000"/>
          </a:ln>
          <a:effectLst/>
        </p:spPr>
        <p:txBody>
          <a:bodyPr vert="horz" wrap="square" lIns="91440" tIns="45720" rIns="91440" bIns="45720" numCol="1" anchor="ctr" anchorCtr="0" compatLnSpc="1"/>
          <a:lstStyle>
            <a:lvl1pPr algn="r">
              <a:defRPr sz="1800" b="1">
                <a:ea typeface="宋体" panose="02010600030101010101" pitchFamily="2" charset="-122"/>
              </a:defRPr>
            </a:lvl1pPr>
          </a:lstStyle>
          <a:p>
            <a:pPr>
              <a:defRPr/>
            </a:pPr>
            <a:fld id="{2E1ADD79-24A3-44AD-836C-1737AC6DAD0E}" type="slidenum">
              <a:rPr lang="en-US" altLang="zh-CN"/>
              <a:t>‹#›</a:t>
            </a:fld>
            <a:endParaRPr lang="en-US" altLang="zh-CN" dirty="0"/>
          </a:p>
        </p:txBody>
      </p:sp>
      <p:sp>
        <p:nvSpPr>
          <p:cNvPr id="1031" name="Rectangle 6"/>
          <p:cNvSpPr>
            <a:spLocks noChangeArrowheads="1"/>
          </p:cNvSpPr>
          <p:nvPr userDrawn="1"/>
        </p:nvSpPr>
        <p:spPr bwMode="auto">
          <a:xfrm>
            <a:off x="0" y="0"/>
            <a:ext cx="6197600" cy="274638"/>
          </a:xfrm>
          <a:prstGeom prst="rect">
            <a:avLst/>
          </a:prstGeom>
          <a:gradFill rotWithShape="1">
            <a:gsLst>
              <a:gs pos="0">
                <a:schemeClr val="accent5">
                  <a:lumMod val="75000"/>
                </a:schemeClr>
              </a:gs>
              <a:gs pos="50000">
                <a:schemeClr val="accent5">
                  <a:lumMod val="75000"/>
                </a:schemeClr>
              </a:gs>
              <a:gs pos="100000">
                <a:schemeClr val="accent1">
                  <a:lumMod val="50000"/>
                  <a:lumOff val="50000"/>
                </a:schemeClr>
              </a:gs>
            </a:gsLst>
            <a:lin ang="2700000" scaled="1"/>
          </a:gradFill>
          <a:ln>
            <a:noFill/>
          </a:ln>
          <a:effectLst>
            <a:outerShdw dist="23000" dir="5400000" rotWithShape="0">
              <a:srgbClr val="808080">
                <a:alpha val="34998"/>
              </a:srgbClr>
            </a:outerShdw>
          </a:effectLst>
        </p:spPr>
        <p:txBody>
          <a:bodyPr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altLang="zh-CN" sz="1600" b="1" dirty="0">
              <a:solidFill>
                <a:srgbClr val="FFFFFF"/>
              </a:solidFill>
              <a:latin typeface="Arial Narrow" panose="020B0606020202030204" pitchFamily="34" charset="0"/>
              <a:ea typeface="MS PGothic" panose="020B0600070205080204" pitchFamily="34" charset="-128"/>
            </a:endParaRPr>
          </a:p>
        </p:txBody>
      </p:sp>
      <p:sp>
        <p:nvSpPr>
          <p:cNvPr id="1032" name="Rectangle 8"/>
          <p:cNvSpPr>
            <a:spLocks noChangeArrowheads="1"/>
          </p:cNvSpPr>
          <p:nvPr userDrawn="1"/>
        </p:nvSpPr>
        <p:spPr bwMode="auto">
          <a:xfrm>
            <a:off x="6197600" y="0"/>
            <a:ext cx="5994400" cy="274638"/>
          </a:xfrm>
          <a:prstGeom prst="rect">
            <a:avLst/>
          </a:prstGeom>
          <a:gradFill rotWithShape="1">
            <a:gsLst>
              <a:gs pos="0">
                <a:schemeClr val="accent3"/>
              </a:gs>
              <a:gs pos="50000">
                <a:schemeClr val="accent3">
                  <a:lumMod val="60000"/>
                  <a:lumOff val="40000"/>
                </a:schemeClr>
              </a:gs>
              <a:gs pos="100000">
                <a:schemeClr val="accent3">
                  <a:lumMod val="20000"/>
                  <a:lumOff val="80000"/>
                </a:schemeClr>
              </a:gs>
            </a:gsLst>
            <a:lin ang="2700000" scaled="1"/>
          </a:gradFill>
          <a:ln>
            <a:noFill/>
          </a:ln>
          <a:effectLst>
            <a:outerShdw dist="23000" dir="5400000" rotWithShape="0">
              <a:srgbClr val="808080">
                <a:alpha val="34998"/>
              </a:srgbClr>
            </a:outerShdw>
          </a:effectLst>
        </p:spPr>
        <p:txBody>
          <a:bodyPr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en-US" altLang="zh-CN" sz="1600" i="1" dirty="0">
              <a:solidFill>
                <a:srgbClr val="FFFFFF"/>
              </a:solidFill>
              <a:latin typeface="Comic Sans MS" panose="030F0702030302020204" pitchFamily="66" charset="0"/>
              <a:ea typeface="MS PGothic" panose="020B0600070205080204" pitchFamily="34" charset="-128"/>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76" r:id="rId7"/>
    <p:sldLayoutId id="2147483656" r:id="rId8"/>
    <p:sldLayoutId id="2147483673" r:id="rId9"/>
    <p:sldLayoutId id="2147483655" r:id="rId10"/>
    <p:sldLayoutId id="2147483660" r:id="rId11"/>
    <p:sldLayoutId id="2147483661" r:id="rId12"/>
    <p:sldLayoutId id="2147483657" r:id="rId13"/>
    <p:sldLayoutId id="2147483662" r:id="rId14"/>
    <p:sldLayoutId id="2147483683" r:id="rId15"/>
  </p:sldLayoutIdLst>
  <p:hf hdr="0" ftr="0" dt="0"/>
  <p:txStyles>
    <p:titleStyle>
      <a:lvl1pPr algn="ctr" rtl="0" eaLnBrk="0" fontAlgn="base" hangingPunct="0">
        <a:spcBef>
          <a:spcPct val="0"/>
        </a:spcBef>
        <a:spcAft>
          <a:spcPct val="0"/>
        </a:spcAft>
        <a:defRPr sz="3600" b="1" u="sng" baseline="0">
          <a:solidFill>
            <a:schemeClr val="accent5"/>
          </a:solidFill>
          <a:latin typeface="Arial Narrow" panose="020B0606020202030204" pitchFamily="34" charset="0"/>
          <a:ea typeface="+mj-ea"/>
          <a:cs typeface="+mj-cs"/>
        </a:defRPr>
      </a:lvl1pPr>
      <a:lvl2pPr algn="l" rtl="0" eaLnBrk="0" fontAlgn="base" hangingPunct="0">
        <a:spcBef>
          <a:spcPct val="0"/>
        </a:spcBef>
        <a:spcAft>
          <a:spcPct val="0"/>
        </a:spcAft>
        <a:defRPr sz="3600" u="sng">
          <a:solidFill>
            <a:srgbClr val="2C2CFF"/>
          </a:solidFill>
          <a:latin typeface="Comic Sans MS" panose="030F0702030302020204" pitchFamily="66" charset="0"/>
          <a:ea typeface="微软雅黑" panose="020B0503020204020204" pitchFamily="34" charset="-122"/>
        </a:defRPr>
      </a:lvl2pPr>
      <a:lvl3pPr algn="l" rtl="0" eaLnBrk="0" fontAlgn="base" hangingPunct="0">
        <a:spcBef>
          <a:spcPct val="0"/>
        </a:spcBef>
        <a:spcAft>
          <a:spcPct val="0"/>
        </a:spcAft>
        <a:defRPr sz="3600" u="sng">
          <a:solidFill>
            <a:srgbClr val="2C2CFF"/>
          </a:solidFill>
          <a:latin typeface="Comic Sans MS" panose="030F0702030302020204" pitchFamily="66" charset="0"/>
          <a:ea typeface="微软雅黑" panose="020B0503020204020204" pitchFamily="34" charset="-122"/>
        </a:defRPr>
      </a:lvl3pPr>
      <a:lvl4pPr algn="l" rtl="0" eaLnBrk="0" fontAlgn="base" hangingPunct="0">
        <a:spcBef>
          <a:spcPct val="0"/>
        </a:spcBef>
        <a:spcAft>
          <a:spcPct val="0"/>
        </a:spcAft>
        <a:defRPr sz="3600" u="sng">
          <a:solidFill>
            <a:srgbClr val="2C2CFF"/>
          </a:solidFill>
          <a:latin typeface="Comic Sans MS" panose="030F0702030302020204" pitchFamily="66" charset="0"/>
          <a:ea typeface="微软雅黑" panose="020B0503020204020204" pitchFamily="34" charset="-122"/>
        </a:defRPr>
      </a:lvl4pPr>
      <a:lvl5pPr algn="l" rtl="0" eaLnBrk="0" fontAlgn="base" hangingPunct="0">
        <a:spcBef>
          <a:spcPct val="0"/>
        </a:spcBef>
        <a:spcAft>
          <a:spcPct val="0"/>
        </a:spcAft>
        <a:defRPr sz="3600" u="sng">
          <a:solidFill>
            <a:srgbClr val="2C2CFF"/>
          </a:solidFill>
          <a:latin typeface="Comic Sans MS" panose="030F0702030302020204" pitchFamily="66" charset="0"/>
          <a:ea typeface="微软雅黑" panose="020B0503020204020204" pitchFamily="34" charset="-122"/>
        </a:defRPr>
      </a:lvl5pPr>
      <a:lvl6pPr marL="457200" algn="l" rtl="0" eaLnBrk="0" fontAlgn="base" hangingPunct="0">
        <a:spcBef>
          <a:spcPct val="0"/>
        </a:spcBef>
        <a:spcAft>
          <a:spcPct val="0"/>
        </a:spcAft>
        <a:defRPr sz="4000" u="sng">
          <a:solidFill>
            <a:schemeClr val="accent2"/>
          </a:solidFill>
          <a:latin typeface="Comic Sans MS" panose="030F0702030302020204" pitchFamily="66" charset="0"/>
        </a:defRPr>
      </a:lvl6pPr>
      <a:lvl7pPr marL="914400" algn="l" rtl="0" eaLnBrk="0" fontAlgn="base" hangingPunct="0">
        <a:spcBef>
          <a:spcPct val="0"/>
        </a:spcBef>
        <a:spcAft>
          <a:spcPct val="0"/>
        </a:spcAft>
        <a:defRPr sz="4000" u="sng">
          <a:solidFill>
            <a:schemeClr val="accent2"/>
          </a:solidFill>
          <a:latin typeface="Comic Sans MS" panose="030F0702030302020204" pitchFamily="66" charset="0"/>
        </a:defRPr>
      </a:lvl7pPr>
      <a:lvl8pPr marL="1371600" algn="l" rtl="0" eaLnBrk="0" fontAlgn="base" hangingPunct="0">
        <a:spcBef>
          <a:spcPct val="0"/>
        </a:spcBef>
        <a:spcAft>
          <a:spcPct val="0"/>
        </a:spcAft>
        <a:defRPr sz="4000" u="sng">
          <a:solidFill>
            <a:schemeClr val="accent2"/>
          </a:solidFill>
          <a:latin typeface="Comic Sans MS" panose="030F0702030302020204" pitchFamily="66" charset="0"/>
        </a:defRPr>
      </a:lvl8pPr>
      <a:lvl9pPr marL="1828800" algn="l" rtl="0" eaLnBrk="0" fontAlgn="base" hangingPunct="0">
        <a:spcBef>
          <a:spcPct val="0"/>
        </a:spcBef>
        <a:spcAft>
          <a:spcPct val="0"/>
        </a:spcAft>
        <a:defRPr sz="4000" u="sng">
          <a:solidFill>
            <a:schemeClr val="accent2"/>
          </a:solidFill>
          <a:latin typeface="Comic Sans MS" panose="030F0702030302020204" pitchFamily="66" charset="0"/>
        </a:defRPr>
      </a:lvl9pPr>
    </p:titleStyle>
    <p:bodyStyle>
      <a:lvl1pPr marL="342900" indent="-342900" algn="l" rtl="0" eaLnBrk="0" fontAlgn="base" hangingPunct="0">
        <a:spcBef>
          <a:spcPts val="600"/>
        </a:spcBef>
        <a:spcAft>
          <a:spcPts val="200"/>
        </a:spcAft>
        <a:buSzPct val="85000"/>
        <a:buFont typeface="Wingdings" panose="05000000000000000000" pitchFamily="2" charset="2"/>
        <a:buChar char="q"/>
        <a:defRPr sz="28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75000"/>
        <a:buFont typeface="Wingdings" panose="05000000000000000000" pitchFamily="2" charset="2"/>
        <a:buChar char="v"/>
        <a:defRPr sz="2400">
          <a:solidFill>
            <a:schemeClr val="tx1"/>
          </a:solidFill>
          <a:latin typeface="+mn-lt"/>
          <a:ea typeface="微软雅黑" panose="020B0503020204020204" pitchFamily="34" charset="-122"/>
        </a:defRPr>
      </a:lvl2pPr>
      <a:lvl3pPr marL="1143000" indent="-228600" algn="l" rtl="0" eaLnBrk="0" fontAlgn="base" hangingPunct="0">
        <a:spcBef>
          <a:spcPct val="20000"/>
        </a:spcBef>
        <a:spcAft>
          <a:spcPct val="0"/>
        </a:spcAft>
        <a:buChar char="•"/>
        <a:defRPr sz="2000">
          <a:solidFill>
            <a:schemeClr val="tx1"/>
          </a:solidFill>
          <a:latin typeface="+mn-lt"/>
          <a:ea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5pPr>
      <a:lvl6pPr marL="2514600" indent="-228600" algn="l" rtl="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algn="l" rtl="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algn="l" rtl="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algn="l" rtl="0" eaLnBrk="0" fontAlgn="base" hangingPunct="0">
        <a:spcBef>
          <a:spcPct val="20000"/>
        </a:spcBef>
        <a:spcAft>
          <a:spcPct val="0"/>
        </a:spcAft>
        <a:buChar char="»"/>
        <a:defRPr sz="2000">
          <a:solidFill>
            <a:schemeClr val="tx1"/>
          </a:solidFill>
          <a:latin typeface="Times New Roman" panose="02020603050405020304" pitchFamily="18"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7" Type="http://schemas.microsoft.com/office/2007/relationships/hdphoto" Target="../media/hdphoto2.wdp"/><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14.png"/><Relationship Id="rId5" Type="http://schemas.microsoft.com/office/2007/relationships/hdphoto" Target="../media/hdphoto1.wdp"/><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2.png"/><Relationship Id="rId1" Type="http://schemas.openxmlformats.org/officeDocument/2006/relationships/slideLayout" Target="../slideLayouts/slideLayout13.xml"/><Relationship Id="rId5" Type="http://schemas.openxmlformats.org/officeDocument/2006/relationships/image" Target="../media/image17.png"/><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5.wmf"/><Relationship Id="rId1" Type="http://schemas.openxmlformats.org/officeDocument/2006/relationships/slideLayout" Target="../slideLayouts/slideLayout13.xml"/><Relationship Id="rId6" Type="http://schemas.microsoft.com/office/2007/relationships/hdphoto" Target="../media/hdphoto2.wdp"/><Relationship Id="rId5" Type="http://schemas.openxmlformats.org/officeDocument/2006/relationships/image" Target="../media/image14.png"/><Relationship Id="rId4" Type="http://schemas.microsoft.com/office/2007/relationships/hdphoto" Target="../media/hdphoto3.wdp"/></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15.wmf"/><Relationship Id="rId7" Type="http://schemas.microsoft.com/office/2007/relationships/hdphoto" Target="../media/hdphoto2.wdp"/><Relationship Id="rId2" Type="http://schemas.openxmlformats.org/officeDocument/2006/relationships/notesSlide" Target="../notesSlides/notesSlide23.xml"/><Relationship Id="rId1" Type="http://schemas.openxmlformats.org/officeDocument/2006/relationships/slideLayout" Target="../slideLayouts/slideLayout13.xml"/><Relationship Id="rId6" Type="http://schemas.openxmlformats.org/officeDocument/2006/relationships/image" Target="../media/image14.png"/><Relationship Id="rId5" Type="http://schemas.microsoft.com/office/2007/relationships/hdphoto" Target="../media/hdphoto3.wdp"/><Relationship Id="rId4" Type="http://schemas.openxmlformats.org/officeDocument/2006/relationships/image" Target="../media/image13.png"/></Relationships>
</file>

<file path=ppt/slides/_rels/slide4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3.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49.xml.rels><?xml version="1.0" encoding="UTF-8" standalone="yes"?>
<Relationships xmlns="http://schemas.openxmlformats.org/package/2006/relationships"><Relationship Id="rId3" Type="http://schemas.openxmlformats.org/officeDocument/2006/relationships/image" Target="../media/image260.png"/><Relationship Id="rId2" Type="http://schemas.openxmlformats.org/officeDocument/2006/relationships/image" Target="../media/image250.png"/><Relationship Id="rId1" Type="http://schemas.openxmlformats.org/officeDocument/2006/relationships/slideLayout" Target="../slideLayouts/slideLayout13.xml"/><Relationship Id="rId4" Type="http://schemas.openxmlformats.org/officeDocument/2006/relationships/image" Target="../media/image270.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3.png"/><Relationship Id="rId1" Type="http://schemas.openxmlformats.org/officeDocument/2006/relationships/slideLayout" Target="../slideLayouts/slideLayout13.xml"/><Relationship Id="rId5" Type="http://schemas.microsoft.com/office/2007/relationships/hdphoto" Target="../media/hdphoto2.wdp"/><Relationship Id="rId4" Type="http://schemas.openxmlformats.org/officeDocument/2006/relationships/image" Target="../media/image14.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9.xml"/><Relationship Id="rId1" Type="http://schemas.openxmlformats.org/officeDocument/2006/relationships/slideLayout" Target="../slideLayouts/slideLayout13.xml"/><Relationship Id="rId5" Type="http://schemas.microsoft.com/office/2007/relationships/hdphoto" Target="../media/hdphoto2.wdp"/><Relationship Id="rId4" Type="http://schemas.openxmlformats.org/officeDocument/2006/relationships/image" Target="../media/image14.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3.png"/><Relationship Id="rId1" Type="http://schemas.openxmlformats.org/officeDocument/2006/relationships/slideLayout" Target="../slideLayouts/slideLayout13.xml"/><Relationship Id="rId6" Type="http://schemas.openxmlformats.org/officeDocument/2006/relationships/image" Target="../media/image12.png"/><Relationship Id="rId5" Type="http://schemas.microsoft.com/office/2007/relationships/hdphoto" Target="../media/hdphoto2.wdp"/><Relationship Id="rId4" Type="http://schemas.openxmlformats.org/officeDocument/2006/relationships/image" Target="../media/image14.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4.png"/><Relationship Id="rId1" Type="http://schemas.openxmlformats.org/officeDocument/2006/relationships/slideLayout" Target="../slideLayouts/slideLayout13.xml"/><Relationship Id="rId6" Type="http://schemas.microsoft.com/office/2007/relationships/hdphoto" Target="../media/hdphoto2.wdp"/><Relationship Id="rId5" Type="http://schemas.openxmlformats.org/officeDocument/2006/relationships/image" Target="../media/image14.png"/><Relationship Id="rId4" Type="http://schemas.microsoft.com/office/2007/relationships/hdphoto" Target="../media/hdphoto3.wdp"/></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4.png"/><Relationship Id="rId1" Type="http://schemas.openxmlformats.org/officeDocument/2006/relationships/slideLayout" Target="../slideLayouts/slideLayout13.xml"/><Relationship Id="rId5" Type="http://schemas.microsoft.com/office/2007/relationships/hdphoto" Target="../media/hdphoto2.wdp"/><Relationship Id="rId4" Type="http://schemas.openxmlformats.org/officeDocument/2006/relationships/image" Target="../media/image14.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3.xml"/><Relationship Id="rId6" Type="http://schemas.microsoft.com/office/2007/relationships/hdphoto" Target="../media/hdphoto2.wdp"/><Relationship Id="rId5" Type="http://schemas.openxmlformats.org/officeDocument/2006/relationships/image" Target="../media/image14.png"/><Relationship Id="rId4" Type="http://schemas.microsoft.com/office/2007/relationships/hdphoto" Target="../media/hdphoto3.wdp"/></Relationships>
</file>

<file path=ppt/slides/_rels/slide7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4.png"/><Relationship Id="rId1" Type="http://schemas.openxmlformats.org/officeDocument/2006/relationships/slideLayout" Target="../slideLayouts/slideLayout13.xml"/><Relationship Id="rId6" Type="http://schemas.microsoft.com/office/2007/relationships/hdphoto" Target="../media/hdphoto2.wdp"/><Relationship Id="rId5" Type="http://schemas.openxmlformats.org/officeDocument/2006/relationships/image" Target="../media/image14.png"/><Relationship Id="rId4" Type="http://schemas.microsoft.com/office/2007/relationships/hdphoto" Target="../media/hdphoto3.wdp"/></Relationships>
</file>

<file path=ppt/slides/_rels/slide7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1.xml"/><Relationship Id="rId1" Type="http://schemas.openxmlformats.org/officeDocument/2006/relationships/slideLayout" Target="../slideLayouts/slideLayout13.xml"/><Relationship Id="rId6" Type="http://schemas.openxmlformats.org/officeDocument/2006/relationships/image" Target="../media/image37.png"/><Relationship Id="rId5" Type="http://schemas.openxmlformats.org/officeDocument/2006/relationships/image" Target="../media/image36.png"/><Relationship Id="rId4" Type="http://schemas.microsoft.com/office/2007/relationships/hdphoto" Target="../media/hdphoto2.wdp"/></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8.png"/><Relationship Id="rId1" Type="http://schemas.openxmlformats.org/officeDocument/2006/relationships/slideLayout" Target="../slideLayouts/slideLayout13.xml"/><Relationship Id="rId6" Type="http://schemas.microsoft.com/office/2007/relationships/hdphoto" Target="../media/hdphoto2.wdp"/><Relationship Id="rId5" Type="http://schemas.openxmlformats.org/officeDocument/2006/relationships/image" Target="../media/image14.png"/><Relationship Id="rId4" Type="http://schemas.microsoft.com/office/2007/relationships/hdphoto" Target="../media/hdphoto3.wdp"/></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9.png"/><Relationship Id="rId7" Type="http://schemas.openxmlformats.org/officeDocument/2006/relationships/image" Target="../media/image13.png"/><Relationship Id="rId2" Type="http://schemas.openxmlformats.org/officeDocument/2006/relationships/notesSlide" Target="../notesSlides/notesSlide32.xml"/><Relationship Id="rId1" Type="http://schemas.openxmlformats.org/officeDocument/2006/relationships/slideLayout" Target="../slideLayouts/slideLayout13.xml"/><Relationship Id="rId6" Type="http://schemas.openxmlformats.org/officeDocument/2006/relationships/image" Target="../media/image40.png"/><Relationship Id="rId5" Type="http://schemas.microsoft.com/office/2007/relationships/hdphoto" Target="../media/hdphoto2.wdp"/><Relationship Id="rId4" Type="http://schemas.openxmlformats.org/officeDocument/2006/relationships/image" Target="../media/image14.png"/></Relationships>
</file>

<file path=ppt/slides/_rels/slide8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1.png"/><Relationship Id="rId1" Type="http://schemas.openxmlformats.org/officeDocument/2006/relationships/slideLayout" Target="../slideLayouts/slideLayout13.xml"/><Relationship Id="rId5" Type="http://schemas.openxmlformats.org/officeDocument/2006/relationships/image" Target="../media/image42.png"/><Relationship Id="rId4" Type="http://schemas.microsoft.com/office/2007/relationships/hdphoto" Target="../media/hdphoto3.wdp"/></Relationships>
</file>

<file path=ppt/slides/_rels/slide90.xml.rels><?xml version="1.0" encoding="UTF-8" standalone="yes"?>
<Relationships xmlns="http://schemas.openxmlformats.org/package/2006/relationships"><Relationship Id="rId3" Type="http://schemas.openxmlformats.org/officeDocument/2006/relationships/image" Target="../media/image410.png"/><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91.xml.rels><?xml version="1.0" encoding="UTF-8" standalone="yes"?>
<Relationships xmlns="http://schemas.openxmlformats.org/package/2006/relationships"><Relationship Id="rId3" Type="http://schemas.openxmlformats.org/officeDocument/2006/relationships/image" Target="../media/image12.png"/><Relationship Id="rId7" Type="http://schemas.microsoft.com/office/2007/relationships/hdphoto" Target="../media/hdphoto2.wdp"/><Relationship Id="rId2" Type="http://schemas.openxmlformats.org/officeDocument/2006/relationships/image" Target="../media/image43.png"/><Relationship Id="rId1" Type="http://schemas.openxmlformats.org/officeDocument/2006/relationships/slideLayout" Target="../slideLayouts/slideLayout13.xml"/><Relationship Id="rId6" Type="http://schemas.openxmlformats.org/officeDocument/2006/relationships/image" Target="../media/image14.png"/><Relationship Id="rId5" Type="http://schemas.microsoft.com/office/2007/relationships/hdphoto" Target="../media/hdphoto3.wdp"/><Relationship Id="rId4" Type="http://schemas.openxmlformats.org/officeDocument/2006/relationships/image" Target="../media/image13.png"/></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44.wmf"/><Relationship Id="rId1" Type="http://schemas.openxmlformats.org/officeDocument/2006/relationships/slideLayout" Target="../slideLayouts/slideLayout13.xml"/><Relationship Id="rId6" Type="http://schemas.microsoft.com/office/2007/relationships/hdphoto" Target="../media/hdphoto2.wdp"/><Relationship Id="rId5" Type="http://schemas.openxmlformats.org/officeDocument/2006/relationships/image" Target="../media/image14.png"/><Relationship Id="rId4" Type="http://schemas.openxmlformats.org/officeDocument/2006/relationships/image" Target="../media/image45.wmf"/></Relationships>
</file>

<file path=ppt/slides/_rels/slide94.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44.wmf"/><Relationship Id="rId1" Type="http://schemas.openxmlformats.org/officeDocument/2006/relationships/slideLayout" Target="../slideLayouts/slideLayout13.xml"/><Relationship Id="rId4" Type="http://schemas.openxmlformats.org/officeDocument/2006/relationships/image" Target="../media/image45.wmf"/></Relationships>
</file>

<file path=ppt/slides/_rels/slide9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3.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3.xml"/><Relationship Id="rId6" Type="http://schemas.microsoft.com/office/2007/relationships/hdphoto" Target="../media/hdphoto2.wdp"/><Relationship Id="rId5" Type="http://schemas.openxmlformats.org/officeDocument/2006/relationships/image" Target="../media/image14.png"/><Relationship Id="rId4" Type="http://schemas.microsoft.com/office/2007/relationships/hdphoto" Target="../media/hdphoto3.wdp"/></Relationships>
</file>

<file path=ppt/slides/_rels/slide9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3.xml"/><Relationship Id="rId6" Type="http://schemas.microsoft.com/office/2007/relationships/hdphoto" Target="../media/hdphoto2.wdp"/><Relationship Id="rId5" Type="http://schemas.openxmlformats.org/officeDocument/2006/relationships/image" Target="../media/image14.png"/><Relationship Id="rId4" Type="http://schemas.microsoft.com/office/2007/relationships/hdphoto" Target="../media/hdphoto3.wdp"/></Relationships>
</file>

<file path=ppt/slides/_rels/slide10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3.xml"/><Relationship Id="rId6" Type="http://schemas.microsoft.com/office/2007/relationships/hdphoto" Target="../media/hdphoto2.wdp"/><Relationship Id="rId5" Type="http://schemas.openxmlformats.org/officeDocument/2006/relationships/image" Target="../media/image14.png"/><Relationship Id="rId4" Type="http://schemas.microsoft.com/office/2007/relationships/hdphoto" Target="../media/hdphoto3.wdp"/></Relationships>
</file>

<file path=ppt/slides/_rels/slide10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3.xml"/><Relationship Id="rId6" Type="http://schemas.microsoft.com/office/2007/relationships/hdphoto" Target="../media/hdphoto2.wdp"/><Relationship Id="rId5" Type="http://schemas.openxmlformats.org/officeDocument/2006/relationships/image" Target="../media/image14.png"/><Relationship Id="rId4" Type="http://schemas.microsoft.com/office/2007/relationships/hdphoto" Target="../media/hdphoto3.wdp"/></Relationships>
</file>

<file path=ppt/slides/_rels/slide102.xml.rels><?xml version="1.0" encoding="UTF-8" standalone="yes"?>
<Relationships xmlns="http://schemas.openxmlformats.org/package/2006/relationships"><Relationship Id="rId3" Type="http://schemas.openxmlformats.org/officeDocument/2006/relationships/image" Target="../media/image47.wmf"/><Relationship Id="rId7" Type="http://schemas.microsoft.com/office/2007/relationships/hdphoto" Target="../media/hdphoto2.wdp"/><Relationship Id="rId2" Type="http://schemas.openxmlformats.org/officeDocument/2006/relationships/image" Target="../media/image12.png"/><Relationship Id="rId1" Type="http://schemas.openxmlformats.org/officeDocument/2006/relationships/slideLayout" Target="../slideLayouts/slideLayout13.xml"/><Relationship Id="rId6" Type="http://schemas.openxmlformats.org/officeDocument/2006/relationships/image" Target="../media/image14.png"/><Relationship Id="rId5" Type="http://schemas.microsoft.com/office/2007/relationships/hdphoto" Target="../media/hdphoto3.wdp"/><Relationship Id="rId4" Type="http://schemas.openxmlformats.org/officeDocument/2006/relationships/image" Target="../media/image13.png"/></Relationships>
</file>

<file path=ppt/slides/_rels/slide10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3.xml"/><Relationship Id="rId6" Type="http://schemas.microsoft.com/office/2007/relationships/hdphoto" Target="../media/hdphoto2.wdp"/><Relationship Id="rId5" Type="http://schemas.openxmlformats.org/officeDocument/2006/relationships/image" Target="../media/image14.png"/><Relationship Id="rId4" Type="http://schemas.microsoft.com/office/2007/relationships/hdphoto" Target="../media/hdphoto3.wdp"/></Relationships>
</file>

<file path=ppt/slides/_rels/slide104.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12.png"/><Relationship Id="rId7" Type="http://schemas.openxmlformats.org/officeDocument/2006/relationships/image" Target="../media/image14.png"/><Relationship Id="rId2" Type="http://schemas.openxmlformats.org/officeDocument/2006/relationships/notesSlide" Target="../notesSlides/notesSlide37.xml"/><Relationship Id="rId1" Type="http://schemas.openxmlformats.org/officeDocument/2006/relationships/slideLayout" Target="../slideLayouts/slideLayout13.xml"/><Relationship Id="rId6" Type="http://schemas.microsoft.com/office/2007/relationships/hdphoto" Target="../media/hdphoto3.wdp"/><Relationship Id="rId5" Type="http://schemas.openxmlformats.org/officeDocument/2006/relationships/image" Target="../media/image13.png"/><Relationship Id="rId4" Type="http://schemas.openxmlformats.org/officeDocument/2006/relationships/image" Target="../media/image47.wmf"/></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3.png"/><Relationship Id="rId1" Type="http://schemas.openxmlformats.org/officeDocument/2006/relationships/slideLayout" Target="../slideLayouts/slideLayout13.xml"/><Relationship Id="rId5" Type="http://schemas.microsoft.com/office/2007/relationships/hdphoto" Target="../media/hdphoto2.wdp"/><Relationship Id="rId4" Type="http://schemas.openxmlformats.org/officeDocument/2006/relationships/image" Target="../media/image14.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3.png"/><Relationship Id="rId1" Type="http://schemas.openxmlformats.org/officeDocument/2006/relationships/slideLayout" Target="../slideLayouts/slideLayout13.xml"/><Relationship Id="rId5" Type="http://schemas.microsoft.com/office/2007/relationships/hdphoto" Target="../media/hdphoto2.wdp"/><Relationship Id="rId4" Type="http://schemas.openxmlformats.org/officeDocument/2006/relationships/image" Target="../media/image14.png"/></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48.png"/><Relationship Id="rId7" Type="http://schemas.microsoft.com/office/2007/relationships/hdphoto" Target="../media/hdphoto2.wdp"/><Relationship Id="rId2" Type="http://schemas.openxmlformats.org/officeDocument/2006/relationships/notesSlide" Target="../notesSlides/notesSlide39.xml"/><Relationship Id="rId1" Type="http://schemas.openxmlformats.org/officeDocument/2006/relationships/slideLayout" Target="../slideLayouts/slideLayout13.xml"/><Relationship Id="rId6" Type="http://schemas.openxmlformats.org/officeDocument/2006/relationships/image" Target="../media/image14.png"/><Relationship Id="rId5" Type="http://schemas.microsoft.com/office/2007/relationships/hdphoto" Target="../media/hdphoto3.wdp"/><Relationship Id="rId10" Type="http://schemas.openxmlformats.org/officeDocument/2006/relationships/image" Target="../media/image50.png"/><Relationship Id="rId4" Type="http://schemas.openxmlformats.org/officeDocument/2006/relationships/image" Target="../media/image13.png"/><Relationship Id="rId9" Type="http://schemas.openxmlformats.org/officeDocument/2006/relationships/image" Target="../media/image49.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5.xml.rels><?xml version="1.0" encoding="UTF-8" standalone="yes"?>
<Relationships xmlns="http://schemas.openxmlformats.org/package/2006/relationships"><Relationship Id="rId3" Type="http://schemas.openxmlformats.org/officeDocument/2006/relationships/image" Target="../media/image15.wmf"/><Relationship Id="rId7" Type="http://schemas.microsoft.com/office/2007/relationships/hdphoto" Target="../media/hdphoto2.wdp"/><Relationship Id="rId2" Type="http://schemas.openxmlformats.org/officeDocument/2006/relationships/notesSlide" Target="../notesSlides/notesSlide40.xml"/><Relationship Id="rId1" Type="http://schemas.openxmlformats.org/officeDocument/2006/relationships/slideLayout" Target="../slideLayouts/slideLayout13.xml"/><Relationship Id="rId6" Type="http://schemas.openxmlformats.org/officeDocument/2006/relationships/image" Target="../media/image14.png"/><Relationship Id="rId5" Type="http://schemas.microsoft.com/office/2007/relationships/hdphoto" Target="../media/hdphoto3.wdp"/><Relationship Id="rId4" Type="http://schemas.openxmlformats.org/officeDocument/2006/relationships/image" Target="../media/image13.png"/></Relationships>
</file>

<file path=ppt/slides/_rels/slide116.xml.rels><?xml version="1.0" encoding="UTF-8" standalone="yes"?>
<Relationships xmlns="http://schemas.openxmlformats.org/package/2006/relationships"><Relationship Id="rId3" Type="http://schemas.openxmlformats.org/officeDocument/2006/relationships/image" Target="../media/image15.wmf"/><Relationship Id="rId7" Type="http://schemas.microsoft.com/office/2007/relationships/hdphoto" Target="../media/hdphoto2.wdp"/><Relationship Id="rId2" Type="http://schemas.openxmlformats.org/officeDocument/2006/relationships/notesSlide" Target="../notesSlides/notesSlide41.xml"/><Relationship Id="rId1" Type="http://schemas.openxmlformats.org/officeDocument/2006/relationships/slideLayout" Target="../slideLayouts/slideLayout13.xml"/><Relationship Id="rId6" Type="http://schemas.openxmlformats.org/officeDocument/2006/relationships/image" Target="../media/image14.png"/><Relationship Id="rId5" Type="http://schemas.microsoft.com/office/2007/relationships/hdphoto" Target="../media/hdphoto3.wdp"/><Relationship Id="rId4" Type="http://schemas.openxmlformats.org/officeDocument/2006/relationships/image" Target="../media/image13.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8.xml.rels><?xml version="1.0" encoding="UTF-8" standalone="yes"?>
<Relationships xmlns="http://schemas.openxmlformats.org/package/2006/relationships"><Relationship Id="rId3" Type="http://schemas.openxmlformats.org/officeDocument/2006/relationships/image" Target="../media/image15.wmf"/><Relationship Id="rId7" Type="http://schemas.microsoft.com/office/2007/relationships/hdphoto" Target="../media/hdphoto2.wdp"/><Relationship Id="rId2" Type="http://schemas.openxmlformats.org/officeDocument/2006/relationships/notesSlide" Target="../notesSlides/notesSlide42.xml"/><Relationship Id="rId1" Type="http://schemas.openxmlformats.org/officeDocument/2006/relationships/slideLayout" Target="../slideLayouts/slideLayout13.xml"/><Relationship Id="rId6" Type="http://schemas.openxmlformats.org/officeDocument/2006/relationships/image" Target="../media/image14.png"/><Relationship Id="rId5" Type="http://schemas.microsoft.com/office/2007/relationships/hdphoto" Target="../media/hdphoto3.wdp"/><Relationship Id="rId4" Type="http://schemas.openxmlformats.org/officeDocument/2006/relationships/image" Target="../media/image13.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0.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43.xml"/><Relationship Id="rId1" Type="http://schemas.openxmlformats.org/officeDocument/2006/relationships/slideLayout" Target="../slideLayouts/slideLayout13.xml"/><Relationship Id="rId5" Type="http://schemas.microsoft.com/office/2007/relationships/hdphoto" Target="../media/hdphoto3.wdp"/><Relationship Id="rId4" Type="http://schemas.openxmlformats.org/officeDocument/2006/relationships/image" Target="../media/image13.png"/></Relationships>
</file>

<file path=ppt/slides/_rels/slide12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4.png"/><Relationship Id="rId1" Type="http://schemas.openxmlformats.org/officeDocument/2006/relationships/slideLayout" Target="../slideLayouts/slideLayout13.xml"/><Relationship Id="rId4" Type="http://schemas.openxmlformats.org/officeDocument/2006/relationships/image" Target="../media/image15.wmf"/></Relationships>
</file>

<file path=ppt/slides/_rels/slide12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4.xml"/><Relationship Id="rId1" Type="http://schemas.openxmlformats.org/officeDocument/2006/relationships/slideLayout" Target="../slideLayouts/slideLayout13.xml"/><Relationship Id="rId4" Type="http://schemas.openxmlformats.org/officeDocument/2006/relationships/image" Target="../media/image52.png"/></Relationships>
</file>

<file path=ppt/slides/_rels/slide12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13.xml"/></Relationships>
</file>

<file path=ppt/slides/_rels/slide124.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3.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12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13.xml"/></Relationships>
</file>

<file path=ppt/slides/_rels/slide127.xml.rels><?xml version="1.0" encoding="UTF-8" standalone="yes"?>
<Relationships xmlns="http://schemas.openxmlformats.org/package/2006/relationships"><Relationship Id="rId3" Type="http://schemas.microsoft.com/office/2007/relationships/hdphoto" Target="../media/hdphoto3.wdp"/><Relationship Id="rId7" Type="http://schemas.openxmlformats.org/officeDocument/2006/relationships/image" Target="../media/image58.png"/><Relationship Id="rId2" Type="http://schemas.openxmlformats.org/officeDocument/2006/relationships/image" Target="../media/image13.png"/><Relationship Id="rId1" Type="http://schemas.openxmlformats.org/officeDocument/2006/relationships/slideLayout" Target="../slideLayouts/slideLayout13.xml"/><Relationship Id="rId6" Type="http://schemas.openxmlformats.org/officeDocument/2006/relationships/image" Target="../media/image12.png"/><Relationship Id="rId5" Type="http://schemas.microsoft.com/office/2007/relationships/hdphoto" Target="../media/hdphoto2.wdp"/><Relationship Id="rId4" Type="http://schemas.openxmlformats.org/officeDocument/2006/relationships/image" Target="../media/image14.pn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5.wmf"/><Relationship Id="rId1" Type="http://schemas.openxmlformats.org/officeDocument/2006/relationships/slideLayout" Target="../slideLayouts/slideLayout13.xml"/><Relationship Id="rId4" Type="http://schemas.microsoft.com/office/2007/relationships/hdphoto" Target="../media/hdphoto3.wdp"/></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59.png"/><Relationship Id="rId7" Type="http://schemas.microsoft.com/office/2007/relationships/hdphoto" Target="../media/hdphoto2.wdp"/><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14.png"/><Relationship Id="rId5" Type="http://schemas.microsoft.com/office/2007/relationships/hdphoto" Target="../media/hdphoto3.wdp"/><Relationship Id="rId4" Type="http://schemas.openxmlformats.org/officeDocument/2006/relationships/image" Target="../media/image13.png"/></Relationships>
</file>

<file path=ppt/slides/_rels/slide13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4.png"/><Relationship Id="rId1" Type="http://schemas.openxmlformats.org/officeDocument/2006/relationships/slideLayout" Target="../slideLayouts/slideLayout13.xml"/><Relationship Id="rId5" Type="http://schemas.microsoft.com/office/2007/relationships/hdphoto" Target="../media/hdphoto3.wdp"/><Relationship Id="rId4" Type="http://schemas.openxmlformats.org/officeDocument/2006/relationships/image" Target="../media/image13.png"/></Relationships>
</file>

<file path=ppt/slides/_rels/slide13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4.png"/><Relationship Id="rId1" Type="http://schemas.openxmlformats.org/officeDocument/2006/relationships/slideLayout" Target="../slideLayouts/slideLayout13.xml"/><Relationship Id="rId5" Type="http://schemas.microsoft.com/office/2007/relationships/hdphoto" Target="../media/hdphoto3.wdp"/><Relationship Id="rId4" Type="http://schemas.openxmlformats.org/officeDocument/2006/relationships/image" Target="../media/image13.png"/></Relationships>
</file>

<file path=ppt/slides/_rels/slide13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7.xml"/><Relationship Id="rId1" Type="http://schemas.openxmlformats.org/officeDocument/2006/relationships/slideLayout" Target="../slideLayouts/slideLayout13.xml"/><Relationship Id="rId6" Type="http://schemas.microsoft.com/office/2007/relationships/hdphoto" Target="../media/hdphoto3.wdp"/><Relationship Id="rId5" Type="http://schemas.openxmlformats.org/officeDocument/2006/relationships/image" Target="../media/image13.png"/><Relationship Id="rId4" Type="http://schemas.microsoft.com/office/2007/relationships/hdphoto" Target="../media/hdphoto2.wdp"/></Relationships>
</file>

<file path=ppt/slides/_rels/slide13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8.xml"/><Relationship Id="rId1" Type="http://schemas.openxmlformats.org/officeDocument/2006/relationships/slideLayout" Target="../slideLayouts/slideLayout13.xml"/><Relationship Id="rId6" Type="http://schemas.microsoft.com/office/2007/relationships/hdphoto" Target="../media/hdphoto3.wdp"/><Relationship Id="rId5" Type="http://schemas.openxmlformats.org/officeDocument/2006/relationships/image" Target="../media/image13.png"/><Relationship Id="rId4" Type="http://schemas.microsoft.com/office/2007/relationships/hdphoto" Target="../media/hdphoto2.wdp"/></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1.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2.png"/><Relationship Id="rId2" Type="http://schemas.openxmlformats.org/officeDocument/2006/relationships/notesSlide" Target="../notesSlides/notesSlide49.xml"/><Relationship Id="rId1" Type="http://schemas.openxmlformats.org/officeDocument/2006/relationships/slideLayout" Target="../slideLayouts/slideLayout13.xml"/><Relationship Id="rId6" Type="http://schemas.microsoft.com/office/2007/relationships/hdphoto" Target="../media/hdphoto3.wdp"/><Relationship Id="rId5" Type="http://schemas.openxmlformats.org/officeDocument/2006/relationships/image" Target="../media/image13.png"/><Relationship Id="rId4" Type="http://schemas.microsoft.com/office/2007/relationships/hdphoto" Target="../media/hdphoto2.wdp"/></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3.xml"/></Relationships>
</file>

<file path=ppt/slides/_rels/slide14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4.png"/><Relationship Id="rId1" Type="http://schemas.openxmlformats.org/officeDocument/2006/relationships/slideLayout" Target="../slideLayouts/slideLayout13.xml"/><Relationship Id="rId6" Type="http://schemas.openxmlformats.org/officeDocument/2006/relationships/image" Target="../media/image12.png"/><Relationship Id="rId5" Type="http://schemas.microsoft.com/office/2007/relationships/hdphoto" Target="../media/hdphoto3.wdp"/><Relationship Id="rId4" Type="http://schemas.openxmlformats.org/officeDocument/2006/relationships/image" Target="../media/image13.png"/></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3.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3.png"/><Relationship Id="rId1" Type="http://schemas.openxmlformats.org/officeDocument/2006/relationships/slideLayout" Target="../slideLayouts/slideLayout13.xml"/><Relationship Id="rId5" Type="http://schemas.microsoft.com/office/2007/relationships/hdphoto" Target="../media/hdphoto2.wdp"/><Relationship Id="rId4" Type="http://schemas.openxmlformats.org/officeDocument/2006/relationships/image" Target="../media/image14.pn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156.xml.rels><?xml version="1.0" encoding="UTF-8" standalone="yes"?>
<Relationships xmlns="http://schemas.openxmlformats.org/package/2006/relationships"><Relationship Id="rId8" Type="http://schemas.openxmlformats.org/officeDocument/2006/relationships/image" Target="../media/image4.wmf"/><Relationship Id="rId13" Type="http://schemas.openxmlformats.org/officeDocument/2006/relationships/image" Target="../media/image2.wmf"/><Relationship Id="rId18" Type="http://schemas.openxmlformats.org/officeDocument/2006/relationships/image" Target="../media/image3.wmf"/><Relationship Id="rId26" Type="http://schemas.openxmlformats.org/officeDocument/2006/relationships/oleObject" Target="../embeddings/oleObject26.bin"/><Relationship Id="rId3" Type="http://schemas.openxmlformats.org/officeDocument/2006/relationships/image" Target="../media/image13.png"/><Relationship Id="rId21" Type="http://schemas.openxmlformats.org/officeDocument/2006/relationships/oleObject" Target="../embeddings/oleObject21.bin"/><Relationship Id="rId7" Type="http://schemas.openxmlformats.org/officeDocument/2006/relationships/image" Target="../media/image12.png"/><Relationship Id="rId12" Type="http://schemas.openxmlformats.org/officeDocument/2006/relationships/oleObject" Target="../embeddings/oleObject15.bin"/><Relationship Id="rId17" Type="http://schemas.openxmlformats.org/officeDocument/2006/relationships/oleObject" Target="../embeddings/oleObject18.bin"/><Relationship Id="rId25" Type="http://schemas.openxmlformats.org/officeDocument/2006/relationships/oleObject" Target="../embeddings/oleObject25.bin"/><Relationship Id="rId2" Type="http://schemas.openxmlformats.org/officeDocument/2006/relationships/slideLayout" Target="../slideLayouts/slideLayout13.xml"/><Relationship Id="rId16" Type="http://schemas.openxmlformats.org/officeDocument/2006/relationships/image" Target="../media/image6.png"/><Relationship Id="rId20" Type="http://schemas.openxmlformats.org/officeDocument/2006/relationships/oleObject" Target="../embeddings/oleObject20.bin"/><Relationship Id="rId29" Type="http://schemas.microsoft.com/office/2007/relationships/hdphoto" Target="../media/hdphoto4.wdp"/><Relationship Id="rId1" Type="http://schemas.openxmlformats.org/officeDocument/2006/relationships/vmlDrawing" Target="../drawings/vmlDrawing2.vml"/><Relationship Id="rId6" Type="http://schemas.microsoft.com/office/2007/relationships/hdphoto" Target="../media/hdphoto2.wdp"/><Relationship Id="rId11" Type="http://schemas.openxmlformats.org/officeDocument/2006/relationships/image" Target="../media/image1.wmf"/><Relationship Id="rId24" Type="http://schemas.openxmlformats.org/officeDocument/2006/relationships/oleObject" Target="../embeddings/oleObject24.bin"/><Relationship Id="rId5" Type="http://schemas.openxmlformats.org/officeDocument/2006/relationships/image" Target="../media/image14.png"/><Relationship Id="rId15" Type="http://schemas.openxmlformats.org/officeDocument/2006/relationships/oleObject" Target="../embeddings/oleObject17.bin"/><Relationship Id="rId23" Type="http://schemas.openxmlformats.org/officeDocument/2006/relationships/oleObject" Target="../embeddings/oleObject23.bin"/><Relationship Id="rId28" Type="http://schemas.openxmlformats.org/officeDocument/2006/relationships/image" Target="../media/image61.png"/><Relationship Id="rId10" Type="http://schemas.openxmlformats.org/officeDocument/2006/relationships/oleObject" Target="../embeddings/oleObject14.bin"/><Relationship Id="rId19" Type="http://schemas.openxmlformats.org/officeDocument/2006/relationships/oleObject" Target="../embeddings/oleObject19.bin"/><Relationship Id="rId4" Type="http://schemas.microsoft.com/office/2007/relationships/hdphoto" Target="../media/hdphoto3.wdp"/><Relationship Id="rId9" Type="http://schemas.openxmlformats.org/officeDocument/2006/relationships/image" Target="../media/image5.png"/><Relationship Id="rId14" Type="http://schemas.openxmlformats.org/officeDocument/2006/relationships/oleObject" Target="../embeddings/oleObject16.bin"/><Relationship Id="rId22" Type="http://schemas.openxmlformats.org/officeDocument/2006/relationships/oleObject" Target="../embeddings/oleObject22.bin"/><Relationship Id="rId27" Type="http://schemas.openxmlformats.org/officeDocument/2006/relationships/image" Target="../media/image60.gif"/></Relationships>
</file>

<file path=ppt/slides/_rels/slide157.xml.rels><?xml version="1.0" encoding="UTF-8" standalone="yes"?>
<Relationships xmlns="http://schemas.openxmlformats.org/package/2006/relationships"><Relationship Id="rId8" Type="http://schemas.openxmlformats.org/officeDocument/2006/relationships/oleObject" Target="../embeddings/oleObject15.bin"/><Relationship Id="rId13" Type="http://schemas.openxmlformats.org/officeDocument/2006/relationships/oleObject" Target="../embeddings/oleObject18.bin"/><Relationship Id="rId18" Type="http://schemas.openxmlformats.org/officeDocument/2006/relationships/oleObject" Target="../embeddings/oleObject22.bin"/><Relationship Id="rId3" Type="http://schemas.openxmlformats.org/officeDocument/2006/relationships/notesSlide" Target="../notesSlides/notesSlide53.xml"/><Relationship Id="rId21" Type="http://schemas.openxmlformats.org/officeDocument/2006/relationships/oleObject" Target="../embeddings/oleObject25.bin"/><Relationship Id="rId7" Type="http://schemas.openxmlformats.org/officeDocument/2006/relationships/image" Target="../media/image1.wmf"/><Relationship Id="rId12" Type="http://schemas.openxmlformats.org/officeDocument/2006/relationships/image" Target="../media/image6.png"/><Relationship Id="rId17" Type="http://schemas.openxmlformats.org/officeDocument/2006/relationships/oleObject" Target="../embeddings/oleObject21.bin"/><Relationship Id="rId2" Type="http://schemas.openxmlformats.org/officeDocument/2006/relationships/slideLayout" Target="../slideLayouts/slideLayout13.xml"/><Relationship Id="rId16" Type="http://schemas.openxmlformats.org/officeDocument/2006/relationships/oleObject" Target="../embeddings/oleObject20.bin"/><Relationship Id="rId20" Type="http://schemas.openxmlformats.org/officeDocument/2006/relationships/oleObject" Target="../embeddings/oleObject24.bin"/><Relationship Id="rId1" Type="http://schemas.openxmlformats.org/officeDocument/2006/relationships/vmlDrawing" Target="../drawings/vmlDrawing3.vml"/><Relationship Id="rId6" Type="http://schemas.openxmlformats.org/officeDocument/2006/relationships/oleObject" Target="../embeddings/oleObject14.bin"/><Relationship Id="rId11" Type="http://schemas.openxmlformats.org/officeDocument/2006/relationships/oleObject" Target="../embeddings/oleObject17.bin"/><Relationship Id="rId5" Type="http://schemas.openxmlformats.org/officeDocument/2006/relationships/image" Target="../media/image5.png"/><Relationship Id="rId15" Type="http://schemas.openxmlformats.org/officeDocument/2006/relationships/oleObject" Target="../embeddings/oleObject19.bin"/><Relationship Id="rId10" Type="http://schemas.openxmlformats.org/officeDocument/2006/relationships/oleObject" Target="../embeddings/oleObject16.bin"/><Relationship Id="rId19" Type="http://schemas.openxmlformats.org/officeDocument/2006/relationships/oleObject" Target="../embeddings/oleObject23.bin"/><Relationship Id="rId4" Type="http://schemas.openxmlformats.org/officeDocument/2006/relationships/image" Target="../media/image4.wmf"/><Relationship Id="rId9" Type="http://schemas.openxmlformats.org/officeDocument/2006/relationships/image" Target="../media/image2.wmf"/><Relationship Id="rId14" Type="http://schemas.openxmlformats.org/officeDocument/2006/relationships/image" Target="../media/image3.wmf"/><Relationship Id="rId22" Type="http://schemas.openxmlformats.org/officeDocument/2006/relationships/oleObject" Target="../embeddings/oleObject26.bin"/></Relationships>
</file>

<file path=ppt/slides/_rels/slide15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13.xml"/><Relationship Id="rId4" Type="http://schemas.openxmlformats.org/officeDocument/2006/relationships/image" Target="../media/image64.png"/></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13.xml"/><Relationship Id="rId4" Type="http://schemas.openxmlformats.org/officeDocument/2006/relationships/image" Target="../media/image64.png"/></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3.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3.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4.xml"/><Relationship Id="rId1" Type="http://schemas.openxmlformats.org/officeDocument/2006/relationships/slideLayout" Target="../slideLayouts/slideLayout13.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3.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3.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0.xml.rels><?xml version="1.0" encoding="UTF-8" standalone="yes"?>
<Relationships xmlns="http://schemas.openxmlformats.org/package/2006/relationships"><Relationship Id="rId8" Type="http://schemas.openxmlformats.org/officeDocument/2006/relationships/image" Target="../media/image68.png"/><Relationship Id="rId3" Type="http://schemas.microsoft.com/office/2007/relationships/hdphoto" Target="../media/hdphoto2.wdp"/><Relationship Id="rId7" Type="http://schemas.openxmlformats.org/officeDocument/2006/relationships/image" Target="../media/image63.png"/><Relationship Id="rId2" Type="http://schemas.openxmlformats.org/officeDocument/2006/relationships/image" Target="../media/image14.png"/><Relationship Id="rId1" Type="http://schemas.openxmlformats.org/officeDocument/2006/relationships/slideLayout" Target="../slideLayouts/slideLayout13.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12.png"/></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3.png"/><Relationship Id="rId1" Type="http://schemas.openxmlformats.org/officeDocument/2006/relationships/slideLayout" Target="../slideLayouts/slideLayout13.xml"/><Relationship Id="rId5" Type="http://schemas.openxmlformats.org/officeDocument/2006/relationships/image" Target="../media/image67.png"/><Relationship Id="rId4" Type="http://schemas.openxmlformats.org/officeDocument/2006/relationships/image" Target="../media/image66.png"/></Relationships>
</file>

<file path=ppt/slides/_rels/slide18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3.png"/><Relationship Id="rId1" Type="http://schemas.openxmlformats.org/officeDocument/2006/relationships/slideLayout" Target="../slideLayouts/slideLayout13.xml"/><Relationship Id="rId5" Type="http://schemas.openxmlformats.org/officeDocument/2006/relationships/image" Target="../media/image67.png"/><Relationship Id="rId4" Type="http://schemas.openxmlformats.org/officeDocument/2006/relationships/image" Target="../media/image66.png"/></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5.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3.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7.xml.rels><?xml version="1.0" encoding="UTF-8" standalone="yes"?>
<Relationships xmlns="http://schemas.openxmlformats.org/package/2006/relationships"><Relationship Id="rId3" Type="http://schemas.openxmlformats.org/officeDocument/2006/relationships/image" Target="../media/image63.png"/><Relationship Id="rId7" Type="http://schemas.openxmlformats.org/officeDocument/2006/relationships/image" Target="../media/image12.png"/><Relationship Id="rId2" Type="http://schemas.openxmlformats.org/officeDocument/2006/relationships/notesSlide" Target="../notesSlides/notesSlide59.xml"/><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8.png"/></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3.xml"/></Relationships>
</file>

<file path=ppt/slides/_rels/slide18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61.xml"/><Relationship Id="rId1" Type="http://schemas.openxmlformats.org/officeDocument/2006/relationships/slideLayout" Target="../slideLayouts/slideLayout13.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71.png"/></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19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63.xml"/><Relationship Id="rId1" Type="http://schemas.openxmlformats.org/officeDocument/2006/relationships/slideLayout" Target="../slideLayouts/slideLayout13.xml"/><Relationship Id="rId4" Type="http://schemas.openxmlformats.org/officeDocument/2006/relationships/image" Target="../media/image73.png"/></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65.xml"/><Relationship Id="rId1" Type="http://schemas.openxmlformats.org/officeDocument/2006/relationships/slideLayout" Target="../slideLayouts/slideLayout13.xml"/><Relationship Id="rId4" Type="http://schemas.openxmlformats.org/officeDocument/2006/relationships/image" Target="../media/image73.png"/></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3.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3.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3.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3.xml"/></Relationships>
</file>

<file path=ppt/slides/_rels/slide19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71.xml"/><Relationship Id="rId1" Type="http://schemas.openxmlformats.org/officeDocument/2006/relationships/slideLayout" Target="../slideLayouts/slideLayout13.xml"/><Relationship Id="rId4" Type="http://schemas.openxmlformats.org/officeDocument/2006/relationships/image" Target="../media/image73.png"/></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6.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74.xml"/><Relationship Id="rId1" Type="http://schemas.openxmlformats.org/officeDocument/2006/relationships/slideLayout" Target="../slideLayouts/slideLayout13.xml"/><Relationship Id="rId4" Type="http://schemas.openxmlformats.org/officeDocument/2006/relationships/image" Target="../media/image73.png"/></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标题 8"/>
          <p:cNvSpPr>
            <a:spLocks noGrp="1"/>
          </p:cNvSpPr>
          <p:nvPr>
            <p:ph type="ctrTitle"/>
          </p:nvPr>
        </p:nvSpPr>
        <p:spPr/>
        <p:txBody>
          <a:bodyPr/>
          <a:lstStyle/>
          <a:p>
            <a:r>
              <a:rPr lang="en-US" altLang="zh-CN" dirty="0">
                <a:ea typeface="宋体" panose="02010600030101010101" pitchFamily="2" charset="-122"/>
              </a:rPr>
              <a:t>Chapter 8: </a:t>
            </a:r>
            <a:br>
              <a:rPr lang="en-US" altLang="zh-CN" dirty="0">
                <a:ea typeface="宋体" panose="02010600030101010101" pitchFamily="2" charset="-122"/>
              </a:rPr>
            </a:br>
            <a:r>
              <a:rPr lang="en-US" altLang="zh-CN" dirty="0">
                <a:ea typeface="宋体" panose="02010600030101010101" pitchFamily="2" charset="-122"/>
              </a:rPr>
              <a:t>Network Security</a:t>
            </a:r>
            <a:endParaRPr lang="zh-CN" altLang="en-US" dirty="0">
              <a:ea typeface="宋体" panose="02010600030101010101" pitchFamily="2" charset="-122"/>
            </a:endParaRPr>
          </a:p>
        </p:txBody>
      </p:sp>
      <p:sp>
        <p:nvSpPr>
          <p:cNvPr id="14339" name="副标题 9"/>
          <p:cNvSpPr>
            <a:spLocks noGrp="1"/>
          </p:cNvSpPr>
          <p:nvPr>
            <p:ph type="subTitle" idx="1"/>
          </p:nvPr>
        </p:nvSpPr>
        <p:spPr/>
        <p:txBody>
          <a:bodyPr/>
          <a:lstStyle/>
          <a:p>
            <a:pPr algn="l"/>
            <a:r>
              <a:rPr lang="en-US" altLang="zh-CN" dirty="0">
                <a:latin typeface="+mn-lt"/>
                <a:ea typeface="宋体" panose="02010600030101010101" pitchFamily="2" charset="-122"/>
              </a:rPr>
              <a:t>Yanmin Zhu</a:t>
            </a:r>
          </a:p>
          <a:p>
            <a:pPr algn="l"/>
            <a:r>
              <a:rPr lang="en-US" altLang="zh-CN">
                <a:latin typeface="+mn-lt"/>
                <a:ea typeface="宋体" panose="02010600030101010101" pitchFamily="2" charset="-122"/>
              </a:rPr>
              <a:t>School of Computers</a:t>
            </a:r>
            <a:endParaRPr lang="zh-CN" altLang="en-US" dirty="0">
              <a:latin typeface="+mn-lt"/>
              <a:ea typeface="宋体" panose="02010600030101010101" pitchFamily="2" charset="-122"/>
            </a:endParaRPr>
          </a:p>
        </p:txBody>
      </p:sp>
      <p:sp>
        <p:nvSpPr>
          <p:cNvPr id="14341" name="Picture 9"/>
          <p:cNvSpPr>
            <a:spLocks noChangeAspect="1" noChangeArrowheads="1"/>
          </p:cNvSpPr>
          <p:nvPr/>
        </p:nvSpPr>
        <p:spPr bwMode="auto">
          <a:xfrm>
            <a:off x="7651750" y="561975"/>
            <a:ext cx="2597150" cy="321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ClrTx/>
              <a:buSzTx/>
              <a:buFontTx/>
              <a:buNone/>
            </a:pPr>
            <a:endParaRPr lang="zh-CN" altLang="en-US" sz="2400" dirty="0">
              <a:ea typeface="宋体" panose="02010600030101010101" pitchFamily="2" charset="-122"/>
            </a:endParaRPr>
          </a:p>
        </p:txBody>
      </p:sp>
      <p:sp>
        <p:nvSpPr>
          <p:cNvPr id="3" name="灯片编号占位符 2"/>
          <p:cNvSpPr>
            <a:spLocks noGrp="1"/>
          </p:cNvSpPr>
          <p:nvPr>
            <p:ph type="sldNum" sz="quarter" idx="12"/>
          </p:nvPr>
        </p:nvSpPr>
        <p:spPr/>
        <p:txBody>
          <a:bodyPr/>
          <a:lstStyle/>
          <a:p>
            <a:pPr>
              <a:defRPr/>
            </a:pPr>
            <a:fld id="{51200559-3FE1-47AD-B526-98C97DF9B748}" type="slidenum">
              <a:rPr lang="en-US" altLang="zh-CN" smtClean="0"/>
              <a:pPr>
                <a:defRPr/>
              </a:pPr>
              <a:t>1</a:t>
            </a:fld>
            <a:endParaRPr lang="en-US" altLang="zh-CN" dirty="0"/>
          </a:p>
        </p:txBody>
      </p:sp>
    </p:spTree>
    <p:extLst>
      <p:ext uri="{BB962C8B-B14F-4D97-AF65-F5344CB8AC3E}">
        <p14:creationId xmlns:p14="http://schemas.microsoft.com/office/powerpoint/2010/main" val="32210671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a:extLst>
              <a:ext uri="{FF2B5EF4-FFF2-40B4-BE49-F238E27FC236}">
                <a16:creationId xmlns:a16="http://schemas.microsoft.com/office/drawing/2014/main" id="{089B7B64-2738-4479-B793-1A39972098DB}"/>
              </a:ext>
            </a:extLst>
          </p:cNvPr>
          <p:cNvSpPr>
            <a:spLocks noGrp="1"/>
          </p:cNvSpPr>
          <p:nvPr>
            <p:ph type="body" idx="1"/>
          </p:nvPr>
        </p:nvSpPr>
        <p:spPr/>
        <p:txBody>
          <a:bodyPr/>
          <a:lstStyle/>
          <a:p>
            <a:r>
              <a:rPr lang="en-US" altLang="zh-CN" dirty="0"/>
              <a:t>What are top cyber attacks?</a:t>
            </a:r>
            <a:endParaRPr lang="zh-CN" altLang="en-US" dirty="0"/>
          </a:p>
        </p:txBody>
      </p:sp>
      <p:sp>
        <p:nvSpPr>
          <p:cNvPr id="4" name="灯片编号占位符 3">
            <a:extLst>
              <a:ext uri="{FF2B5EF4-FFF2-40B4-BE49-F238E27FC236}">
                <a16:creationId xmlns:a16="http://schemas.microsoft.com/office/drawing/2014/main" id="{035BEC21-926A-4AF8-886C-0847BBF6E1A8}"/>
              </a:ext>
            </a:extLst>
          </p:cNvPr>
          <p:cNvSpPr>
            <a:spLocks noGrp="1"/>
          </p:cNvSpPr>
          <p:nvPr>
            <p:ph type="sldNum" sz="quarter" idx="12"/>
          </p:nvPr>
        </p:nvSpPr>
        <p:spPr/>
        <p:txBody>
          <a:bodyPr/>
          <a:lstStyle/>
          <a:p>
            <a:pPr>
              <a:defRPr/>
            </a:pPr>
            <a:fld id="{8DE895D9-91D8-4958-BB05-9803D63D1C8A}" type="slidenum">
              <a:rPr lang="en-US" altLang="zh-CN" smtClean="0"/>
              <a:t>2</a:t>
            </a:fld>
            <a:endParaRPr lang="en-US" altLang="zh-CN" dirty="0"/>
          </a:p>
        </p:txBody>
      </p:sp>
    </p:spTree>
    <p:extLst>
      <p:ext uri="{BB962C8B-B14F-4D97-AF65-F5344CB8AC3E}">
        <p14:creationId xmlns:p14="http://schemas.microsoft.com/office/powerpoint/2010/main" val="3696150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C87850E8-C987-4271-BD3F-A53E0FA90903}"/>
              </a:ext>
            </a:extLst>
          </p:cNvPr>
          <p:cNvSpPr>
            <a:spLocks noGrp="1"/>
          </p:cNvSpPr>
          <p:nvPr>
            <p:ph type="title"/>
          </p:nvPr>
        </p:nvSpPr>
        <p:spPr/>
        <p:txBody>
          <a:bodyPr/>
          <a:lstStyle/>
          <a:p>
            <a:r>
              <a:rPr lang="en-US" altLang="zh-CN" dirty="0"/>
              <a:t>10 Most Common Types of Cyber Attacks</a:t>
            </a:r>
            <a:endParaRPr lang="zh-CN" altLang="en-US" dirty="0"/>
          </a:p>
        </p:txBody>
      </p:sp>
      <p:sp>
        <p:nvSpPr>
          <p:cNvPr id="7" name="内容占位符 6">
            <a:extLst>
              <a:ext uri="{FF2B5EF4-FFF2-40B4-BE49-F238E27FC236}">
                <a16:creationId xmlns:a16="http://schemas.microsoft.com/office/drawing/2014/main" id="{FC6C1590-839E-4818-A84C-DA2DE4497E3D}"/>
              </a:ext>
            </a:extLst>
          </p:cNvPr>
          <p:cNvSpPr>
            <a:spLocks noGrp="1"/>
          </p:cNvSpPr>
          <p:nvPr>
            <p:ph sz="half" idx="1"/>
          </p:nvPr>
        </p:nvSpPr>
        <p:spPr/>
        <p:txBody>
          <a:bodyPr>
            <a:normAutofit/>
          </a:bodyPr>
          <a:lstStyle/>
          <a:p>
            <a:r>
              <a:rPr lang="en-US" altLang="zh-CN" dirty="0"/>
              <a:t>Malware</a:t>
            </a:r>
          </a:p>
          <a:p>
            <a:r>
              <a:rPr lang="en-US" altLang="zh-CN" dirty="0"/>
              <a:t>Denial-of-Service (DoS) Attacks</a:t>
            </a:r>
          </a:p>
          <a:p>
            <a:r>
              <a:rPr lang="en-US" altLang="zh-CN" dirty="0"/>
              <a:t>Phishing</a:t>
            </a:r>
            <a:r>
              <a:rPr lang="zh-CN" altLang="en-US" dirty="0"/>
              <a:t>（钓鱼）</a:t>
            </a:r>
            <a:r>
              <a:rPr lang="en-US" altLang="zh-CN" dirty="0"/>
              <a:t> </a:t>
            </a:r>
          </a:p>
          <a:p>
            <a:r>
              <a:rPr lang="en-US" altLang="zh-CN" dirty="0"/>
              <a:t>Spoofing </a:t>
            </a:r>
          </a:p>
          <a:p>
            <a:r>
              <a:rPr lang="en-US" altLang="zh-CN" dirty="0"/>
              <a:t>Identity-Based Attacks</a:t>
            </a:r>
          </a:p>
        </p:txBody>
      </p:sp>
      <p:sp>
        <p:nvSpPr>
          <p:cNvPr id="8" name="内容占位符 7">
            <a:extLst>
              <a:ext uri="{FF2B5EF4-FFF2-40B4-BE49-F238E27FC236}">
                <a16:creationId xmlns:a16="http://schemas.microsoft.com/office/drawing/2014/main" id="{DBEAA17E-539C-4DAF-9F56-917DE087D322}"/>
              </a:ext>
            </a:extLst>
          </p:cNvPr>
          <p:cNvSpPr>
            <a:spLocks noGrp="1"/>
          </p:cNvSpPr>
          <p:nvPr>
            <p:ph sz="half" idx="2"/>
          </p:nvPr>
        </p:nvSpPr>
        <p:spPr/>
        <p:txBody>
          <a:bodyPr/>
          <a:lstStyle/>
          <a:p>
            <a:r>
              <a:rPr lang="en-US" altLang="zh-CN" dirty="0"/>
              <a:t>Code Injection Attacks</a:t>
            </a:r>
          </a:p>
          <a:p>
            <a:r>
              <a:rPr lang="en-US" altLang="zh-CN" dirty="0"/>
              <a:t>Supply Chain Attacks</a:t>
            </a:r>
          </a:p>
          <a:p>
            <a:r>
              <a:rPr lang="en-US" altLang="zh-CN" dirty="0"/>
              <a:t>Insider Threats</a:t>
            </a:r>
          </a:p>
          <a:p>
            <a:r>
              <a:rPr lang="en-US" altLang="zh-CN" dirty="0"/>
              <a:t>DNS Tunneling</a:t>
            </a:r>
          </a:p>
          <a:p>
            <a:r>
              <a:rPr lang="en-US" altLang="zh-CN" dirty="0"/>
              <a:t>IoT-Based Attacks</a:t>
            </a:r>
            <a:endParaRPr lang="zh-CN" altLang="en-US" dirty="0"/>
          </a:p>
          <a:p>
            <a:endParaRPr lang="zh-CN" altLang="en-US" dirty="0"/>
          </a:p>
        </p:txBody>
      </p:sp>
      <p:sp>
        <p:nvSpPr>
          <p:cNvPr id="3" name="灯片编号占位符 2">
            <a:extLst>
              <a:ext uri="{FF2B5EF4-FFF2-40B4-BE49-F238E27FC236}">
                <a16:creationId xmlns:a16="http://schemas.microsoft.com/office/drawing/2014/main" id="{F84C3F3A-52A5-46F3-941A-D9B7F67E124E}"/>
              </a:ext>
            </a:extLst>
          </p:cNvPr>
          <p:cNvSpPr>
            <a:spLocks noGrp="1"/>
          </p:cNvSpPr>
          <p:nvPr>
            <p:ph type="sldNum" sz="quarter" idx="12"/>
          </p:nvPr>
        </p:nvSpPr>
        <p:spPr/>
        <p:txBody>
          <a:bodyPr/>
          <a:lstStyle/>
          <a:p>
            <a:pPr>
              <a:defRPr/>
            </a:pPr>
            <a:fld id="{F769371F-0F95-4BDF-9A9A-7FF549C12214}" type="slidenum">
              <a:rPr lang="en-US" altLang="zh-CN" smtClean="0"/>
              <a:t>3</a:t>
            </a:fld>
            <a:endParaRPr lang="en-US" altLang="zh-CN" dirty="0"/>
          </a:p>
        </p:txBody>
      </p:sp>
    </p:spTree>
    <p:extLst>
      <p:ext uri="{BB962C8B-B14F-4D97-AF65-F5344CB8AC3E}">
        <p14:creationId xmlns:p14="http://schemas.microsoft.com/office/powerpoint/2010/main" val="25033366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a:extLst>
              <a:ext uri="{FF2B5EF4-FFF2-40B4-BE49-F238E27FC236}">
                <a16:creationId xmlns:a16="http://schemas.microsoft.com/office/drawing/2014/main" id="{E14E37C3-D113-4973-9477-85ED02866D8E}"/>
              </a:ext>
            </a:extLst>
          </p:cNvPr>
          <p:cNvSpPr>
            <a:spLocks noGrp="1"/>
          </p:cNvSpPr>
          <p:nvPr>
            <p:ph type="title"/>
          </p:nvPr>
        </p:nvSpPr>
        <p:spPr/>
        <p:txBody>
          <a:bodyPr/>
          <a:lstStyle/>
          <a:p>
            <a:r>
              <a:rPr lang="zh-CN" altLang="en-US" dirty="0"/>
              <a:t>美国“黑客帝国”</a:t>
            </a:r>
          </a:p>
        </p:txBody>
      </p:sp>
      <p:sp>
        <p:nvSpPr>
          <p:cNvPr id="5" name="灯片编号占位符 4">
            <a:extLst>
              <a:ext uri="{FF2B5EF4-FFF2-40B4-BE49-F238E27FC236}">
                <a16:creationId xmlns:a16="http://schemas.microsoft.com/office/drawing/2014/main" id="{B45AA86F-1F84-4C56-81A6-FFDD38C128F0}"/>
              </a:ext>
            </a:extLst>
          </p:cNvPr>
          <p:cNvSpPr>
            <a:spLocks noGrp="1"/>
          </p:cNvSpPr>
          <p:nvPr>
            <p:ph type="sldNum" sz="quarter" idx="12"/>
          </p:nvPr>
        </p:nvSpPr>
        <p:spPr/>
        <p:txBody>
          <a:bodyPr/>
          <a:lstStyle/>
          <a:p>
            <a:pPr>
              <a:defRPr/>
            </a:pPr>
            <a:fld id="{EE7AFD8E-47EC-4333-9317-F3617AC17F61}" type="slidenum">
              <a:rPr lang="en-US" altLang="zh-CN" smtClean="0"/>
              <a:t>4</a:t>
            </a:fld>
            <a:endParaRPr lang="en-US" altLang="zh-CN" dirty="0"/>
          </a:p>
        </p:txBody>
      </p:sp>
      <p:pic>
        <p:nvPicPr>
          <p:cNvPr id="393218" name="Picture 2">
            <a:extLst>
              <a:ext uri="{FF2B5EF4-FFF2-40B4-BE49-F238E27FC236}">
                <a16:creationId xmlns:a16="http://schemas.microsoft.com/office/drawing/2014/main" id="{CC3739E4-3B9D-4DA0-BEEF-CC5541D339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68933" y="1400384"/>
            <a:ext cx="6062133" cy="4114436"/>
          </a:xfrm>
          <a:prstGeom prst="rect">
            <a:avLst/>
          </a:prstGeom>
          <a:noFill/>
          <a:extLst>
            <a:ext uri="{909E8E84-426E-40DD-AFC4-6F175D3DCCD1}">
              <a14:hiddenFill xmlns:a14="http://schemas.microsoft.com/office/drawing/2010/main">
                <a:solidFill>
                  <a:srgbClr val="FFFFFF"/>
                </a:solidFill>
              </a14:hiddenFill>
            </a:ext>
          </a:extLst>
        </p:spPr>
      </p:pic>
      <p:sp>
        <p:nvSpPr>
          <p:cNvPr id="8" name="文本框 7">
            <a:extLst>
              <a:ext uri="{FF2B5EF4-FFF2-40B4-BE49-F238E27FC236}">
                <a16:creationId xmlns:a16="http://schemas.microsoft.com/office/drawing/2014/main" id="{2B82F14E-1BBA-4E37-8B55-04C856B411F5}"/>
              </a:ext>
            </a:extLst>
          </p:cNvPr>
          <p:cNvSpPr txBox="1"/>
          <p:nvPr/>
        </p:nvSpPr>
        <p:spPr>
          <a:xfrm>
            <a:off x="118535" y="5607412"/>
            <a:ext cx="11353800" cy="1200329"/>
          </a:xfrm>
          <a:prstGeom prst="rect">
            <a:avLst/>
          </a:prstGeom>
          <a:noFill/>
        </p:spPr>
        <p:txBody>
          <a:bodyPr wrap="square" rtlCol="0">
            <a:spAutoFit/>
          </a:bodyPr>
          <a:lstStyle/>
          <a:p>
            <a:pPr algn="ctr"/>
            <a:r>
              <a:rPr lang="en-US" altLang="zh-CN" sz="1800" dirty="0">
                <a:latin typeface="+mn-lt"/>
              </a:rPr>
              <a:t>2013</a:t>
            </a:r>
            <a:r>
              <a:rPr lang="zh-CN" altLang="en-US" sz="1800" dirty="0">
                <a:latin typeface="+mn-lt"/>
              </a:rPr>
              <a:t>年，美国前防务承包商雇员爱德华</a:t>
            </a:r>
            <a:r>
              <a:rPr lang="en-US" altLang="zh-CN" sz="1800" dirty="0">
                <a:latin typeface="+mn-lt"/>
              </a:rPr>
              <a:t>·</a:t>
            </a:r>
            <a:r>
              <a:rPr lang="zh-CN" altLang="en-US" sz="1800" dirty="0">
                <a:latin typeface="+mn-lt"/>
              </a:rPr>
              <a:t>斯诺登向媒体曝光了</a:t>
            </a:r>
            <a:r>
              <a:rPr lang="zh-CN" altLang="en-US" sz="1800" b="1" dirty="0">
                <a:solidFill>
                  <a:srgbClr val="C00000"/>
                </a:solidFill>
                <a:latin typeface="+mn-lt"/>
              </a:rPr>
              <a:t>美方代号“棱镜”的大规模窃听项目</a:t>
            </a:r>
            <a:r>
              <a:rPr lang="zh-CN" altLang="en-US" sz="1800" dirty="0">
                <a:latin typeface="+mn-lt"/>
              </a:rPr>
              <a:t>，其对象不仅覆盖美国公民，也包括法国、德国等欧洲国家的政要和民众。前英国</a:t>
            </a:r>
            <a:r>
              <a:rPr lang="en-US" altLang="zh-CN" sz="1800" dirty="0">
                <a:latin typeface="+mn-lt"/>
              </a:rPr>
              <a:t>《</a:t>
            </a:r>
            <a:r>
              <a:rPr lang="zh-CN" altLang="en-US" sz="1800" dirty="0">
                <a:latin typeface="+mn-lt"/>
              </a:rPr>
              <a:t>卫报</a:t>
            </a:r>
            <a:r>
              <a:rPr lang="en-US" altLang="zh-CN" sz="1800" dirty="0">
                <a:latin typeface="+mn-lt"/>
              </a:rPr>
              <a:t>》</a:t>
            </a:r>
            <a:r>
              <a:rPr lang="zh-CN" altLang="en-US" sz="1800" dirty="0">
                <a:latin typeface="+mn-lt"/>
              </a:rPr>
              <a:t>记者格伦</a:t>
            </a:r>
            <a:r>
              <a:rPr lang="en-US" altLang="zh-CN" sz="1800" dirty="0">
                <a:latin typeface="+mn-lt"/>
              </a:rPr>
              <a:t>·</a:t>
            </a:r>
            <a:r>
              <a:rPr lang="zh-CN" altLang="en-US" sz="1800" dirty="0">
                <a:latin typeface="+mn-lt"/>
              </a:rPr>
              <a:t>格林沃尔德在讲述斯诺登事件的</a:t>
            </a:r>
            <a:r>
              <a:rPr lang="en-US" altLang="zh-CN" sz="1800" dirty="0">
                <a:latin typeface="+mn-lt"/>
              </a:rPr>
              <a:t>《</a:t>
            </a:r>
            <a:r>
              <a:rPr lang="zh-CN" altLang="en-US" sz="1800" dirty="0">
                <a:latin typeface="+mn-lt"/>
              </a:rPr>
              <a:t>无处藏身</a:t>
            </a:r>
            <a:r>
              <a:rPr lang="en-US" altLang="zh-CN" sz="1800" dirty="0">
                <a:latin typeface="+mn-lt"/>
              </a:rPr>
              <a:t>》</a:t>
            </a:r>
            <a:r>
              <a:rPr lang="zh-CN" altLang="en-US" sz="1800" dirty="0">
                <a:latin typeface="+mn-lt"/>
              </a:rPr>
              <a:t>一书中列举了一组数据：美国国家安全局曾在</a:t>
            </a:r>
            <a:r>
              <a:rPr lang="en-US" altLang="zh-CN" sz="1800" dirty="0">
                <a:latin typeface="+mn-lt"/>
              </a:rPr>
              <a:t>30</a:t>
            </a:r>
            <a:r>
              <a:rPr lang="zh-CN" altLang="en-US" sz="1800" dirty="0">
                <a:latin typeface="+mn-lt"/>
              </a:rPr>
              <a:t>天内远程窃取</a:t>
            </a:r>
            <a:r>
              <a:rPr lang="en-US" altLang="zh-CN" sz="1800" dirty="0">
                <a:latin typeface="+mn-lt"/>
              </a:rPr>
              <a:t>970</a:t>
            </a:r>
            <a:r>
              <a:rPr lang="zh-CN" altLang="en-US" sz="1800" dirty="0">
                <a:latin typeface="+mn-lt"/>
              </a:rPr>
              <a:t>亿封邮件和</a:t>
            </a:r>
            <a:r>
              <a:rPr lang="en-US" altLang="zh-CN" sz="1800" dirty="0">
                <a:latin typeface="+mn-lt"/>
              </a:rPr>
              <a:t>1240</a:t>
            </a:r>
            <a:r>
              <a:rPr lang="zh-CN" altLang="en-US" sz="1800" dirty="0">
                <a:latin typeface="+mn-lt"/>
              </a:rPr>
              <a:t>亿条电话数据，其中包括德国的</a:t>
            </a:r>
            <a:r>
              <a:rPr lang="en-US" altLang="zh-CN" sz="1800" dirty="0">
                <a:latin typeface="+mn-lt"/>
              </a:rPr>
              <a:t>5</a:t>
            </a:r>
            <a:r>
              <a:rPr lang="zh-CN" altLang="en-US" sz="1800" dirty="0">
                <a:latin typeface="+mn-lt"/>
              </a:rPr>
              <a:t>亿份等</a:t>
            </a:r>
          </a:p>
        </p:txBody>
      </p:sp>
    </p:spTree>
    <p:extLst>
      <p:ext uri="{BB962C8B-B14F-4D97-AF65-F5344CB8AC3E}">
        <p14:creationId xmlns:p14="http://schemas.microsoft.com/office/powerpoint/2010/main" val="42636561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a:extLst>
              <a:ext uri="{FF2B5EF4-FFF2-40B4-BE49-F238E27FC236}">
                <a16:creationId xmlns:a16="http://schemas.microsoft.com/office/drawing/2014/main" id="{E14E37C3-D113-4973-9477-85ED02866D8E}"/>
              </a:ext>
            </a:extLst>
          </p:cNvPr>
          <p:cNvSpPr>
            <a:spLocks noGrp="1"/>
          </p:cNvSpPr>
          <p:nvPr>
            <p:ph type="title"/>
          </p:nvPr>
        </p:nvSpPr>
        <p:spPr/>
        <p:txBody>
          <a:bodyPr/>
          <a:lstStyle/>
          <a:p>
            <a:r>
              <a:rPr lang="zh-CN" altLang="en-US" dirty="0"/>
              <a:t>美国“黑客帝国”</a:t>
            </a:r>
          </a:p>
        </p:txBody>
      </p:sp>
      <p:sp>
        <p:nvSpPr>
          <p:cNvPr id="5" name="灯片编号占位符 4">
            <a:extLst>
              <a:ext uri="{FF2B5EF4-FFF2-40B4-BE49-F238E27FC236}">
                <a16:creationId xmlns:a16="http://schemas.microsoft.com/office/drawing/2014/main" id="{B45AA86F-1F84-4C56-81A6-FFDD38C128F0}"/>
              </a:ext>
            </a:extLst>
          </p:cNvPr>
          <p:cNvSpPr>
            <a:spLocks noGrp="1"/>
          </p:cNvSpPr>
          <p:nvPr>
            <p:ph type="sldNum" sz="quarter" idx="12"/>
          </p:nvPr>
        </p:nvSpPr>
        <p:spPr/>
        <p:txBody>
          <a:bodyPr/>
          <a:lstStyle/>
          <a:p>
            <a:pPr>
              <a:defRPr/>
            </a:pPr>
            <a:fld id="{EE7AFD8E-47EC-4333-9317-F3617AC17F61}" type="slidenum">
              <a:rPr lang="en-US" altLang="zh-CN" smtClean="0"/>
              <a:t>5</a:t>
            </a:fld>
            <a:endParaRPr lang="en-US" altLang="zh-CN" dirty="0"/>
          </a:p>
        </p:txBody>
      </p:sp>
      <p:sp>
        <p:nvSpPr>
          <p:cNvPr id="2" name="文本框 1">
            <a:extLst>
              <a:ext uri="{FF2B5EF4-FFF2-40B4-BE49-F238E27FC236}">
                <a16:creationId xmlns:a16="http://schemas.microsoft.com/office/drawing/2014/main" id="{A4127480-0AF0-43AA-97B0-BFF897623606}"/>
              </a:ext>
            </a:extLst>
          </p:cNvPr>
          <p:cNvSpPr txBox="1"/>
          <p:nvPr/>
        </p:nvSpPr>
        <p:spPr>
          <a:xfrm>
            <a:off x="2862501" y="5410200"/>
            <a:ext cx="184731" cy="461665"/>
          </a:xfrm>
          <a:prstGeom prst="rect">
            <a:avLst/>
          </a:prstGeom>
          <a:noFill/>
        </p:spPr>
        <p:txBody>
          <a:bodyPr wrap="none" rtlCol="0">
            <a:spAutoFit/>
          </a:bodyPr>
          <a:lstStyle/>
          <a:p>
            <a:pPr algn="ctr"/>
            <a:endParaRPr lang="zh-CN" altLang="en-US" dirty="0">
              <a:latin typeface="+mn-lt"/>
            </a:endParaRPr>
          </a:p>
        </p:txBody>
      </p:sp>
      <p:pic>
        <p:nvPicPr>
          <p:cNvPr id="394242" name="Picture 2">
            <a:extLst>
              <a:ext uri="{FF2B5EF4-FFF2-40B4-BE49-F238E27FC236}">
                <a16:creationId xmlns:a16="http://schemas.microsoft.com/office/drawing/2014/main" id="{C79E2D9B-C795-4E9D-97CA-569956C371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58533" y="1431801"/>
            <a:ext cx="6375400" cy="3978399"/>
          </a:xfrm>
          <a:prstGeom prst="rect">
            <a:avLst/>
          </a:prstGeom>
          <a:noFill/>
          <a:extLst>
            <a:ext uri="{909E8E84-426E-40DD-AFC4-6F175D3DCCD1}">
              <a14:hiddenFill xmlns:a14="http://schemas.microsoft.com/office/drawing/2010/main">
                <a:solidFill>
                  <a:srgbClr val="FFFFFF"/>
                </a:solidFill>
              </a14:hiddenFill>
            </a:ext>
          </a:extLst>
        </p:spPr>
      </p:pic>
      <p:sp>
        <p:nvSpPr>
          <p:cNvPr id="7" name="文本框 6">
            <a:extLst>
              <a:ext uri="{FF2B5EF4-FFF2-40B4-BE49-F238E27FC236}">
                <a16:creationId xmlns:a16="http://schemas.microsoft.com/office/drawing/2014/main" id="{FF436C3D-FA96-4F46-AECD-DE47B5E500A5}"/>
              </a:ext>
            </a:extLst>
          </p:cNvPr>
          <p:cNvSpPr txBox="1"/>
          <p:nvPr/>
        </p:nvSpPr>
        <p:spPr>
          <a:xfrm>
            <a:off x="118535" y="5607412"/>
            <a:ext cx="11353800" cy="923330"/>
          </a:xfrm>
          <a:prstGeom prst="rect">
            <a:avLst/>
          </a:prstGeom>
          <a:noFill/>
        </p:spPr>
        <p:txBody>
          <a:bodyPr wrap="square" rtlCol="0">
            <a:spAutoFit/>
          </a:bodyPr>
          <a:lstStyle/>
          <a:p>
            <a:pPr algn="ctr"/>
            <a:r>
              <a:rPr lang="en-US" altLang="zh-CN" sz="1800" b="1" dirty="0">
                <a:solidFill>
                  <a:srgbClr val="C00000"/>
                </a:solidFill>
                <a:latin typeface="+mn-lt"/>
              </a:rPr>
              <a:t>2015</a:t>
            </a:r>
            <a:r>
              <a:rPr lang="zh-CN" altLang="en-US" sz="1800" b="1" dirty="0">
                <a:solidFill>
                  <a:srgbClr val="C00000"/>
                </a:solidFill>
                <a:latin typeface="+mn-lt"/>
              </a:rPr>
              <a:t>年“维基揭秘”网站爆料，</a:t>
            </a:r>
            <a:r>
              <a:rPr lang="zh-CN" altLang="en-US" sz="1800" dirty="0">
                <a:latin typeface="+mn-lt"/>
              </a:rPr>
              <a:t>美国国家安全局曾在希拉克、萨科齐和奥朗德担任法国总统期间对其实施窃听。同年，该网站曝光美方针对日本的大规模窃听项目“目标东京”，对象涉及日本内阁府、经济产业省、财务省、央行等。</a:t>
            </a:r>
          </a:p>
        </p:txBody>
      </p:sp>
    </p:spTree>
    <p:extLst>
      <p:ext uri="{BB962C8B-B14F-4D97-AF65-F5344CB8AC3E}">
        <p14:creationId xmlns:p14="http://schemas.microsoft.com/office/powerpoint/2010/main" val="35965594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a:extLst>
              <a:ext uri="{FF2B5EF4-FFF2-40B4-BE49-F238E27FC236}">
                <a16:creationId xmlns:a16="http://schemas.microsoft.com/office/drawing/2014/main" id="{E14E37C3-D113-4973-9477-85ED02866D8E}"/>
              </a:ext>
            </a:extLst>
          </p:cNvPr>
          <p:cNvSpPr>
            <a:spLocks noGrp="1"/>
          </p:cNvSpPr>
          <p:nvPr>
            <p:ph type="title"/>
          </p:nvPr>
        </p:nvSpPr>
        <p:spPr/>
        <p:txBody>
          <a:bodyPr/>
          <a:lstStyle/>
          <a:p>
            <a:r>
              <a:rPr lang="zh-CN" altLang="en-US" dirty="0"/>
              <a:t>美国“黑客帝国”</a:t>
            </a:r>
          </a:p>
        </p:txBody>
      </p:sp>
      <p:sp>
        <p:nvSpPr>
          <p:cNvPr id="5" name="灯片编号占位符 4">
            <a:extLst>
              <a:ext uri="{FF2B5EF4-FFF2-40B4-BE49-F238E27FC236}">
                <a16:creationId xmlns:a16="http://schemas.microsoft.com/office/drawing/2014/main" id="{B45AA86F-1F84-4C56-81A6-FFDD38C128F0}"/>
              </a:ext>
            </a:extLst>
          </p:cNvPr>
          <p:cNvSpPr>
            <a:spLocks noGrp="1"/>
          </p:cNvSpPr>
          <p:nvPr>
            <p:ph type="sldNum" sz="quarter" idx="12"/>
          </p:nvPr>
        </p:nvSpPr>
        <p:spPr/>
        <p:txBody>
          <a:bodyPr/>
          <a:lstStyle/>
          <a:p>
            <a:pPr>
              <a:defRPr/>
            </a:pPr>
            <a:fld id="{EE7AFD8E-47EC-4333-9317-F3617AC17F61}" type="slidenum">
              <a:rPr lang="en-US" altLang="zh-CN" smtClean="0"/>
              <a:t>6</a:t>
            </a:fld>
            <a:endParaRPr lang="en-US" altLang="zh-CN" dirty="0"/>
          </a:p>
        </p:txBody>
      </p:sp>
      <p:sp>
        <p:nvSpPr>
          <p:cNvPr id="2" name="文本框 1">
            <a:extLst>
              <a:ext uri="{FF2B5EF4-FFF2-40B4-BE49-F238E27FC236}">
                <a16:creationId xmlns:a16="http://schemas.microsoft.com/office/drawing/2014/main" id="{6FED9F74-5F31-4417-B2CC-4CDFCF595BBA}"/>
              </a:ext>
            </a:extLst>
          </p:cNvPr>
          <p:cNvSpPr txBox="1"/>
          <p:nvPr/>
        </p:nvSpPr>
        <p:spPr>
          <a:xfrm>
            <a:off x="1142245" y="5215467"/>
            <a:ext cx="9593488" cy="1200329"/>
          </a:xfrm>
          <a:prstGeom prst="rect">
            <a:avLst/>
          </a:prstGeom>
          <a:noFill/>
        </p:spPr>
        <p:txBody>
          <a:bodyPr wrap="square" rtlCol="0">
            <a:spAutoFit/>
          </a:bodyPr>
          <a:lstStyle/>
          <a:p>
            <a:pPr algn="ctr"/>
            <a:r>
              <a:rPr lang="zh-CN" altLang="en-US" dirty="0">
                <a:latin typeface="+mn-lt"/>
              </a:rPr>
              <a:t>　　</a:t>
            </a:r>
            <a:r>
              <a:rPr lang="zh-CN" altLang="en-US" b="1" dirty="0">
                <a:latin typeface="+mn-lt"/>
              </a:rPr>
              <a:t>美军秘密文件出现在社交媒体上</a:t>
            </a:r>
            <a:r>
              <a:rPr lang="zh-CN" altLang="en-US" dirty="0">
                <a:latin typeface="+mn-lt"/>
              </a:rPr>
              <a:t>，内容涉及俄乌冲突等各方面情报，还暴露了美方对联合国秘书长古特雷斯以及韩国、以色列、乌克兰等盟友的窃听行动。</a:t>
            </a:r>
          </a:p>
        </p:txBody>
      </p:sp>
      <p:pic>
        <p:nvPicPr>
          <p:cNvPr id="392194" name="Picture 2">
            <a:extLst>
              <a:ext uri="{FF2B5EF4-FFF2-40B4-BE49-F238E27FC236}">
                <a16:creationId xmlns:a16="http://schemas.microsoft.com/office/drawing/2014/main" id="{0A221DB6-1DCB-4E08-8A8A-27014A54CB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39155" y="1601871"/>
            <a:ext cx="5799667" cy="32623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41735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E3E74121-8410-470C-B7FE-A8713F4BA465}"/>
              </a:ext>
            </a:extLst>
          </p:cNvPr>
          <p:cNvSpPr>
            <a:spLocks noGrp="1"/>
          </p:cNvSpPr>
          <p:nvPr>
            <p:ph type="title"/>
          </p:nvPr>
        </p:nvSpPr>
        <p:spPr/>
        <p:txBody>
          <a:bodyPr/>
          <a:lstStyle/>
          <a:p>
            <a:r>
              <a:rPr lang="zh-CN" altLang="en-US" b="1" dirty="0">
                <a:solidFill>
                  <a:srgbClr val="C00000"/>
                </a:solidFill>
                <a:latin typeface="+mn-lt"/>
              </a:rPr>
              <a:t>没有网络安全就没有国家安全！</a:t>
            </a:r>
            <a:endParaRPr lang="zh-CN" altLang="en-US" dirty="0"/>
          </a:p>
        </p:txBody>
      </p:sp>
      <p:sp>
        <p:nvSpPr>
          <p:cNvPr id="4" name="灯片编号占位符 3">
            <a:extLst>
              <a:ext uri="{FF2B5EF4-FFF2-40B4-BE49-F238E27FC236}">
                <a16:creationId xmlns:a16="http://schemas.microsoft.com/office/drawing/2014/main" id="{A5EAE5C6-86F8-492A-A1F1-B4624DEDC882}"/>
              </a:ext>
            </a:extLst>
          </p:cNvPr>
          <p:cNvSpPr>
            <a:spLocks noGrp="1"/>
          </p:cNvSpPr>
          <p:nvPr>
            <p:ph type="sldNum" sz="quarter" idx="12"/>
          </p:nvPr>
        </p:nvSpPr>
        <p:spPr/>
        <p:txBody>
          <a:bodyPr/>
          <a:lstStyle/>
          <a:p>
            <a:pPr>
              <a:defRPr/>
            </a:pPr>
            <a:fld id="{8DE895D9-91D8-4958-BB05-9803D63D1C8A}" type="slidenum">
              <a:rPr lang="en-US" altLang="zh-CN" smtClean="0"/>
              <a:t>7</a:t>
            </a:fld>
            <a:endParaRPr lang="en-US" altLang="zh-CN" dirty="0"/>
          </a:p>
        </p:txBody>
      </p:sp>
      <p:sp>
        <p:nvSpPr>
          <p:cNvPr id="7" name="文本框 6">
            <a:extLst>
              <a:ext uri="{FF2B5EF4-FFF2-40B4-BE49-F238E27FC236}">
                <a16:creationId xmlns:a16="http://schemas.microsoft.com/office/drawing/2014/main" id="{71B9884E-5343-4CAB-9987-917B9ED29A30}"/>
              </a:ext>
            </a:extLst>
          </p:cNvPr>
          <p:cNvSpPr txBox="1"/>
          <p:nvPr/>
        </p:nvSpPr>
        <p:spPr>
          <a:xfrm>
            <a:off x="6000000" y="1885414"/>
            <a:ext cx="5833533" cy="2308324"/>
          </a:xfrm>
          <a:prstGeom prst="rect">
            <a:avLst/>
          </a:prstGeom>
          <a:noFill/>
        </p:spPr>
        <p:txBody>
          <a:bodyPr wrap="square" rtlCol="0">
            <a:spAutoFit/>
          </a:bodyPr>
          <a:lstStyle/>
          <a:p>
            <a:r>
              <a:rPr lang="zh-CN" altLang="en-US" dirty="0">
                <a:latin typeface="+mn-lt"/>
              </a:rPr>
              <a:t>时代大势，新一轮科技革命和产业变革方兴未艾，信息化、数字化正在重新绘制世界权力图谱，每一次重大技术变革都给国家安全带来新的挑战，</a:t>
            </a:r>
            <a:r>
              <a:rPr lang="zh-CN" altLang="en-US" b="1" dirty="0">
                <a:solidFill>
                  <a:srgbClr val="C00000"/>
                </a:solidFill>
                <a:latin typeface="+mn-lt"/>
              </a:rPr>
              <a:t>网络安全已经成为大国博弈的重要领域</a:t>
            </a:r>
            <a:r>
              <a:rPr lang="zh-CN" altLang="en-US" dirty="0">
                <a:latin typeface="+mn-lt"/>
              </a:rPr>
              <a:t>。</a:t>
            </a:r>
          </a:p>
          <a:p>
            <a:endParaRPr lang="zh-CN" altLang="en-US" dirty="0">
              <a:latin typeface="+mn-lt"/>
            </a:endParaRPr>
          </a:p>
        </p:txBody>
      </p:sp>
      <p:sp>
        <p:nvSpPr>
          <p:cNvPr id="9" name="文本框 8">
            <a:extLst>
              <a:ext uri="{FF2B5EF4-FFF2-40B4-BE49-F238E27FC236}">
                <a16:creationId xmlns:a16="http://schemas.microsoft.com/office/drawing/2014/main" id="{E5BA5EDA-0E1C-4F1E-B82A-8C4020EBAC91}"/>
              </a:ext>
            </a:extLst>
          </p:cNvPr>
          <p:cNvSpPr txBox="1"/>
          <p:nvPr/>
        </p:nvSpPr>
        <p:spPr>
          <a:xfrm>
            <a:off x="6000000" y="4126005"/>
            <a:ext cx="5472333" cy="1569660"/>
          </a:xfrm>
          <a:prstGeom prst="rect">
            <a:avLst/>
          </a:prstGeom>
          <a:noFill/>
        </p:spPr>
        <p:txBody>
          <a:bodyPr wrap="square" rtlCol="0">
            <a:spAutoFit/>
          </a:bodyPr>
          <a:lstStyle/>
          <a:p>
            <a:r>
              <a:rPr lang="zh-CN" altLang="en-US" dirty="0">
                <a:latin typeface="+mn-lt"/>
              </a:rPr>
              <a:t>总书记强调：“</a:t>
            </a:r>
            <a:r>
              <a:rPr lang="zh-CN" altLang="en-US" b="1" dirty="0">
                <a:solidFill>
                  <a:srgbClr val="C00000"/>
                </a:solidFill>
                <a:latin typeface="+mn-lt"/>
              </a:rPr>
              <a:t>没有网络安全就没有国家安全。</a:t>
            </a:r>
            <a:r>
              <a:rPr lang="zh-CN" altLang="en-US" dirty="0">
                <a:latin typeface="+mn-lt"/>
              </a:rPr>
              <a:t>”“网络安全和信息化是一体之两翼、驱动之双轮，必须统一谋划、统一部署、统一推进、统一实施。”</a:t>
            </a:r>
          </a:p>
        </p:txBody>
      </p:sp>
      <p:pic>
        <p:nvPicPr>
          <p:cNvPr id="11" name="图片 10">
            <a:extLst>
              <a:ext uri="{FF2B5EF4-FFF2-40B4-BE49-F238E27FC236}">
                <a16:creationId xmlns:a16="http://schemas.microsoft.com/office/drawing/2014/main" id="{AF25E174-1004-4FFA-9E69-68BCEE7E91CD}"/>
              </a:ext>
            </a:extLst>
          </p:cNvPr>
          <p:cNvPicPr>
            <a:picLocks noChangeAspect="1"/>
          </p:cNvPicPr>
          <p:nvPr/>
        </p:nvPicPr>
        <p:blipFill>
          <a:blip r:embed="rId2"/>
          <a:stretch>
            <a:fillRect/>
          </a:stretch>
        </p:blipFill>
        <p:spPr>
          <a:xfrm>
            <a:off x="432000" y="1968744"/>
            <a:ext cx="5476416" cy="3644663"/>
          </a:xfrm>
          <a:prstGeom prst="rect">
            <a:avLst/>
          </a:prstGeom>
        </p:spPr>
      </p:pic>
    </p:spTree>
    <p:extLst>
      <p:ext uri="{BB962C8B-B14F-4D97-AF65-F5344CB8AC3E}">
        <p14:creationId xmlns:p14="http://schemas.microsoft.com/office/powerpoint/2010/main" val="25724493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占位符 7"/>
          <p:cNvSpPr>
            <a:spLocks noGrp="1"/>
          </p:cNvSpPr>
          <p:nvPr>
            <p:ph type="body" idx="1"/>
          </p:nvPr>
        </p:nvSpPr>
        <p:spPr/>
        <p:txBody>
          <a:bodyPr/>
          <a:lstStyle/>
          <a:p>
            <a:pPr marL="742950" indent="-742950" algn="l">
              <a:buFont typeface="+mj-lt"/>
              <a:buAutoNum type="arabicPeriod"/>
            </a:pPr>
            <a:r>
              <a:rPr lang="en-US" altLang="zh-CN" sz="2400" dirty="0"/>
              <a:t>What are the desirable properties of secure communications?</a:t>
            </a:r>
          </a:p>
          <a:p>
            <a:pPr marL="742950" indent="-742950" algn="l">
              <a:buFont typeface="+mj-lt"/>
              <a:buAutoNum type="arabicPeriod"/>
            </a:pPr>
            <a:r>
              <a:rPr lang="en-US" altLang="zh-CN" sz="2400" dirty="0"/>
              <a:t>What security risks do you find in layer 5 to layer 1?</a:t>
            </a:r>
          </a:p>
          <a:p>
            <a:pPr marL="742950" indent="-742950" algn="l">
              <a:buFont typeface="+mj-lt"/>
              <a:buAutoNum type="arabicPeriod"/>
            </a:pPr>
            <a:r>
              <a:rPr lang="en-US" altLang="zh-CN" sz="2400" dirty="0"/>
              <a:t>What is your own idea for achieving confidentiality, integrity, end-to-end authentication, </a:t>
            </a:r>
            <a:r>
              <a:rPr lang="en-US" altLang="zh-CN" sz="2400" dirty="0" err="1"/>
              <a:t>etc</a:t>
            </a:r>
            <a:r>
              <a:rPr lang="en-US" altLang="zh-CN" sz="2400" dirty="0"/>
              <a:t>? What is a good cipher?</a:t>
            </a:r>
          </a:p>
          <a:p>
            <a:pPr marL="742950" indent="-742950" algn="l">
              <a:buFont typeface="+mj-lt"/>
              <a:buAutoNum type="arabicPeriod"/>
            </a:pPr>
            <a:r>
              <a:rPr lang="en-US" altLang="zh-CN" sz="2400" dirty="0"/>
              <a:t>How do you secure email, TCP and IP?</a:t>
            </a:r>
            <a:endParaRPr lang="zh-CN" altLang="en-US" sz="2400" dirty="0"/>
          </a:p>
        </p:txBody>
      </p:sp>
      <p:sp>
        <p:nvSpPr>
          <p:cNvPr id="3" name="灯片编号占位符 2"/>
          <p:cNvSpPr>
            <a:spLocks noGrp="1"/>
          </p:cNvSpPr>
          <p:nvPr>
            <p:ph type="sldNum" sz="quarter" idx="12"/>
          </p:nvPr>
        </p:nvSpPr>
        <p:spPr/>
        <p:txBody>
          <a:bodyPr/>
          <a:lstStyle/>
          <a:p>
            <a:pPr>
              <a:defRPr/>
            </a:pPr>
            <a:fld id="{F769371F-0F95-4BDF-9A9A-7FF549C12214}" type="slidenum">
              <a:rPr lang="en-US" altLang="zh-CN" smtClean="0"/>
              <a:pPr>
                <a:defRPr/>
              </a:pPr>
              <a:t>8</a:t>
            </a:fld>
            <a:endParaRPr lang="en-US" altLang="zh-CN" dirty="0"/>
          </a:p>
        </p:txBody>
      </p:sp>
    </p:spTree>
    <p:extLst>
      <p:ext uri="{BB962C8B-B14F-4D97-AF65-F5344CB8AC3E}">
        <p14:creationId xmlns:p14="http://schemas.microsoft.com/office/powerpoint/2010/main" val="3517578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dirty="0">
                <a:solidFill>
                  <a:schemeClr val="accent2"/>
                </a:solidFill>
              </a:rPr>
              <a:t>Chapter 8: </a:t>
            </a:r>
            <a:r>
              <a:rPr lang="en-US" altLang="zh-CN" dirty="0">
                <a:solidFill>
                  <a:schemeClr val="accent2"/>
                </a:solidFill>
              </a:rPr>
              <a:t>Chapter goals:</a:t>
            </a:r>
            <a:endParaRPr lang="en-US" dirty="0">
              <a:solidFill>
                <a:schemeClr val="accent2"/>
              </a:solidFill>
            </a:endParaRPr>
          </a:p>
        </p:txBody>
      </p:sp>
      <p:sp>
        <p:nvSpPr>
          <p:cNvPr id="21507" name="Rectangle 3"/>
          <p:cNvSpPr>
            <a:spLocks noGrp="1" noChangeArrowheads="1"/>
          </p:cNvSpPr>
          <p:nvPr>
            <p:ph idx="1"/>
          </p:nvPr>
        </p:nvSpPr>
        <p:spPr/>
        <p:txBody>
          <a:bodyPr/>
          <a:lstStyle/>
          <a:p>
            <a:r>
              <a:rPr lang="en-US" dirty="0"/>
              <a:t>understand </a:t>
            </a:r>
            <a:r>
              <a:rPr lang="en-US" dirty="0">
                <a:solidFill>
                  <a:schemeClr val="accent2"/>
                </a:solidFill>
              </a:rPr>
              <a:t>principles of network security</a:t>
            </a:r>
            <a:r>
              <a:rPr lang="en-US" dirty="0"/>
              <a:t>: </a:t>
            </a:r>
          </a:p>
          <a:p>
            <a:pPr lvl="1"/>
            <a:r>
              <a:rPr lang="en-US" dirty="0"/>
              <a:t>cryptography and its many uses beyond </a:t>
            </a:r>
            <a:r>
              <a:rPr lang="en-US" altLang="ja-JP" dirty="0"/>
              <a:t>"confidentiality"</a:t>
            </a:r>
          </a:p>
          <a:p>
            <a:pPr lvl="1"/>
            <a:r>
              <a:rPr lang="en-US" dirty="0"/>
              <a:t>authentication</a:t>
            </a:r>
          </a:p>
          <a:p>
            <a:pPr lvl="1"/>
            <a:r>
              <a:rPr lang="en-US" dirty="0"/>
              <a:t>message integrity</a:t>
            </a:r>
          </a:p>
          <a:p>
            <a:r>
              <a:rPr lang="en-US" dirty="0"/>
              <a:t>security in </a:t>
            </a:r>
            <a:r>
              <a:rPr lang="en-US" dirty="0">
                <a:solidFill>
                  <a:schemeClr val="accent5"/>
                </a:solidFill>
              </a:rPr>
              <a:t>practice</a:t>
            </a:r>
            <a:r>
              <a:rPr lang="en-US" dirty="0"/>
              <a:t>:</a:t>
            </a:r>
          </a:p>
          <a:p>
            <a:pPr lvl="1"/>
            <a:r>
              <a:rPr lang="en-US" dirty="0"/>
              <a:t>firewalls and intrusion detection systems</a:t>
            </a:r>
          </a:p>
          <a:p>
            <a:pPr lvl="1"/>
            <a:r>
              <a:rPr lang="en-US" dirty="0"/>
              <a:t>security in application, transport, network, link layers</a:t>
            </a:r>
          </a:p>
        </p:txBody>
      </p:sp>
      <p:sp>
        <p:nvSpPr>
          <p:cNvPr id="2" name="灯片编号占位符 1"/>
          <p:cNvSpPr>
            <a:spLocks noGrp="1"/>
          </p:cNvSpPr>
          <p:nvPr>
            <p:ph type="sldNum" sz="quarter" idx="12"/>
          </p:nvPr>
        </p:nvSpPr>
        <p:spPr/>
        <p:txBody>
          <a:bodyPr/>
          <a:lstStyle/>
          <a:p>
            <a:pPr>
              <a:defRPr/>
            </a:pPr>
            <a:fld id="{8DE895D9-91D8-4958-BB05-9803D63D1C8A}" type="slidenum">
              <a:rPr lang="en-US" altLang="zh-CN" smtClean="0"/>
              <a:pPr>
                <a:defRPr/>
              </a:pPr>
              <a:t>9</a:t>
            </a:fld>
            <a:endParaRPr lang="en-US" altLang="zh-CN" dirty="0"/>
          </a:p>
        </p:txBody>
      </p:sp>
    </p:spTree>
    <p:extLst>
      <p:ext uri="{BB962C8B-B14F-4D97-AF65-F5344CB8AC3E}">
        <p14:creationId xmlns:p14="http://schemas.microsoft.com/office/powerpoint/2010/main" val="3114320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t>Chapter 8 roadmap</a:t>
            </a:r>
            <a:endParaRPr lang="en-US" dirty="0"/>
          </a:p>
        </p:txBody>
      </p:sp>
      <p:sp>
        <p:nvSpPr>
          <p:cNvPr id="23555" name="Rectangle 3"/>
          <p:cNvSpPr>
            <a:spLocks noGrp="1" noChangeArrowheads="1"/>
          </p:cNvSpPr>
          <p:nvPr>
            <p:ph idx="1"/>
          </p:nvPr>
        </p:nvSpPr>
        <p:spPr/>
        <p:txBody>
          <a:bodyPr>
            <a:normAutofit fontScale="85000" lnSpcReduction="20000"/>
          </a:bodyPr>
          <a:lstStyle/>
          <a:p>
            <a:pPr marL="0" indent="0">
              <a:buNone/>
            </a:pPr>
            <a:r>
              <a:rPr lang="en-US" dirty="0">
                <a:solidFill>
                  <a:schemeClr val="accent5"/>
                </a:solidFill>
              </a:rPr>
              <a:t>8.1 What is network security?</a:t>
            </a:r>
          </a:p>
          <a:p>
            <a:pPr marL="0" indent="0">
              <a:buNone/>
            </a:pPr>
            <a:r>
              <a:rPr lang="en-US" dirty="0">
                <a:solidFill>
                  <a:schemeClr val="accent5"/>
                </a:solidFill>
              </a:rPr>
              <a:t>8.2 Principles of cryptography</a:t>
            </a:r>
          </a:p>
          <a:p>
            <a:pPr marL="0" indent="0">
              <a:buNone/>
            </a:pPr>
            <a:r>
              <a:rPr lang="en-US" dirty="0">
                <a:solidFill>
                  <a:schemeClr val="accent5"/>
                </a:solidFill>
              </a:rPr>
              <a:t>8.3 Message integrity and digital signature</a:t>
            </a:r>
          </a:p>
          <a:p>
            <a:pPr marL="0" indent="0">
              <a:buNone/>
            </a:pPr>
            <a:r>
              <a:rPr lang="en-US" dirty="0">
                <a:solidFill>
                  <a:schemeClr val="accent5"/>
                </a:solidFill>
              </a:rPr>
              <a:t>8.4 End-to-end </a:t>
            </a:r>
            <a:r>
              <a:rPr lang="en-US" altLang="zh-CN" dirty="0">
                <a:solidFill>
                  <a:schemeClr val="accent5"/>
                </a:solidFill>
              </a:rPr>
              <a:t>authentication</a:t>
            </a:r>
            <a:endParaRPr lang="en-US" dirty="0">
              <a:solidFill>
                <a:schemeClr val="accent5"/>
              </a:solidFill>
            </a:endParaRPr>
          </a:p>
          <a:p>
            <a:pPr marL="0" indent="0">
              <a:buNone/>
            </a:pPr>
            <a:r>
              <a:rPr lang="en-US" dirty="0"/>
              <a:t>8.5 Securing e-mail</a:t>
            </a:r>
          </a:p>
          <a:p>
            <a:pPr marL="0" indent="0">
              <a:buNone/>
            </a:pPr>
            <a:r>
              <a:rPr lang="en-US" dirty="0"/>
              <a:t>8.6 Securing TCP connections: SSL</a:t>
            </a:r>
          </a:p>
          <a:p>
            <a:pPr marL="0" indent="0">
              <a:buNone/>
            </a:pPr>
            <a:r>
              <a:rPr lang="en-US" dirty="0"/>
              <a:t>8.7 Network layer security: IPsec &amp; VPN</a:t>
            </a:r>
          </a:p>
          <a:p>
            <a:pPr marL="0" indent="0">
              <a:buNone/>
            </a:pPr>
            <a:r>
              <a:rPr lang="en-US" dirty="0"/>
              <a:t>8.8 Securing wireless LANs</a:t>
            </a:r>
          </a:p>
          <a:p>
            <a:pPr marL="0" indent="0">
              <a:buNone/>
            </a:pPr>
            <a:r>
              <a:rPr lang="en-US" dirty="0"/>
              <a:t>8.9 Operational security: firewalls and IDS</a:t>
            </a:r>
          </a:p>
        </p:txBody>
      </p:sp>
      <p:sp>
        <p:nvSpPr>
          <p:cNvPr id="3" name="灯片编号占位符 2"/>
          <p:cNvSpPr>
            <a:spLocks noGrp="1"/>
          </p:cNvSpPr>
          <p:nvPr>
            <p:ph type="sldNum" sz="quarter" idx="12"/>
          </p:nvPr>
        </p:nvSpPr>
        <p:spPr/>
        <p:txBody>
          <a:bodyPr/>
          <a:lstStyle/>
          <a:p>
            <a:pPr>
              <a:defRPr/>
            </a:pPr>
            <a:fld id="{DEDE5757-5941-4466-94C9-99ED3E191645}" type="slidenum">
              <a:rPr lang="en-US" altLang="zh-CN" smtClean="0"/>
              <a:pPr>
                <a:defRPr/>
              </a:pPr>
              <a:t>10</a:t>
            </a:fld>
            <a:endParaRPr lang="en-US" altLang="zh-CN" dirty="0"/>
          </a:p>
        </p:txBody>
      </p:sp>
    </p:spTree>
    <p:extLst>
      <p:ext uri="{BB962C8B-B14F-4D97-AF65-F5344CB8AC3E}">
        <p14:creationId xmlns:p14="http://schemas.microsoft.com/office/powerpoint/2010/main" val="18652037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t>Chapter 8 roadmap</a:t>
            </a:r>
            <a:endParaRPr lang="en-US" dirty="0"/>
          </a:p>
        </p:txBody>
      </p:sp>
      <p:sp>
        <p:nvSpPr>
          <p:cNvPr id="23555" name="Rectangle 3"/>
          <p:cNvSpPr>
            <a:spLocks noGrp="1" noChangeArrowheads="1"/>
          </p:cNvSpPr>
          <p:nvPr>
            <p:ph idx="1"/>
          </p:nvPr>
        </p:nvSpPr>
        <p:spPr/>
        <p:txBody>
          <a:bodyPr>
            <a:normAutofit fontScale="85000" lnSpcReduction="20000"/>
          </a:bodyPr>
          <a:lstStyle/>
          <a:p>
            <a:pPr marL="0" indent="0">
              <a:buNone/>
            </a:pPr>
            <a:r>
              <a:rPr lang="en-US" dirty="0">
                <a:solidFill>
                  <a:schemeClr val="accent2"/>
                </a:solidFill>
              </a:rPr>
              <a:t>8.1 What is network security?</a:t>
            </a:r>
          </a:p>
          <a:p>
            <a:pPr marL="0" indent="0">
              <a:buNone/>
            </a:pPr>
            <a:r>
              <a:rPr lang="en-US" dirty="0"/>
              <a:t>8.2 Principles of cryptography</a:t>
            </a:r>
          </a:p>
          <a:p>
            <a:pPr marL="0" indent="0">
              <a:buNone/>
            </a:pPr>
            <a:r>
              <a:rPr lang="en-US" dirty="0"/>
              <a:t>8.3 Message integrity and digital signature</a:t>
            </a:r>
          </a:p>
          <a:p>
            <a:pPr marL="0" indent="0">
              <a:buNone/>
            </a:pPr>
            <a:r>
              <a:rPr lang="en-US" dirty="0"/>
              <a:t>8.4 End-to-end </a:t>
            </a:r>
            <a:r>
              <a:rPr lang="en-US" altLang="zh-CN" dirty="0"/>
              <a:t>authentication</a:t>
            </a:r>
            <a:endParaRPr lang="en-US" dirty="0"/>
          </a:p>
          <a:p>
            <a:pPr marL="0" indent="0">
              <a:buNone/>
            </a:pPr>
            <a:r>
              <a:rPr lang="en-US" dirty="0"/>
              <a:t>8.5 Securing e-mail</a:t>
            </a:r>
          </a:p>
          <a:p>
            <a:pPr marL="0" indent="0">
              <a:buNone/>
            </a:pPr>
            <a:r>
              <a:rPr lang="en-US" dirty="0"/>
              <a:t>8.6 Securing TCP connections: SSL</a:t>
            </a:r>
          </a:p>
          <a:p>
            <a:pPr marL="0" indent="0">
              <a:buNone/>
            </a:pPr>
            <a:r>
              <a:rPr lang="en-US" dirty="0"/>
              <a:t>8.7 Network layer security: IPsec &amp; VPN</a:t>
            </a:r>
          </a:p>
          <a:p>
            <a:pPr marL="0" indent="0">
              <a:buNone/>
            </a:pPr>
            <a:r>
              <a:rPr lang="en-US" dirty="0"/>
              <a:t>8.8 Securing wireless LANs</a:t>
            </a:r>
          </a:p>
          <a:p>
            <a:pPr marL="0" indent="0">
              <a:buNone/>
            </a:pPr>
            <a:r>
              <a:rPr lang="en-US" dirty="0"/>
              <a:t>8.9 Operational security: firewalls and IDS</a:t>
            </a:r>
          </a:p>
        </p:txBody>
      </p:sp>
      <p:sp>
        <p:nvSpPr>
          <p:cNvPr id="3" name="灯片编号占位符 2"/>
          <p:cNvSpPr>
            <a:spLocks noGrp="1"/>
          </p:cNvSpPr>
          <p:nvPr>
            <p:ph type="sldNum" sz="quarter" idx="12"/>
          </p:nvPr>
        </p:nvSpPr>
        <p:spPr/>
        <p:txBody>
          <a:bodyPr/>
          <a:lstStyle/>
          <a:p>
            <a:pPr>
              <a:defRPr/>
            </a:pPr>
            <a:fld id="{DEDE5757-5941-4466-94C9-99ED3E191645}" type="slidenum">
              <a:rPr lang="en-US" altLang="zh-CN" smtClean="0"/>
              <a:pPr>
                <a:defRPr/>
              </a:pPr>
              <a:t>11</a:t>
            </a:fld>
            <a:endParaRPr lang="en-US" altLang="zh-CN" dirty="0"/>
          </a:p>
        </p:txBody>
      </p:sp>
    </p:spTree>
    <p:extLst>
      <p:ext uri="{BB962C8B-B14F-4D97-AF65-F5344CB8AC3E}">
        <p14:creationId xmlns:p14="http://schemas.microsoft.com/office/powerpoint/2010/main" val="24724663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1485900" y="360000"/>
            <a:ext cx="9182100" cy="890588"/>
          </a:xfrm>
        </p:spPr>
        <p:txBody>
          <a:bodyPr/>
          <a:lstStyle/>
          <a:p>
            <a:r>
              <a:rPr lang="en-US" dirty="0"/>
              <a:t>Desirable properties of secure comm</a:t>
            </a:r>
            <a:r>
              <a:rPr lang="en-US" altLang="zh-CN" dirty="0"/>
              <a:t>unications</a:t>
            </a:r>
            <a:endParaRPr lang="en-US" dirty="0"/>
          </a:p>
        </p:txBody>
      </p:sp>
      <p:sp>
        <p:nvSpPr>
          <p:cNvPr id="25603" name="Rectangle 3"/>
          <p:cNvSpPr>
            <a:spLocks noGrp="1" noChangeArrowheads="1"/>
          </p:cNvSpPr>
          <p:nvPr>
            <p:ph idx="1"/>
          </p:nvPr>
        </p:nvSpPr>
        <p:spPr/>
        <p:txBody>
          <a:bodyPr>
            <a:normAutofit fontScale="92500" lnSpcReduction="10000"/>
          </a:bodyPr>
          <a:lstStyle/>
          <a:p>
            <a:r>
              <a:rPr lang="en-US" b="1" dirty="0">
                <a:solidFill>
                  <a:schemeClr val="accent2"/>
                </a:solidFill>
              </a:rPr>
              <a:t>confidentiality</a:t>
            </a:r>
            <a:r>
              <a:rPr lang="en-US" dirty="0"/>
              <a:t>: only sender, intended receiver should </a:t>
            </a:r>
            <a:r>
              <a:rPr lang="en-US" altLang="ja-JP" dirty="0"/>
              <a:t>"understand" message contents</a:t>
            </a:r>
          </a:p>
          <a:p>
            <a:pPr lvl="1"/>
            <a:r>
              <a:rPr lang="en-US" dirty="0"/>
              <a:t>sender encrypts message</a:t>
            </a:r>
          </a:p>
          <a:p>
            <a:pPr lvl="1"/>
            <a:r>
              <a:rPr lang="en-US" dirty="0"/>
              <a:t>receiver decrypts message</a:t>
            </a:r>
          </a:p>
          <a:p>
            <a:r>
              <a:rPr lang="en-US" b="1" dirty="0">
                <a:solidFill>
                  <a:schemeClr val="accent2"/>
                </a:solidFill>
              </a:rPr>
              <a:t>message integrity</a:t>
            </a:r>
            <a:r>
              <a:rPr lang="en-US" dirty="0"/>
              <a:t>: sender, receiver want to ensure message not altered (in transit, or afterwards) without detection</a:t>
            </a:r>
          </a:p>
          <a:p>
            <a:r>
              <a:rPr lang="en-US" altLang="zh-CN" b="1" dirty="0">
                <a:solidFill>
                  <a:schemeClr val="accent2"/>
                </a:solidFill>
              </a:rPr>
              <a:t>end-to-end authentication</a:t>
            </a:r>
            <a:r>
              <a:rPr lang="en-US" altLang="zh-CN" dirty="0"/>
              <a:t>: sender, receiver want to confirm identity of each other </a:t>
            </a:r>
          </a:p>
          <a:p>
            <a:r>
              <a:rPr lang="en-US" b="1" dirty="0">
                <a:solidFill>
                  <a:schemeClr val="accent2"/>
                </a:solidFill>
              </a:rPr>
              <a:t>operational security</a:t>
            </a:r>
            <a:r>
              <a:rPr lang="en-US" dirty="0"/>
              <a:t>: services must be accessible and available to users</a:t>
            </a:r>
          </a:p>
        </p:txBody>
      </p:sp>
      <p:sp>
        <p:nvSpPr>
          <p:cNvPr id="3" name="灯片编号占位符 2"/>
          <p:cNvSpPr>
            <a:spLocks noGrp="1"/>
          </p:cNvSpPr>
          <p:nvPr>
            <p:ph type="sldNum" sz="quarter" idx="12"/>
          </p:nvPr>
        </p:nvSpPr>
        <p:spPr/>
        <p:txBody>
          <a:bodyPr/>
          <a:lstStyle/>
          <a:p>
            <a:fld id="{8DE895D9-91D8-4958-BB05-9803D63D1C8A}" type="slidenum">
              <a:rPr lang="en-US" altLang="zh-CN" smtClean="0"/>
              <a:pPr/>
              <a:t>12</a:t>
            </a:fld>
            <a:endParaRPr lang="en-US" altLang="zh-CN" dirty="0"/>
          </a:p>
        </p:txBody>
      </p:sp>
    </p:spTree>
    <p:extLst>
      <p:ext uri="{BB962C8B-B14F-4D97-AF65-F5344CB8AC3E}">
        <p14:creationId xmlns:p14="http://schemas.microsoft.com/office/powerpoint/2010/main" val="27898280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dirty="0"/>
              <a:t>Alice, Bob, Trudy</a:t>
            </a:r>
          </a:p>
        </p:txBody>
      </p:sp>
      <p:sp>
        <p:nvSpPr>
          <p:cNvPr id="5" name="灯片编号占位符 4"/>
          <p:cNvSpPr>
            <a:spLocks noGrp="1"/>
          </p:cNvSpPr>
          <p:nvPr>
            <p:ph type="sldNum" sz="quarter" idx="12"/>
          </p:nvPr>
        </p:nvSpPr>
        <p:spPr/>
        <p:txBody>
          <a:bodyPr/>
          <a:lstStyle/>
          <a:p>
            <a:fld id="{B5976719-4C93-4032-AE44-9AF0CDE2F195}" type="slidenum">
              <a:rPr lang="en-US" altLang="zh-CN" smtClean="0"/>
              <a:pPr/>
              <a:t>13</a:t>
            </a:fld>
            <a:endParaRPr lang="en-US" altLang="zh-CN" dirty="0"/>
          </a:p>
        </p:txBody>
      </p:sp>
      <p:sp>
        <p:nvSpPr>
          <p:cNvPr id="27651" name="Rectangle 3"/>
          <p:cNvSpPr>
            <a:spLocks noGrp="1" noChangeArrowheads="1"/>
          </p:cNvSpPr>
          <p:nvPr>
            <p:ph type="body" sz="half" idx="4294967295"/>
          </p:nvPr>
        </p:nvSpPr>
        <p:spPr>
          <a:xfrm>
            <a:off x="2106614" y="1269267"/>
            <a:ext cx="8142287" cy="1617663"/>
          </a:xfrm>
        </p:spPr>
        <p:txBody>
          <a:bodyPr/>
          <a:lstStyle/>
          <a:p>
            <a:r>
              <a:rPr lang="en-US" sz="2400" dirty="0"/>
              <a:t>well-known in network security world</a:t>
            </a:r>
          </a:p>
          <a:p>
            <a:r>
              <a:rPr lang="en-US" sz="2400" dirty="0"/>
              <a:t>Bob, Alice (lovers!) want to communicate </a:t>
            </a:r>
            <a:r>
              <a:rPr lang="en-US" altLang="ja-JP" sz="2400" dirty="0"/>
              <a:t>"</a:t>
            </a:r>
            <a:r>
              <a:rPr lang="en-US" altLang="ja-JP" sz="2400" dirty="0">
                <a:solidFill>
                  <a:schemeClr val="accent6"/>
                </a:solidFill>
              </a:rPr>
              <a:t>securely</a:t>
            </a:r>
            <a:r>
              <a:rPr lang="en-US" altLang="ja-JP" sz="2400" dirty="0"/>
              <a:t>"</a:t>
            </a:r>
          </a:p>
        </p:txBody>
      </p:sp>
      <p:pic>
        <p:nvPicPr>
          <p:cNvPr id="27654" name="Picture 9" descr="Eve"/>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5477383" y="5562600"/>
            <a:ext cx="1082675" cy="1295400"/>
          </a:xfrm>
          <a:noFill/>
        </p:spPr>
      </p:pic>
      <p:sp>
        <p:nvSpPr>
          <p:cNvPr id="27655" name="Rectangle 11"/>
          <p:cNvSpPr>
            <a:spLocks noChangeArrowheads="1"/>
          </p:cNvSpPr>
          <p:nvPr/>
        </p:nvSpPr>
        <p:spPr bwMode="auto">
          <a:xfrm>
            <a:off x="3562351" y="4205289"/>
            <a:ext cx="1293813" cy="803275"/>
          </a:xfrm>
          <a:prstGeom prst="rect">
            <a:avLst/>
          </a:prstGeom>
          <a:solidFill>
            <a:srgbClr val="008000"/>
          </a:solidFill>
          <a:ln w="9525">
            <a:solidFill>
              <a:schemeClr val="tx1"/>
            </a:solidFill>
            <a:miter lim="800000"/>
            <a:headEnd/>
            <a:tailEnd/>
          </a:ln>
        </p:spPr>
        <p:txBody>
          <a:bodyPr wrap="none" anchor="ctr"/>
          <a:lstStyle/>
          <a:p>
            <a:endParaRPr lang="en-US" dirty="0">
              <a:latin typeface="+mn-lt"/>
              <a:ea typeface="+mn-ea"/>
              <a:cs typeface="Arial" charset="0"/>
            </a:endParaRPr>
          </a:p>
        </p:txBody>
      </p:sp>
      <p:sp>
        <p:nvSpPr>
          <p:cNvPr id="27656" name="Text Box 12"/>
          <p:cNvSpPr txBox="1">
            <a:spLocks noChangeArrowheads="1"/>
          </p:cNvSpPr>
          <p:nvPr/>
        </p:nvSpPr>
        <p:spPr bwMode="auto">
          <a:xfrm>
            <a:off x="3676651" y="4235450"/>
            <a:ext cx="829073"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solidFill>
                  <a:schemeClr val="bg1"/>
                </a:solidFill>
                <a:latin typeface="+mn-lt"/>
                <a:ea typeface="+mn-ea"/>
                <a:cs typeface="Arial" charset="0"/>
              </a:rPr>
              <a:t>secure</a:t>
            </a:r>
          </a:p>
          <a:p>
            <a:r>
              <a:rPr lang="en-US" dirty="0">
                <a:solidFill>
                  <a:schemeClr val="bg1"/>
                </a:solidFill>
                <a:latin typeface="+mn-lt"/>
                <a:ea typeface="+mn-ea"/>
                <a:cs typeface="Arial" charset="0"/>
              </a:rPr>
              <a:t>sender</a:t>
            </a:r>
          </a:p>
        </p:txBody>
      </p:sp>
      <p:sp>
        <p:nvSpPr>
          <p:cNvPr id="27657" name="Rectangle 13"/>
          <p:cNvSpPr>
            <a:spLocks noChangeArrowheads="1"/>
          </p:cNvSpPr>
          <p:nvPr/>
        </p:nvSpPr>
        <p:spPr bwMode="auto">
          <a:xfrm>
            <a:off x="7304088" y="4217989"/>
            <a:ext cx="1293812" cy="803275"/>
          </a:xfrm>
          <a:prstGeom prst="rect">
            <a:avLst/>
          </a:prstGeom>
          <a:solidFill>
            <a:srgbClr val="008000"/>
          </a:solidFill>
          <a:ln w="9525">
            <a:solidFill>
              <a:schemeClr val="tx1"/>
            </a:solidFill>
            <a:miter lim="800000"/>
            <a:headEnd/>
            <a:tailEnd/>
          </a:ln>
        </p:spPr>
        <p:txBody>
          <a:bodyPr wrap="none" anchor="ctr"/>
          <a:lstStyle/>
          <a:p>
            <a:endParaRPr lang="en-US" dirty="0">
              <a:latin typeface="+mn-lt"/>
              <a:ea typeface="+mn-ea"/>
              <a:cs typeface="Arial" charset="0"/>
            </a:endParaRPr>
          </a:p>
        </p:txBody>
      </p:sp>
      <p:sp>
        <p:nvSpPr>
          <p:cNvPr id="27658" name="Text Box 14"/>
          <p:cNvSpPr txBox="1">
            <a:spLocks noChangeArrowheads="1"/>
          </p:cNvSpPr>
          <p:nvPr/>
        </p:nvSpPr>
        <p:spPr bwMode="auto">
          <a:xfrm>
            <a:off x="7459663" y="4225132"/>
            <a:ext cx="934871"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solidFill>
                  <a:schemeClr val="bg1"/>
                </a:solidFill>
                <a:latin typeface="+mn-lt"/>
                <a:ea typeface="+mn-ea"/>
                <a:cs typeface="Arial" charset="0"/>
              </a:rPr>
              <a:t>secure</a:t>
            </a:r>
          </a:p>
          <a:p>
            <a:r>
              <a:rPr lang="en-US" dirty="0">
                <a:solidFill>
                  <a:schemeClr val="bg1"/>
                </a:solidFill>
                <a:latin typeface="+mn-lt"/>
                <a:ea typeface="+mn-ea"/>
                <a:cs typeface="Arial" charset="0"/>
              </a:rPr>
              <a:t>receiver</a:t>
            </a:r>
          </a:p>
        </p:txBody>
      </p:sp>
      <p:sp>
        <p:nvSpPr>
          <p:cNvPr id="27659" name="Text Box 18"/>
          <p:cNvSpPr txBox="1">
            <a:spLocks noChangeArrowheads="1"/>
          </p:cNvSpPr>
          <p:nvPr/>
        </p:nvSpPr>
        <p:spPr bwMode="auto">
          <a:xfrm>
            <a:off x="4576764" y="3460750"/>
            <a:ext cx="922047"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ea typeface="+mn-ea"/>
                <a:cs typeface="Arial" charset="0"/>
              </a:rPr>
              <a:t>channel</a:t>
            </a:r>
          </a:p>
        </p:txBody>
      </p:sp>
      <p:sp>
        <p:nvSpPr>
          <p:cNvPr id="27660" name="Line 19"/>
          <p:cNvSpPr>
            <a:spLocks noChangeShapeType="1"/>
          </p:cNvSpPr>
          <p:nvPr/>
        </p:nvSpPr>
        <p:spPr bwMode="auto">
          <a:xfrm>
            <a:off x="5292726" y="3883026"/>
            <a:ext cx="238125" cy="44926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latin typeface="+mn-lt"/>
              <a:ea typeface="+mn-ea"/>
            </a:endParaRPr>
          </a:p>
        </p:txBody>
      </p:sp>
      <p:sp>
        <p:nvSpPr>
          <p:cNvPr id="27661" name="Rectangle 21"/>
          <p:cNvSpPr>
            <a:spLocks noChangeArrowheads="1"/>
          </p:cNvSpPr>
          <p:nvPr/>
        </p:nvSpPr>
        <p:spPr bwMode="auto">
          <a:xfrm>
            <a:off x="4856164" y="4403726"/>
            <a:ext cx="2447925" cy="366713"/>
          </a:xfrm>
          <a:prstGeom prst="rect">
            <a:avLst/>
          </a:prstGeom>
          <a:solidFill>
            <a:srgbClr val="FF0000"/>
          </a:solidFill>
          <a:ln w="9525">
            <a:solidFill>
              <a:schemeClr val="tx1"/>
            </a:solidFill>
            <a:miter lim="800000"/>
            <a:headEnd/>
            <a:tailEnd/>
          </a:ln>
        </p:spPr>
        <p:txBody>
          <a:bodyPr wrap="none" anchor="ctr"/>
          <a:lstStyle/>
          <a:p>
            <a:endParaRPr lang="en-US" dirty="0">
              <a:latin typeface="+mn-lt"/>
              <a:ea typeface="+mn-ea"/>
              <a:cs typeface="Arial" charset="0"/>
            </a:endParaRPr>
          </a:p>
        </p:txBody>
      </p:sp>
      <p:sp>
        <p:nvSpPr>
          <p:cNvPr id="27662" name="Line 17"/>
          <p:cNvSpPr>
            <a:spLocks noChangeShapeType="1"/>
          </p:cNvSpPr>
          <p:nvPr/>
        </p:nvSpPr>
        <p:spPr bwMode="auto">
          <a:xfrm flipV="1">
            <a:off x="4856839" y="4600258"/>
            <a:ext cx="2460625" cy="0"/>
          </a:xfrm>
          <a:prstGeom prst="line">
            <a:avLst/>
          </a:prstGeom>
          <a:noFill/>
          <a:ln w="76200">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a typeface="+mn-ea"/>
            </a:endParaRPr>
          </a:p>
        </p:txBody>
      </p:sp>
      <p:sp>
        <p:nvSpPr>
          <p:cNvPr id="27663" name="Text Box 23"/>
          <p:cNvSpPr txBox="1">
            <a:spLocks noChangeArrowheads="1"/>
          </p:cNvSpPr>
          <p:nvPr/>
        </p:nvSpPr>
        <p:spPr bwMode="auto">
          <a:xfrm>
            <a:off x="5724526" y="3417888"/>
            <a:ext cx="1889125"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800" dirty="0">
                <a:latin typeface="+mn-lt"/>
                <a:ea typeface="+mn-ea"/>
                <a:cs typeface="Arial" charset="0"/>
              </a:rPr>
              <a:t>data, control messages</a:t>
            </a:r>
          </a:p>
        </p:txBody>
      </p:sp>
      <p:sp>
        <p:nvSpPr>
          <p:cNvPr id="27664" name="Line 24"/>
          <p:cNvSpPr>
            <a:spLocks noChangeShapeType="1"/>
          </p:cNvSpPr>
          <p:nvPr/>
        </p:nvSpPr>
        <p:spPr bwMode="auto">
          <a:xfrm>
            <a:off x="6570664" y="4035426"/>
            <a:ext cx="223837" cy="517525"/>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latin typeface="+mn-lt"/>
              <a:ea typeface="+mn-ea"/>
            </a:endParaRPr>
          </a:p>
        </p:txBody>
      </p:sp>
      <p:sp>
        <p:nvSpPr>
          <p:cNvPr id="27665" name="Freeform 25"/>
          <p:cNvSpPr>
            <a:spLocks/>
          </p:cNvSpPr>
          <p:nvPr/>
        </p:nvSpPr>
        <p:spPr bwMode="auto">
          <a:xfrm>
            <a:off x="5378450" y="4656138"/>
            <a:ext cx="573088" cy="914400"/>
          </a:xfrm>
          <a:custGeom>
            <a:avLst/>
            <a:gdLst>
              <a:gd name="T0" fmla="*/ 0 w 344"/>
              <a:gd name="T1" fmla="*/ 0 h 789"/>
              <a:gd name="T2" fmla="*/ 2147483647 w 344"/>
              <a:gd name="T3" fmla="*/ 2147483647 h 789"/>
              <a:gd name="T4" fmla="*/ 2147483647 w 344"/>
              <a:gd name="T5" fmla="*/ 2147483647 h 789"/>
              <a:gd name="T6" fmla="*/ 0 60000 65536"/>
              <a:gd name="T7" fmla="*/ 0 60000 65536"/>
              <a:gd name="T8" fmla="*/ 0 60000 65536"/>
              <a:gd name="T9" fmla="*/ 0 w 344"/>
              <a:gd name="T10" fmla="*/ 0 h 789"/>
              <a:gd name="T11" fmla="*/ 344 w 344"/>
              <a:gd name="T12" fmla="*/ 789 h 789"/>
            </a:gdLst>
            <a:ahLst/>
            <a:cxnLst>
              <a:cxn ang="T6">
                <a:pos x="T0" y="T1"/>
              </a:cxn>
              <a:cxn ang="T7">
                <a:pos x="T2" y="T3"/>
              </a:cxn>
              <a:cxn ang="T8">
                <a:pos x="T4" y="T5"/>
              </a:cxn>
            </a:cxnLst>
            <a:rect l="T9" t="T10" r="T11" b="T12"/>
            <a:pathLst>
              <a:path w="344" h="789">
                <a:moveTo>
                  <a:pt x="0" y="0"/>
                </a:moveTo>
                <a:cubicBezTo>
                  <a:pt x="52" y="24"/>
                  <a:pt x="255" y="10"/>
                  <a:pt x="310" y="142"/>
                </a:cubicBezTo>
                <a:cubicBezTo>
                  <a:pt x="344" y="248"/>
                  <a:pt x="324" y="654"/>
                  <a:pt x="328" y="789"/>
                </a:cubicBezTo>
              </a:path>
            </a:pathLst>
          </a:custGeom>
          <a:noFill/>
          <a:ln w="57150">
            <a:solidFill>
              <a:schemeClr val="accent5"/>
            </a:solidFill>
            <a:round/>
            <a:headEnd type="triangle" w="med" len="me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en-US" dirty="0">
              <a:latin typeface="+mn-lt"/>
              <a:ea typeface="+mn-ea"/>
            </a:endParaRPr>
          </a:p>
        </p:txBody>
      </p:sp>
      <p:sp>
        <p:nvSpPr>
          <p:cNvPr id="27666" name="Freeform 26"/>
          <p:cNvSpPr>
            <a:spLocks/>
          </p:cNvSpPr>
          <p:nvPr/>
        </p:nvSpPr>
        <p:spPr bwMode="auto">
          <a:xfrm flipH="1">
            <a:off x="6053139" y="4654550"/>
            <a:ext cx="573087" cy="914400"/>
          </a:xfrm>
          <a:custGeom>
            <a:avLst/>
            <a:gdLst>
              <a:gd name="T0" fmla="*/ 0 w 344"/>
              <a:gd name="T1" fmla="*/ 0 h 789"/>
              <a:gd name="T2" fmla="*/ 2147483647 w 344"/>
              <a:gd name="T3" fmla="*/ 2147483647 h 789"/>
              <a:gd name="T4" fmla="*/ 2147483647 w 344"/>
              <a:gd name="T5" fmla="*/ 2147483647 h 789"/>
              <a:gd name="T6" fmla="*/ 0 60000 65536"/>
              <a:gd name="T7" fmla="*/ 0 60000 65536"/>
              <a:gd name="T8" fmla="*/ 0 60000 65536"/>
              <a:gd name="T9" fmla="*/ 0 w 344"/>
              <a:gd name="T10" fmla="*/ 0 h 789"/>
              <a:gd name="T11" fmla="*/ 344 w 344"/>
              <a:gd name="T12" fmla="*/ 789 h 789"/>
            </a:gdLst>
            <a:ahLst/>
            <a:cxnLst>
              <a:cxn ang="T6">
                <a:pos x="T0" y="T1"/>
              </a:cxn>
              <a:cxn ang="T7">
                <a:pos x="T2" y="T3"/>
              </a:cxn>
              <a:cxn ang="T8">
                <a:pos x="T4" y="T5"/>
              </a:cxn>
            </a:cxnLst>
            <a:rect l="T9" t="T10" r="T11" b="T12"/>
            <a:pathLst>
              <a:path w="344" h="789">
                <a:moveTo>
                  <a:pt x="0" y="0"/>
                </a:moveTo>
                <a:cubicBezTo>
                  <a:pt x="52" y="24"/>
                  <a:pt x="255" y="10"/>
                  <a:pt x="310" y="142"/>
                </a:cubicBezTo>
                <a:cubicBezTo>
                  <a:pt x="344" y="248"/>
                  <a:pt x="324" y="654"/>
                  <a:pt x="328" y="789"/>
                </a:cubicBezTo>
              </a:path>
            </a:pathLst>
          </a:custGeom>
          <a:noFill/>
          <a:ln w="57150">
            <a:solidFill>
              <a:schemeClr val="accent5"/>
            </a:solidFill>
            <a:round/>
            <a:headEnd type="triangle" w="med" len="me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en-US" dirty="0">
              <a:latin typeface="+mn-lt"/>
              <a:ea typeface="+mn-ea"/>
            </a:endParaRPr>
          </a:p>
        </p:txBody>
      </p:sp>
      <p:sp>
        <p:nvSpPr>
          <p:cNvPr id="27667" name="Line 27"/>
          <p:cNvSpPr>
            <a:spLocks noChangeShapeType="1"/>
          </p:cNvSpPr>
          <p:nvPr/>
        </p:nvSpPr>
        <p:spPr bwMode="auto">
          <a:xfrm flipV="1">
            <a:off x="2765425" y="4586288"/>
            <a:ext cx="814388" cy="0"/>
          </a:xfrm>
          <a:prstGeom prst="line">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a typeface="+mn-ea"/>
            </a:endParaRPr>
          </a:p>
        </p:txBody>
      </p:sp>
      <p:sp>
        <p:nvSpPr>
          <p:cNvPr id="27668" name="Text Box 28"/>
          <p:cNvSpPr txBox="1">
            <a:spLocks noChangeArrowheads="1"/>
          </p:cNvSpPr>
          <p:nvPr/>
        </p:nvSpPr>
        <p:spPr bwMode="auto">
          <a:xfrm>
            <a:off x="2028825" y="4316413"/>
            <a:ext cx="593432"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ea typeface="+mn-ea"/>
                <a:cs typeface="Arial" charset="0"/>
              </a:rPr>
              <a:t>data</a:t>
            </a:r>
          </a:p>
        </p:txBody>
      </p:sp>
      <p:sp>
        <p:nvSpPr>
          <p:cNvPr id="27669" name="Line 29"/>
          <p:cNvSpPr>
            <a:spLocks noChangeShapeType="1"/>
          </p:cNvSpPr>
          <p:nvPr/>
        </p:nvSpPr>
        <p:spPr bwMode="auto">
          <a:xfrm flipV="1">
            <a:off x="8610600" y="4556125"/>
            <a:ext cx="814388" cy="0"/>
          </a:xfrm>
          <a:prstGeom prst="line">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a typeface="+mn-ea"/>
            </a:endParaRPr>
          </a:p>
        </p:txBody>
      </p:sp>
      <p:sp>
        <p:nvSpPr>
          <p:cNvPr id="27670" name="Text Box 30"/>
          <p:cNvSpPr txBox="1">
            <a:spLocks noChangeArrowheads="1"/>
          </p:cNvSpPr>
          <p:nvPr/>
        </p:nvSpPr>
        <p:spPr bwMode="auto">
          <a:xfrm>
            <a:off x="9398000" y="4286250"/>
            <a:ext cx="593432"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ea typeface="+mn-ea"/>
                <a:cs typeface="Arial" charset="0"/>
              </a:rPr>
              <a:t>data</a:t>
            </a:r>
          </a:p>
        </p:txBody>
      </p:sp>
      <p:sp>
        <p:nvSpPr>
          <p:cNvPr id="27671" name="Text Box 31"/>
          <p:cNvSpPr txBox="1">
            <a:spLocks noChangeArrowheads="1"/>
          </p:cNvSpPr>
          <p:nvPr/>
        </p:nvSpPr>
        <p:spPr bwMode="auto">
          <a:xfrm>
            <a:off x="3050753" y="2808050"/>
            <a:ext cx="641522"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solidFill>
                  <a:srgbClr val="000099"/>
                </a:solidFill>
                <a:latin typeface="+mn-lt"/>
                <a:ea typeface="+mn-ea"/>
                <a:cs typeface="Arial" charset="0"/>
              </a:rPr>
              <a:t>Alice</a:t>
            </a:r>
          </a:p>
        </p:txBody>
      </p:sp>
      <p:sp>
        <p:nvSpPr>
          <p:cNvPr id="27672" name="Text Box 32"/>
          <p:cNvSpPr txBox="1">
            <a:spLocks noChangeArrowheads="1"/>
          </p:cNvSpPr>
          <p:nvPr/>
        </p:nvSpPr>
        <p:spPr bwMode="auto">
          <a:xfrm>
            <a:off x="8687773" y="2827536"/>
            <a:ext cx="559769"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solidFill>
                  <a:srgbClr val="000099"/>
                </a:solidFill>
                <a:latin typeface="+mn-lt"/>
                <a:ea typeface="+mn-ea"/>
                <a:cs typeface="Arial" charset="0"/>
              </a:rPr>
              <a:t>Bob</a:t>
            </a:r>
          </a:p>
        </p:txBody>
      </p:sp>
      <p:sp>
        <p:nvSpPr>
          <p:cNvPr id="27673" name="Text Box 33"/>
          <p:cNvSpPr txBox="1">
            <a:spLocks noChangeArrowheads="1"/>
          </p:cNvSpPr>
          <p:nvPr/>
        </p:nvSpPr>
        <p:spPr bwMode="auto">
          <a:xfrm>
            <a:off x="6560058" y="6110228"/>
            <a:ext cx="715645"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solidFill>
                  <a:srgbClr val="000099"/>
                </a:solidFill>
                <a:latin typeface="+mn-lt"/>
                <a:ea typeface="+mn-ea"/>
                <a:cs typeface="Arial" charset="0"/>
              </a:rPr>
              <a:t>Trudy</a:t>
            </a:r>
          </a:p>
        </p:txBody>
      </p:sp>
      <p:pic>
        <p:nvPicPr>
          <p:cNvPr id="3" name="图片 2"/>
          <p:cNvPicPr>
            <a:picLocks noChangeAspect="1"/>
          </p:cNvPicPr>
          <p:nvPr/>
        </p:nvPicPr>
        <p:blipFill>
          <a:blip r:embed="rId4" cstate="email">
            <a:extLst>
              <a:ext uri="{BEBA8EAE-BF5A-486C-A8C5-ECC9F3942E4B}">
                <a14:imgProps xmlns:a14="http://schemas.microsoft.com/office/drawing/2010/main">
                  <a14:imgLayer r:embed="rId5">
                    <a14:imgEffect>
                      <a14:backgroundRemoval t="0" b="99194" l="893" r="100000">
                        <a14:foregroundMark x1="25893" y1="82258" x2="25893" y2="82258"/>
                        <a14:foregroundMark x1="41964" y1="69355" x2="8036" y2="87903"/>
                        <a14:foregroundMark x1="77679" y1="68548" x2="99107" y2="80645"/>
                        <a14:foregroundMark x1="31250" y1="70968" x2="893" y2="90323"/>
                        <a14:foregroundMark x1="43750" y1="16935" x2="82143" y2="46774"/>
                        <a14:foregroundMark x1="33929" y1="20968" x2="27679" y2="57258"/>
                        <a14:foregroundMark x1="15179" y1="57258" x2="38393" y2="67742"/>
                        <a14:foregroundMark x1="75893" y1="76613" x2="92857" y2="91129"/>
                        <a14:foregroundMark x1="64286" y1="83065" x2="72321" y2="95161"/>
                        <a14:foregroundMark x1="48214" y1="79839" x2="68750" y2="94355"/>
                        <a14:foregroundMark x1="27679" y1="92742" x2="65179" y2="87097"/>
                      </a14:backgroundRemoval>
                    </a14:imgEffect>
                  </a14:imgLayer>
                </a14:imgProps>
              </a:ext>
              <a:ext uri="{28A0092B-C50C-407E-A947-70E740481C1C}">
                <a14:useLocalDpi xmlns:a14="http://schemas.microsoft.com/office/drawing/2010/main"/>
              </a:ext>
            </a:extLst>
          </a:blip>
          <a:stretch>
            <a:fillRect/>
          </a:stretch>
        </p:blipFill>
        <p:spPr>
          <a:xfrm>
            <a:off x="3018682" y="3167460"/>
            <a:ext cx="849210" cy="940197"/>
          </a:xfrm>
          <a:prstGeom prst="rect">
            <a:avLst/>
          </a:prstGeom>
        </p:spPr>
      </p:pic>
      <p:pic>
        <p:nvPicPr>
          <p:cNvPr id="4" name="图片 3"/>
          <p:cNvPicPr>
            <a:picLocks noChangeAspect="1"/>
          </p:cNvPicPr>
          <p:nvPr/>
        </p:nvPicPr>
        <p:blipFill>
          <a:blip r:embed="rId6">
            <a:extLst>
              <a:ext uri="{BEBA8EAE-BF5A-486C-A8C5-ECC9F3942E4B}">
                <a14:imgProps xmlns:a14="http://schemas.microsoft.com/office/drawing/2010/main">
                  <a14:imgLayer r:embed="rId7">
                    <a14:imgEffect>
                      <a14:backgroundRemoval t="0" b="100000" l="0" r="100000">
                        <a14:foregroundMark x1="30147" y1="29323" x2="58824" y2="11278"/>
                        <a14:foregroundMark x1="38971" y1="45865" x2="66912" y2="24060"/>
                        <a14:foregroundMark x1="17647" y1="72180" x2="27206" y2="90226"/>
                        <a14:foregroundMark x1="35294" y1="66917" x2="59559" y2="87218"/>
                        <a14:foregroundMark x1="67647" y1="70677" x2="88971" y2="89474"/>
                        <a14:foregroundMark x1="97059" y1="90977" x2="77941" y2="72180"/>
                        <a14:foregroundMark x1="18382" y1="95489" x2="19118" y2="70677"/>
                        <a14:foregroundMark x1="52941" y1="53383" x2="51471" y2="75940"/>
                        <a14:foregroundMark x1="7353" y1="76692" x2="15441" y2="87970"/>
                        <a14:foregroundMark x1="6618" y1="91729" x2="12500" y2="89474"/>
                        <a14:foregroundMark x1="56618" y1="60150" x2="55882" y2="72180"/>
                        <a14:foregroundMark x1="46324" y1="58647" x2="44118" y2="69925"/>
                        <a14:foregroundMark x1="79412" y1="93985" x2="64706" y2="87970"/>
                        <a14:foregroundMark x1="58824" y1="53383" x2="58824" y2="38346"/>
                        <a14:foregroundMark x1="58824" y1="18045" x2="71324" y2="25564"/>
                        <a14:foregroundMark x1="50000" y1="10526" x2="66912" y2="7519"/>
                        <a14:foregroundMark x1="37500" y1="14286" x2="48529" y2="5263"/>
                        <a14:foregroundMark x1="30882" y1="26316" x2="38235" y2="11278"/>
                      </a14:backgroundRemoval>
                    </a14:imgEffect>
                  </a14:imgLayer>
                </a14:imgProps>
              </a:ext>
            </a:extLst>
          </a:blip>
          <a:stretch>
            <a:fillRect/>
          </a:stretch>
        </p:blipFill>
        <p:spPr>
          <a:xfrm>
            <a:off x="8591906" y="3295573"/>
            <a:ext cx="833082" cy="814705"/>
          </a:xfrm>
          <a:prstGeom prst="rect">
            <a:avLst/>
          </a:prstGeom>
        </p:spPr>
      </p:pic>
    </p:spTree>
    <p:extLst>
      <p:ext uri="{BB962C8B-B14F-4D97-AF65-F5344CB8AC3E}">
        <p14:creationId xmlns:p14="http://schemas.microsoft.com/office/powerpoint/2010/main" val="10972655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占位符 5"/>
          <p:cNvSpPr>
            <a:spLocks noGrp="1"/>
          </p:cNvSpPr>
          <p:nvPr>
            <p:ph type="body" idx="1"/>
          </p:nvPr>
        </p:nvSpPr>
        <p:spPr/>
        <p:txBody>
          <a:bodyPr/>
          <a:lstStyle/>
          <a:p>
            <a:r>
              <a:rPr lang="en-US" altLang="zh-CN" dirty="0"/>
              <a:t>What can a bad guy do to an ongoing communication?</a:t>
            </a:r>
            <a:endParaRPr lang="zh-CN" altLang="en-US" dirty="0"/>
          </a:p>
        </p:txBody>
      </p:sp>
      <p:sp>
        <p:nvSpPr>
          <p:cNvPr id="2" name="灯片编号占位符 1"/>
          <p:cNvSpPr>
            <a:spLocks noGrp="1"/>
          </p:cNvSpPr>
          <p:nvPr>
            <p:ph type="sldNum" sz="quarter" idx="12"/>
          </p:nvPr>
        </p:nvSpPr>
        <p:spPr/>
        <p:txBody>
          <a:bodyPr/>
          <a:lstStyle/>
          <a:p>
            <a:pPr>
              <a:defRPr/>
            </a:pPr>
            <a:fld id="{F769371F-0F95-4BDF-9A9A-7FF549C12214}" type="slidenum">
              <a:rPr lang="en-US" altLang="zh-CN" smtClean="0"/>
              <a:pPr>
                <a:defRPr/>
              </a:pPr>
              <a:t>14</a:t>
            </a:fld>
            <a:endParaRPr lang="en-US" altLang="zh-CN" dirty="0"/>
          </a:p>
        </p:txBody>
      </p:sp>
    </p:spTree>
    <p:extLst>
      <p:ext uri="{BB962C8B-B14F-4D97-AF65-F5344CB8AC3E}">
        <p14:creationId xmlns:p14="http://schemas.microsoft.com/office/powerpoint/2010/main" val="7937215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dirty="0"/>
              <a:t>What do bad guys do?</a:t>
            </a:r>
          </a:p>
        </p:txBody>
      </p:sp>
      <p:sp>
        <p:nvSpPr>
          <p:cNvPr id="31747" name="Rectangle 14"/>
          <p:cNvSpPr>
            <a:spLocks noGrp="1" noChangeArrowheads="1"/>
          </p:cNvSpPr>
          <p:nvPr>
            <p:ph idx="1"/>
          </p:nvPr>
        </p:nvSpPr>
        <p:spPr/>
        <p:txBody>
          <a:bodyPr>
            <a:normAutofit/>
          </a:bodyPr>
          <a:lstStyle/>
          <a:p>
            <a:pPr>
              <a:lnSpc>
                <a:spcPct val="90000"/>
              </a:lnSpc>
            </a:pPr>
            <a:r>
              <a:rPr lang="en-US" sz="3200" i="1" dirty="0">
                <a:solidFill>
                  <a:srgbClr val="C00000"/>
                </a:solidFill>
              </a:rPr>
              <a:t>eavesdrop:</a:t>
            </a:r>
            <a:r>
              <a:rPr lang="en-US" sz="3200" dirty="0">
                <a:solidFill>
                  <a:srgbClr val="C00000"/>
                </a:solidFill>
              </a:rPr>
              <a:t> </a:t>
            </a:r>
            <a:r>
              <a:rPr lang="en-US" sz="3200" dirty="0"/>
              <a:t>intercept messages</a:t>
            </a:r>
          </a:p>
          <a:p>
            <a:pPr>
              <a:lnSpc>
                <a:spcPct val="90000"/>
              </a:lnSpc>
            </a:pPr>
            <a:r>
              <a:rPr lang="en-US" sz="3200" dirty="0"/>
              <a:t>actively </a:t>
            </a:r>
            <a:r>
              <a:rPr lang="en-US" sz="3200" i="1" dirty="0">
                <a:solidFill>
                  <a:srgbClr val="C00000"/>
                </a:solidFill>
              </a:rPr>
              <a:t>insert</a:t>
            </a:r>
            <a:r>
              <a:rPr lang="en-US" sz="3200" dirty="0"/>
              <a:t> messages into connection</a:t>
            </a:r>
          </a:p>
          <a:p>
            <a:pPr>
              <a:lnSpc>
                <a:spcPct val="90000"/>
              </a:lnSpc>
            </a:pPr>
            <a:r>
              <a:rPr lang="en-US" sz="3200" i="1" dirty="0">
                <a:solidFill>
                  <a:srgbClr val="C00000"/>
                </a:solidFill>
              </a:rPr>
              <a:t>modify </a:t>
            </a:r>
            <a:r>
              <a:rPr lang="en-US" sz="3200" dirty="0"/>
              <a:t>messages</a:t>
            </a:r>
          </a:p>
          <a:p>
            <a:pPr>
              <a:lnSpc>
                <a:spcPct val="90000"/>
              </a:lnSpc>
            </a:pPr>
            <a:r>
              <a:rPr lang="en-US" sz="3200" i="1" dirty="0">
                <a:solidFill>
                  <a:srgbClr val="C00000"/>
                </a:solidFill>
              </a:rPr>
              <a:t>delete </a:t>
            </a:r>
            <a:r>
              <a:rPr lang="en-US" sz="3200" dirty="0"/>
              <a:t>messages</a:t>
            </a:r>
          </a:p>
        </p:txBody>
      </p:sp>
      <p:sp>
        <p:nvSpPr>
          <p:cNvPr id="3" name="灯片编号占位符 2"/>
          <p:cNvSpPr>
            <a:spLocks noGrp="1"/>
          </p:cNvSpPr>
          <p:nvPr>
            <p:ph type="sldNum" sz="quarter" idx="12"/>
          </p:nvPr>
        </p:nvSpPr>
        <p:spPr/>
        <p:txBody>
          <a:bodyPr/>
          <a:lstStyle/>
          <a:p>
            <a:pPr>
              <a:defRPr/>
            </a:pPr>
            <a:fld id="{8DE895D9-91D8-4958-BB05-9803D63D1C8A}" type="slidenum">
              <a:rPr lang="en-US" altLang="zh-CN" smtClean="0"/>
              <a:pPr>
                <a:defRPr/>
              </a:pPr>
              <a:t>15</a:t>
            </a:fld>
            <a:endParaRPr lang="en-US" altLang="zh-CN" dirty="0"/>
          </a:p>
        </p:txBody>
      </p:sp>
    </p:spTree>
    <p:extLst>
      <p:ext uri="{BB962C8B-B14F-4D97-AF65-F5344CB8AC3E}">
        <p14:creationId xmlns:p14="http://schemas.microsoft.com/office/powerpoint/2010/main" val="35648399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Possible Attacks</a:t>
            </a:r>
            <a:endParaRPr lang="zh-CN" altLang="en-US" dirty="0"/>
          </a:p>
        </p:txBody>
      </p:sp>
      <p:sp>
        <p:nvSpPr>
          <p:cNvPr id="3" name="内容占位符 2"/>
          <p:cNvSpPr>
            <a:spLocks noGrp="1"/>
          </p:cNvSpPr>
          <p:nvPr>
            <p:ph idx="1"/>
          </p:nvPr>
        </p:nvSpPr>
        <p:spPr/>
        <p:txBody>
          <a:bodyPr/>
          <a:lstStyle/>
          <a:p>
            <a:pPr>
              <a:lnSpc>
                <a:spcPct val="90000"/>
              </a:lnSpc>
            </a:pPr>
            <a:r>
              <a:rPr lang="en-US" altLang="zh-CN" b="1" i="1" dirty="0">
                <a:solidFill>
                  <a:srgbClr val="C00000"/>
                </a:solidFill>
              </a:rPr>
              <a:t>snooping: </a:t>
            </a:r>
            <a:r>
              <a:rPr lang="en-US" altLang="zh-CN" dirty="0"/>
              <a:t>stealing passwords or information</a:t>
            </a:r>
          </a:p>
          <a:p>
            <a:pPr>
              <a:lnSpc>
                <a:spcPct val="90000"/>
              </a:lnSpc>
            </a:pPr>
            <a:r>
              <a:rPr lang="en-US" altLang="zh-CN" b="1" i="1" dirty="0">
                <a:solidFill>
                  <a:srgbClr val="C00000"/>
                </a:solidFill>
              </a:rPr>
              <a:t>impersonation</a:t>
            </a:r>
            <a:r>
              <a:rPr lang="en-US" altLang="zh-CN" i="1" dirty="0">
                <a:solidFill>
                  <a:srgbClr val="C00000"/>
                </a:solidFill>
              </a:rPr>
              <a:t>:</a:t>
            </a:r>
            <a:r>
              <a:rPr lang="en-US" altLang="zh-CN" dirty="0">
                <a:solidFill>
                  <a:srgbClr val="C00000"/>
                </a:solidFill>
              </a:rPr>
              <a:t> </a:t>
            </a:r>
            <a:r>
              <a:rPr lang="en-US" altLang="zh-CN" dirty="0"/>
              <a:t>can fake (spoof) source address in packet (or any field in packet)</a:t>
            </a:r>
          </a:p>
          <a:p>
            <a:pPr>
              <a:lnSpc>
                <a:spcPct val="90000"/>
              </a:lnSpc>
            </a:pPr>
            <a:r>
              <a:rPr lang="en-US" altLang="zh-CN" b="1" i="1" dirty="0">
                <a:solidFill>
                  <a:srgbClr val="C00000"/>
                </a:solidFill>
              </a:rPr>
              <a:t>hijacking</a:t>
            </a:r>
            <a:r>
              <a:rPr lang="en-US" altLang="zh-CN" i="1" dirty="0">
                <a:solidFill>
                  <a:srgbClr val="C00000"/>
                </a:solidFill>
              </a:rPr>
              <a:t>:</a:t>
            </a:r>
            <a:r>
              <a:rPr lang="en-US" altLang="zh-CN" dirty="0">
                <a:solidFill>
                  <a:srgbClr val="C00000"/>
                </a:solidFill>
              </a:rPr>
              <a:t> </a:t>
            </a:r>
            <a:r>
              <a:rPr lang="en-US" altLang="ja-JP" dirty="0"/>
              <a:t>"take over" ongoing connection by removing sender or receiver, inserting himself in place</a:t>
            </a:r>
          </a:p>
          <a:p>
            <a:pPr>
              <a:lnSpc>
                <a:spcPct val="90000"/>
              </a:lnSpc>
            </a:pPr>
            <a:r>
              <a:rPr lang="en-US" altLang="zh-CN" b="1" i="1" dirty="0">
                <a:solidFill>
                  <a:srgbClr val="C00000"/>
                </a:solidFill>
              </a:rPr>
              <a:t>denial of service</a:t>
            </a:r>
            <a:r>
              <a:rPr lang="en-US" altLang="zh-CN" b="1" dirty="0">
                <a:solidFill>
                  <a:srgbClr val="C00000"/>
                </a:solidFill>
              </a:rPr>
              <a:t>: </a:t>
            </a:r>
            <a:r>
              <a:rPr lang="en-US" altLang="zh-CN" dirty="0"/>
              <a:t>prevent service from being used by others (e.g.,  by overloading resources)</a:t>
            </a:r>
          </a:p>
        </p:txBody>
      </p:sp>
      <p:sp>
        <p:nvSpPr>
          <p:cNvPr id="5" name="灯片编号占位符 4"/>
          <p:cNvSpPr>
            <a:spLocks noGrp="1"/>
          </p:cNvSpPr>
          <p:nvPr>
            <p:ph type="sldNum" sz="quarter" idx="12"/>
          </p:nvPr>
        </p:nvSpPr>
        <p:spPr/>
        <p:txBody>
          <a:bodyPr/>
          <a:lstStyle/>
          <a:p>
            <a:pPr>
              <a:defRPr/>
            </a:pPr>
            <a:fld id="{8DE895D9-91D8-4958-BB05-9803D63D1C8A}" type="slidenum">
              <a:rPr lang="en-US" altLang="zh-CN" smtClean="0"/>
              <a:pPr>
                <a:defRPr/>
              </a:pPr>
              <a:t>16</a:t>
            </a:fld>
            <a:endParaRPr lang="en-US" altLang="zh-CN" dirty="0"/>
          </a:p>
        </p:txBody>
      </p:sp>
    </p:spTree>
    <p:extLst>
      <p:ext uri="{BB962C8B-B14F-4D97-AF65-F5344CB8AC3E}">
        <p14:creationId xmlns:p14="http://schemas.microsoft.com/office/powerpoint/2010/main" val="21527696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dirty="0"/>
              <a:t>Who might Bob, Alice be?</a:t>
            </a:r>
          </a:p>
        </p:txBody>
      </p:sp>
      <p:sp>
        <p:nvSpPr>
          <p:cNvPr id="29699" name="Rectangle 3"/>
          <p:cNvSpPr>
            <a:spLocks noGrp="1" noChangeArrowheads="1"/>
          </p:cNvSpPr>
          <p:nvPr>
            <p:ph idx="1"/>
          </p:nvPr>
        </p:nvSpPr>
        <p:spPr/>
        <p:txBody>
          <a:bodyPr/>
          <a:lstStyle/>
          <a:p>
            <a:r>
              <a:rPr lang="en-US" dirty="0"/>
              <a:t>well, real-life Bobs and </a:t>
            </a:r>
            <a:r>
              <a:rPr lang="en-US" dirty="0" err="1"/>
              <a:t>Alices</a:t>
            </a:r>
            <a:r>
              <a:rPr lang="en-US" dirty="0"/>
              <a:t>!</a:t>
            </a:r>
          </a:p>
          <a:p>
            <a:r>
              <a:rPr lang="en-US" dirty="0"/>
              <a:t>Web browser/server for electronic transactions (e.g., on-line purchases)</a:t>
            </a:r>
          </a:p>
          <a:p>
            <a:r>
              <a:rPr lang="en-US" dirty="0"/>
              <a:t>on-line banking client/server</a:t>
            </a:r>
          </a:p>
          <a:p>
            <a:r>
              <a:rPr lang="en-US" dirty="0"/>
              <a:t>DNS servers</a:t>
            </a:r>
          </a:p>
          <a:p>
            <a:r>
              <a:rPr lang="en-US" dirty="0"/>
              <a:t>routers exchanging routing table updates</a:t>
            </a:r>
          </a:p>
          <a:p>
            <a:r>
              <a:rPr lang="en-US" dirty="0"/>
              <a:t>other examples?</a:t>
            </a:r>
          </a:p>
        </p:txBody>
      </p:sp>
      <p:sp>
        <p:nvSpPr>
          <p:cNvPr id="3" name="灯片编号占位符 2"/>
          <p:cNvSpPr>
            <a:spLocks noGrp="1"/>
          </p:cNvSpPr>
          <p:nvPr>
            <p:ph type="sldNum" sz="quarter" idx="12"/>
          </p:nvPr>
        </p:nvSpPr>
        <p:spPr/>
        <p:txBody>
          <a:bodyPr/>
          <a:lstStyle/>
          <a:p>
            <a:fld id="{8DE895D9-91D8-4958-BB05-9803D63D1C8A}" type="slidenum">
              <a:rPr lang="en-US" altLang="zh-CN" smtClean="0"/>
              <a:pPr/>
              <a:t>17</a:t>
            </a:fld>
            <a:endParaRPr lang="en-US" altLang="zh-CN" dirty="0"/>
          </a:p>
        </p:txBody>
      </p:sp>
    </p:spTree>
    <p:extLst>
      <p:ext uri="{BB962C8B-B14F-4D97-AF65-F5344CB8AC3E}">
        <p14:creationId xmlns:p14="http://schemas.microsoft.com/office/powerpoint/2010/main" val="6562857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t>Chapter 8 roadmap</a:t>
            </a:r>
            <a:endParaRPr lang="en-US" dirty="0"/>
          </a:p>
        </p:txBody>
      </p:sp>
      <p:sp>
        <p:nvSpPr>
          <p:cNvPr id="23555" name="Rectangle 3"/>
          <p:cNvSpPr>
            <a:spLocks noGrp="1" noChangeArrowheads="1"/>
          </p:cNvSpPr>
          <p:nvPr>
            <p:ph idx="1"/>
          </p:nvPr>
        </p:nvSpPr>
        <p:spPr/>
        <p:txBody>
          <a:bodyPr>
            <a:normAutofit fontScale="85000" lnSpcReduction="20000"/>
          </a:bodyPr>
          <a:lstStyle/>
          <a:p>
            <a:pPr marL="0" indent="0">
              <a:buNone/>
            </a:pPr>
            <a:r>
              <a:rPr lang="en-US" dirty="0"/>
              <a:t>8.1 What is network security?</a:t>
            </a:r>
          </a:p>
          <a:p>
            <a:pPr marL="0" indent="0">
              <a:buNone/>
            </a:pPr>
            <a:r>
              <a:rPr lang="en-US" dirty="0">
                <a:solidFill>
                  <a:schemeClr val="accent2"/>
                </a:solidFill>
              </a:rPr>
              <a:t>8.2 Principles of cryptography</a:t>
            </a:r>
          </a:p>
          <a:p>
            <a:pPr marL="0" indent="0">
              <a:buNone/>
            </a:pPr>
            <a:r>
              <a:rPr lang="en-US" dirty="0"/>
              <a:t>8.3 Message integrity and digital signature</a:t>
            </a:r>
          </a:p>
          <a:p>
            <a:pPr marL="0" indent="0">
              <a:buNone/>
            </a:pPr>
            <a:r>
              <a:rPr lang="en-US" dirty="0"/>
              <a:t>8.4 End-to-end </a:t>
            </a:r>
            <a:r>
              <a:rPr lang="en-US" altLang="zh-CN" dirty="0"/>
              <a:t>authentication</a:t>
            </a:r>
            <a:endParaRPr lang="en-US" dirty="0"/>
          </a:p>
          <a:p>
            <a:pPr marL="0" indent="0">
              <a:buNone/>
            </a:pPr>
            <a:r>
              <a:rPr lang="en-US" dirty="0"/>
              <a:t>8.5 Securing e-mail</a:t>
            </a:r>
          </a:p>
          <a:p>
            <a:pPr marL="0" indent="0">
              <a:buNone/>
            </a:pPr>
            <a:r>
              <a:rPr lang="en-US" dirty="0"/>
              <a:t>8.6 Securing TCP connections: SSL</a:t>
            </a:r>
          </a:p>
          <a:p>
            <a:pPr marL="0" indent="0">
              <a:buNone/>
            </a:pPr>
            <a:r>
              <a:rPr lang="en-US" dirty="0"/>
              <a:t>8.7 Network layer security: IPsec &amp; VPN</a:t>
            </a:r>
          </a:p>
          <a:p>
            <a:pPr marL="0" indent="0">
              <a:buNone/>
            </a:pPr>
            <a:r>
              <a:rPr lang="en-US" dirty="0"/>
              <a:t>8.8 Securing wireless LANs</a:t>
            </a:r>
          </a:p>
          <a:p>
            <a:pPr marL="0" indent="0">
              <a:buNone/>
            </a:pPr>
            <a:r>
              <a:rPr lang="en-US" dirty="0"/>
              <a:t>8.9 Operational security: firewalls and IDS</a:t>
            </a:r>
          </a:p>
        </p:txBody>
      </p:sp>
      <p:sp>
        <p:nvSpPr>
          <p:cNvPr id="3" name="灯片编号占位符 2"/>
          <p:cNvSpPr>
            <a:spLocks noGrp="1"/>
          </p:cNvSpPr>
          <p:nvPr>
            <p:ph type="sldNum" sz="quarter" idx="12"/>
          </p:nvPr>
        </p:nvSpPr>
        <p:spPr/>
        <p:txBody>
          <a:bodyPr/>
          <a:lstStyle/>
          <a:p>
            <a:pPr>
              <a:defRPr/>
            </a:pPr>
            <a:fld id="{DEDE5757-5941-4466-94C9-99ED3E191645}" type="slidenum">
              <a:rPr lang="en-US" altLang="zh-CN" smtClean="0"/>
              <a:pPr>
                <a:defRPr/>
              </a:pPr>
              <a:t>18</a:t>
            </a:fld>
            <a:endParaRPr lang="en-US" altLang="zh-CN" dirty="0"/>
          </a:p>
        </p:txBody>
      </p:sp>
    </p:spTree>
    <p:extLst>
      <p:ext uri="{BB962C8B-B14F-4D97-AF65-F5344CB8AC3E}">
        <p14:creationId xmlns:p14="http://schemas.microsoft.com/office/powerpoint/2010/main" val="10284657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dirty="0"/>
              <a:t>The language </a:t>
            </a:r>
            <a:r>
              <a:rPr lang="en-US"/>
              <a:t>of cryptography</a:t>
            </a:r>
            <a:endParaRPr lang="en-US" dirty="0"/>
          </a:p>
        </p:txBody>
      </p:sp>
      <p:sp>
        <p:nvSpPr>
          <p:cNvPr id="35843" name="Rectangle 3"/>
          <p:cNvSpPr>
            <a:spLocks noGrp="1" noChangeArrowheads="1"/>
          </p:cNvSpPr>
          <p:nvPr>
            <p:ph type="body" idx="4294967295"/>
          </p:nvPr>
        </p:nvSpPr>
        <p:spPr>
          <a:xfrm>
            <a:off x="3467101" y="4859339"/>
            <a:ext cx="6459537" cy="1584325"/>
          </a:xfrm>
        </p:spPr>
        <p:txBody>
          <a:bodyPr>
            <a:normAutofit/>
          </a:bodyPr>
          <a:lstStyle/>
          <a:p>
            <a:pPr>
              <a:buFont typeface="Wingdings" charset="0"/>
              <a:buNone/>
            </a:pPr>
            <a:r>
              <a:rPr lang="en-US" sz="2400" dirty="0">
                <a:solidFill>
                  <a:srgbClr val="C00000"/>
                </a:solidFill>
              </a:rPr>
              <a:t>m</a:t>
            </a:r>
            <a:r>
              <a:rPr lang="en-US" sz="2400" dirty="0">
                <a:solidFill>
                  <a:srgbClr val="FF0000"/>
                </a:solidFill>
              </a:rPr>
              <a:t> </a:t>
            </a:r>
            <a:r>
              <a:rPr lang="en-US" sz="2400" dirty="0"/>
              <a:t>plaintext message</a:t>
            </a:r>
          </a:p>
          <a:p>
            <a:pPr>
              <a:buFont typeface="Wingdings" charset="0"/>
              <a:buNone/>
            </a:pPr>
            <a:r>
              <a:rPr lang="en-US" sz="2400" dirty="0">
                <a:solidFill>
                  <a:srgbClr val="C00000"/>
                </a:solidFill>
              </a:rPr>
              <a:t>K</a:t>
            </a:r>
            <a:r>
              <a:rPr lang="en-US" sz="2400" baseline="-25000" dirty="0">
                <a:solidFill>
                  <a:srgbClr val="C00000"/>
                </a:solidFill>
              </a:rPr>
              <a:t>A</a:t>
            </a:r>
            <a:r>
              <a:rPr lang="en-US" sz="2400" dirty="0">
                <a:solidFill>
                  <a:srgbClr val="C00000"/>
                </a:solidFill>
              </a:rPr>
              <a:t>(m) </a:t>
            </a:r>
            <a:r>
              <a:rPr lang="en-US" sz="2400" dirty="0"/>
              <a:t>ciphertext, encrypted with key K</a:t>
            </a:r>
            <a:r>
              <a:rPr lang="en-US" sz="2400" baseline="-25000" dirty="0"/>
              <a:t>A</a:t>
            </a:r>
            <a:endParaRPr lang="en-US" sz="2400" dirty="0"/>
          </a:p>
          <a:p>
            <a:pPr>
              <a:buFont typeface="Wingdings" charset="0"/>
              <a:buNone/>
            </a:pPr>
            <a:r>
              <a:rPr lang="en-US" sz="2400" dirty="0">
                <a:solidFill>
                  <a:srgbClr val="C00000"/>
                </a:solidFill>
              </a:rPr>
              <a:t>m = K</a:t>
            </a:r>
            <a:r>
              <a:rPr lang="en-US" sz="2400" baseline="-25000" dirty="0">
                <a:solidFill>
                  <a:srgbClr val="C00000"/>
                </a:solidFill>
              </a:rPr>
              <a:t>B</a:t>
            </a:r>
            <a:r>
              <a:rPr lang="en-US" sz="2400" dirty="0">
                <a:solidFill>
                  <a:srgbClr val="C00000"/>
                </a:solidFill>
              </a:rPr>
              <a:t>(K</a:t>
            </a:r>
            <a:r>
              <a:rPr lang="en-US" sz="2400" baseline="-25000" dirty="0">
                <a:solidFill>
                  <a:srgbClr val="C00000"/>
                </a:solidFill>
              </a:rPr>
              <a:t>A</a:t>
            </a:r>
            <a:r>
              <a:rPr lang="en-US" sz="2400" dirty="0">
                <a:solidFill>
                  <a:srgbClr val="C00000"/>
                </a:solidFill>
              </a:rPr>
              <a:t>(m))</a:t>
            </a:r>
            <a:endParaRPr lang="en-US" sz="2400" baseline="-25000" dirty="0">
              <a:solidFill>
                <a:srgbClr val="C00000"/>
              </a:solidFill>
            </a:endParaRPr>
          </a:p>
          <a:p>
            <a:pPr>
              <a:buFont typeface="Wingdings" charset="0"/>
              <a:buNone/>
            </a:pPr>
            <a:endParaRPr lang="en-US" sz="2400" dirty="0"/>
          </a:p>
        </p:txBody>
      </p:sp>
      <p:grpSp>
        <p:nvGrpSpPr>
          <p:cNvPr id="35844" name="Group 4"/>
          <p:cNvGrpSpPr>
            <a:grpSpLocks/>
          </p:cNvGrpSpPr>
          <p:nvPr/>
        </p:nvGrpSpPr>
        <p:grpSpPr bwMode="auto">
          <a:xfrm>
            <a:off x="2052639" y="1447800"/>
            <a:ext cx="7737476" cy="3448050"/>
            <a:chOff x="314" y="896"/>
            <a:chExt cx="4874" cy="2172"/>
          </a:xfrm>
        </p:grpSpPr>
        <p:sp>
          <p:nvSpPr>
            <p:cNvPr id="35846" name="Text Box 5"/>
            <p:cNvSpPr txBox="1">
              <a:spLocks noChangeArrowheads="1"/>
            </p:cNvSpPr>
            <p:nvPr/>
          </p:nvSpPr>
          <p:spPr bwMode="auto">
            <a:xfrm>
              <a:off x="441" y="1611"/>
              <a:ext cx="609" cy="252"/>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dirty="0">
                  <a:solidFill>
                    <a:schemeClr val="accent5"/>
                  </a:solidFill>
                  <a:latin typeface="+mn-lt"/>
                  <a:ea typeface="+mn-ea"/>
                  <a:cs typeface="Arial" charset="0"/>
                </a:rPr>
                <a:t>plaintext</a:t>
              </a:r>
            </a:p>
          </p:txBody>
        </p:sp>
        <p:sp>
          <p:nvSpPr>
            <p:cNvPr id="35847" name="Text Box 6"/>
            <p:cNvSpPr txBox="1">
              <a:spLocks noChangeArrowheads="1"/>
            </p:cNvSpPr>
            <p:nvPr/>
          </p:nvSpPr>
          <p:spPr bwMode="auto">
            <a:xfrm>
              <a:off x="4579" y="1619"/>
              <a:ext cx="609" cy="252"/>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dirty="0">
                  <a:solidFill>
                    <a:schemeClr val="accent5"/>
                  </a:solidFill>
                  <a:latin typeface="+mn-lt"/>
                  <a:ea typeface="+mn-ea"/>
                  <a:cs typeface="Arial" charset="0"/>
                </a:rPr>
                <a:t>plaintext</a:t>
              </a:r>
            </a:p>
          </p:txBody>
        </p:sp>
        <p:sp>
          <p:nvSpPr>
            <p:cNvPr id="35848" name="Text Box 7"/>
            <p:cNvSpPr txBox="1">
              <a:spLocks noChangeArrowheads="1"/>
            </p:cNvSpPr>
            <p:nvPr/>
          </p:nvSpPr>
          <p:spPr bwMode="auto">
            <a:xfrm>
              <a:off x="2516" y="1577"/>
              <a:ext cx="691" cy="252"/>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dirty="0">
                  <a:solidFill>
                    <a:srgbClr val="C00000"/>
                  </a:solidFill>
                  <a:latin typeface="+mn-lt"/>
                  <a:ea typeface="+mn-ea"/>
                  <a:cs typeface="Arial" charset="0"/>
                </a:rPr>
                <a:t>ciphertext</a:t>
              </a:r>
            </a:p>
          </p:txBody>
        </p:sp>
        <p:grpSp>
          <p:nvGrpSpPr>
            <p:cNvPr id="35849" name="Group 8"/>
            <p:cNvGrpSpPr>
              <a:grpSpLocks/>
            </p:cNvGrpSpPr>
            <p:nvPr/>
          </p:nvGrpSpPr>
          <p:grpSpPr bwMode="auto">
            <a:xfrm>
              <a:off x="1348" y="1036"/>
              <a:ext cx="309" cy="385"/>
              <a:chOff x="201" y="1789"/>
              <a:chExt cx="309" cy="385"/>
            </a:xfrm>
          </p:grpSpPr>
          <p:sp>
            <p:nvSpPr>
              <p:cNvPr id="35871" name="Text Box 9"/>
              <p:cNvSpPr txBox="1">
                <a:spLocks noChangeArrowheads="1"/>
              </p:cNvSpPr>
              <p:nvPr/>
            </p:nvSpPr>
            <p:spPr bwMode="auto">
              <a:xfrm>
                <a:off x="201" y="1789"/>
                <a:ext cx="222" cy="291"/>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400" dirty="0">
                    <a:solidFill>
                      <a:srgbClr val="C00000"/>
                    </a:solidFill>
                    <a:latin typeface="+mn-lt"/>
                    <a:ea typeface="+mn-ea"/>
                    <a:cs typeface="Arial" charset="0"/>
                  </a:rPr>
                  <a:t>K</a:t>
                </a:r>
              </a:p>
            </p:txBody>
          </p:sp>
          <p:sp>
            <p:nvSpPr>
              <p:cNvPr id="35872" name="Text Box 10"/>
              <p:cNvSpPr txBox="1">
                <a:spLocks noChangeArrowheads="1"/>
              </p:cNvSpPr>
              <p:nvPr/>
            </p:nvSpPr>
            <p:spPr bwMode="auto">
              <a:xfrm>
                <a:off x="305" y="1922"/>
                <a:ext cx="205"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dirty="0">
                    <a:solidFill>
                      <a:srgbClr val="C00000"/>
                    </a:solidFill>
                    <a:latin typeface="+mn-lt"/>
                    <a:ea typeface="+mn-ea"/>
                    <a:cs typeface="Arial" charset="0"/>
                  </a:rPr>
                  <a:t>A</a:t>
                </a:r>
              </a:p>
            </p:txBody>
          </p:sp>
        </p:grpSp>
        <p:pic>
          <p:nvPicPr>
            <p:cNvPr id="35851" name="Picture 12" descr="Ev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47" y="2533"/>
              <a:ext cx="447" cy="5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5852" name="Rectangle 13"/>
            <p:cNvSpPr>
              <a:spLocks noChangeArrowheads="1"/>
            </p:cNvSpPr>
            <p:nvPr/>
          </p:nvSpPr>
          <p:spPr bwMode="auto">
            <a:xfrm>
              <a:off x="1249" y="1621"/>
              <a:ext cx="877" cy="506"/>
            </a:xfrm>
            <a:prstGeom prst="rect">
              <a:avLst/>
            </a:prstGeom>
            <a:solidFill>
              <a:schemeClr val="accent1"/>
            </a:solidFill>
            <a:ln w="9525">
              <a:solidFill>
                <a:schemeClr val="tx1"/>
              </a:solidFill>
              <a:miter lim="800000"/>
              <a:headEnd/>
              <a:tailEnd/>
            </a:ln>
          </p:spPr>
          <p:txBody>
            <a:bodyPr wrap="none" anchor="ctr"/>
            <a:lstStyle/>
            <a:p>
              <a:endParaRPr lang="en-US" dirty="0">
                <a:latin typeface="+mn-lt"/>
                <a:ea typeface="+mn-ea"/>
                <a:cs typeface="Arial" charset="0"/>
              </a:endParaRPr>
            </a:p>
          </p:txBody>
        </p:sp>
        <p:sp>
          <p:nvSpPr>
            <p:cNvPr id="35853" name="Text Box 14"/>
            <p:cNvSpPr txBox="1">
              <a:spLocks noChangeArrowheads="1"/>
            </p:cNvSpPr>
            <p:nvPr/>
          </p:nvSpPr>
          <p:spPr bwMode="auto">
            <a:xfrm>
              <a:off x="1332" y="1627"/>
              <a:ext cx="728" cy="4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dirty="0">
                  <a:solidFill>
                    <a:schemeClr val="bg1"/>
                  </a:solidFill>
                  <a:latin typeface="+mn-lt"/>
                  <a:ea typeface="+mn-ea"/>
                  <a:cs typeface="Arial" charset="0"/>
                </a:rPr>
                <a:t>encryption</a:t>
              </a:r>
            </a:p>
            <a:p>
              <a:pPr algn="ctr"/>
              <a:r>
                <a:rPr lang="en-US" dirty="0">
                  <a:solidFill>
                    <a:schemeClr val="bg1"/>
                  </a:solidFill>
                  <a:latin typeface="+mn-lt"/>
                  <a:ea typeface="+mn-ea"/>
                  <a:cs typeface="Arial" charset="0"/>
                </a:rPr>
                <a:t>algorithm</a:t>
              </a:r>
            </a:p>
          </p:txBody>
        </p:sp>
        <p:sp>
          <p:nvSpPr>
            <p:cNvPr id="35854" name="Rectangle 15"/>
            <p:cNvSpPr>
              <a:spLocks noChangeArrowheads="1"/>
            </p:cNvSpPr>
            <p:nvPr/>
          </p:nvSpPr>
          <p:spPr bwMode="auto">
            <a:xfrm>
              <a:off x="3606" y="1629"/>
              <a:ext cx="868" cy="506"/>
            </a:xfrm>
            <a:prstGeom prst="rect">
              <a:avLst/>
            </a:prstGeom>
            <a:solidFill>
              <a:schemeClr val="accent1"/>
            </a:solidFill>
            <a:ln w="9525">
              <a:solidFill>
                <a:schemeClr val="tx1"/>
              </a:solidFill>
              <a:miter lim="800000"/>
              <a:headEnd/>
              <a:tailEnd/>
            </a:ln>
          </p:spPr>
          <p:txBody>
            <a:bodyPr wrap="none" anchor="ctr"/>
            <a:lstStyle/>
            <a:p>
              <a:endParaRPr lang="en-US" dirty="0">
                <a:latin typeface="+mn-lt"/>
                <a:ea typeface="+mn-ea"/>
                <a:cs typeface="Arial" charset="0"/>
              </a:endParaRPr>
            </a:p>
          </p:txBody>
        </p:sp>
        <p:sp>
          <p:nvSpPr>
            <p:cNvPr id="35855" name="Text Box 16"/>
            <p:cNvSpPr txBox="1">
              <a:spLocks noChangeArrowheads="1"/>
            </p:cNvSpPr>
            <p:nvPr/>
          </p:nvSpPr>
          <p:spPr bwMode="auto">
            <a:xfrm>
              <a:off x="3690" y="1644"/>
              <a:ext cx="765" cy="4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dirty="0">
                  <a:solidFill>
                    <a:schemeClr val="bg1"/>
                  </a:solidFill>
                  <a:latin typeface="+mn-lt"/>
                  <a:ea typeface="+mn-ea"/>
                  <a:cs typeface="Arial" charset="0"/>
                </a:rPr>
                <a:t>decryption </a:t>
              </a:r>
            </a:p>
            <a:p>
              <a:pPr algn="ctr"/>
              <a:r>
                <a:rPr lang="en-US" dirty="0">
                  <a:solidFill>
                    <a:schemeClr val="bg1"/>
                  </a:solidFill>
                  <a:latin typeface="+mn-lt"/>
                  <a:ea typeface="+mn-ea"/>
                  <a:cs typeface="Arial" charset="0"/>
                </a:rPr>
                <a:t>algorithm</a:t>
              </a:r>
            </a:p>
          </p:txBody>
        </p:sp>
        <p:sp>
          <p:nvSpPr>
            <p:cNvPr id="35856" name="Line 17"/>
            <p:cNvSpPr>
              <a:spLocks noChangeShapeType="1"/>
            </p:cNvSpPr>
            <p:nvPr/>
          </p:nvSpPr>
          <p:spPr bwMode="auto">
            <a:xfrm>
              <a:off x="2144" y="1881"/>
              <a:ext cx="1450" cy="5"/>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a typeface="+mn-ea"/>
              </a:endParaRPr>
            </a:p>
          </p:txBody>
        </p:sp>
        <p:sp>
          <p:nvSpPr>
            <p:cNvPr id="35857" name="Freeform 18"/>
            <p:cNvSpPr>
              <a:spLocks/>
            </p:cNvSpPr>
            <p:nvPr/>
          </p:nvSpPr>
          <p:spPr bwMode="auto">
            <a:xfrm>
              <a:off x="2446" y="1914"/>
              <a:ext cx="361" cy="576"/>
            </a:xfrm>
            <a:custGeom>
              <a:avLst/>
              <a:gdLst>
                <a:gd name="T0" fmla="*/ 0 w 344"/>
                <a:gd name="T1" fmla="*/ 0 h 789"/>
                <a:gd name="T2" fmla="*/ 458 w 344"/>
                <a:gd name="T3" fmla="*/ 11 h 789"/>
                <a:gd name="T4" fmla="*/ 484 w 344"/>
                <a:gd name="T5" fmla="*/ 64 h 789"/>
                <a:gd name="T6" fmla="*/ 0 60000 65536"/>
                <a:gd name="T7" fmla="*/ 0 60000 65536"/>
                <a:gd name="T8" fmla="*/ 0 60000 65536"/>
                <a:gd name="T9" fmla="*/ 0 w 344"/>
                <a:gd name="T10" fmla="*/ 0 h 789"/>
                <a:gd name="T11" fmla="*/ 344 w 344"/>
                <a:gd name="T12" fmla="*/ 789 h 789"/>
              </a:gdLst>
              <a:ahLst/>
              <a:cxnLst>
                <a:cxn ang="T6">
                  <a:pos x="T0" y="T1"/>
                </a:cxn>
                <a:cxn ang="T7">
                  <a:pos x="T2" y="T3"/>
                </a:cxn>
                <a:cxn ang="T8">
                  <a:pos x="T4" y="T5"/>
                </a:cxn>
              </a:cxnLst>
              <a:rect l="T9" t="T10" r="T11" b="T12"/>
              <a:pathLst>
                <a:path w="344" h="789">
                  <a:moveTo>
                    <a:pt x="0" y="0"/>
                  </a:moveTo>
                  <a:cubicBezTo>
                    <a:pt x="52" y="24"/>
                    <a:pt x="255" y="10"/>
                    <a:pt x="310" y="142"/>
                  </a:cubicBezTo>
                  <a:cubicBezTo>
                    <a:pt x="344" y="248"/>
                    <a:pt x="324" y="654"/>
                    <a:pt x="328" y="789"/>
                  </a:cubicBezTo>
                </a:path>
              </a:pathLst>
            </a:custGeom>
            <a:noFill/>
            <a:ln w="19050">
              <a:solidFill>
                <a:schemeClr val="accent5"/>
              </a:solidFill>
              <a:round/>
              <a:headEnd type="triangle" w="med" len="med"/>
              <a:tailEnd type="stealth" w="lg" len="lg"/>
            </a:ln>
            <a:extLst>
              <a:ext uri="{909E8E84-426E-40dd-AFC4-6F175D3DCCD1}">
                <a14:hiddenFill xmlns:a14="http://schemas.microsoft.com/office/drawing/2010/main" xmlns="">
                  <a:solidFill>
                    <a:srgbClr val="FFFFFF"/>
                  </a:solidFill>
                </a14:hiddenFill>
              </a:ext>
            </a:extLst>
          </p:spPr>
          <p:txBody>
            <a:bodyPr/>
            <a:lstStyle/>
            <a:p>
              <a:endParaRPr lang="en-US" dirty="0">
                <a:latin typeface="+mn-lt"/>
                <a:ea typeface="+mn-ea"/>
              </a:endParaRPr>
            </a:p>
          </p:txBody>
        </p:sp>
        <p:sp>
          <p:nvSpPr>
            <p:cNvPr id="35858" name="Freeform 19"/>
            <p:cNvSpPr>
              <a:spLocks/>
            </p:cNvSpPr>
            <p:nvPr/>
          </p:nvSpPr>
          <p:spPr bwMode="auto">
            <a:xfrm flipH="1">
              <a:off x="2871" y="1913"/>
              <a:ext cx="361" cy="576"/>
            </a:xfrm>
            <a:custGeom>
              <a:avLst/>
              <a:gdLst>
                <a:gd name="T0" fmla="*/ 0 w 344"/>
                <a:gd name="T1" fmla="*/ 0 h 789"/>
                <a:gd name="T2" fmla="*/ 458 w 344"/>
                <a:gd name="T3" fmla="*/ 11 h 789"/>
                <a:gd name="T4" fmla="*/ 484 w 344"/>
                <a:gd name="T5" fmla="*/ 64 h 789"/>
                <a:gd name="T6" fmla="*/ 0 60000 65536"/>
                <a:gd name="T7" fmla="*/ 0 60000 65536"/>
                <a:gd name="T8" fmla="*/ 0 60000 65536"/>
                <a:gd name="T9" fmla="*/ 0 w 344"/>
                <a:gd name="T10" fmla="*/ 0 h 789"/>
                <a:gd name="T11" fmla="*/ 344 w 344"/>
                <a:gd name="T12" fmla="*/ 789 h 789"/>
              </a:gdLst>
              <a:ahLst/>
              <a:cxnLst>
                <a:cxn ang="T6">
                  <a:pos x="T0" y="T1"/>
                </a:cxn>
                <a:cxn ang="T7">
                  <a:pos x="T2" y="T3"/>
                </a:cxn>
                <a:cxn ang="T8">
                  <a:pos x="T4" y="T5"/>
                </a:cxn>
              </a:cxnLst>
              <a:rect l="T9" t="T10" r="T11" b="T12"/>
              <a:pathLst>
                <a:path w="344" h="789">
                  <a:moveTo>
                    <a:pt x="0" y="0"/>
                  </a:moveTo>
                  <a:cubicBezTo>
                    <a:pt x="52" y="24"/>
                    <a:pt x="255" y="10"/>
                    <a:pt x="310" y="142"/>
                  </a:cubicBezTo>
                  <a:cubicBezTo>
                    <a:pt x="344" y="248"/>
                    <a:pt x="324" y="654"/>
                    <a:pt x="328" y="789"/>
                  </a:cubicBezTo>
                </a:path>
              </a:pathLst>
            </a:custGeom>
            <a:noFill/>
            <a:ln w="19050">
              <a:solidFill>
                <a:schemeClr val="accent5"/>
              </a:solidFill>
              <a:round/>
              <a:headEnd type="triangle" w="med" len="med"/>
              <a:tailEnd type="stealth" w="lg" len="lg"/>
            </a:ln>
            <a:extLst>
              <a:ext uri="{909E8E84-426E-40dd-AFC4-6F175D3DCCD1}">
                <a14:hiddenFill xmlns:a14="http://schemas.microsoft.com/office/drawing/2010/main" xmlns="">
                  <a:solidFill>
                    <a:srgbClr val="FFFFFF"/>
                  </a:solidFill>
                </a14:hiddenFill>
              </a:ext>
            </a:extLst>
          </p:spPr>
          <p:txBody>
            <a:bodyPr/>
            <a:lstStyle/>
            <a:p>
              <a:endParaRPr lang="en-US" dirty="0">
                <a:latin typeface="+mn-lt"/>
                <a:ea typeface="+mn-ea"/>
              </a:endParaRPr>
            </a:p>
          </p:txBody>
        </p:sp>
        <p:sp>
          <p:nvSpPr>
            <p:cNvPr id="35859" name="Line 20"/>
            <p:cNvSpPr>
              <a:spLocks noChangeShapeType="1"/>
            </p:cNvSpPr>
            <p:nvPr/>
          </p:nvSpPr>
          <p:spPr bwMode="auto">
            <a:xfrm flipH="1">
              <a:off x="1495" y="1382"/>
              <a:ext cx="1" cy="247"/>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a typeface="+mn-ea"/>
              </a:endParaRPr>
            </a:p>
          </p:txBody>
        </p:sp>
        <p:sp>
          <p:nvSpPr>
            <p:cNvPr id="35860" name="Line 21"/>
            <p:cNvSpPr>
              <a:spLocks noChangeShapeType="1"/>
            </p:cNvSpPr>
            <p:nvPr/>
          </p:nvSpPr>
          <p:spPr bwMode="auto">
            <a:xfrm flipH="1">
              <a:off x="3744" y="1363"/>
              <a:ext cx="1" cy="247"/>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a typeface="+mn-ea"/>
              </a:endParaRPr>
            </a:p>
          </p:txBody>
        </p:sp>
        <p:sp>
          <p:nvSpPr>
            <p:cNvPr id="35861" name="Text Box 22"/>
            <p:cNvSpPr txBox="1">
              <a:spLocks noChangeArrowheads="1"/>
            </p:cNvSpPr>
            <p:nvPr/>
          </p:nvSpPr>
          <p:spPr bwMode="auto">
            <a:xfrm>
              <a:off x="1603" y="897"/>
              <a:ext cx="950" cy="634"/>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ea typeface="+mn-ea"/>
                  <a:cs typeface="Arial" charset="0"/>
                </a:rPr>
                <a:t>Alice</a:t>
              </a:r>
              <a:r>
                <a:rPr lang="en-US" altLang="ja-JP" dirty="0">
                  <a:latin typeface="+mn-lt"/>
                  <a:ea typeface="+mn-ea"/>
                  <a:cs typeface="Arial" charset="0"/>
                </a:rPr>
                <a:t>'s </a:t>
              </a:r>
            </a:p>
            <a:p>
              <a:r>
                <a:rPr lang="en-US" dirty="0">
                  <a:latin typeface="+mn-lt"/>
                  <a:ea typeface="+mn-ea"/>
                  <a:cs typeface="Arial" charset="0"/>
                </a:rPr>
                <a:t>encryption</a:t>
              </a:r>
            </a:p>
            <a:p>
              <a:r>
                <a:rPr lang="en-US" dirty="0">
                  <a:latin typeface="+mn-lt"/>
                  <a:ea typeface="+mn-ea"/>
                  <a:cs typeface="Arial" charset="0"/>
                </a:rPr>
                <a:t>key</a:t>
              </a:r>
            </a:p>
          </p:txBody>
        </p:sp>
        <p:sp>
          <p:nvSpPr>
            <p:cNvPr id="35862" name="Text Box 23"/>
            <p:cNvSpPr txBox="1">
              <a:spLocks noChangeArrowheads="1"/>
            </p:cNvSpPr>
            <p:nvPr/>
          </p:nvSpPr>
          <p:spPr bwMode="auto">
            <a:xfrm>
              <a:off x="3896" y="940"/>
              <a:ext cx="950" cy="634"/>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ea typeface="+mn-ea"/>
                  <a:cs typeface="Arial" charset="0"/>
                </a:rPr>
                <a:t>Bob</a:t>
              </a:r>
              <a:r>
                <a:rPr lang="en-US" altLang="ja-JP" dirty="0">
                  <a:latin typeface="+mn-lt"/>
                  <a:ea typeface="+mn-ea"/>
                  <a:cs typeface="Arial" charset="0"/>
                </a:rPr>
                <a:t>'s </a:t>
              </a:r>
            </a:p>
            <a:p>
              <a:r>
                <a:rPr lang="en-US" dirty="0">
                  <a:latin typeface="+mn-lt"/>
                  <a:ea typeface="+mn-ea"/>
                  <a:cs typeface="Arial" charset="0"/>
                </a:rPr>
                <a:t>decryption</a:t>
              </a:r>
            </a:p>
            <a:p>
              <a:r>
                <a:rPr lang="en-US" dirty="0">
                  <a:latin typeface="+mn-lt"/>
                  <a:ea typeface="+mn-ea"/>
                  <a:cs typeface="Arial" charset="0"/>
                </a:rPr>
                <a:t>key</a:t>
              </a:r>
            </a:p>
          </p:txBody>
        </p:sp>
        <p:grpSp>
          <p:nvGrpSpPr>
            <p:cNvPr id="35864" name="Group 25"/>
            <p:cNvGrpSpPr>
              <a:grpSpLocks/>
            </p:cNvGrpSpPr>
            <p:nvPr/>
          </p:nvGrpSpPr>
          <p:grpSpPr bwMode="auto">
            <a:xfrm>
              <a:off x="3662" y="1118"/>
              <a:ext cx="338" cy="385"/>
              <a:chOff x="201" y="1789"/>
              <a:chExt cx="338" cy="385"/>
            </a:xfrm>
          </p:grpSpPr>
          <p:sp>
            <p:nvSpPr>
              <p:cNvPr id="35869" name="Text Box 26"/>
              <p:cNvSpPr txBox="1">
                <a:spLocks noChangeArrowheads="1"/>
              </p:cNvSpPr>
              <p:nvPr/>
            </p:nvSpPr>
            <p:spPr bwMode="auto">
              <a:xfrm>
                <a:off x="201" y="1789"/>
                <a:ext cx="222" cy="291"/>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400" dirty="0">
                    <a:solidFill>
                      <a:srgbClr val="C00000"/>
                    </a:solidFill>
                    <a:latin typeface="+mn-lt"/>
                    <a:ea typeface="+mn-ea"/>
                    <a:cs typeface="Arial" charset="0"/>
                  </a:rPr>
                  <a:t>K</a:t>
                </a:r>
              </a:p>
            </p:txBody>
          </p:sp>
          <p:sp>
            <p:nvSpPr>
              <p:cNvPr id="35870" name="Text Box 27"/>
              <p:cNvSpPr txBox="1">
                <a:spLocks noChangeArrowheads="1"/>
              </p:cNvSpPr>
              <p:nvPr/>
            </p:nvSpPr>
            <p:spPr bwMode="auto">
              <a:xfrm>
                <a:off x="334" y="1922"/>
                <a:ext cx="205"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dirty="0">
                    <a:solidFill>
                      <a:srgbClr val="C00000"/>
                    </a:solidFill>
                    <a:latin typeface="+mn-lt"/>
                    <a:ea typeface="+mn-ea"/>
                    <a:cs typeface="Arial" charset="0"/>
                  </a:rPr>
                  <a:t>B</a:t>
                </a:r>
              </a:p>
            </p:txBody>
          </p:sp>
        </p:grpSp>
        <p:sp>
          <p:nvSpPr>
            <p:cNvPr id="35865" name="Line 28"/>
            <p:cNvSpPr>
              <a:spLocks noChangeShapeType="1"/>
            </p:cNvSpPr>
            <p:nvPr/>
          </p:nvSpPr>
          <p:spPr bwMode="auto">
            <a:xfrm>
              <a:off x="314" y="1897"/>
              <a:ext cx="926" cy="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a typeface="+mn-ea"/>
              </a:endParaRPr>
            </a:p>
          </p:txBody>
        </p:sp>
        <p:sp>
          <p:nvSpPr>
            <p:cNvPr id="35866" name="Line 29"/>
            <p:cNvSpPr>
              <a:spLocks noChangeShapeType="1"/>
            </p:cNvSpPr>
            <p:nvPr/>
          </p:nvSpPr>
          <p:spPr bwMode="auto">
            <a:xfrm>
              <a:off x="4518" y="1904"/>
              <a:ext cx="425" cy="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a typeface="+mn-ea"/>
              </a:endParaRPr>
            </a:p>
          </p:txBody>
        </p:sp>
        <p:pic>
          <p:nvPicPr>
            <p:cNvPr id="35867" name="Picture 30" descr="BS00768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flipV="1">
              <a:off x="1371" y="896"/>
              <a:ext cx="293" cy="1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68" name="Picture 31" descr="BS00768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flipV="1">
              <a:off x="3625" y="955"/>
              <a:ext cx="293" cy="1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pic>
        <p:nvPicPr>
          <p:cNvPr id="3" name="图片 2"/>
          <p:cNvPicPr>
            <a:picLocks noChangeAspect="1"/>
          </p:cNvPicPr>
          <p:nvPr/>
        </p:nvPicPr>
        <p:blipFill>
          <a:blip r:embed="rId4"/>
          <a:stretch>
            <a:fillRect/>
          </a:stretch>
        </p:blipFill>
        <p:spPr>
          <a:xfrm>
            <a:off x="2625325" y="1416232"/>
            <a:ext cx="713591" cy="1070387"/>
          </a:xfrm>
          <a:prstGeom prst="rect">
            <a:avLst/>
          </a:prstGeom>
        </p:spPr>
      </p:pic>
      <p:pic>
        <p:nvPicPr>
          <p:cNvPr id="4" name="图片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063541" y="1465263"/>
            <a:ext cx="776615" cy="978180"/>
          </a:xfrm>
          <a:prstGeom prst="rect">
            <a:avLst/>
          </a:prstGeom>
        </p:spPr>
      </p:pic>
      <p:sp>
        <p:nvSpPr>
          <p:cNvPr id="5" name="灯片编号占位符 4"/>
          <p:cNvSpPr>
            <a:spLocks noGrp="1"/>
          </p:cNvSpPr>
          <p:nvPr>
            <p:ph type="sldNum" sz="quarter" idx="12"/>
          </p:nvPr>
        </p:nvSpPr>
        <p:spPr/>
        <p:txBody>
          <a:bodyPr/>
          <a:lstStyle/>
          <a:p>
            <a:pPr>
              <a:defRPr/>
            </a:pPr>
            <a:fld id="{B5976719-4C93-4032-AE44-9AF0CDE2F195}" type="slidenum">
              <a:rPr lang="en-US" altLang="zh-CN" smtClean="0">
                <a:latin typeface="+mn-lt"/>
              </a:rPr>
              <a:pPr>
                <a:defRPr/>
              </a:pPr>
              <a:t>19</a:t>
            </a:fld>
            <a:endParaRPr lang="en-US" altLang="zh-CN" dirty="0">
              <a:latin typeface="+mn-lt"/>
            </a:endParaRPr>
          </a:p>
        </p:txBody>
      </p:sp>
    </p:spTree>
    <p:extLst>
      <p:ext uri="{BB962C8B-B14F-4D97-AF65-F5344CB8AC3E}">
        <p14:creationId xmlns:p14="http://schemas.microsoft.com/office/powerpoint/2010/main" val="39954984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dirty="0"/>
              <a:t>Getting started: Caesar cipher</a:t>
            </a:r>
          </a:p>
        </p:txBody>
      </p:sp>
      <p:sp>
        <p:nvSpPr>
          <p:cNvPr id="38915" name="Rectangle 3"/>
          <p:cNvSpPr>
            <a:spLocks noGrp="1" noChangeArrowheads="1"/>
          </p:cNvSpPr>
          <p:nvPr>
            <p:ph type="body" idx="4294967295"/>
          </p:nvPr>
        </p:nvSpPr>
        <p:spPr>
          <a:xfrm>
            <a:off x="1524000" y="1531404"/>
            <a:ext cx="9144000" cy="998437"/>
          </a:xfrm>
          <a:solidFill>
            <a:schemeClr val="accent4">
              <a:lumMod val="10000"/>
              <a:lumOff val="90000"/>
            </a:schemeClr>
          </a:solidFill>
        </p:spPr>
        <p:txBody>
          <a:bodyPr anchor="ctr"/>
          <a:lstStyle/>
          <a:p>
            <a:pPr marL="0" indent="0" algn="ctr">
              <a:buNone/>
            </a:pPr>
            <a:r>
              <a:rPr lang="en-US" sz="2400" dirty="0">
                <a:solidFill>
                  <a:schemeClr val="accent5"/>
                </a:solidFill>
              </a:rPr>
              <a:t>Substituting a letter with the letter that is k letters later (e.g., k=3)</a:t>
            </a:r>
            <a:endParaRPr lang="en-US" sz="2000" dirty="0">
              <a:solidFill>
                <a:schemeClr val="accent5"/>
              </a:solidFill>
            </a:endParaRPr>
          </a:p>
        </p:txBody>
      </p:sp>
      <p:sp>
        <p:nvSpPr>
          <p:cNvPr id="38920" name="Rectangle 8"/>
          <p:cNvSpPr>
            <a:spLocks noChangeArrowheads="1"/>
          </p:cNvSpPr>
          <p:nvPr/>
        </p:nvSpPr>
        <p:spPr bwMode="auto">
          <a:xfrm>
            <a:off x="3154503" y="3107019"/>
            <a:ext cx="627963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a:r>
              <a:rPr lang="en-US" b="1" dirty="0">
                <a:latin typeface="Courier New" charset="0"/>
              </a:rPr>
              <a:t>Plaintext: bob. i love you. alice</a:t>
            </a:r>
          </a:p>
        </p:txBody>
      </p:sp>
      <p:sp>
        <p:nvSpPr>
          <p:cNvPr id="38921" name="Rectangle 9"/>
          <p:cNvSpPr>
            <a:spLocks noChangeArrowheads="1"/>
          </p:cNvSpPr>
          <p:nvPr/>
        </p:nvSpPr>
        <p:spPr bwMode="auto">
          <a:xfrm>
            <a:off x="3003829" y="3532469"/>
            <a:ext cx="6452407"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a:r>
              <a:rPr lang="en-US" b="1" dirty="0">
                <a:solidFill>
                  <a:schemeClr val="accent2"/>
                </a:solidFill>
                <a:latin typeface="Courier New" charset="0"/>
              </a:rPr>
              <a:t>ciphertext: ere, I </a:t>
            </a:r>
            <a:r>
              <a:rPr lang="en-US" b="1" dirty="0" err="1">
                <a:solidFill>
                  <a:schemeClr val="accent2"/>
                </a:solidFill>
                <a:latin typeface="Courier New" charset="0"/>
              </a:rPr>
              <a:t>oryh</a:t>
            </a:r>
            <a:r>
              <a:rPr lang="en-US" b="1" dirty="0">
                <a:solidFill>
                  <a:schemeClr val="accent2"/>
                </a:solidFill>
                <a:latin typeface="Courier New" charset="0"/>
              </a:rPr>
              <a:t> </a:t>
            </a:r>
            <a:r>
              <a:rPr lang="en-US" b="1" dirty="0" err="1">
                <a:solidFill>
                  <a:schemeClr val="accent2"/>
                </a:solidFill>
                <a:latin typeface="Courier New" charset="0"/>
              </a:rPr>
              <a:t>brx</a:t>
            </a:r>
            <a:r>
              <a:rPr lang="en-US" b="1" dirty="0">
                <a:solidFill>
                  <a:schemeClr val="accent2"/>
                </a:solidFill>
                <a:latin typeface="Courier New" charset="0"/>
              </a:rPr>
              <a:t>. </a:t>
            </a:r>
            <a:r>
              <a:rPr lang="en-US" b="1" dirty="0" err="1">
                <a:solidFill>
                  <a:schemeClr val="accent2"/>
                </a:solidFill>
                <a:latin typeface="Courier New" charset="0"/>
              </a:rPr>
              <a:t>dolfh</a:t>
            </a:r>
            <a:endParaRPr lang="en-US" b="1" dirty="0">
              <a:solidFill>
                <a:schemeClr val="accent2"/>
              </a:solidFill>
              <a:latin typeface="Courier New" charset="0"/>
            </a:endParaRPr>
          </a:p>
        </p:txBody>
      </p:sp>
      <p:sp>
        <p:nvSpPr>
          <p:cNvPr id="38922" name="Text Box 10"/>
          <p:cNvSpPr txBox="1">
            <a:spLocks noChangeArrowheads="1"/>
          </p:cNvSpPr>
          <p:nvPr/>
        </p:nvSpPr>
        <p:spPr bwMode="auto">
          <a:xfrm>
            <a:off x="2253338" y="3041932"/>
            <a:ext cx="782638"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400" dirty="0">
                <a:solidFill>
                  <a:srgbClr val="000099"/>
                </a:solidFill>
                <a:latin typeface="Arial" charset="0"/>
                <a:cs typeface="Arial" charset="0"/>
              </a:rPr>
              <a:t>e.g.:</a:t>
            </a:r>
          </a:p>
        </p:txBody>
      </p:sp>
      <p:sp>
        <p:nvSpPr>
          <p:cNvPr id="38923" name="Text Box 12"/>
          <p:cNvSpPr txBox="1">
            <a:spLocks noChangeArrowheads="1"/>
          </p:cNvSpPr>
          <p:nvPr/>
        </p:nvSpPr>
        <p:spPr bwMode="auto">
          <a:xfrm>
            <a:off x="2253339" y="4585654"/>
            <a:ext cx="7667625"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indent="-1554163">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400" i="1" dirty="0">
                <a:solidFill>
                  <a:srgbClr val="C00000"/>
                </a:solidFill>
                <a:latin typeface="+mn-lt"/>
              </a:rPr>
              <a:t>Encryption key: value of k</a:t>
            </a:r>
          </a:p>
          <a:p>
            <a:pPr algn="ctr"/>
            <a:r>
              <a:rPr lang="en-US" sz="2400" dirty="0">
                <a:latin typeface="+mn-lt"/>
              </a:rPr>
              <a:t>Only 25 possible keys!</a:t>
            </a:r>
          </a:p>
        </p:txBody>
      </p:sp>
      <p:sp>
        <p:nvSpPr>
          <p:cNvPr id="3" name="灯片编号占位符 2"/>
          <p:cNvSpPr>
            <a:spLocks noGrp="1"/>
          </p:cNvSpPr>
          <p:nvPr>
            <p:ph type="sldNum" sz="quarter" idx="12"/>
          </p:nvPr>
        </p:nvSpPr>
        <p:spPr/>
        <p:txBody>
          <a:bodyPr/>
          <a:lstStyle/>
          <a:p>
            <a:pPr>
              <a:defRPr/>
            </a:pPr>
            <a:fld id="{B5976719-4C93-4032-AE44-9AF0CDE2F195}" type="slidenum">
              <a:rPr lang="en-US" altLang="zh-CN" smtClean="0"/>
              <a:pPr>
                <a:defRPr/>
              </a:pPr>
              <a:t>20</a:t>
            </a:fld>
            <a:endParaRPr lang="en-US" altLang="zh-CN" dirty="0"/>
          </a:p>
        </p:txBody>
      </p:sp>
    </p:spTree>
    <p:extLst>
      <p:ext uri="{BB962C8B-B14F-4D97-AF65-F5344CB8AC3E}">
        <p14:creationId xmlns:p14="http://schemas.microsoft.com/office/powerpoint/2010/main" val="27386152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altLang="zh-CN" dirty="0"/>
              <a:t>Monoalphabetic cipher</a:t>
            </a:r>
            <a:endParaRPr lang="en-US" dirty="0"/>
          </a:p>
        </p:txBody>
      </p:sp>
      <p:sp>
        <p:nvSpPr>
          <p:cNvPr id="3" name="灯片编号占位符 2"/>
          <p:cNvSpPr>
            <a:spLocks noGrp="1"/>
          </p:cNvSpPr>
          <p:nvPr>
            <p:ph type="sldNum" sz="quarter" idx="12"/>
          </p:nvPr>
        </p:nvSpPr>
        <p:spPr/>
        <p:txBody>
          <a:bodyPr/>
          <a:lstStyle/>
          <a:p>
            <a:fld id="{B5976719-4C93-4032-AE44-9AF0CDE2F195}" type="slidenum">
              <a:rPr lang="en-US" altLang="zh-CN" smtClean="0"/>
              <a:pPr/>
              <a:t>21</a:t>
            </a:fld>
            <a:endParaRPr lang="en-US" altLang="zh-CN" dirty="0"/>
          </a:p>
        </p:txBody>
      </p:sp>
      <p:sp>
        <p:nvSpPr>
          <p:cNvPr id="38915" name="Rectangle 3"/>
          <p:cNvSpPr>
            <a:spLocks noGrp="1" noChangeArrowheads="1"/>
          </p:cNvSpPr>
          <p:nvPr>
            <p:ph type="body" idx="4294967295"/>
          </p:nvPr>
        </p:nvSpPr>
        <p:spPr>
          <a:xfrm>
            <a:off x="1524000" y="1258570"/>
            <a:ext cx="9144000" cy="654050"/>
          </a:xfrm>
          <a:solidFill>
            <a:schemeClr val="accent4">
              <a:lumMod val="10000"/>
              <a:lumOff val="90000"/>
            </a:schemeClr>
          </a:solidFill>
        </p:spPr>
        <p:txBody>
          <a:bodyPr anchor="ctr"/>
          <a:lstStyle/>
          <a:p>
            <a:pPr marL="0" lvl="1" indent="0" algn="ctr">
              <a:buNone/>
            </a:pPr>
            <a:r>
              <a:rPr lang="en-US" altLang="zh-CN" b="1" dirty="0"/>
              <a:t>Idea: </a:t>
            </a:r>
            <a:r>
              <a:rPr lang="en-US" b="1" dirty="0"/>
              <a:t>substitute one letter for another</a:t>
            </a:r>
            <a:endParaRPr lang="en-US" sz="2800" b="1" dirty="0"/>
          </a:p>
        </p:txBody>
      </p:sp>
      <p:sp>
        <p:nvSpPr>
          <p:cNvPr id="38916" name="Rectangle 4"/>
          <p:cNvSpPr>
            <a:spLocks noChangeArrowheads="1"/>
          </p:cNvSpPr>
          <p:nvPr/>
        </p:nvSpPr>
        <p:spPr bwMode="auto">
          <a:xfrm>
            <a:off x="4602656" y="2401504"/>
            <a:ext cx="4977645"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a:r>
              <a:rPr lang="en-US" b="1" dirty="0" err="1">
                <a:latin typeface="Courier New" charset="0"/>
              </a:rPr>
              <a:t>abcdefghijklmnopqrstuvwxyz</a:t>
            </a:r>
            <a:endParaRPr lang="en-US" b="1" dirty="0">
              <a:latin typeface="Courier New" charset="0"/>
            </a:endParaRPr>
          </a:p>
        </p:txBody>
      </p:sp>
      <p:sp>
        <p:nvSpPr>
          <p:cNvPr id="38917" name="Rectangle 5"/>
          <p:cNvSpPr>
            <a:spLocks noChangeArrowheads="1"/>
          </p:cNvSpPr>
          <p:nvPr/>
        </p:nvSpPr>
        <p:spPr bwMode="auto">
          <a:xfrm>
            <a:off x="4602655" y="3190550"/>
            <a:ext cx="4977645"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a:r>
              <a:rPr lang="en-US" b="1" dirty="0" err="1">
                <a:solidFill>
                  <a:schemeClr val="accent2"/>
                </a:solidFill>
                <a:latin typeface="Courier New" charset="0"/>
              </a:rPr>
              <a:t>mnbvcxzasdfghjklpoiuytrewq</a:t>
            </a:r>
            <a:endParaRPr lang="en-US" b="1" dirty="0">
              <a:solidFill>
                <a:schemeClr val="accent2"/>
              </a:solidFill>
              <a:latin typeface="Courier New" charset="0"/>
            </a:endParaRPr>
          </a:p>
        </p:txBody>
      </p:sp>
      <p:sp>
        <p:nvSpPr>
          <p:cNvPr id="38918" name="Line 6"/>
          <p:cNvSpPr>
            <a:spLocks noChangeShapeType="1"/>
          </p:cNvSpPr>
          <p:nvPr/>
        </p:nvSpPr>
        <p:spPr bwMode="auto">
          <a:xfrm>
            <a:off x="4779537" y="2789977"/>
            <a:ext cx="0" cy="493712"/>
          </a:xfrm>
          <a:prstGeom prst="line">
            <a:avLst/>
          </a:prstGeom>
          <a:noFill/>
          <a:ln w="19050">
            <a:solidFill>
              <a:srgbClr val="FF0000"/>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dirty="0"/>
          </a:p>
        </p:txBody>
      </p:sp>
      <p:sp>
        <p:nvSpPr>
          <p:cNvPr id="38919" name="Line 7"/>
          <p:cNvSpPr>
            <a:spLocks noChangeShapeType="1"/>
          </p:cNvSpPr>
          <p:nvPr/>
        </p:nvSpPr>
        <p:spPr bwMode="auto">
          <a:xfrm>
            <a:off x="9403128" y="2789977"/>
            <a:ext cx="0" cy="493713"/>
          </a:xfrm>
          <a:prstGeom prst="line">
            <a:avLst/>
          </a:prstGeom>
          <a:noFill/>
          <a:ln w="19050">
            <a:solidFill>
              <a:srgbClr val="FF0000"/>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dirty="0"/>
          </a:p>
        </p:txBody>
      </p:sp>
      <p:sp>
        <p:nvSpPr>
          <p:cNvPr id="38920" name="Rectangle 8"/>
          <p:cNvSpPr>
            <a:spLocks noChangeArrowheads="1"/>
          </p:cNvSpPr>
          <p:nvPr/>
        </p:nvSpPr>
        <p:spPr bwMode="auto">
          <a:xfrm>
            <a:off x="3522112" y="4696722"/>
            <a:ext cx="627963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a:r>
              <a:rPr lang="en-US" b="1" dirty="0">
                <a:latin typeface="Courier New" charset="0"/>
              </a:rPr>
              <a:t>Plaintext: bob. i love you. alice</a:t>
            </a:r>
          </a:p>
        </p:txBody>
      </p:sp>
      <p:sp>
        <p:nvSpPr>
          <p:cNvPr id="38921" name="Rectangle 9"/>
          <p:cNvSpPr>
            <a:spLocks noChangeArrowheads="1"/>
          </p:cNvSpPr>
          <p:nvPr/>
        </p:nvSpPr>
        <p:spPr bwMode="auto">
          <a:xfrm>
            <a:off x="3365470" y="5122172"/>
            <a:ext cx="646433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a:r>
              <a:rPr lang="en-US" b="1" dirty="0">
                <a:solidFill>
                  <a:schemeClr val="accent2"/>
                </a:solidFill>
                <a:latin typeface="Courier New" charset="0"/>
              </a:rPr>
              <a:t>ciphertext: nkn. s gktc wky. mgsbc</a:t>
            </a:r>
          </a:p>
        </p:txBody>
      </p:sp>
      <p:sp>
        <p:nvSpPr>
          <p:cNvPr id="38922" name="Text Box 10"/>
          <p:cNvSpPr txBox="1">
            <a:spLocks noChangeArrowheads="1"/>
          </p:cNvSpPr>
          <p:nvPr/>
        </p:nvSpPr>
        <p:spPr bwMode="auto">
          <a:xfrm>
            <a:off x="2578495" y="4631635"/>
            <a:ext cx="867545"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400" dirty="0">
                <a:solidFill>
                  <a:srgbClr val="000099"/>
                </a:solidFill>
                <a:latin typeface="Arial" charset="0"/>
                <a:cs typeface="Arial" charset="0"/>
              </a:rPr>
              <a:t>e.g.,:</a:t>
            </a:r>
          </a:p>
        </p:txBody>
      </p:sp>
      <p:sp>
        <p:nvSpPr>
          <p:cNvPr id="2" name="文本框 1">
            <a:extLst>
              <a:ext uri="{FF2B5EF4-FFF2-40B4-BE49-F238E27FC236}">
                <a16:creationId xmlns:a16="http://schemas.microsoft.com/office/drawing/2014/main" id="{0758FB21-087A-49ED-BC58-960D6DCCE0CD}"/>
              </a:ext>
            </a:extLst>
          </p:cNvPr>
          <p:cNvSpPr txBox="1"/>
          <p:nvPr/>
        </p:nvSpPr>
        <p:spPr>
          <a:xfrm>
            <a:off x="2944256" y="2556341"/>
            <a:ext cx="1382109" cy="974085"/>
          </a:xfrm>
          <a:prstGeom prst="rect">
            <a:avLst/>
          </a:prstGeom>
          <a:solidFill>
            <a:schemeClr val="accent5">
              <a:lumMod val="50000"/>
            </a:schemeClr>
          </a:solidFill>
        </p:spPr>
        <p:txBody>
          <a:bodyPr wrap="none" rtlCol="0" anchor="ctr" anchorCtr="0">
            <a:noAutofit/>
          </a:bodyPr>
          <a:lstStyle/>
          <a:p>
            <a:pPr algn="ctr"/>
            <a:r>
              <a:rPr lang="en-US" altLang="zh-CN" dirty="0">
                <a:solidFill>
                  <a:schemeClr val="bg1"/>
                </a:solidFill>
                <a:latin typeface="+mn-lt"/>
              </a:rPr>
              <a:t>Substitute </a:t>
            </a:r>
          </a:p>
          <a:p>
            <a:pPr algn="ctr"/>
            <a:r>
              <a:rPr lang="en-US" altLang="zh-CN" dirty="0">
                <a:solidFill>
                  <a:schemeClr val="bg1"/>
                </a:solidFill>
                <a:latin typeface="+mn-lt"/>
              </a:rPr>
              <a:t>mapping</a:t>
            </a:r>
            <a:endParaRPr lang="zh-CN" altLang="en-US" dirty="0">
              <a:solidFill>
                <a:schemeClr val="bg1"/>
              </a:solidFill>
              <a:latin typeface="+mn-lt"/>
            </a:endParaRPr>
          </a:p>
        </p:txBody>
      </p:sp>
    </p:spTree>
    <p:extLst>
      <p:ext uri="{BB962C8B-B14F-4D97-AF65-F5344CB8AC3E}">
        <p14:creationId xmlns:p14="http://schemas.microsoft.com/office/powerpoint/2010/main" val="21090862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idx="1"/>
          </p:nvPr>
        </p:nvSpPr>
        <p:spPr/>
        <p:txBody>
          <a:bodyPr/>
          <a:lstStyle/>
          <a:p>
            <a:r>
              <a:rPr lang="en-US" altLang="zh-CN" dirty="0"/>
              <a:t>How do you break this cipher?</a:t>
            </a:r>
          </a:p>
          <a:p>
            <a:r>
              <a:rPr lang="en-US" altLang="zh-CN" dirty="0"/>
              <a:t>How many possible keys?</a:t>
            </a:r>
            <a:endParaRPr lang="zh-CN" altLang="en-US" dirty="0"/>
          </a:p>
        </p:txBody>
      </p:sp>
      <p:sp>
        <p:nvSpPr>
          <p:cNvPr id="2" name="灯片编号占位符 1"/>
          <p:cNvSpPr>
            <a:spLocks noGrp="1"/>
          </p:cNvSpPr>
          <p:nvPr>
            <p:ph type="sldNum" sz="quarter" idx="12"/>
          </p:nvPr>
        </p:nvSpPr>
        <p:spPr/>
        <p:txBody>
          <a:bodyPr/>
          <a:lstStyle/>
          <a:p>
            <a:pPr>
              <a:defRPr/>
            </a:pPr>
            <a:fld id="{F769371F-0F95-4BDF-9A9A-7FF549C12214}" type="slidenum">
              <a:rPr lang="en-US" altLang="zh-CN" smtClean="0"/>
              <a:pPr>
                <a:defRPr/>
              </a:pPr>
              <a:t>22</a:t>
            </a:fld>
            <a:endParaRPr lang="en-US" altLang="zh-CN" dirty="0"/>
          </a:p>
        </p:txBody>
      </p:sp>
    </p:spTree>
    <p:extLst>
      <p:ext uri="{BB962C8B-B14F-4D97-AF65-F5344CB8AC3E}">
        <p14:creationId xmlns:p14="http://schemas.microsoft.com/office/powerpoint/2010/main" val="292155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dirty="0"/>
              <a:t>Breaking an encryption scheme</a:t>
            </a:r>
          </a:p>
        </p:txBody>
      </p:sp>
      <p:sp>
        <p:nvSpPr>
          <p:cNvPr id="36867" name="Rectangle 3"/>
          <p:cNvSpPr>
            <a:spLocks noGrp="1" noChangeArrowheads="1"/>
          </p:cNvSpPr>
          <p:nvPr>
            <p:ph idx="1"/>
          </p:nvPr>
        </p:nvSpPr>
        <p:spPr>
          <a:xfrm>
            <a:off x="1843778" y="2491740"/>
            <a:ext cx="8454044" cy="4256891"/>
          </a:xfrm>
        </p:spPr>
        <p:txBody>
          <a:bodyPr>
            <a:normAutofit/>
          </a:bodyPr>
          <a:lstStyle/>
          <a:p>
            <a:pPr marL="457200" indent="-457200">
              <a:buFont typeface="+mj-ea"/>
              <a:buAutoNum type="circleNumDbPlain"/>
            </a:pPr>
            <a:r>
              <a:rPr lang="en-US" sz="2400" dirty="0">
                <a:solidFill>
                  <a:srgbClr val="C00000"/>
                </a:solidFill>
              </a:rPr>
              <a:t>cipher-text only attack: </a:t>
            </a:r>
            <a:r>
              <a:rPr lang="en-US" sz="2400" dirty="0"/>
              <a:t>Trudy has ciphertext she can analyze</a:t>
            </a:r>
            <a:endParaRPr lang="en-US" altLang="zh-CN" sz="2400" dirty="0"/>
          </a:p>
          <a:p>
            <a:pPr marL="457200" indent="-457200">
              <a:buFont typeface="+mj-ea"/>
              <a:buAutoNum type="circleNumDbPlain"/>
            </a:pPr>
            <a:r>
              <a:rPr lang="en-US" altLang="zh-CN" sz="2400" dirty="0">
                <a:solidFill>
                  <a:srgbClr val="C00000"/>
                </a:solidFill>
              </a:rPr>
              <a:t>known-plaintext attack: </a:t>
            </a:r>
            <a:r>
              <a:rPr lang="en-US" altLang="zh-CN" sz="2400" dirty="0"/>
              <a:t>Trudy knows some of the (plaintext, </a:t>
            </a:r>
            <a:r>
              <a:rPr lang="en-US" altLang="zh-CN" sz="2400" dirty="0" err="1"/>
              <a:t>ciphertext</a:t>
            </a:r>
            <a:r>
              <a:rPr lang="en-US" altLang="zh-CN" sz="2400" dirty="0"/>
              <a:t>) pairings</a:t>
            </a:r>
          </a:p>
          <a:p>
            <a:pPr lvl="1"/>
            <a:r>
              <a:rPr lang="en-US" altLang="zh-CN" dirty="0"/>
              <a:t>E.g., bob and </a:t>
            </a:r>
            <a:r>
              <a:rPr lang="en-US" altLang="zh-CN" dirty="0" err="1"/>
              <a:t>alice</a:t>
            </a:r>
            <a:r>
              <a:rPr lang="en-US" altLang="zh-CN" dirty="0"/>
              <a:t> must be in plaintext, then Trudy determines the two pairings (bob, ere) and (</a:t>
            </a:r>
            <a:r>
              <a:rPr lang="en-US" altLang="zh-CN" dirty="0" err="1"/>
              <a:t>alice</a:t>
            </a:r>
            <a:r>
              <a:rPr lang="en-US" altLang="zh-CN" dirty="0"/>
              <a:t>, </a:t>
            </a:r>
            <a:r>
              <a:rPr lang="en-US" altLang="zh-CN" b="1" dirty="0" err="1"/>
              <a:t>dolfh</a:t>
            </a:r>
            <a:r>
              <a:rPr lang="en-US" altLang="zh-CN" b="1" dirty="0"/>
              <a:t>)</a:t>
            </a:r>
            <a:endParaRPr lang="en-US" altLang="zh-CN" dirty="0"/>
          </a:p>
          <a:p>
            <a:pPr marL="457200" indent="-457200">
              <a:buFont typeface="+mj-ea"/>
              <a:buAutoNum type="circleNumDbPlain"/>
            </a:pPr>
            <a:r>
              <a:rPr lang="en-US" altLang="zh-CN" sz="2400" dirty="0">
                <a:solidFill>
                  <a:srgbClr val="C00000"/>
                </a:solidFill>
              </a:rPr>
              <a:t>chosen-plaintext attack: </a:t>
            </a:r>
            <a:r>
              <a:rPr lang="en-US" altLang="zh-CN" sz="2400" dirty="0"/>
              <a:t>Trudy is able to choose the plaintext message and obtain its corresponding </a:t>
            </a:r>
            <a:r>
              <a:rPr lang="en-US" altLang="zh-CN" sz="2400" dirty="0" err="1"/>
              <a:t>ciphertext</a:t>
            </a:r>
            <a:r>
              <a:rPr lang="en-US" altLang="zh-CN" sz="2400" dirty="0"/>
              <a:t> </a:t>
            </a:r>
          </a:p>
        </p:txBody>
      </p:sp>
      <p:sp>
        <p:nvSpPr>
          <p:cNvPr id="3" name="灯片编号占位符 2"/>
          <p:cNvSpPr>
            <a:spLocks noGrp="1"/>
          </p:cNvSpPr>
          <p:nvPr>
            <p:ph type="sldNum" sz="quarter" idx="12"/>
          </p:nvPr>
        </p:nvSpPr>
        <p:spPr/>
        <p:txBody>
          <a:bodyPr/>
          <a:lstStyle/>
          <a:p>
            <a:pPr>
              <a:defRPr/>
            </a:pPr>
            <a:fld id="{8DE895D9-91D8-4958-BB05-9803D63D1C8A}" type="slidenum">
              <a:rPr lang="en-US" altLang="zh-CN" smtClean="0"/>
              <a:pPr>
                <a:defRPr/>
              </a:pPr>
              <a:t>23</a:t>
            </a:fld>
            <a:endParaRPr lang="en-US" altLang="zh-CN" dirty="0"/>
          </a:p>
        </p:txBody>
      </p:sp>
      <p:pic>
        <p:nvPicPr>
          <p:cNvPr id="4" name="图片 3"/>
          <p:cNvPicPr>
            <a:picLocks noChangeAspect="1"/>
          </p:cNvPicPr>
          <p:nvPr/>
        </p:nvPicPr>
        <p:blipFill>
          <a:blip r:embed="rId3"/>
          <a:stretch>
            <a:fillRect/>
          </a:stretch>
        </p:blipFill>
        <p:spPr>
          <a:xfrm>
            <a:off x="1524000" y="1435788"/>
            <a:ext cx="9144000" cy="870751"/>
          </a:xfrm>
          <a:prstGeom prst="rect">
            <a:avLst/>
          </a:prstGeom>
          <a:ln>
            <a:solidFill>
              <a:schemeClr val="accent1"/>
            </a:solidFill>
          </a:ln>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969741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Frequency analysis attack</a:t>
            </a:r>
            <a:endParaRPr lang="zh-CN" altLang="en-US" dirty="0"/>
          </a:p>
        </p:txBody>
      </p:sp>
      <p:sp>
        <p:nvSpPr>
          <p:cNvPr id="4" name="文本框 3"/>
          <p:cNvSpPr txBox="1"/>
          <p:nvPr/>
        </p:nvSpPr>
        <p:spPr>
          <a:xfrm>
            <a:off x="5162055" y="1603323"/>
            <a:ext cx="1850186" cy="584775"/>
          </a:xfrm>
          <a:prstGeom prst="rect">
            <a:avLst/>
          </a:prstGeom>
          <a:noFill/>
          <a:ln>
            <a:noFill/>
          </a:ln>
        </p:spPr>
        <p:txBody>
          <a:bodyPr wrap="none" rtlCol="0">
            <a:spAutoFit/>
          </a:bodyPr>
          <a:lstStyle/>
          <a:p>
            <a:pPr algn="ctr"/>
            <a:r>
              <a:rPr lang="en-US" altLang="zh-CN" sz="3200" b="1" dirty="0">
                <a:solidFill>
                  <a:schemeClr val="accent5"/>
                </a:solidFill>
                <a:latin typeface="+mn-lt"/>
                <a:ea typeface="+mn-ea"/>
              </a:rPr>
              <a:t>Basic idea</a:t>
            </a:r>
            <a:endParaRPr lang="zh-CN" altLang="en-US" sz="3200" b="1" dirty="0">
              <a:solidFill>
                <a:schemeClr val="accent5"/>
              </a:solidFill>
              <a:latin typeface="+mn-lt"/>
              <a:ea typeface="+mn-ea"/>
            </a:endParaRPr>
          </a:p>
        </p:txBody>
      </p:sp>
      <p:sp>
        <p:nvSpPr>
          <p:cNvPr id="6" name="文本框 5"/>
          <p:cNvSpPr txBox="1"/>
          <p:nvPr/>
        </p:nvSpPr>
        <p:spPr>
          <a:xfrm>
            <a:off x="2888199" y="2896182"/>
            <a:ext cx="6397905" cy="400110"/>
          </a:xfrm>
          <a:prstGeom prst="rect">
            <a:avLst/>
          </a:prstGeom>
          <a:noFill/>
          <a:ln>
            <a:noFill/>
          </a:ln>
        </p:spPr>
        <p:txBody>
          <a:bodyPr wrap="none" rtlCol="0">
            <a:spAutoFit/>
          </a:bodyPr>
          <a:lstStyle/>
          <a:p>
            <a:pPr algn="ctr"/>
            <a:r>
              <a:rPr lang="en-US" altLang="zh-CN" sz="2000" dirty="0">
                <a:latin typeface="+mn-lt"/>
                <a:ea typeface="+mn-ea"/>
              </a:rPr>
              <a:t>e.g., e and t are most occurring letters, (13% and 9%, respectively)</a:t>
            </a:r>
            <a:endParaRPr lang="zh-CN" altLang="en-US" sz="2000" dirty="0">
              <a:latin typeface="+mn-lt"/>
              <a:ea typeface="+mn-ea"/>
            </a:endParaRPr>
          </a:p>
        </p:txBody>
      </p:sp>
      <p:sp>
        <p:nvSpPr>
          <p:cNvPr id="7" name="文本框 6"/>
          <p:cNvSpPr txBox="1"/>
          <p:nvPr/>
        </p:nvSpPr>
        <p:spPr>
          <a:xfrm>
            <a:off x="3532617" y="3825823"/>
            <a:ext cx="5109091" cy="461665"/>
          </a:xfrm>
          <a:prstGeom prst="rect">
            <a:avLst/>
          </a:prstGeom>
          <a:noFill/>
          <a:ln>
            <a:noFill/>
          </a:ln>
        </p:spPr>
        <p:txBody>
          <a:bodyPr wrap="none" rtlCol="0">
            <a:spAutoFit/>
          </a:bodyPr>
          <a:lstStyle/>
          <a:p>
            <a:pPr algn="ctr"/>
            <a:r>
              <a:rPr lang="en-US" altLang="zh-CN" b="1" dirty="0">
                <a:solidFill>
                  <a:schemeClr val="accent2"/>
                </a:solidFill>
                <a:latin typeface="+mn-lt"/>
                <a:ea typeface="+mn-ea"/>
              </a:rPr>
              <a:t>Some letters appear quite often together </a:t>
            </a:r>
          </a:p>
        </p:txBody>
      </p:sp>
      <p:sp>
        <p:nvSpPr>
          <p:cNvPr id="8" name="文本框 7"/>
          <p:cNvSpPr txBox="1"/>
          <p:nvPr/>
        </p:nvSpPr>
        <p:spPr>
          <a:xfrm>
            <a:off x="2812232" y="2483971"/>
            <a:ext cx="6591869" cy="461665"/>
          </a:xfrm>
          <a:prstGeom prst="rect">
            <a:avLst/>
          </a:prstGeom>
          <a:noFill/>
          <a:ln>
            <a:noFill/>
          </a:ln>
        </p:spPr>
        <p:txBody>
          <a:bodyPr wrap="none" rtlCol="0">
            <a:spAutoFit/>
          </a:bodyPr>
          <a:lstStyle/>
          <a:p>
            <a:pPr algn="ctr"/>
            <a:r>
              <a:rPr lang="en-US" altLang="zh-CN" b="1" dirty="0">
                <a:solidFill>
                  <a:schemeClr val="accent2"/>
                </a:solidFill>
                <a:latin typeface="+mn-lt"/>
                <a:ea typeface="+mn-ea"/>
              </a:rPr>
              <a:t>Statistical analysis of the plaintext language is useful</a:t>
            </a:r>
            <a:endParaRPr lang="zh-CN" altLang="en-US" b="1" dirty="0">
              <a:solidFill>
                <a:schemeClr val="accent2"/>
              </a:solidFill>
              <a:latin typeface="+mn-lt"/>
              <a:ea typeface="+mn-ea"/>
            </a:endParaRPr>
          </a:p>
        </p:txBody>
      </p:sp>
      <p:sp>
        <p:nvSpPr>
          <p:cNvPr id="9" name="文本框 8"/>
          <p:cNvSpPr txBox="1"/>
          <p:nvPr/>
        </p:nvSpPr>
        <p:spPr>
          <a:xfrm>
            <a:off x="5367240" y="4291048"/>
            <a:ext cx="1439818" cy="400110"/>
          </a:xfrm>
          <a:prstGeom prst="rect">
            <a:avLst/>
          </a:prstGeom>
          <a:noFill/>
          <a:ln>
            <a:noFill/>
          </a:ln>
        </p:spPr>
        <p:txBody>
          <a:bodyPr wrap="none" rtlCol="0">
            <a:spAutoFit/>
          </a:bodyPr>
          <a:lstStyle/>
          <a:p>
            <a:pPr algn="ctr"/>
            <a:r>
              <a:rPr lang="en-US" altLang="zh-CN" sz="2000" dirty="0">
                <a:latin typeface="+mn-lt"/>
                <a:ea typeface="+mn-ea"/>
              </a:rPr>
              <a:t>e.g., in, it, the</a:t>
            </a:r>
            <a:endParaRPr lang="zh-CN" altLang="en-US" sz="2000" dirty="0">
              <a:latin typeface="+mn-lt"/>
              <a:ea typeface="+mn-ea"/>
            </a:endParaRPr>
          </a:p>
        </p:txBody>
      </p:sp>
      <p:sp>
        <p:nvSpPr>
          <p:cNvPr id="5" name="灯片编号占位符 4"/>
          <p:cNvSpPr>
            <a:spLocks noGrp="1"/>
          </p:cNvSpPr>
          <p:nvPr>
            <p:ph type="sldNum" sz="quarter" idx="12"/>
          </p:nvPr>
        </p:nvSpPr>
        <p:spPr/>
        <p:txBody>
          <a:bodyPr/>
          <a:lstStyle/>
          <a:p>
            <a:pPr>
              <a:defRPr/>
            </a:pPr>
            <a:fld id="{B5976719-4C93-4032-AE44-9AF0CDE2F195}" type="slidenum">
              <a:rPr lang="en-US" altLang="zh-CN" smtClean="0"/>
              <a:pPr>
                <a:defRPr/>
              </a:pPr>
              <a:t>24</a:t>
            </a:fld>
            <a:endParaRPr lang="en-US" altLang="zh-CN" dirty="0"/>
          </a:p>
        </p:txBody>
      </p:sp>
    </p:spTree>
    <p:extLst>
      <p:ext uri="{BB962C8B-B14F-4D97-AF65-F5344CB8AC3E}">
        <p14:creationId xmlns:p14="http://schemas.microsoft.com/office/powerpoint/2010/main" val="31126715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Classification of cryptography systems</a:t>
            </a:r>
            <a:endParaRPr lang="zh-CN" altLang="en-US" dirty="0"/>
          </a:p>
        </p:txBody>
      </p:sp>
      <p:sp>
        <p:nvSpPr>
          <p:cNvPr id="6" name="文本框 5"/>
          <p:cNvSpPr txBox="1"/>
          <p:nvPr/>
        </p:nvSpPr>
        <p:spPr>
          <a:xfrm>
            <a:off x="4068887" y="2438401"/>
            <a:ext cx="3969356" cy="584775"/>
          </a:xfrm>
          <a:prstGeom prst="rect">
            <a:avLst/>
          </a:prstGeom>
          <a:noFill/>
          <a:ln>
            <a:noFill/>
          </a:ln>
        </p:spPr>
        <p:txBody>
          <a:bodyPr wrap="none" rtlCol="0">
            <a:spAutoFit/>
          </a:bodyPr>
          <a:lstStyle/>
          <a:p>
            <a:r>
              <a:rPr lang="en-US" altLang="zh-CN" sz="3200" b="1" dirty="0">
                <a:solidFill>
                  <a:schemeClr val="accent2"/>
                </a:solidFill>
                <a:latin typeface="+mn-lt"/>
                <a:ea typeface="+mn-ea"/>
              </a:rPr>
              <a:t>symmetric key systems</a:t>
            </a:r>
            <a:endParaRPr lang="zh-CN" altLang="en-US" sz="3200" b="1" dirty="0">
              <a:solidFill>
                <a:schemeClr val="accent2"/>
              </a:solidFill>
              <a:latin typeface="+mn-lt"/>
              <a:ea typeface="+mn-ea"/>
            </a:endParaRPr>
          </a:p>
        </p:txBody>
      </p:sp>
      <p:sp>
        <p:nvSpPr>
          <p:cNvPr id="7" name="文本框 6"/>
          <p:cNvSpPr txBox="1"/>
          <p:nvPr/>
        </p:nvSpPr>
        <p:spPr>
          <a:xfrm>
            <a:off x="4068887" y="4414498"/>
            <a:ext cx="3272050" cy="584775"/>
          </a:xfrm>
          <a:prstGeom prst="rect">
            <a:avLst/>
          </a:prstGeom>
          <a:noFill/>
          <a:ln>
            <a:noFill/>
          </a:ln>
        </p:spPr>
        <p:txBody>
          <a:bodyPr wrap="none" rtlCol="0">
            <a:spAutoFit/>
          </a:bodyPr>
          <a:lstStyle/>
          <a:p>
            <a:r>
              <a:rPr lang="en-US" altLang="zh-CN" sz="3200" b="1" dirty="0">
                <a:solidFill>
                  <a:schemeClr val="tx1">
                    <a:lumMod val="65000"/>
                    <a:lumOff val="35000"/>
                  </a:schemeClr>
                </a:solidFill>
                <a:latin typeface="+mn-lt"/>
                <a:ea typeface="+mn-ea"/>
              </a:rPr>
              <a:t>public key systems</a:t>
            </a:r>
            <a:endParaRPr lang="zh-CN" altLang="en-US" sz="3200" b="1" dirty="0">
              <a:solidFill>
                <a:schemeClr val="tx1">
                  <a:lumMod val="65000"/>
                  <a:lumOff val="35000"/>
                </a:schemeClr>
              </a:solidFill>
              <a:latin typeface="+mn-lt"/>
              <a:ea typeface="+mn-ea"/>
            </a:endParaRPr>
          </a:p>
        </p:txBody>
      </p:sp>
      <p:sp>
        <p:nvSpPr>
          <p:cNvPr id="8" name="左大括号 7"/>
          <p:cNvSpPr/>
          <p:nvPr/>
        </p:nvSpPr>
        <p:spPr bwMode="auto">
          <a:xfrm>
            <a:off x="3053611" y="2050332"/>
            <a:ext cx="617220" cy="2948940"/>
          </a:xfrm>
          <a:prstGeom prst="leftBrace">
            <a:avLst>
              <a:gd name="adj1" fmla="val 119444"/>
              <a:gd name="adj2" fmla="val 50000"/>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p>
        </p:txBody>
      </p:sp>
      <p:sp>
        <p:nvSpPr>
          <p:cNvPr id="9" name="文本框 8"/>
          <p:cNvSpPr txBox="1"/>
          <p:nvPr/>
        </p:nvSpPr>
        <p:spPr>
          <a:xfrm>
            <a:off x="4066964" y="1853626"/>
            <a:ext cx="1192954" cy="584775"/>
          </a:xfrm>
          <a:prstGeom prst="rect">
            <a:avLst/>
          </a:prstGeom>
          <a:noFill/>
          <a:ln>
            <a:noFill/>
          </a:ln>
        </p:spPr>
        <p:txBody>
          <a:bodyPr wrap="none" rtlCol="0">
            <a:spAutoFit/>
          </a:bodyPr>
          <a:lstStyle/>
          <a:p>
            <a:pPr algn="ctr"/>
            <a:r>
              <a:rPr lang="en-US" altLang="zh-CN" sz="3200" b="1" dirty="0">
                <a:solidFill>
                  <a:schemeClr val="accent5"/>
                </a:solidFill>
                <a:latin typeface="+mn-lt"/>
                <a:ea typeface="+mn-ea"/>
              </a:rPr>
              <a:t>K</a:t>
            </a:r>
            <a:r>
              <a:rPr lang="en-US" altLang="zh-CN" sz="3200" b="1" baseline="-25000" dirty="0">
                <a:solidFill>
                  <a:schemeClr val="accent5"/>
                </a:solidFill>
                <a:latin typeface="+mn-lt"/>
                <a:ea typeface="+mn-ea"/>
              </a:rPr>
              <a:t>A</a:t>
            </a:r>
            <a:r>
              <a:rPr lang="en-US" altLang="zh-CN" sz="3200" b="1" dirty="0">
                <a:solidFill>
                  <a:schemeClr val="accent5"/>
                </a:solidFill>
                <a:latin typeface="+mn-lt"/>
                <a:ea typeface="+mn-ea"/>
              </a:rPr>
              <a:t>=K</a:t>
            </a:r>
            <a:r>
              <a:rPr lang="en-US" altLang="zh-CN" sz="3200" b="1" baseline="-25000" dirty="0">
                <a:solidFill>
                  <a:schemeClr val="accent5"/>
                </a:solidFill>
                <a:latin typeface="+mn-lt"/>
                <a:ea typeface="+mn-ea"/>
              </a:rPr>
              <a:t>B</a:t>
            </a:r>
            <a:endParaRPr lang="zh-CN" altLang="en-US" sz="3200" b="1" baseline="-25000" dirty="0">
              <a:solidFill>
                <a:schemeClr val="accent5"/>
              </a:solidFill>
              <a:latin typeface="+mn-lt"/>
              <a:ea typeface="+mn-ea"/>
            </a:endParaRPr>
          </a:p>
        </p:txBody>
      </p:sp>
      <p:sp>
        <p:nvSpPr>
          <p:cNvPr id="10" name="文本框 9"/>
          <p:cNvSpPr txBox="1"/>
          <p:nvPr/>
        </p:nvSpPr>
        <p:spPr>
          <a:xfrm>
            <a:off x="4204937" y="3646171"/>
            <a:ext cx="1221809" cy="584775"/>
          </a:xfrm>
          <a:prstGeom prst="rect">
            <a:avLst/>
          </a:prstGeom>
          <a:noFill/>
          <a:ln>
            <a:noFill/>
          </a:ln>
        </p:spPr>
        <p:txBody>
          <a:bodyPr wrap="none" rtlCol="0">
            <a:spAutoFit/>
          </a:bodyPr>
          <a:lstStyle/>
          <a:p>
            <a:pPr algn="ctr"/>
            <a:r>
              <a:rPr lang="en-US" altLang="zh-CN" sz="3200" b="1" dirty="0">
                <a:solidFill>
                  <a:schemeClr val="accent5"/>
                </a:solidFill>
                <a:latin typeface="+mn-lt"/>
                <a:ea typeface="+mn-ea"/>
              </a:rPr>
              <a:t>K</a:t>
            </a:r>
            <a:r>
              <a:rPr lang="en-US" altLang="zh-CN" sz="3200" b="1" baseline="-25000" dirty="0">
                <a:solidFill>
                  <a:schemeClr val="accent5"/>
                </a:solidFill>
                <a:latin typeface="+mn-lt"/>
                <a:ea typeface="+mn-ea"/>
              </a:rPr>
              <a:t>A</a:t>
            </a:r>
            <a:r>
              <a:rPr lang="en-US" altLang="zh-CN" sz="3200" b="1" dirty="0">
                <a:solidFill>
                  <a:schemeClr val="accent5"/>
                </a:solidFill>
                <a:latin typeface="+mn-lt"/>
                <a:ea typeface="+mn-ea"/>
              </a:rPr>
              <a:t>≠K</a:t>
            </a:r>
            <a:r>
              <a:rPr lang="en-US" altLang="zh-CN" sz="3200" b="1" baseline="-25000" dirty="0">
                <a:solidFill>
                  <a:schemeClr val="accent5"/>
                </a:solidFill>
                <a:latin typeface="+mn-lt"/>
                <a:ea typeface="+mn-ea"/>
              </a:rPr>
              <a:t>B</a:t>
            </a:r>
            <a:endParaRPr lang="zh-CN" altLang="en-US" sz="3200" b="1" baseline="-25000" dirty="0">
              <a:solidFill>
                <a:schemeClr val="accent5"/>
              </a:solidFill>
              <a:latin typeface="+mn-lt"/>
              <a:ea typeface="+mn-ea"/>
            </a:endParaRPr>
          </a:p>
        </p:txBody>
      </p:sp>
      <p:sp>
        <p:nvSpPr>
          <p:cNvPr id="3" name="灯片编号占位符 2"/>
          <p:cNvSpPr>
            <a:spLocks noGrp="1"/>
          </p:cNvSpPr>
          <p:nvPr>
            <p:ph type="sldNum" sz="quarter" idx="12"/>
          </p:nvPr>
        </p:nvSpPr>
        <p:spPr/>
        <p:txBody>
          <a:bodyPr/>
          <a:lstStyle/>
          <a:p>
            <a:pPr>
              <a:defRPr/>
            </a:pPr>
            <a:fld id="{B5976719-4C93-4032-AE44-9AF0CDE2F195}" type="slidenum">
              <a:rPr lang="en-US" altLang="zh-CN" smtClean="0"/>
              <a:pPr>
                <a:defRPr/>
              </a:pPr>
              <a:t>25</a:t>
            </a:fld>
            <a:endParaRPr lang="en-US" altLang="zh-CN" dirty="0"/>
          </a:p>
        </p:txBody>
      </p:sp>
    </p:spTree>
    <p:extLst>
      <p:ext uri="{BB962C8B-B14F-4D97-AF65-F5344CB8AC3E}">
        <p14:creationId xmlns:p14="http://schemas.microsoft.com/office/powerpoint/2010/main" val="4013046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6"/>
                                        </p:tgtEl>
                                        <p:attrNameLst>
                                          <p:attrName>fillcolor</p:attrName>
                                        </p:attrNameLst>
                                      </p:cBhvr>
                                      <p:to>
                                        <a:srgbClr val="FFFF00"/>
                                      </p:to>
                                    </p:animClr>
                                    <p:set>
                                      <p:cBhvr>
                                        <p:cTn id="7" dur="2000" fill="hold"/>
                                        <p:tgtEl>
                                          <p:spTgt spid="6"/>
                                        </p:tgtEl>
                                        <p:attrNameLst>
                                          <p:attrName>fill.type</p:attrName>
                                        </p:attrNameLst>
                                      </p:cBhvr>
                                      <p:to>
                                        <p:strVal val="solid"/>
                                      </p:to>
                                    </p:set>
                                    <p:set>
                                      <p:cBhvr>
                                        <p:cTn id="8" dur="2000" fill="hold"/>
                                        <p:tgtEl>
                                          <p:spTgt spid="6"/>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dirty="0"/>
              <a:t>Symmetric </a:t>
            </a:r>
            <a:r>
              <a:rPr lang="en-US"/>
              <a:t>key cryptography</a:t>
            </a:r>
            <a:endParaRPr lang="en-US" dirty="0"/>
          </a:p>
        </p:txBody>
      </p:sp>
      <p:sp>
        <p:nvSpPr>
          <p:cNvPr id="37891" name="Rectangle 3"/>
          <p:cNvSpPr>
            <a:spLocks noGrp="1" noChangeArrowheads="1"/>
          </p:cNvSpPr>
          <p:nvPr>
            <p:ph type="body" idx="4294967295"/>
          </p:nvPr>
        </p:nvSpPr>
        <p:spPr>
          <a:xfrm>
            <a:off x="2030414" y="4106069"/>
            <a:ext cx="8218487" cy="1979612"/>
          </a:xfrm>
        </p:spPr>
        <p:txBody>
          <a:bodyPr/>
          <a:lstStyle/>
          <a:p>
            <a:pPr>
              <a:lnSpc>
                <a:spcPct val="90000"/>
              </a:lnSpc>
              <a:buFont typeface="Wingdings" charset="0"/>
              <a:buNone/>
            </a:pPr>
            <a:r>
              <a:rPr lang="en-US" sz="2400" dirty="0">
                <a:solidFill>
                  <a:srgbClr val="C00000"/>
                </a:solidFill>
              </a:rPr>
              <a:t>symmetric key crypto</a:t>
            </a:r>
            <a:r>
              <a:rPr lang="en-US" sz="2400" dirty="0"/>
              <a:t>: Bob and Alice share same (symmetric) key: K</a:t>
            </a:r>
          </a:p>
          <a:p>
            <a:pPr>
              <a:lnSpc>
                <a:spcPct val="90000"/>
              </a:lnSpc>
            </a:pPr>
            <a:r>
              <a:rPr lang="en-US" sz="2400" dirty="0"/>
              <a:t>e.g., key is knowing substitution pattern in mono alphabetic substitution cipher</a:t>
            </a:r>
          </a:p>
          <a:p>
            <a:pPr>
              <a:lnSpc>
                <a:spcPct val="90000"/>
              </a:lnSpc>
              <a:buFont typeface="Wingdings" charset="0"/>
              <a:buNone/>
            </a:pPr>
            <a:r>
              <a:rPr lang="en-US" sz="2400" i="1" u="sng" dirty="0">
                <a:solidFill>
                  <a:srgbClr val="C00000"/>
                </a:solidFill>
              </a:rPr>
              <a:t>Q:</a:t>
            </a:r>
            <a:r>
              <a:rPr lang="en-US" sz="2400" i="1" dirty="0">
                <a:solidFill>
                  <a:srgbClr val="C00000"/>
                </a:solidFill>
              </a:rPr>
              <a:t> </a:t>
            </a:r>
            <a:r>
              <a:rPr lang="en-US" sz="2400" dirty="0"/>
              <a:t>how do Bob and Alice agree on key value?</a:t>
            </a:r>
            <a:endParaRPr lang="en-US" sz="2400" i="1" dirty="0"/>
          </a:p>
        </p:txBody>
      </p:sp>
      <p:sp>
        <p:nvSpPr>
          <p:cNvPr id="37892" name="Text Box 4"/>
          <p:cNvSpPr txBox="1">
            <a:spLocks noChangeArrowheads="1"/>
          </p:cNvSpPr>
          <p:nvPr/>
        </p:nvSpPr>
        <p:spPr bwMode="auto">
          <a:xfrm>
            <a:off x="8158092" y="2632075"/>
            <a:ext cx="966931" cy="40011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dirty="0">
                <a:solidFill>
                  <a:schemeClr val="accent5"/>
                </a:solidFill>
                <a:latin typeface="+mn-lt"/>
                <a:cs typeface="Arial" charset="0"/>
              </a:rPr>
              <a:t>plaintext</a:t>
            </a:r>
          </a:p>
        </p:txBody>
      </p:sp>
      <p:sp>
        <p:nvSpPr>
          <p:cNvPr id="37893" name="Text Box 5"/>
          <p:cNvSpPr txBox="1">
            <a:spLocks noChangeArrowheads="1"/>
          </p:cNvSpPr>
          <p:nvPr/>
        </p:nvSpPr>
        <p:spPr bwMode="auto">
          <a:xfrm>
            <a:off x="5166614" y="2613025"/>
            <a:ext cx="1096775" cy="40011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dirty="0">
                <a:solidFill>
                  <a:srgbClr val="C00000"/>
                </a:solidFill>
                <a:latin typeface="+mn-lt"/>
                <a:cs typeface="Arial" charset="0"/>
              </a:rPr>
              <a:t>ciphertext</a:t>
            </a:r>
          </a:p>
        </p:txBody>
      </p:sp>
      <p:grpSp>
        <p:nvGrpSpPr>
          <p:cNvPr id="37894" name="Group 6"/>
          <p:cNvGrpSpPr>
            <a:grpSpLocks/>
          </p:cNvGrpSpPr>
          <p:nvPr/>
        </p:nvGrpSpPr>
        <p:grpSpPr bwMode="auto">
          <a:xfrm>
            <a:off x="3708399" y="1716088"/>
            <a:ext cx="606425" cy="582612"/>
            <a:chOff x="1394" y="1036"/>
            <a:chExt cx="382" cy="367"/>
          </a:xfrm>
        </p:grpSpPr>
        <p:sp>
          <p:nvSpPr>
            <p:cNvPr id="37917" name="Text Box 7"/>
            <p:cNvSpPr txBox="1">
              <a:spLocks noChangeArrowheads="1"/>
            </p:cNvSpPr>
            <p:nvPr/>
          </p:nvSpPr>
          <p:spPr bwMode="auto">
            <a:xfrm>
              <a:off x="1394" y="1036"/>
              <a:ext cx="222" cy="291"/>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400" dirty="0">
                  <a:solidFill>
                    <a:srgbClr val="C00000"/>
                  </a:solidFill>
                  <a:latin typeface="+mn-lt"/>
                  <a:cs typeface="Arial" charset="0"/>
                </a:rPr>
                <a:t>K</a:t>
              </a:r>
            </a:p>
          </p:txBody>
        </p:sp>
        <p:sp>
          <p:nvSpPr>
            <p:cNvPr id="37918" name="Text Box 8"/>
            <p:cNvSpPr txBox="1">
              <a:spLocks noChangeArrowheads="1"/>
            </p:cNvSpPr>
            <p:nvPr/>
          </p:nvSpPr>
          <p:spPr bwMode="auto">
            <a:xfrm>
              <a:off x="1571" y="1151"/>
              <a:ext cx="205"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dirty="0">
                  <a:solidFill>
                    <a:srgbClr val="C00000"/>
                  </a:solidFill>
                  <a:latin typeface="+mn-lt"/>
                  <a:cs typeface="Arial" charset="0"/>
                </a:rPr>
                <a:t>S</a:t>
              </a:r>
            </a:p>
          </p:txBody>
        </p:sp>
      </p:grpSp>
      <p:sp>
        <p:nvSpPr>
          <p:cNvPr id="37896" name="Rectangle 10"/>
          <p:cNvSpPr>
            <a:spLocks noChangeArrowheads="1"/>
          </p:cNvSpPr>
          <p:nvPr/>
        </p:nvSpPr>
        <p:spPr bwMode="auto">
          <a:xfrm>
            <a:off x="3506789" y="2573339"/>
            <a:ext cx="1392237" cy="803275"/>
          </a:xfrm>
          <a:prstGeom prst="rect">
            <a:avLst/>
          </a:prstGeom>
          <a:solidFill>
            <a:schemeClr val="accent1"/>
          </a:solidFill>
          <a:ln w="9525">
            <a:solidFill>
              <a:schemeClr val="tx1"/>
            </a:solidFill>
            <a:miter lim="800000"/>
            <a:headEnd/>
            <a:tailEnd/>
          </a:ln>
        </p:spPr>
        <p:txBody>
          <a:bodyPr wrap="none" anchor="ctr"/>
          <a:lstStyle/>
          <a:p>
            <a:endParaRPr lang="en-US" dirty="0">
              <a:latin typeface="+mn-lt"/>
              <a:cs typeface="Arial" charset="0"/>
            </a:endParaRPr>
          </a:p>
        </p:txBody>
      </p:sp>
      <p:sp>
        <p:nvSpPr>
          <p:cNvPr id="37897" name="Text Box 11"/>
          <p:cNvSpPr txBox="1">
            <a:spLocks noChangeArrowheads="1"/>
          </p:cNvSpPr>
          <p:nvPr/>
        </p:nvSpPr>
        <p:spPr bwMode="auto">
          <a:xfrm>
            <a:off x="3638357" y="2582863"/>
            <a:ext cx="1156086"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dirty="0">
                <a:solidFill>
                  <a:schemeClr val="bg1"/>
                </a:solidFill>
                <a:latin typeface="+mn-lt"/>
                <a:cs typeface="Arial" charset="0"/>
              </a:rPr>
              <a:t>encryption</a:t>
            </a:r>
          </a:p>
          <a:p>
            <a:pPr algn="ctr"/>
            <a:r>
              <a:rPr lang="en-US" dirty="0">
                <a:solidFill>
                  <a:schemeClr val="bg1"/>
                </a:solidFill>
                <a:latin typeface="+mn-lt"/>
                <a:cs typeface="Arial" charset="0"/>
              </a:rPr>
              <a:t>algorithm</a:t>
            </a:r>
          </a:p>
        </p:txBody>
      </p:sp>
      <p:sp>
        <p:nvSpPr>
          <p:cNvPr id="37898" name="Rectangle 12"/>
          <p:cNvSpPr>
            <a:spLocks noChangeArrowheads="1"/>
          </p:cNvSpPr>
          <p:nvPr/>
        </p:nvSpPr>
        <p:spPr bwMode="auto">
          <a:xfrm>
            <a:off x="6624638" y="2571751"/>
            <a:ext cx="1377950" cy="803275"/>
          </a:xfrm>
          <a:prstGeom prst="rect">
            <a:avLst/>
          </a:prstGeom>
          <a:solidFill>
            <a:schemeClr val="accent1"/>
          </a:solidFill>
          <a:ln w="9525">
            <a:solidFill>
              <a:schemeClr val="tx1"/>
            </a:solidFill>
            <a:miter lim="800000"/>
            <a:headEnd/>
            <a:tailEnd/>
          </a:ln>
        </p:spPr>
        <p:txBody>
          <a:bodyPr wrap="none" anchor="ctr"/>
          <a:lstStyle/>
          <a:p>
            <a:endParaRPr lang="en-US" dirty="0">
              <a:latin typeface="+mn-lt"/>
              <a:cs typeface="Arial" charset="0"/>
            </a:endParaRPr>
          </a:p>
        </p:txBody>
      </p:sp>
      <p:sp>
        <p:nvSpPr>
          <p:cNvPr id="37899" name="Text Box 13"/>
          <p:cNvSpPr txBox="1">
            <a:spLocks noChangeArrowheads="1"/>
          </p:cNvSpPr>
          <p:nvPr/>
        </p:nvSpPr>
        <p:spPr bwMode="auto">
          <a:xfrm>
            <a:off x="6757516" y="2595563"/>
            <a:ext cx="1213794"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dirty="0">
                <a:solidFill>
                  <a:schemeClr val="bg1"/>
                </a:solidFill>
                <a:latin typeface="+mn-lt"/>
                <a:cs typeface="Arial" charset="0"/>
              </a:rPr>
              <a:t>decryption </a:t>
            </a:r>
          </a:p>
          <a:p>
            <a:pPr algn="ctr"/>
            <a:r>
              <a:rPr lang="en-US" dirty="0">
                <a:solidFill>
                  <a:schemeClr val="bg1"/>
                </a:solidFill>
                <a:latin typeface="+mn-lt"/>
                <a:cs typeface="Arial" charset="0"/>
              </a:rPr>
              <a:t>algorithm</a:t>
            </a:r>
          </a:p>
        </p:txBody>
      </p:sp>
      <p:sp>
        <p:nvSpPr>
          <p:cNvPr id="37900" name="Line 14"/>
          <p:cNvSpPr>
            <a:spLocks noChangeShapeType="1"/>
          </p:cNvSpPr>
          <p:nvPr/>
        </p:nvSpPr>
        <p:spPr bwMode="auto">
          <a:xfrm>
            <a:off x="4927601" y="2986089"/>
            <a:ext cx="1692275" cy="7937"/>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37901" name="Line 15"/>
          <p:cNvSpPr>
            <a:spLocks noChangeShapeType="1"/>
          </p:cNvSpPr>
          <p:nvPr/>
        </p:nvSpPr>
        <p:spPr bwMode="auto">
          <a:xfrm flipH="1">
            <a:off x="3897314" y="2193926"/>
            <a:ext cx="1587" cy="392113"/>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37903" name="Line 17"/>
          <p:cNvSpPr>
            <a:spLocks noChangeShapeType="1"/>
          </p:cNvSpPr>
          <p:nvPr/>
        </p:nvSpPr>
        <p:spPr bwMode="auto">
          <a:xfrm>
            <a:off x="2762250" y="3011488"/>
            <a:ext cx="674688" cy="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37904" name="Line 18"/>
          <p:cNvSpPr>
            <a:spLocks noChangeShapeType="1"/>
          </p:cNvSpPr>
          <p:nvPr/>
        </p:nvSpPr>
        <p:spPr bwMode="auto">
          <a:xfrm>
            <a:off x="8072439" y="3008313"/>
            <a:ext cx="674687" cy="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ndParaRPr>
          </a:p>
        </p:txBody>
      </p:sp>
      <p:pic>
        <p:nvPicPr>
          <p:cNvPr id="37905" name="Picture 19" descr="BS00768_[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flipV="1">
            <a:off x="4035425" y="1639888"/>
            <a:ext cx="465138" cy="241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7907" name="Group 21"/>
          <p:cNvGrpSpPr>
            <a:grpSpLocks/>
          </p:cNvGrpSpPr>
          <p:nvPr/>
        </p:nvGrpSpPr>
        <p:grpSpPr bwMode="auto">
          <a:xfrm>
            <a:off x="6894516" y="1665288"/>
            <a:ext cx="606425" cy="582612"/>
            <a:chOff x="1394" y="1036"/>
            <a:chExt cx="382" cy="367"/>
          </a:xfrm>
        </p:grpSpPr>
        <p:sp>
          <p:nvSpPr>
            <p:cNvPr id="37915" name="Text Box 22"/>
            <p:cNvSpPr txBox="1">
              <a:spLocks noChangeArrowheads="1"/>
            </p:cNvSpPr>
            <p:nvPr/>
          </p:nvSpPr>
          <p:spPr bwMode="auto">
            <a:xfrm>
              <a:off x="1394" y="1036"/>
              <a:ext cx="222" cy="291"/>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400" dirty="0">
                  <a:solidFill>
                    <a:srgbClr val="C00000"/>
                  </a:solidFill>
                  <a:latin typeface="+mn-lt"/>
                  <a:cs typeface="Arial" charset="0"/>
                </a:rPr>
                <a:t>K</a:t>
              </a:r>
            </a:p>
          </p:txBody>
        </p:sp>
        <p:sp>
          <p:nvSpPr>
            <p:cNvPr id="37916" name="Text Box 23"/>
            <p:cNvSpPr txBox="1">
              <a:spLocks noChangeArrowheads="1"/>
            </p:cNvSpPr>
            <p:nvPr/>
          </p:nvSpPr>
          <p:spPr bwMode="auto">
            <a:xfrm>
              <a:off x="1571" y="1151"/>
              <a:ext cx="205"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dirty="0">
                  <a:solidFill>
                    <a:srgbClr val="C00000"/>
                  </a:solidFill>
                  <a:latin typeface="+mn-lt"/>
                  <a:cs typeface="Arial" charset="0"/>
                </a:rPr>
                <a:t>S</a:t>
              </a:r>
            </a:p>
          </p:txBody>
        </p:sp>
      </p:grpSp>
      <p:sp>
        <p:nvSpPr>
          <p:cNvPr id="37908" name="Line 24"/>
          <p:cNvSpPr>
            <a:spLocks noChangeShapeType="1"/>
          </p:cNvSpPr>
          <p:nvPr/>
        </p:nvSpPr>
        <p:spPr bwMode="auto">
          <a:xfrm flipH="1">
            <a:off x="7083425" y="2143126"/>
            <a:ext cx="1588" cy="392113"/>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ndParaRPr>
          </a:p>
        </p:txBody>
      </p:sp>
      <p:pic>
        <p:nvPicPr>
          <p:cNvPr id="37909" name="Picture 25" descr="BS00768_[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flipV="1">
            <a:off x="7221539" y="1589088"/>
            <a:ext cx="465137" cy="241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7910" name="Text Box 26"/>
          <p:cNvSpPr txBox="1">
            <a:spLocks noChangeArrowheads="1"/>
          </p:cNvSpPr>
          <p:nvPr/>
        </p:nvSpPr>
        <p:spPr bwMode="auto">
          <a:xfrm>
            <a:off x="1587263" y="2667000"/>
            <a:ext cx="1329210"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dirty="0">
                <a:solidFill>
                  <a:schemeClr val="accent5"/>
                </a:solidFill>
                <a:latin typeface="+mn-lt"/>
                <a:cs typeface="Arial" charset="0"/>
              </a:rPr>
              <a:t>plaintext</a:t>
            </a:r>
          </a:p>
          <a:p>
            <a:pPr algn="ctr"/>
            <a:r>
              <a:rPr lang="en-US" dirty="0">
                <a:solidFill>
                  <a:schemeClr val="accent5"/>
                </a:solidFill>
                <a:latin typeface="+mn-lt"/>
                <a:cs typeface="Arial" charset="0"/>
              </a:rPr>
              <a:t>message, m</a:t>
            </a:r>
          </a:p>
        </p:txBody>
      </p:sp>
      <p:sp>
        <p:nvSpPr>
          <p:cNvPr id="37911" name="Text Box 27"/>
          <p:cNvSpPr txBox="1">
            <a:spLocks noChangeArrowheads="1"/>
          </p:cNvSpPr>
          <p:nvPr/>
        </p:nvSpPr>
        <p:spPr bwMode="auto">
          <a:xfrm>
            <a:off x="5315831" y="3149600"/>
            <a:ext cx="769762"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dirty="0">
                <a:solidFill>
                  <a:srgbClr val="C00000"/>
                </a:solidFill>
                <a:latin typeface="+mn-lt"/>
                <a:cs typeface="Arial" charset="0"/>
              </a:rPr>
              <a:t>K</a:t>
            </a:r>
            <a:r>
              <a:rPr lang="en-US" baseline="-25000" dirty="0">
                <a:solidFill>
                  <a:srgbClr val="C00000"/>
                </a:solidFill>
                <a:latin typeface="+mn-lt"/>
                <a:cs typeface="Arial" charset="0"/>
              </a:rPr>
              <a:t>s</a:t>
            </a:r>
            <a:r>
              <a:rPr lang="en-US" dirty="0">
                <a:solidFill>
                  <a:srgbClr val="C00000"/>
                </a:solidFill>
                <a:latin typeface="+mn-lt"/>
                <a:cs typeface="Arial" charset="0"/>
              </a:rPr>
              <a:t> (m)</a:t>
            </a:r>
          </a:p>
        </p:txBody>
      </p:sp>
      <p:sp>
        <p:nvSpPr>
          <p:cNvPr id="37913" name="Text Box 35"/>
          <p:cNvSpPr txBox="1">
            <a:spLocks noChangeArrowheads="1"/>
          </p:cNvSpPr>
          <p:nvPr/>
        </p:nvSpPr>
        <p:spPr bwMode="auto">
          <a:xfrm>
            <a:off x="8213725" y="3141663"/>
            <a:ext cx="147829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solidFill>
                  <a:srgbClr val="C00000"/>
                </a:solidFill>
                <a:latin typeface="+mn-lt"/>
                <a:cs typeface="Arial" charset="0"/>
              </a:rPr>
              <a:t>m = </a:t>
            </a:r>
            <a:r>
              <a:rPr lang="en-US" altLang="zh-CN" dirty="0">
                <a:solidFill>
                  <a:srgbClr val="C00000"/>
                </a:solidFill>
                <a:latin typeface="+mn-lt"/>
                <a:cs typeface="Arial" charset="0"/>
              </a:rPr>
              <a:t>K</a:t>
            </a:r>
            <a:r>
              <a:rPr lang="en-US" altLang="zh-CN" baseline="-25000" dirty="0">
                <a:solidFill>
                  <a:srgbClr val="C00000"/>
                </a:solidFill>
                <a:latin typeface="+mn-lt"/>
                <a:cs typeface="Arial" charset="0"/>
              </a:rPr>
              <a:t>s</a:t>
            </a:r>
            <a:r>
              <a:rPr lang="en-US" dirty="0">
                <a:solidFill>
                  <a:srgbClr val="C00000"/>
                </a:solidFill>
                <a:latin typeface="+mn-lt"/>
                <a:cs typeface="Arial" charset="0"/>
              </a:rPr>
              <a:t>(</a:t>
            </a:r>
            <a:r>
              <a:rPr lang="en-US" altLang="zh-CN" dirty="0">
                <a:solidFill>
                  <a:srgbClr val="C00000"/>
                </a:solidFill>
                <a:latin typeface="+mn-lt"/>
                <a:cs typeface="Arial" charset="0"/>
              </a:rPr>
              <a:t>K</a:t>
            </a:r>
            <a:r>
              <a:rPr lang="en-US" altLang="zh-CN" baseline="-25000" dirty="0">
                <a:solidFill>
                  <a:srgbClr val="C00000"/>
                </a:solidFill>
                <a:latin typeface="+mn-lt"/>
                <a:cs typeface="Arial" charset="0"/>
              </a:rPr>
              <a:t>s</a:t>
            </a:r>
            <a:r>
              <a:rPr lang="en-US" dirty="0">
                <a:solidFill>
                  <a:srgbClr val="C00000"/>
                </a:solidFill>
                <a:latin typeface="+mn-lt"/>
                <a:cs typeface="Arial" charset="0"/>
              </a:rPr>
              <a:t>(m))</a:t>
            </a:r>
          </a:p>
        </p:txBody>
      </p:sp>
      <p:pic>
        <p:nvPicPr>
          <p:cNvPr id="30" name="图片 29"/>
          <p:cNvPicPr>
            <a:picLocks noChangeAspect="1"/>
          </p:cNvPicPr>
          <p:nvPr/>
        </p:nvPicPr>
        <p:blipFill>
          <a:blip r:embed="rId3" cstate="email">
            <a:extLst>
              <a:ext uri="{BEBA8EAE-BF5A-486C-A8C5-ECC9F3942E4B}">
                <a14:imgProps xmlns:a14="http://schemas.microsoft.com/office/drawing/2010/main">
                  <a14:imgLayer r:embed="rId4">
                    <a14:imgEffect>
                      <a14:backgroundRemoval t="0" b="99194" l="893" r="100000">
                        <a14:foregroundMark x1="25893" y1="82258" x2="25893" y2="82258"/>
                        <a14:foregroundMark x1="41964" y1="69355" x2="8036" y2="87903"/>
                        <a14:foregroundMark x1="77679" y1="68548" x2="99107" y2="80645"/>
                        <a14:foregroundMark x1="31250" y1="70968" x2="893" y2="90323"/>
                        <a14:foregroundMark x1="43750" y1="16935" x2="82143" y2="46774"/>
                        <a14:foregroundMark x1="33929" y1="20968" x2="27679" y2="57258"/>
                        <a14:foregroundMark x1="15179" y1="57258" x2="38393" y2="67742"/>
                        <a14:foregroundMark x1="75893" y1="76613" x2="92857" y2="91129"/>
                        <a14:foregroundMark x1="64286" y1="83065" x2="72321" y2="95161"/>
                        <a14:foregroundMark x1="48214" y1="79839" x2="68750" y2="94355"/>
                        <a14:foregroundMark x1="27679" y1="92742" x2="65179" y2="87097"/>
                      </a14:backgroundRemoval>
                    </a14:imgEffect>
                  </a14:imgLayer>
                </a14:imgProps>
              </a:ext>
              <a:ext uri="{28A0092B-C50C-407E-A947-70E740481C1C}">
                <a14:useLocalDpi xmlns:a14="http://schemas.microsoft.com/office/drawing/2010/main"/>
              </a:ext>
            </a:extLst>
          </a:blip>
          <a:stretch>
            <a:fillRect/>
          </a:stretch>
        </p:blipFill>
        <p:spPr>
          <a:xfrm>
            <a:off x="2450461" y="1576189"/>
            <a:ext cx="849210" cy="940197"/>
          </a:xfrm>
          <a:prstGeom prst="rect">
            <a:avLst/>
          </a:prstGeom>
        </p:spPr>
      </p:pic>
      <p:pic>
        <p:nvPicPr>
          <p:cNvPr id="31" name="图片 30"/>
          <p:cNvPicPr>
            <a:picLocks noChangeAspect="1"/>
          </p:cNvPicPr>
          <p:nvPr/>
        </p:nvPicPr>
        <p:blipFill>
          <a:blip r:embed="rId5">
            <a:extLst>
              <a:ext uri="{BEBA8EAE-BF5A-486C-A8C5-ECC9F3942E4B}">
                <a14:imgProps xmlns:a14="http://schemas.microsoft.com/office/drawing/2010/main">
                  <a14:imgLayer r:embed="rId6">
                    <a14:imgEffect>
                      <a14:backgroundRemoval t="0" b="100000" l="0" r="100000">
                        <a14:foregroundMark x1="30147" y1="29323" x2="58824" y2="11278"/>
                        <a14:foregroundMark x1="38971" y1="45865" x2="66912" y2="24060"/>
                        <a14:foregroundMark x1="17647" y1="72180" x2="27206" y2="90226"/>
                        <a14:foregroundMark x1="35294" y1="66917" x2="59559" y2="87218"/>
                        <a14:foregroundMark x1="67647" y1="70677" x2="88971" y2="89474"/>
                        <a14:foregroundMark x1="97059" y1="90977" x2="77941" y2="72180"/>
                        <a14:foregroundMark x1="18382" y1="95489" x2="19118" y2="70677"/>
                        <a14:foregroundMark x1="52941" y1="53383" x2="51471" y2="75940"/>
                        <a14:foregroundMark x1="7353" y1="76692" x2="15441" y2="87970"/>
                        <a14:foregroundMark x1="6618" y1="91729" x2="12500" y2="89474"/>
                        <a14:foregroundMark x1="56618" y1="60150" x2="55882" y2="72180"/>
                        <a14:foregroundMark x1="46324" y1="58647" x2="44118" y2="69925"/>
                        <a14:foregroundMark x1="79412" y1="93985" x2="64706" y2="87970"/>
                        <a14:foregroundMark x1="58824" y1="53383" x2="58824" y2="38346"/>
                        <a14:foregroundMark x1="58824" y1="18045" x2="71324" y2="25564"/>
                        <a14:foregroundMark x1="50000" y1="10526" x2="66912" y2="7519"/>
                        <a14:foregroundMark x1="37500" y1="14286" x2="48529" y2="5263"/>
                        <a14:foregroundMark x1="30882" y1="26316" x2="38235" y2="11278"/>
                      </a14:backgroundRemoval>
                    </a14:imgEffect>
                  </a14:imgLayer>
                </a14:imgProps>
              </a:ext>
            </a:extLst>
          </a:blip>
          <a:stretch>
            <a:fillRect/>
          </a:stretch>
        </p:blipFill>
        <p:spPr>
          <a:xfrm>
            <a:off x="8534876" y="1629016"/>
            <a:ext cx="833082" cy="814705"/>
          </a:xfrm>
          <a:prstGeom prst="rect">
            <a:avLst/>
          </a:prstGeom>
        </p:spPr>
      </p:pic>
      <p:sp>
        <p:nvSpPr>
          <p:cNvPr id="3" name="灯片编号占位符 2"/>
          <p:cNvSpPr>
            <a:spLocks noGrp="1"/>
          </p:cNvSpPr>
          <p:nvPr>
            <p:ph type="sldNum" sz="quarter" idx="12"/>
          </p:nvPr>
        </p:nvSpPr>
        <p:spPr/>
        <p:txBody>
          <a:bodyPr/>
          <a:lstStyle/>
          <a:p>
            <a:pPr>
              <a:defRPr/>
            </a:pPr>
            <a:fld id="{B5976719-4C93-4032-AE44-9AF0CDE2F195}" type="slidenum">
              <a:rPr lang="en-US" altLang="zh-CN" smtClean="0"/>
              <a:pPr>
                <a:defRPr/>
              </a:pPr>
              <a:t>26</a:t>
            </a:fld>
            <a:endParaRPr lang="en-US" altLang="zh-CN" dirty="0"/>
          </a:p>
        </p:txBody>
      </p:sp>
      <p:sp>
        <p:nvSpPr>
          <p:cNvPr id="4" name="任意多边形 3"/>
          <p:cNvSpPr/>
          <p:nvPr/>
        </p:nvSpPr>
        <p:spPr>
          <a:xfrm>
            <a:off x="4556760" y="1485666"/>
            <a:ext cx="2308860" cy="396474"/>
          </a:xfrm>
          <a:custGeom>
            <a:avLst/>
            <a:gdLst>
              <a:gd name="connsiteX0" fmla="*/ 0 w 2308860"/>
              <a:gd name="connsiteY0" fmla="*/ 396474 h 396474"/>
              <a:gd name="connsiteX1" fmla="*/ 1066800 w 2308860"/>
              <a:gd name="connsiteY1" fmla="*/ 234 h 396474"/>
              <a:gd name="connsiteX2" fmla="*/ 2308860 w 2308860"/>
              <a:gd name="connsiteY2" fmla="*/ 350754 h 396474"/>
            </a:gdLst>
            <a:ahLst/>
            <a:cxnLst>
              <a:cxn ang="0">
                <a:pos x="connsiteX0" y="connsiteY0"/>
              </a:cxn>
              <a:cxn ang="0">
                <a:pos x="connsiteX1" y="connsiteY1"/>
              </a:cxn>
              <a:cxn ang="0">
                <a:pos x="connsiteX2" y="connsiteY2"/>
              </a:cxn>
            </a:cxnLst>
            <a:rect l="l" t="t" r="r" b="b"/>
            <a:pathLst>
              <a:path w="2308860" h="396474">
                <a:moveTo>
                  <a:pt x="0" y="396474"/>
                </a:moveTo>
                <a:cubicBezTo>
                  <a:pt x="340995" y="202164"/>
                  <a:pt x="681990" y="7854"/>
                  <a:pt x="1066800" y="234"/>
                </a:cubicBezTo>
                <a:cubicBezTo>
                  <a:pt x="1451610" y="-7386"/>
                  <a:pt x="1880235" y="171684"/>
                  <a:pt x="2308860" y="350754"/>
                </a:cubicBezTo>
              </a:path>
            </a:pathLst>
          </a:custGeom>
          <a:noFill/>
          <a:ln w="34925">
            <a:solidFill>
              <a:schemeClr val="accent5"/>
            </a:solidFill>
            <a:prstDash val="sysDash"/>
            <a:headEnd type="stealth" w="lg" len="lg"/>
            <a:tailEnd type="stealth" w="lg" len="lg"/>
          </a:ln>
        </p:spPr>
        <p:txBody>
          <a:bodyPr vert="horz" wrap="square" lIns="91440" tIns="45720" rIns="91440" bIns="45720" numCol="1" rtlCol="0" anchor="t" anchorCtr="0" compatLnSpc="1">
            <a:prstTxWarp prst="textNoShape">
              <a:avLst/>
            </a:prstTxWarp>
          </a:bodyPr>
          <a:lstStyle/>
          <a:p>
            <a:endParaRPr lang="zh-CN" altLang="en-US"/>
          </a:p>
        </p:txBody>
      </p:sp>
      <p:sp>
        <p:nvSpPr>
          <p:cNvPr id="5" name="文本框 4"/>
          <p:cNvSpPr txBox="1"/>
          <p:nvPr/>
        </p:nvSpPr>
        <p:spPr>
          <a:xfrm>
            <a:off x="4809764" y="1059596"/>
            <a:ext cx="1505540" cy="400110"/>
          </a:xfrm>
          <a:prstGeom prst="rect">
            <a:avLst/>
          </a:prstGeom>
          <a:noFill/>
          <a:ln>
            <a:noFill/>
          </a:ln>
        </p:spPr>
        <p:txBody>
          <a:bodyPr wrap="none" rtlCol="0">
            <a:spAutoFit/>
          </a:bodyPr>
          <a:lstStyle/>
          <a:p>
            <a:r>
              <a:rPr lang="en-US" altLang="zh-CN" sz="2000" dirty="0">
                <a:latin typeface="+mn-lt"/>
                <a:ea typeface="+mn-ea"/>
              </a:rPr>
              <a:t>The same key</a:t>
            </a:r>
            <a:endParaRPr lang="zh-CN" altLang="en-US" sz="2000" dirty="0">
              <a:latin typeface="+mn-lt"/>
              <a:ea typeface="+mn-ea"/>
            </a:endParaRPr>
          </a:p>
        </p:txBody>
      </p:sp>
    </p:spTree>
    <p:extLst>
      <p:ext uri="{BB962C8B-B14F-4D97-AF65-F5344CB8AC3E}">
        <p14:creationId xmlns:p14="http://schemas.microsoft.com/office/powerpoint/2010/main" val="38424764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Block cipher: concept</a:t>
            </a:r>
            <a:endParaRPr lang="zh-CN" altLang="en-US" dirty="0"/>
          </a:p>
        </p:txBody>
      </p:sp>
      <p:sp>
        <p:nvSpPr>
          <p:cNvPr id="4" name="文本框 3"/>
          <p:cNvSpPr txBox="1"/>
          <p:nvPr/>
        </p:nvSpPr>
        <p:spPr>
          <a:xfrm>
            <a:off x="2130389" y="1592581"/>
            <a:ext cx="7531771" cy="830997"/>
          </a:xfrm>
          <a:prstGeom prst="rect">
            <a:avLst/>
          </a:prstGeom>
          <a:noFill/>
          <a:ln>
            <a:noFill/>
          </a:ln>
        </p:spPr>
        <p:txBody>
          <a:bodyPr wrap="square" rtlCol="0">
            <a:spAutoFit/>
          </a:bodyPr>
          <a:lstStyle/>
          <a:p>
            <a:r>
              <a:rPr lang="en-US" altLang="zh-CN" b="1" dirty="0">
                <a:latin typeface="+mn-lt"/>
                <a:ea typeface="+mn-ea"/>
              </a:rPr>
              <a:t>In a block cipher, the message to be encrypted is processed in blocks of k bits (e.g., k=3)</a:t>
            </a:r>
            <a:endParaRPr lang="zh-CN" altLang="en-US" b="1" dirty="0">
              <a:latin typeface="+mn-lt"/>
              <a:ea typeface="+mn-ea"/>
            </a:endParaRPr>
          </a:p>
        </p:txBody>
      </p:sp>
      <p:sp>
        <p:nvSpPr>
          <p:cNvPr id="5" name="文本框 4"/>
          <p:cNvSpPr txBox="1"/>
          <p:nvPr/>
        </p:nvSpPr>
        <p:spPr>
          <a:xfrm>
            <a:off x="4740592" y="2871066"/>
            <a:ext cx="1872629" cy="584775"/>
          </a:xfrm>
          <a:prstGeom prst="rect">
            <a:avLst/>
          </a:prstGeom>
          <a:noFill/>
          <a:ln>
            <a:noFill/>
          </a:ln>
        </p:spPr>
        <p:txBody>
          <a:bodyPr wrap="none" rtlCol="0">
            <a:spAutoFit/>
          </a:bodyPr>
          <a:lstStyle/>
          <a:p>
            <a:pPr algn="ctr"/>
            <a:r>
              <a:rPr lang="en-US" altLang="zh-CN" sz="3200" b="1" dirty="0">
                <a:latin typeface="+mn-lt"/>
                <a:ea typeface="+mn-ea"/>
              </a:rPr>
              <a:t>101010101</a:t>
            </a:r>
            <a:endParaRPr lang="zh-CN" altLang="en-US" sz="3200" b="1" dirty="0">
              <a:latin typeface="+mn-lt"/>
              <a:ea typeface="+mn-ea"/>
            </a:endParaRPr>
          </a:p>
        </p:txBody>
      </p:sp>
      <p:sp>
        <p:nvSpPr>
          <p:cNvPr id="7" name="下箭头 6"/>
          <p:cNvSpPr/>
          <p:nvPr/>
        </p:nvSpPr>
        <p:spPr>
          <a:xfrm>
            <a:off x="5362584" y="3631101"/>
            <a:ext cx="628644" cy="268665"/>
          </a:xfrm>
          <a:prstGeom prst="downArrow">
            <a:avLst/>
          </a:prstGeom>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8" name="文本框 7"/>
          <p:cNvSpPr txBox="1"/>
          <p:nvPr/>
        </p:nvSpPr>
        <p:spPr>
          <a:xfrm>
            <a:off x="6087151" y="3548173"/>
            <a:ext cx="2499402" cy="400110"/>
          </a:xfrm>
          <a:prstGeom prst="rect">
            <a:avLst/>
          </a:prstGeom>
          <a:noFill/>
          <a:ln>
            <a:noFill/>
          </a:ln>
        </p:spPr>
        <p:txBody>
          <a:bodyPr wrap="none" rtlCol="0">
            <a:spAutoFit/>
          </a:bodyPr>
          <a:lstStyle/>
          <a:p>
            <a:r>
              <a:rPr lang="en-US" altLang="zh-CN" sz="2000" dirty="0">
                <a:latin typeface="+mn-lt"/>
                <a:ea typeface="+mn-ea"/>
              </a:rPr>
              <a:t>Being divided into blocks</a:t>
            </a:r>
            <a:endParaRPr lang="zh-CN" altLang="en-US" sz="2000" dirty="0">
              <a:latin typeface="+mn-lt"/>
              <a:ea typeface="+mn-ea"/>
            </a:endParaRPr>
          </a:p>
        </p:txBody>
      </p:sp>
      <p:sp>
        <p:nvSpPr>
          <p:cNvPr id="9" name="下箭头 8"/>
          <p:cNvSpPr/>
          <p:nvPr/>
        </p:nvSpPr>
        <p:spPr>
          <a:xfrm>
            <a:off x="5362584" y="4874343"/>
            <a:ext cx="628644" cy="268665"/>
          </a:xfrm>
          <a:prstGeom prst="downArrow">
            <a:avLst/>
          </a:prstGeom>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10" name="文本框 9"/>
          <p:cNvSpPr txBox="1"/>
          <p:nvPr/>
        </p:nvSpPr>
        <p:spPr>
          <a:xfrm>
            <a:off x="6087152" y="4791415"/>
            <a:ext cx="2244525" cy="400110"/>
          </a:xfrm>
          <a:prstGeom prst="rect">
            <a:avLst/>
          </a:prstGeom>
          <a:noFill/>
          <a:ln>
            <a:noFill/>
          </a:ln>
        </p:spPr>
        <p:txBody>
          <a:bodyPr wrap="none" rtlCol="0">
            <a:spAutoFit/>
          </a:bodyPr>
          <a:lstStyle/>
          <a:p>
            <a:r>
              <a:rPr lang="en-US" altLang="zh-CN" sz="2000" dirty="0">
                <a:latin typeface="+mn-lt"/>
                <a:ea typeface="+mn-ea"/>
              </a:rPr>
              <a:t>Encrypting each block</a:t>
            </a:r>
            <a:endParaRPr lang="zh-CN" altLang="en-US" sz="2000" dirty="0">
              <a:latin typeface="+mn-lt"/>
              <a:ea typeface="+mn-ea"/>
            </a:endParaRPr>
          </a:p>
        </p:txBody>
      </p:sp>
      <p:sp>
        <p:nvSpPr>
          <p:cNvPr id="12" name="动作按钮: 自定义 11">
            <a:hlinkClick r:id="" action="ppaction://noaction" highlightClick="1"/>
          </p:cNvPr>
          <p:cNvSpPr/>
          <p:nvPr/>
        </p:nvSpPr>
        <p:spPr>
          <a:xfrm>
            <a:off x="4458541" y="4025964"/>
            <a:ext cx="807395" cy="584775"/>
          </a:xfrm>
          <a:prstGeom prst="actionButtonBlank">
            <a:avLst/>
          </a:prstGeom>
          <a:solidFill>
            <a:schemeClr val="accent1">
              <a:lumMod val="10000"/>
              <a:lumOff val="90000"/>
            </a:schemeClr>
          </a:solidFill>
          <a:ln w="3175">
            <a:solidFill>
              <a:schemeClr val="tx1"/>
            </a:solidFill>
          </a:ln>
        </p:spPr>
        <p:txBody>
          <a:bodyPr wrap="square" rtlCol="0" anchor="ctr" anchorCtr="0">
            <a:noAutofit/>
          </a:bodyPr>
          <a:lstStyle/>
          <a:p>
            <a:pPr algn="ctr"/>
            <a:r>
              <a:rPr lang="en-US" altLang="zh-CN" b="1" dirty="0">
                <a:latin typeface="+mn-lt"/>
              </a:rPr>
              <a:t>101</a:t>
            </a:r>
            <a:endParaRPr lang="zh-CN" altLang="en-US" b="1" dirty="0">
              <a:latin typeface="+mn-lt"/>
            </a:endParaRPr>
          </a:p>
        </p:txBody>
      </p:sp>
      <p:sp>
        <p:nvSpPr>
          <p:cNvPr id="13" name="动作按钮: 自定义 12">
            <a:hlinkClick r:id="" action="ppaction://noaction" highlightClick="1"/>
          </p:cNvPr>
          <p:cNvSpPr/>
          <p:nvPr/>
        </p:nvSpPr>
        <p:spPr>
          <a:xfrm>
            <a:off x="5265937" y="4025964"/>
            <a:ext cx="821215" cy="584775"/>
          </a:xfrm>
          <a:prstGeom prst="actionButtonBlank">
            <a:avLst/>
          </a:prstGeom>
          <a:solidFill>
            <a:schemeClr val="accent2">
              <a:lumMod val="20000"/>
              <a:lumOff val="80000"/>
            </a:schemeClr>
          </a:solidFill>
          <a:ln w="3175">
            <a:solidFill>
              <a:schemeClr val="tx1"/>
            </a:solidFill>
          </a:ln>
        </p:spPr>
        <p:txBody>
          <a:bodyPr wrap="square" rtlCol="0" anchor="ctr" anchorCtr="0">
            <a:noAutofit/>
          </a:bodyPr>
          <a:lstStyle/>
          <a:p>
            <a:pPr algn="ctr"/>
            <a:r>
              <a:rPr lang="en-US" altLang="zh-CN" b="1" dirty="0">
                <a:latin typeface="+mn-lt"/>
              </a:rPr>
              <a:t>010</a:t>
            </a:r>
            <a:endParaRPr lang="zh-CN" altLang="en-US" b="1" dirty="0">
              <a:latin typeface="+mn-lt"/>
            </a:endParaRPr>
          </a:p>
        </p:txBody>
      </p:sp>
      <p:sp>
        <p:nvSpPr>
          <p:cNvPr id="14" name="动作按钮: 自定义 13">
            <a:hlinkClick r:id="" action="ppaction://noaction" highlightClick="1"/>
          </p:cNvPr>
          <p:cNvSpPr/>
          <p:nvPr/>
        </p:nvSpPr>
        <p:spPr>
          <a:xfrm>
            <a:off x="6087151" y="4025964"/>
            <a:ext cx="807396" cy="584775"/>
          </a:xfrm>
          <a:prstGeom prst="actionButtonBlank">
            <a:avLst/>
          </a:prstGeom>
          <a:solidFill>
            <a:schemeClr val="accent3"/>
          </a:solidFill>
          <a:ln w="3175">
            <a:solidFill>
              <a:schemeClr val="tx1"/>
            </a:solidFill>
          </a:ln>
        </p:spPr>
        <p:txBody>
          <a:bodyPr wrap="square" rtlCol="0" anchor="ctr" anchorCtr="0">
            <a:noAutofit/>
          </a:bodyPr>
          <a:lstStyle/>
          <a:p>
            <a:pPr algn="ctr"/>
            <a:r>
              <a:rPr lang="en-US" altLang="zh-CN" b="1" dirty="0">
                <a:latin typeface="+mn-lt"/>
              </a:rPr>
              <a:t>101</a:t>
            </a:r>
            <a:endParaRPr lang="zh-CN" altLang="en-US" b="1" dirty="0">
              <a:latin typeface="+mn-lt"/>
            </a:endParaRPr>
          </a:p>
        </p:txBody>
      </p:sp>
      <p:sp>
        <p:nvSpPr>
          <p:cNvPr id="15" name="矩形 14"/>
          <p:cNvSpPr/>
          <p:nvPr/>
        </p:nvSpPr>
        <p:spPr>
          <a:xfrm>
            <a:off x="7163567" y="4099622"/>
            <a:ext cx="1114408" cy="461665"/>
          </a:xfrm>
          <a:prstGeom prst="rect">
            <a:avLst/>
          </a:prstGeom>
        </p:spPr>
        <p:txBody>
          <a:bodyPr wrap="none">
            <a:spAutoFit/>
          </a:bodyPr>
          <a:lstStyle/>
          <a:p>
            <a:r>
              <a:rPr lang="en-US" altLang="zh-CN" dirty="0">
                <a:latin typeface="+mn-lt"/>
              </a:rPr>
              <a:t>3 blocks</a:t>
            </a:r>
            <a:endParaRPr lang="zh-CN" altLang="en-US" dirty="0">
              <a:latin typeface="+mn-lt"/>
            </a:endParaRPr>
          </a:p>
        </p:txBody>
      </p:sp>
      <p:sp>
        <p:nvSpPr>
          <p:cNvPr id="11" name="灯片编号占位符 10"/>
          <p:cNvSpPr>
            <a:spLocks noGrp="1"/>
          </p:cNvSpPr>
          <p:nvPr>
            <p:ph type="sldNum" sz="quarter" idx="12"/>
          </p:nvPr>
        </p:nvSpPr>
        <p:spPr/>
        <p:txBody>
          <a:bodyPr/>
          <a:lstStyle/>
          <a:p>
            <a:pPr>
              <a:defRPr/>
            </a:pPr>
            <a:fld id="{B5976719-4C93-4032-AE44-9AF0CDE2F195}" type="slidenum">
              <a:rPr lang="en-US" altLang="zh-CN" smtClean="0"/>
              <a:pPr>
                <a:defRPr/>
              </a:pPr>
              <a:t>27</a:t>
            </a:fld>
            <a:endParaRPr lang="en-US" altLang="zh-CN" dirty="0"/>
          </a:p>
        </p:txBody>
      </p:sp>
      <p:sp>
        <p:nvSpPr>
          <p:cNvPr id="28" name="动作按钮: 自定义 27">
            <a:hlinkClick r:id="" action="ppaction://noaction" highlightClick="1"/>
          </p:cNvPr>
          <p:cNvSpPr/>
          <p:nvPr/>
        </p:nvSpPr>
        <p:spPr>
          <a:xfrm>
            <a:off x="4458541" y="5453871"/>
            <a:ext cx="807395" cy="584775"/>
          </a:xfrm>
          <a:prstGeom prst="actionButtonBlank">
            <a:avLst/>
          </a:prstGeom>
          <a:solidFill>
            <a:schemeClr val="accent1">
              <a:lumMod val="10000"/>
              <a:lumOff val="90000"/>
            </a:schemeClr>
          </a:solidFill>
          <a:ln w="3175">
            <a:solidFill>
              <a:schemeClr val="tx1"/>
            </a:solidFill>
          </a:ln>
        </p:spPr>
        <p:txBody>
          <a:bodyPr wrap="square" rtlCol="0" anchor="ctr" anchorCtr="0">
            <a:noAutofit/>
          </a:bodyPr>
          <a:lstStyle/>
          <a:p>
            <a:pPr algn="ctr"/>
            <a:r>
              <a:rPr lang="en-US" altLang="zh-CN" b="1" dirty="0">
                <a:latin typeface="+mn-lt"/>
              </a:rPr>
              <a:t>111</a:t>
            </a:r>
            <a:endParaRPr lang="zh-CN" altLang="en-US" b="1" dirty="0">
              <a:latin typeface="+mn-lt"/>
            </a:endParaRPr>
          </a:p>
        </p:txBody>
      </p:sp>
      <p:sp>
        <p:nvSpPr>
          <p:cNvPr id="29" name="动作按钮: 自定义 28">
            <a:hlinkClick r:id="" action="ppaction://noaction" highlightClick="1"/>
          </p:cNvPr>
          <p:cNvSpPr/>
          <p:nvPr/>
        </p:nvSpPr>
        <p:spPr>
          <a:xfrm>
            <a:off x="5265937" y="5453871"/>
            <a:ext cx="821215" cy="584775"/>
          </a:xfrm>
          <a:prstGeom prst="actionButtonBlank">
            <a:avLst/>
          </a:prstGeom>
          <a:solidFill>
            <a:schemeClr val="accent2">
              <a:lumMod val="20000"/>
              <a:lumOff val="80000"/>
            </a:schemeClr>
          </a:solidFill>
          <a:ln w="3175">
            <a:solidFill>
              <a:schemeClr val="tx1"/>
            </a:solidFill>
          </a:ln>
        </p:spPr>
        <p:txBody>
          <a:bodyPr wrap="square" rtlCol="0" anchor="ctr" anchorCtr="0">
            <a:noAutofit/>
          </a:bodyPr>
          <a:lstStyle/>
          <a:p>
            <a:pPr algn="ctr"/>
            <a:r>
              <a:rPr lang="en-US" altLang="zh-CN" b="1" dirty="0">
                <a:latin typeface="+mn-lt"/>
              </a:rPr>
              <a:t>110</a:t>
            </a:r>
            <a:endParaRPr lang="zh-CN" altLang="en-US" b="1" dirty="0">
              <a:latin typeface="+mn-lt"/>
            </a:endParaRPr>
          </a:p>
        </p:txBody>
      </p:sp>
      <p:sp>
        <p:nvSpPr>
          <p:cNvPr id="30" name="动作按钮: 自定义 29">
            <a:hlinkClick r:id="" action="ppaction://noaction" highlightClick="1"/>
          </p:cNvPr>
          <p:cNvSpPr/>
          <p:nvPr/>
        </p:nvSpPr>
        <p:spPr>
          <a:xfrm>
            <a:off x="6087151" y="5453871"/>
            <a:ext cx="807396" cy="584775"/>
          </a:xfrm>
          <a:prstGeom prst="actionButtonBlank">
            <a:avLst/>
          </a:prstGeom>
          <a:solidFill>
            <a:schemeClr val="accent3"/>
          </a:solidFill>
          <a:ln w="3175">
            <a:solidFill>
              <a:schemeClr val="tx1"/>
            </a:solidFill>
          </a:ln>
        </p:spPr>
        <p:txBody>
          <a:bodyPr wrap="square" rtlCol="0" anchor="ctr" anchorCtr="0">
            <a:noAutofit/>
          </a:bodyPr>
          <a:lstStyle/>
          <a:p>
            <a:pPr algn="ctr"/>
            <a:r>
              <a:rPr lang="en-US" altLang="zh-CN" b="1" dirty="0">
                <a:latin typeface="+mn-lt"/>
              </a:rPr>
              <a:t>111</a:t>
            </a:r>
            <a:endParaRPr lang="zh-CN" altLang="en-US" b="1" dirty="0">
              <a:latin typeface="+mn-lt"/>
            </a:endParaRPr>
          </a:p>
        </p:txBody>
      </p:sp>
    </p:spTree>
    <p:extLst>
      <p:ext uri="{BB962C8B-B14F-4D97-AF65-F5344CB8AC3E}">
        <p14:creationId xmlns:p14="http://schemas.microsoft.com/office/powerpoint/2010/main" val="11354105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idx="1"/>
          </p:nvPr>
        </p:nvSpPr>
        <p:spPr/>
        <p:txBody>
          <a:bodyPr/>
          <a:lstStyle/>
          <a:p>
            <a:r>
              <a:rPr lang="en-US" altLang="zh-CN" dirty="0"/>
              <a:t>How do we encrypt a block?</a:t>
            </a:r>
            <a:endParaRPr lang="zh-CN" altLang="en-US" dirty="0"/>
          </a:p>
        </p:txBody>
      </p:sp>
      <p:sp>
        <p:nvSpPr>
          <p:cNvPr id="2" name="灯片编号占位符 1"/>
          <p:cNvSpPr>
            <a:spLocks noGrp="1"/>
          </p:cNvSpPr>
          <p:nvPr>
            <p:ph type="sldNum" sz="quarter" idx="12"/>
          </p:nvPr>
        </p:nvSpPr>
        <p:spPr/>
        <p:txBody>
          <a:bodyPr/>
          <a:lstStyle/>
          <a:p>
            <a:pPr>
              <a:defRPr/>
            </a:pPr>
            <a:fld id="{F769371F-0F95-4BDF-9A9A-7FF549C12214}" type="slidenum">
              <a:rPr lang="en-US" altLang="zh-CN" smtClean="0"/>
              <a:pPr>
                <a:defRPr/>
              </a:pPr>
              <a:t>28</a:t>
            </a:fld>
            <a:endParaRPr lang="en-US" altLang="zh-CN" dirty="0"/>
          </a:p>
        </p:txBody>
      </p:sp>
    </p:spTree>
    <p:extLst>
      <p:ext uri="{BB962C8B-B14F-4D97-AF65-F5344CB8AC3E}">
        <p14:creationId xmlns:p14="http://schemas.microsoft.com/office/powerpoint/2010/main" val="27578203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t>3-bit block cipher</a:t>
            </a:r>
            <a:endParaRPr lang="zh-CN" altLang="en-US" dirty="0"/>
          </a:p>
        </p:txBody>
      </p:sp>
      <p:pic>
        <p:nvPicPr>
          <p:cNvPr id="5" name="图片 4"/>
          <p:cNvPicPr>
            <a:picLocks noChangeAspect="1"/>
          </p:cNvPicPr>
          <p:nvPr/>
        </p:nvPicPr>
        <p:blipFill>
          <a:blip r:embed="rId3"/>
          <a:stretch>
            <a:fillRect/>
          </a:stretch>
        </p:blipFill>
        <p:spPr>
          <a:xfrm>
            <a:off x="2242926" y="1578848"/>
            <a:ext cx="7586874" cy="3080385"/>
          </a:xfrm>
          <a:prstGeom prst="rect">
            <a:avLst/>
          </a:prstGeom>
        </p:spPr>
      </p:pic>
      <p:sp>
        <p:nvSpPr>
          <p:cNvPr id="6" name="文本框 5"/>
          <p:cNvSpPr txBox="1"/>
          <p:nvPr/>
        </p:nvSpPr>
        <p:spPr>
          <a:xfrm>
            <a:off x="2629313" y="5832888"/>
            <a:ext cx="5614037" cy="584775"/>
          </a:xfrm>
          <a:prstGeom prst="rect">
            <a:avLst/>
          </a:prstGeom>
          <a:noFill/>
          <a:ln>
            <a:noFill/>
          </a:ln>
        </p:spPr>
        <p:txBody>
          <a:bodyPr wrap="none" rtlCol="0">
            <a:spAutoFit/>
          </a:bodyPr>
          <a:lstStyle/>
          <a:p>
            <a:r>
              <a:rPr lang="en-US" altLang="zh-CN" sz="3200" dirty="0">
                <a:solidFill>
                  <a:schemeClr val="accent2"/>
                </a:solidFill>
                <a:latin typeface="+mn-lt"/>
                <a:ea typeface="+mn-ea"/>
              </a:rPr>
              <a:t>Question: How many possible keys?</a:t>
            </a:r>
            <a:endParaRPr lang="zh-CN" altLang="en-US" sz="3200" dirty="0">
              <a:solidFill>
                <a:schemeClr val="accent2"/>
              </a:solidFill>
              <a:latin typeface="+mn-lt"/>
              <a:ea typeface="+mn-ea"/>
            </a:endParaRPr>
          </a:p>
        </p:txBody>
      </p:sp>
      <p:sp>
        <p:nvSpPr>
          <p:cNvPr id="8" name="文本框 7"/>
          <p:cNvSpPr txBox="1"/>
          <p:nvPr/>
        </p:nvSpPr>
        <p:spPr>
          <a:xfrm>
            <a:off x="3966623" y="4984449"/>
            <a:ext cx="3865161" cy="523220"/>
          </a:xfrm>
          <a:prstGeom prst="rect">
            <a:avLst/>
          </a:prstGeom>
          <a:noFill/>
          <a:ln>
            <a:noFill/>
          </a:ln>
        </p:spPr>
        <p:txBody>
          <a:bodyPr wrap="none" rtlCol="0" anchor="ctr">
            <a:spAutoFit/>
          </a:bodyPr>
          <a:lstStyle/>
          <a:p>
            <a:pPr algn="ctr"/>
            <a:r>
              <a:rPr lang="en-US" altLang="zh-CN" sz="2800" dirty="0">
                <a:latin typeface="+mn-lt"/>
                <a:ea typeface="+mn-ea"/>
              </a:rPr>
              <a:t>What is a key to this cipher?</a:t>
            </a:r>
            <a:endParaRPr lang="zh-CN" altLang="en-US" sz="2800" dirty="0">
              <a:latin typeface="+mn-lt"/>
              <a:ea typeface="+mn-ea"/>
            </a:endParaRPr>
          </a:p>
        </p:txBody>
      </p:sp>
      <p:sp>
        <p:nvSpPr>
          <p:cNvPr id="2" name="灯片编号占位符 1"/>
          <p:cNvSpPr>
            <a:spLocks noGrp="1"/>
          </p:cNvSpPr>
          <p:nvPr>
            <p:ph type="sldNum" sz="quarter" idx="12"/>
          </p:nvPr>
        </p:nvSpPr>
        <p:spPr/>
        <p:txBody>
          <a:bodyPr/>
          <a:lstStyle/>
          <a:p>
            <a:pPr>
              <a:defRPr/>
            </a:pPr>
            <a:fld id="{B5976719-4C93-4032-AE44-9AF0CDE2F195}" type="slidenum">
              <a:rPr lang="en-US" altLang="zh-CN" smtClean="0"/>
              <a:pPr>
                <a:defRPr/>
              </a:pPr>
              <a:t>29</a:t>
            </a:fld>
            <a:endParaRPr lang="en-US" altLang="zh-CN" dirty="0"/>
          </a:p>
        </p:txBody>
      </p:sp>
    </p:spTree>
    <p:extLst>
      <p:ext uri="{BB962C8B-B14F-4D97-AF65-F5344CB8AC3E}">
        <p14:creationId xmlns:p14="http://schemas.microsoft.com/office/powerpoint/2010/main" val="35275919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idx="1"/>
          </p:nvPr>
        </p:nvSpPr>
        <p:spPr/>
        <p:txBody>
          <a:bodyPr/>
          <a:lstStyle/>
          <a:p>
            <a:r>
              <a:rPr lang="en-US" altLang="zh-CN" dirty="0"/>
              <a:t>If we use a 64-bit block cipher, what challenge is facing us?</a:t>
            </a:r>
            <a:endParaRPr lang="zh-CN" altLang="en-US" dirty="0"/>
          </a:p>
        </p:txBody>
      </p:sp>
      <p:sp>
        <p:nvSpPr>
          <p:cNvPr id="2" name="灯片编号占位符 1"/>
          <p:cNvSpPr>
            <a:spLocks noGrp="1"/>
          </p:cNvSpPr>
          <p:nvPr>
            <p:ph type="sldNum" sz="quarter" idx="12"/>
          </p:nvPr>
        </p:nvSpPr>
        <p:spPr/>
        <p:txBody>
          <a:bodyPr/>
          <a:lstStyle/>
          <a:p>
            <a:pPr>
              <a:defRPr/>
            </a:pPr>
            <a:fld id="{F769371F-0F95-4BDF-9A9A-7FF549C12214}" type="slidenum">
              <a:rPr lang="en-US" altLang="zh-CN" smtClean="0"/>
              <a:pPr>
                <a:defRPr/>
              </a:pPr>
              <a:t>30</a:t>
            </a:fld>
            <a:endParaRPr lang="en-US" altLang="zh-CN" dirty="0"/>
          </a:p>
        </p:txBody>
      </p:sp>
    </p:spTree>
    <p:extLst>
      <p:ext uri="{BB962C8B-B14F-4D97-AF65-F5344CB8AC3E}">
        <p14:creationId xmlns:p14="http://schemas.microsoft.com/office/powerpoint/2010/main" val="33046800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64-bit block cipher</a:t>
            </a:r>
            <a:endParaRPr lang="zh-CN" altLang="en-US" dirty="0"/>
          </a:p>
        </p:txBody>
      </p:sp>
      <p:graphicFrame>
        <p:nvGraphicFramePr>
          <p:cNvPr id="5" name="表格 4"/>
          <p:cNvGraphicFramePr>
            <a:graphicFrameLocks noGrp="1"/>
          </p:cNvGraphicFramePr>
          <p:nvPr/>
        </p:nvGraphicFramePr>
        <p:xfrm>
          <a:off x="3253740" y="1869440"/>
          <a:ext cx="6096000" cy="3388360"/>
        </p:xfrm>
        <a:graphic>
          <a:graphicData uri="http://schemas.openxmlformats.org/drawingml/2006/table">
            <a:tbl>
              <a:tblPr firstRow="1" bandRow="1">
                <a:tableStyleId>{93296810-A885-4BE3-A3E7-6D5BEEA58F35}</a:tableStyleId>
              </a:tblPr>
              <a:tblGrid>
                <a:gridCol w="3048000">
                  <a:extLst>
                    <a:ext uri="{9D8B030D-6E8A-4147-A177-3AD203B41FA5}">
                      <a16:colId xmlns:a16="http://schemas.microsoft.com/office/drawing/2014/main" val="2308576501"/>
                    </a:ext>
                  </a:extLst>
                </a:gridCol>
                <a:gridCol w="3048000">
                  <a:extLst>
                    <a:ext uri="{9D8B030D-6E8A-4147-A177-3AD203B41FA5}">
                      <a16:colId xmlns:a16="http://schemas.microsoft.com/office/drawing/2014/main" val="354451684"/>
                    </a:ext>
                  </a:extLst>
                </a:gridCol>
              </a:tblGrid>
              <a:tr h="423545">
                <a:tc>
                  <a:txBody>
                    <a:bodyPr/>
                    <a:lstStyle/>
                    <a:p>
                      <a:r>
                        <a:rPr lang="en-US" altLang="zh-CN" dirty="0"/>
                        <a:t>Input</a:t>
                      </a:r>
                      <a:endParaRPr lang="zh-CN" altLang="en-US" dirty="0"/>
                    </a:p>
                  </a:txBody>
                  <a:tcPr/>
                </a:tc>
                <a:tc>
                  <a:txBody>
                    <a:bodyPr/>
                    <a:lstStyle/>
                    <a:p>
                      <a:r>
                        <a:rPr lang="en-US" altLang="zh-CN" dirty="0"/>
                        <a:t>output</a:t>
                      </a:r>
                      <a:endParaRPr lang="zh-CN" altLang="en-US" dirty="0"/>
                    </a:p>
                  </a:txBody>
                  <a:tcPr/>
                </a:tc>
                <a:extLst>
                  <a:ext uri="{0D108BD9-81ED-4DB2-BD59-A6C34878D82A}">
                    <a16:rowId xmlns:a16="http://schemas.microsoft.com/office/drawing/2014/main" val="3394914010"/>
                  </a:ext>
                </a:extLst>
              </a:tr>
              <a:tr h="423545">
                <a:tc>
                  <a:txBody>
                    <a:bodyPr/>
                    <a:lstStyle/>
                    <a:p>
                      <a:r>
                        <a:rPr lang="en-US" altLang="zh-CN" dirty="0"/>
                        <a:t>000…0000 (64 pits)</a:t>
                      </a:r>
                      <a:endParaRPr lang="zh-CN"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000…0101 (64 pits)</a:t>
                      </a:r>
                      <a:endParaRPr lang="zh-CN" altLang="en-US" dirty="0"/>
                    </a:p>
                  </a:txBody>
                  <a:tcPr/>
                </a:tc>
                <a:extLst>
                  <a:ext uri="{0D108BD9-81ED-4DB2-BD59-A6C34878D82A}">
                    <a16:rowId xmlns:a16="http://schemas.microsoft.com/office/drawing/2014/main" val="1238663124"/>
                  </a:ext>
                </a:extLst>
              </a:tr>
              <a:tr h="423545">
                <a:tc>
                  <a:txBody>
                    <a:bodyPr/>
                    <a:lstStyle/>
                    <a:p>
                      <a:r>
                        <a:rPr lang="en-US" altLang="zh-CN" dirty="0"/>
                        <a:t>….</a:t>
                      </a:r>
                      <a:endParaRPr lang="zh-CN" altLang="en-US" dirty="0"/>
                    </a:p>
                  </a:txBody>
                  <a:tcPr/>
                </a:tc>
                <a:tc>
                  <a:txBody>
                    <a:bodyPr/>
                    <a:lstStyle/>
                    <a:p>
                      <a:r>
                        <a:rPr lang="en-US" altLang="zh-CN" dirty="0"/>
                        <a:t>….</a:t>
                      </a:r>
                      <a:endParaRPr lang="zh-CN" altLang="en-US" dirty="0"/>
                    </a:p>
                  </a:txBody>
                  <a:tcPr/>
                </a:tc>
                <a:extLst>
                  <a:ext uri="{0D108BD9-81ED-4DB2-BD59-A6C34878D82A}">
                    <a16:rowId xmlns:a16="http://schemas.microsoft.com/office/drawing/2014/main" val="481764079"/>
                  </a:ext>
                </a:extLst>
              </a:tr>
              <a:tr h="423545">
                <a:tc>
                  <a:txBody>
                    <a:bodyPr/>
                    <a:lstStyle/>
                    <a:p>
                      <a:r>
                        <a:rPr lang="en-US" altLang="zh-CN" dirty="0"/>
                        <a:t>….</a:t>
                      </a:r>
                      <a:endParaRPr lang="zh-CN" altLang="en-US" dirty="0"/>
                    </a:p>
                  </a:txBody>
                  <a:tcPr/>
                </a:tc>
                <a:tc>
                  <a:txBody>
                    <a:bodyPr/>
                    <a:lstStyle/>
                    <a:p>
                      <a:r>
                        <a:rPr lang="en-US" altLang="zh-CN" dirty="0"/>
                        <a:t>….</a:t>
                      </a:r>
                      <a:endParaRPr lang="zh-CN" altLang="en-US" dirty="0"/>
                    </a:p>
                  </a:txBody>
                  <a:tcPr/>
                </a:tc>
                <a:extLst>
                  <a:ext uri="{0D108BD9-81ED-4DB2-BD59-A6C34878D82A}">
                    <a16:rowId xmlns:a16="http://schemas.microsoft.com/office/drawing/2014/main" val="902989218"/>
                  </a:ext>
                </a:extLst>
              </a:tr>
              <a:tr h="423545">
                <a:tc>
                  <a:txBody>
                    <a:bodyPr/>
                    <a:lstStyle/>
                    <a:p>
                      <a:r>
                        <a:rPr lang="en-US" altLang="zh-CN" dirty="0"/>
                        <a:t>….</a:t>
                      </a:r>
                      <a:endParaRPr lang="zh-CN" altLang="en-US" dirty="0"/>
                    </a:p>
                  </a:txBody>
                  <a:tcPr/>
                </a:tc>
                <a:tc>
                  <a:txBody>
                    <a:bodyPr/>
                    <a:lstStyle/>
                    <a:p>
                      <a:r>
                        <a:rPr lang="en-US" altLang="zh-CN" dirty="0"/>
                        <a:t>….</a:t>
                      </a:r>
                      <a:endParaRPr lang="zh-CN" altLang="en-US" dirty="0"/>
                    </a:p>
                  </a:txBody>
                  <a:tcPr/>
                </a:tc>
                <a:extLst>
                  <a:ext uri="{0D108BD9-81ED-4DB2-BD59-A6C34878D82A}">
                    <a16:rowId xmlns:a16="http://schemas.microsoft.com/office/drawing/2014/main" val="3136938107"/>
                  </a:ext>
                </a:extLst>
              </a:tr>
              <a:tr h="423545">
                <a:tc>
                  <a:txBody>
                    <a:bodyPr/>
                    <a:lstStyle/>
                    <a:p>
                      <a:r>
                        <a:rPr lang="en-US" altLang="zh-CN" dirty="0"/>
                        <a:t>….</a:t>
                      </a:r>
                      <a:endParaRPr lang="zh-CN" altLang="en-US" dirty="0"/>
                    </a:p>
                  </a:txBody>
                  <a:tcPr/>
                </a:tc>
                <a:tc>
                  <a:txBody>
                    <a:bodyPr/>
                    <a:lstStyle/>
                    <a:p>
                      <a:r>
                        <a:rPr lang="en-US" altLang="zh-CN" dirty="0"/>
                        <a:t>….</a:t>
                      </a:r>
                      <a:endParaRPr lang="zh-CN" altLang="en-US" dirty="0"/>
                    </a:p>
                  </a:txBody>
                  <a:tcPr/>
                </a:tc>
                <a:extLst>
                  <a:ext uri="{0D108BD9-81ED-4DB2-BD59-A6C34878D82A}">
                    <a16:rowId xmlns:a16="http://schemas.microsoft.com/office/drawing/2014/main" val="3442488063"/>
                  </a:ext>
                </a:extLst>
              </a:tr>
              <a:tr h="423545">
                <a:tc>
                  <a:txBody>
                    <a:bodyPr/>
                    <a:lstStyle/>
                    <a:p>
                      <a:r>
                        <a:rPr lang="en-US" altLang="zh-CN" dirty="0"/>
                        <a:t>….</a:t>
                      </a:r>
                      <a:endParaRPr lang="zh-CN" altLang="en-US" dirty="0"/>
                    </a:p>
                  </a:txBody>
                  <a:tcPr/>
                </a:tc>
                <a:tc>
                  <a:txBody>
                    <a:bodyPr/>
                    <a:lstStyle/>
                    <a:p>
                      <a:r>
                        <a:rPr lang="en-US" altLang="zh-CN" dirty="0"/>
                        <a:t>….</a:t>
                      </a:r>
                      <a:endParaRPr lang="zh-CN" altLang="en-US" dirty="0"/>
                    </a:p>
                  </a:txBody>
                  <a:tcPr/>
                </a:tc>
                <a:extLst>
                  <a:ext uri="{0D108BD9-81ED-4DB2-BD59-A6C34878D82A}">
                    <a16:rowId xmlns:a16="http://schemas.microsoft.com/office/drawing/2014/main" val="1019872538"/>
                  </a:ext>
                </a:extLst>
              </a:tr>
              <a:tr h="423545">
                <a:tc>
                  <a:txBody>
                    <a:bodyPr/>
                    <a:lstStyle/>
                    <a:p>
                      <a:r>
                        <a:rPr lang="en-US" altLang="zh-CN" dirty="0"/>
                        <a:t>111…1111 (64 pits)</a:t>
                      </a:r>
                      <a:endParaRPr lang="zh-CN"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100…1101 (64 pits)</a:t>
                      </a:r>
                      <a:endParaRPr lang="zh-CN" altLang="en-US" dirty="0"/>
                    </a:p>
                  </a:txBody>
                  <a:tcPr/>
                </a:tc>
                <a:extLst>
                  <a:ext uri="{0D108BD9-81ED-4DB2-BD59-A6C34878D82A}">
                    <a16:rowId xmlns:a16="http://schemas.microsoft.com/office/drawing/2014/main" val="2254535158"/>
                  </a:ext>
                </a:extLst>
              </a:tr>
            </a:tbl>
          </a:graphicData>
        </a:graphic>
      </p:graphicFrame>
      <p:sp>
        <p:nvSpPr>
          <p:cNvPr id="6" name="文本框 5"/>
          <p:cNvSpPr txBox="1"/>
          <p:nvPr/>
        </p:nvSpPr>
        <p:spPr>
          <a:xfrm>
            <a:off x="3192781" y="1204615"/>
            <a:ext cx="643125" cy="523220"/>
          </a:xfrm>
          <a:prstGeom prst="rect">
            <a:avLst/>
          </a:prstGeom>
          <a:noFill/>
          <a:ln>
            <a:noFill/>
          </a:ln>
        </p:spPr>
        <p:txBody>
          <a:bodyPr wrap="none" rtlCol="0" anchor="ctr">
            <a:spAutoFit/>
          </a:bodyPr>
          <a:lstStyle/>
          <a:p>
            <a:r>
              <a:rPr lang="en-US" altLang="zh-CN" sz="2800" dirty="0">
                <a:latin typeface="+mn-lt"/>
                <a:ea typeface="+mn-ea"/>
              </a:rPr>
              <a:t>key</a:t>
            </a:r>
            <a:endParaRPr lang="zh-CN" altLang="en-US" sz="2800" dirty="0">
              <a:latin typeface="+mn-lt"/>
              <a:ea typeface="+mn-ea"/>
            </a:endParaRPr>
          </a:p>
        </p:txBody>
      </p:sp>
      <p:sp>
        <p:nvSpPr>
          <p:cNvPr id="7" name="左大括号 6"/>
          <p:cNvSpPr/>
          <p:nvPr/>
        </p:nvSpPr>
        <p:spPr bwMode="auto">
          <a:xfrm>
            <a:off x="2651760" y="2461260"/>
            <a:ext cx="439951" cy="2796540"/>
          </a:xfrm>
          <a:prstGeom prst="leftBrace">
            <a:avLst>
              <a:gd name="adj1" fmla="val 119444"/>
              <a:gd name="adj2" fmla="val 50000"/>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p>
        </p:txBody>
      </p:sp>
      <p:sp>
        <p:nvSpPr>
          <p:cNvPr id="8" name="文本框 7"/>
          <p:cNvSpPr txBox="1"/>
          <p:nvPr/>
        </p:nvSpPr>
        <p:spPr>
          <a:xfrm>
            <a:off x="1782485" y="2983916"/>
            <a:ext cx="643125" cy="1437894"/>
          </a:xfrm>
          <a:prstGeom prst="rect">
            <a:avLst/>
          </a:prstGeom>
          <a:noFill/>
          <a:ln>
            <a:noFill/>
          </a:ln>
        </p:spPr>
        <p:txBody>
          <a:bodyPr wrap="none" rtlCol="0">
            <a:spAutoFit/>
          </a:bodyPr>
          <a:lstStyle/>
          <a:p>
            <a:pPr>
              <a:lnSpc>
                <a:spcPct val="200000"/>
              </a:lnSpc>
            </a:pPr>
            <a:r>
              <a:rPr lang="en-US" altLang="zh-CN" sz="2800" b="1" dirty="0">
                <a:solidFill>
                  <a:schemeClr val="accent2"/>
                </a:solidFill>
                <a:latin typeface="+mn-lt"/>
                <a:ea typeface="+mn-ea"/>
              </a:rPr>
              <a:t>2</a:t>
            </a:r>
            <a:r>
              <a:rPr lang="en-US" altLang="zh-CN" sz="2800" b="1" baseline="30000" dirty="0">
                <a:solidFill>
                  <a:schemeClr val="accent2"/>
                </a:solidFill>
                <a:latin typeface="+mn-lt"/>
                <a:ea typeface="+mn-ea"/>
              </a:rPr>
              <a:t>64</a:t>
            </a:r>
          </a:p>
          <a:p>
            <a:pPr>
              <a:lnSpc>
                <a:spcPct val="200000"/>
              </a:lnSpc>
            </a:pPr>
            <a:r>
              <a:rPr lang="en-US" altLang="zh-CN" sz="2800" b="1" baseline="30000" dirty="0">
                <a:solidFill>
                  <a:schemeClr val="accent2"/>
                </a:solidFill>
                <a:latin typeface="+mn-lt"/>
                <a:ea typeface="+mn-ea"/>
              </a:rPr>
              <a:t>rows</a:t>
            </a:r>
            <a:endParaRPr lang="zh-CN" altLang="en-US" sz="2800" b="1" baseline="30000" dirty="0">
              <a:solidFill>
                <a:schemeClr val="accent2"/>
              </a:solidFill>
              <a:latin typeface="+mn-lt"/>
              <a:ea typeface="+mn-ea"/>
            </a:endParaRPr>
          </a:p>
        </p:txBody>
      </p:sp>
      <p:sp>
        <p:nvSpPr>
          <p:cNvPr id="9" name="文本框 8"/>
          <p:cNvSpPr txBox="1"/>
          <p:nvPr/>
        </p:nvSpPr>
        <p:spPr>
          <a:xfrm>
            <a:off x="3420182" y="6173021"/>
            <a:ext cx="5763116" cy="400110"/>
          </a:xfrm>
          <a:prstGeom prst="rect">
            <a:avLst/>
          </a:prstGeom>
          <a:noFill/>
          <a:ln>
            <a:noFill/>
          </a:ln>
        </p:spPr>
        <p:txBody>
          <a:bodyPr wrap="none" rtlCol="0">
            <a:spAutoFit/>
          </a:bodyPr>
          <a:lstStyle/>
          <a:p>
            <a:r>
              <a:rPr lang="en-US" altLang="zh-CN" sz="2000" b="1" dirty="0">
                <a:solidFill>
                  <a:schemeClr val="accent2"/>
                </a:solidFill>
                <a:latin typeface="+mn-lt"/>
                <a:ea typeface="+mn-ea"/>
              </a:rPr>
              <a:t>Although secure (2^64!), it is very difficult to implement!</a:t>
            </a:r>
            <a:endParaRPr lang="zh-CN" altLang="en-US" sz="2000" b="1" dirty="0">
              <a:solidFill>
                <a:schemeClr val="accent2"/>
              </a:solidFill>
              <a:latin typeface="+mn-lt"/>
              <a:ea typeface="+mn-ea"/>
            </a:endParaRPr>
          </a:p>
        </p:txBody>
      </p:sp>
      <p:sp>
        <p:nvSpPr>
          <p:cNvPr id="10" name="文本框 9"/>
          <p:cNvSpPr txBox="1"/>
          <p:nvPr/>
        </p:nvSpPr>
        <p:spPr>
          <a:xfrm>
            <a:off x="2710853" y="5653385"/>
            <a:ext cx="7181774" cy="400110"/>
          </a:xfrm>
          <a:prstGeom prst="rect">
            <a:avLst/>
          </a:prstGeom>
          <a:noFill/>
          <a:ln>
            <a:noFill/>
          </a:ln>
        </p:spPr>
        <p:txBody>
          <a:bodyPr wrap="none" rtlCol="0">
            <a:spAutoFit/>
          </a:bodyPr>
          <a:lstStyle/>
          <a:p>
            <a:r>
              <a:rPr lang="en-US" altLang="zh-CN" sz="2000" b="1" dirty="0">
                <a:latin typeface="+mn-lt"/>
                <a:ea typeface="+mn-ea"/>
              </a:rPr>
              <a:t>This table (or mapping) is required for both encryption and decryption</a:t>
            </a:r>
            <a:endParaRPr lang="zh-CN" altLang="en-US" sz="2000" b="1" dirty="0">
              <a:latin typeface="+mn-lt"/>
              <a:ea typeface="+mn-ea"/>
            </a:endParaRPr>
          </a:p>
        </p:txBody>
      </p:sp>
      <p:sp>
        <p:nvSpPr>
          <p:cNvPr id="4" name="灯片编号占位符 3"/>
          <p:cNvSpPr>
            <a:spLocks noGrp="1"/>
          </p:cNvSpPr>
          <p:nvPr>
            <p:ph type="sldNum" sz="quarter" idx="12"/>
          </p:nvPr>
        </p:nvSpPr>
        <p:spPr/>
        <p:txBody>
          <a:bodyPr/>
          <a:lstStyle/>
          <a:p>
            <a:pPr>
              <a:defRPr/>
            </a:pPr>
            <a:fld id="{B5976719-4C93-4032-AE44-9AF0CDE2F195}" type="slidenum">
              <a:rPr lang="en-US" altLang="zh-CN" smtClean="0"/>
              <a:pPr>
                <a:defRPr/>
              </a:pPr>
              <a:t>31</a:t>
            </a:fld>
            <a:endParaRPr lang="en-US" altLang="zh-CN" dirty="0"/>
          </a:p>
        </p:txBody>
      </p:sp>
    </p:spTree>
    <p:extLst>
      <p:ext uri="{BB962C8B-B14F-4D97-AF65-F5344CB8AC3E}">
        <p14:creationId xmlns:p14="http://schemas.microsoft.com/office/powerpoint/2010/main" val="4861960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占位符 7"/>
          <p:cNvSpPr>
            <a:spLocks noGrp="1"/>
          </p:cNvSpPr>
          <p:nvPr>
            <p:ph type="body" idx="1"/>
          </p:nvPr>
        </p:nvSpPr>
        <p:spPr/>
        <p:txBody>
          <a:bodyPr/>
          <a:lstStyle/>
          <a:p>
            <a:r>
              <a:rPr lang="en-US" altLang="zh-CN" dirty="0"/>
              <a:t>How does a practical block cipher work?</a:t>
            </a:r>
            <a:endParaRPr lang="zh-CN" altLang="en-US" dirty="0"/>
          </a:p>
        </p:txBody>
      </p:sp>
      <p:sp>
        <p:nvSpPr>
          <p:cNvPr id="2" name="灯片编号占位符 1"/>
          <p:cNvSpPr>
            <a:spLocks noGrp="1"/>
          </p:cNvSpPr>
          <p:nvPr>
            <p:ph type="sldNum" sz="quarter" idx="12"/>
          </p:nvPr>
        </p:nvSpPr>
        <p:spPr/>
        <p:txBody>
          <a:bodyPr/>
          <a:lstStyle/>
          <a:p>
            <a:pPr>
              <a:defRPr/>
            </a:pPr>
            <a:fld id="{F769371F-0F95-4BDF-9A9A-7FF549C12214}" type="slidenum">
              <a:rPr lang="en-US" altLang="zh-CN" smtClean="0"/>
              <a:pPr>
                <a:defRPr/>
              </a:pPr>
              <a:t>32</a:t>
            </a:fld>
            <a:endParaRPr lang="en-US" altLang="zh-CN" dirty="0"/>
          </a:p>
        </p:txBody>
      </p:sp>
      <p:sp>
        <p:nvSpPr>
          <p:cNvPr id="9" name="内容占位符 8"/>
          <p:cNvSpPr>
            <a:spLocks noGrp="1"/>
          </p:cNvSpPr>
          <p:nvPr>
            <p:ph sz="quarter" idx="13"/>
          </p:nvPr>
        </p:nvSpPr>
        <p:spPr/>
        <p:txBody>
          <a:bodyPr/>
          <a:lstStyle/>
          <a:p>
            <a:pPr marL="0" indent="0">
              <a:lnSpc>
                <a:spcPct val="150000"/>
              </a:lnSpc>
              <a:buNone/>
            </a:pPr>
            <a:r>
              <a:rPr lang="en-US" altLang="zh-CN" dirty="0"/>
              <a:t>The basic idea is to use a function that </a:t>
            </a:r>
            <a:r>
              <a:rPr lang="en-US" altLang="zh-CN" b="1" dirty="0">
                <a:solidFill>
                  <a:schemeClr val="accent2">
                    <a:lumMod val="40000"/>
                    <a:lumOff val="60000"/>
                  </a:schemeClr>
                </a:solidFill>
              </a:rPr>
              <a:t>simulates</a:t>
            </a:r>
            <a:r>
              <a:rPr lang="en-US" altLang="zh-CN" dirty="0"/>
              <a:t> randomly permuted tables (mappings or bijection functions).</a:t>
            </a:r>
            <a:endParaRPr lang="zh-CN" altLang="en-US" dirty="0"/>
          </a:p>
        </p:txBody>
      </p:sp>
    </p:spTree>
    <p:extLst>
      <p:ext uri="{BB962C8B-B14F-4D97-AF65-F5344CB8AC3E}">
        <p14:creationId xmlns:p14="http://schemas.microsoft.com/office/powerpoint/2010/main" val="1294701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Example of a block cipher using function</a:t>
            </a:r>
            <a:endParaRPr lang="zh-CN" altLang="en-US" dirty="0"/>
          </a:p>
        </p:txBody>
      </p:sp>
      <p:pic>
        <p:nvPicPr>
          <p:cNvPr id="6" name="图片 5"/>
          <p:cNvPicPr>
            <a:picLocks noChangeAspect="1"/>
          </p:cNvPicPr>
          <p:nvPr/>
        </p:nvPicPr>
        <p:blipFill>
          <a:blip r:embed="rId3"/>
          <a:stretch>
            <a:fillRect/>
          </a:stretch>
        </p:blipFill>
        <p:spPr>
          <a:xfrm>
            <a:off x="2476336" y="1727502"/>
            <a:ext cx="6542043" cy="3850339"/>
          </a:xfrm>
          <a:prstGeom prst="rect">
            <a:avLst/>
          </a:prstGeom>
        </p:spPr>
      </p:pic>
      <p:sp>
        <p:nvSpPr>
          <p:cNvPr id="7" name="文本框 6"/>
          <p:cNvSpPr txBox="1"/>
          <p:nvPr/>
        </p:nvSpPr>
        <p:spPr>
          <a:xfrm>
            <a:off x="4686374" y="5751920"/>
            <a:ext cx="3393878" cy="707886"/>
          </a:xfrm>
          <a:prstGeom prst="rect">
            <a:avLst/>
          </a:prstGeom>
          <a:noFill/>
          <a:ln>
            <a:noFill/>
          </a:ln>
        </p:spPr>
        <p:txBody>
          <a:bodyPr wrap="none" rtlCol="0">
            <a:spAutoFit/>
          </a:bodyPr>
          <a:lstStyle/>
          <a:p>
            <a:pPr algn="ctr"/>
            <a:r>
              <a:rPr lang="en-US" altLang="zh-CN" sz="2000" b="1" dirty="0">
                <a:solidFill>
                  <a:schemeClr val="accent2"/>
                </a:solidFill>
                <a:latin typeface="+mn-lt"/>
                <a:ea typeface="+mn-ea"/>
              </a:rPr>
              <a:t>A bijection function </a:t>
            </a:r>
          </a:p>
          <a:p>
            <a:pPr algn="ctr"/>
            <a:r>
              <a:rPr lang="en-US" altLang="zh-CN" sz="2000" b="1" dirty="0">
                <a:latin typeface="+mn-lt"/>
                <a:ea typeface="+mn-ea"/>
              </a:rPr>
              <a:t>(a 64-bit input to a 64-bit output)</a:t>
            </a:r>
            <a:endParaRPr lang="zh-CN" altLang="en-US" sz="2000" b="1" dirty="0">
              <a:latin typeface="+mn-lt"/>
              <a:ea typeface="+mn-ea"/>
            </a:endParaRPr>
          </a:p>
        </p:txBody>
      </p:sp>
      <p:sp>
        <p:nvSpPr>
          <p:cNvPr id="8" name="文本框 7"/>
          <p:cNvSpPr txBox="1"/>
          <p:nvPr/>
        </p:nvSpPr>
        <p:spPr>
          <a:xfrm>
            <a:off x="8766919" y="4168141"/>
            <a:ext cx="1257075" cy="307777"/>
          </a:xfrm>
          <a:prstGeom prst="rect">
            <a:avLst/>
          </a:prstGeom>
          <a:noFill/>
          <a:ln>
            <a:noFill/>
          </a:ln>
        </p:spPr>
        <p:txBody>
          <a:bodyPr wrap="none" rtlCol="0">
            <a:spAutoFit/>
          </a:bodyPr>
          <a:lstStyle/>
          <a:p>
            <a:r>
              <a:rPr lang="en-US" altLang="zh-CN" sz="1400" b="1" dirty="0">
                <a:solidFill>
                  <a:schemeClr val="accent5"/>
                </a:solidFill>
                <a:latin typeface="+mn-lt"/>
                <a:ea typeface="+mn-ea"/>
              </a:rPr>
              <a:t>Publicly known</a:t>
            </a:r>
            <a:endParaRPr lang="zh-CN" altLang="en-US" sz="1400" b="1" dirty="0">
              <a:solidFill>
                <a:schemeClr val="accent5"/>
              </a:solidFill>
              <a:latin typeface="+mn-lt"/>
              <a:ea typeface="+mn-ea"/>
            </a:endParaRPr>
          </a:p>
        </p:txBody>
      </p:sp>
      <p:sp>
        <p:nvSpPr>
          <p:cNvPr id="2" name="灯片编号占位符 1"/>
          <p:cNvSpPr>
            <a:spLocks noGrp="1"/>
          </p:cNvSpPr>
          <p:nvPr>
            <p:ph type="sldNum" sz="quarter" idx="12"/>
          </p:nvPr>
        </p:nvSpPr>
        <p:spPr/>
        <p:txBody>
          <a:bodyPr/>
          <a:lstStyle/>
          <a:p>
            <a:pPr>
              <a:defRPr/>
            </a:pPr>
            <a:fld id="{B5976719-4C93-4032-AE44-9AF0CDE2F195}" type="slidenum">
              <a:rPr lang="en-US" altLang="zh-CN" smtClean="0"/>
              <a:pPr>
                <a:defRPr/>
              </a:pPr>
              <a:t>33</a:t>
            </a:fld>
            <a:endParaRPr lang="en-US" altLang="zh-CN" dirty="0"/>
          </a:p>
        </p:txBody>
      </p:sp>
    </p:spTree>
    <p:extLst>
      <p:ext uri="{BB962C8B-B14F-4D97-AF65-F5344CB8AC3E}">
        <p14:creationId xmlns:p14="http://schemas.microsoft.com/office/powerpoint/2010/main" val="39794359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idx="1"/>
          </p:nvPr>
        </p:nvSpPr>
        <p:spPr/>
        <p:txBody>
          <a:bodyPr/>
          <a:lstStyle/>
          <a:p>
            <a:r>
              <a:rPr lang="en-US" altLang="zh-CN" dirty="0"/>
              <a:t>What is the key to the cipher in the previous slide?</a:t>
            </a:r>
            <a:endParaRPr lang="zh-CN" altLang="en-US" dirty="0"/>
          </a:p>
        </p:txBody>
      </p:sp>
      <p:sp>
        <p:nvSpPr>
          <p:cNvPr id="2" name="灯片编号占位符 1"/>
          <p:cNvSpPr>
            <a:spLocks noGrp="1"/>
          </p:cNvSpPr>
          <p:nvPr>
            <p:ph type="sldNum" sz="quarter" idx="12"/>
          </p:nvPr>
        </p:nvSpPr>
        <p:spPr/>
        <p:txBody>
          <a:bodyPr/>
          <a:lstStyle/>
          <a:p>
            <a:pPr>
              <a:defRPr/>
            </a:pPr>
            <a:fld id="{F769371F-0F95-4BDF-9A9A-7FF549C12214}" type="slidenum">
              <a:rPr lang="en-US" altLang="zh-CN" smtClean="0"/>
              <a:pPr>
                <a:defRPr/>
              </a:pPr>
              <a:t>34</a:t>
            </a:fld>
            <a:endParaRPr lang="en-US" altLang="zh-CN" dirty="0"/>
          </a:p>
        </p:txBody>
      </p:sp>
      <p:sp>
        <p:nvSpPr>
          <p:cNvPr id="5" name="内容占位符 4">
            <a:extLst>
              <a:ext uri="{FF2B5EF4-FFF2-40B4-BE49-F238E27FC236}">
                <a16:creationId xmlns:a16="http://schemas.microsoft.com/office/drawing/2014/main" id="{E303E026-E2B3-456F-9A47-52117E3D4882}"/>
              </a:ext>
            </a:extLst>
          </p:cNvPr>
          <p:cNvSpPr>
            <a:spLocks noGrp="1"/>
          </p:cNvSpPr>
          <p:nvPr>
            <p:ph sz="quarter" idx="4294967295"/>
          </p:nvPr>
        </p:nvSpPr>
        <p:spPr>
          <a:xfrm>
            <a:off x="1977231" y="4425315"/>
            <a:ext cx="8237537" cy="1447800"/>
          </a:xfrm>
        </p:spPr>
        <p:txBody>
          <a:bodyPr/>
          <a:lstStyle/>
          <a:p>
            <a:pPr algn="ctr"/>
            <a:r>
              <a:rPr lang="en-US" altLang="zh-CN" b="1" dirty="0">
                <a:solidFill>
                  <a:schemeClr val="accent2">
                    <a:lumMod val="20000"/>
                    <a:lumOff val="80000"/>
                  </a:schemeClr>
                </a:solidFill>
                <a:latin typeface="+mn-lt"/>
                <a:ea typeface="+mn-ea"/>
              </a:rPr>
              <a:t>The bijection function is the key to the cipher!</a:t>
            </a:r>
          </a:p>
          <a:p>
            <a:pPr algn="ctr"/>
            <a:r>
              <a:rPr lang="en-US" altLang="zh-CN" b="1" dirty="0">
                <a:solidFill>
                  <a:schemeClr val="accent3">
                    <a:lumMod val="40000"/>
                    <a:lumOff val="60000"/>
                  </a:schemeClr>
                </a:solidFill>
                <a:latin typeface="+mn-lt"/>
                <a:ea typeface="+mn-ea"/>
              </a:rPr>
              <a:t>More specifically, since the scrambler is publicly known, the secret is only in the 8 </a:t>
            </a:r>
            <a:r>
              <a:rPr lang="en-US" altLang="zh-CN" b="1" dirty="0" err="1">
                <a:solidFill>
                  <a:schemeClr val="accent3">
                    <a:lumMod val="40000"/>
                    <a:lumOff val="60000"/>
                  </a:schemeClr>
                </a:solidFill>
                <a:latin typeface="+mn-lt"/>
                <a:ea typeface="+mn-ea"/>
              </a:rPr>
              <a:t>Ti's</a:t>
            </a:r>
            <a:r>
              <a:rPr lang="en-US" altLang="zh-CN" b="1" dirty="0">
                <a:solidFill>
                  <a:schemeClr val="accent3">
                    <a:lumMod val="40000"/>
                    <a:lumOff val="60000"/>
                  </a:schemeClr>
                </a:solidFill>
                <a:latin typeface="+mn-lt"/>
                <a:ea typeface="+mn-ea"/>
              </a:rPr>
              <a:t>.  </a:t>
            </a:r>
            <a:endParaRPr lang="zh-CN" altLang="en-US" dirty="0"/>
          </a:p>
        </p:txBody>
      </p:sp>
    </p:spTree>
    <p:extLst>
      <p:ext uri="{BB962C8B-B14F-4D97-AF65-F5344CB8AC3E}">
        <p14:creationId xmlns:p14="http://schemas.microsoft.com/office/powerpoint/2010/main" val="11573112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dirty="0"/>
              <a:t>Symmetric key crypto</a:t>
            </a:r>
            <a:r>
              <a:rPr lang="en-US"/>
              <a:t>: DES</a:t>
            </a:r>
            <a:endParaRPr lang="en-US" dirty="0"/>
          </a:p>
        </p:txBody>
      </p:sp>
      <p:sp>
        <p:nvSpPr>
          <p:cNvPr id="41987" name="Rectangle 3"/>
          <p:cNvSpPr>
            <a:spLocks noGrp="1" noChangeArrowheads="1"/>
          </p:cNvSpPr>
          <p:nvPr>
            <p:ph idx="1"/>
          </p:nvPr>
        </p:nvSpPr>
        <p:spPr>
          <a:xfrm>
            <a:off x="1889760" y="1356660"/>
            <a:ext cx="8454044" cy="4777441"/>
          </a:xfrm>
        </p:spPr>
        <p:txBody>
          <a:bodyPr>
            <a:normAutofit/>
          </a:bodyPr>
          <a:lstStyle/>
          <a:p>
            <a:pPr>
              <a:buFont typeface="Wingdings" charset="0"/>
              <a:buNone/>
            </a:pPr>
            <a:r>
              <a:rPr lang="en-US" dirty="0">
                <a:solidFill>
                  <a:srgbClr val="C00000"/>
                </a:solidFill>
              </a:rPr>
              <a:t>DES: Data Encryption Standard</a:t>
            </a:r>
            <a:endParaRPr lang="en-US" sz="2400" dirty="0">
              <a:solidFill>
                <a:srgbClr val="C00000"/>
              </a:solidFill>
            </a:endParaRPr>
          </a:p>
          <a:p>
            <a:r>
              <a:rPr lang="en-US" sz="2400" dirty="0"/>
              <a:t>64-bit plaintext input</a:t>
            </a:r>
          </a:p>
          <a:p>
            <a:r>
              <a:rPr lang="en-US" altLang="zh-CN" sz="2400" dirty="0">
                <a:solidFill>
                  <a:schemeClr val="accent5"/>
                </a:solidFill>
              </a:rPr>
              <a:t>56-bit symmetric key</a:t>
            </a:r>
            <a:endParaRPr lang="en-US" sz="2400" dirty="0"/>
          </a:p>
          <a:p>
            <a:r>
              <a:rPr lang="en-US" altLang="zh-CN" sz="2400" dirty="0"/>
              <a:t>US encryption standard [NIST 1993]</a:t>
            </a:r>
          </a:p>
          <a:p>
            <a:endParaRPr lang="en-US" sz="2400" dirty="0"/>
          </a:p>
        </p:txBody>
      </p:sp>
      <p:sp>
        <p:nvSpPr>
          <p:cNvPr id="3" name="灯片编号占位符 2"/>
          <p:cNvSpPr>
            <a:spLocks noGrp="1"/>
          </p:cNvSpPr>
          <p:nvPr>
            <p:ph type="sldNum" sz="quarter" idx="12"/>
          </p:nvPr>
        </p:nvSpPr>
        <p:spPr/>
        <p:txBody>
          <a:bodyPr/>
          <a:lstStyle/>
          <a:p>
            <a:pPr>
              <a:defRPr/>
            </a:pPr>
            <a:fld id="{8DE895D9-91D8-4958-BB05-9803D63D1C8A}" type="slidenum">
              <a:rPr lang="en-US" altLang="zh-CN" smtClean="0"/>
              <a:pPr>
                <a:defRPr/>
              </a:pPr>
              <a:t>35</a:t>
            </a:fld>
            <a:endParaRPr lang="en-US" altLang="zh-CN" dirty="0"/>
          </a:p>
        </p:txBody>
      </p:sp>
    </p:spTree>
    <p:extLst>
      <p:ext uri="{BB962C8B-B14F-4D97-AF65-F5344CB8AC3E}">
        <p14:creationId xmlns:p14="http://schemas.microsoft.com/office/powerpoint/2010/main" val="27335122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ChangeArrowheads="1"/>
          </p:cNvSpPr>
          <p:nvPr/>
        </p:nvSpPr>
        <p:spPr bwMode="auto">
          <a:xfrm>
            <a:off x="1900239" y="2222501"/>
            <a:ext cx="3717925" cy="3046413"/>
          </a:xfrm>
          <a:prstGeom prst="rect">
            <a:avLst/>
          </a:prstGeom>
          <a:solidFill>
            <a:srgbClr val="FFFFFF"/>
          </a:solidFill>
          <a:ln w="19050">
            <a:solidFill>
              <a:srgbClr val="C00000"/>
            </a:solidFill>
            <a:miter lim="800000"/>
            <a:headEnd/>
            <a:tailEnd/>
          </a:ln>
        </p:spPr>
        <p:txBody>
          <a:bodyPr wrap="none" anchor="ctr"/>
          <a:lstStyle/>
          <a:p>
            <a:endParaRPr lang="en-US" dirty="0">
              <a:latin typeface="+mn-lt"/>
            </a:endParaRPr>
          </a:p>
        </p:txBody>
      </p:sp>
      <p:sp>
        <p:nvSpPr>
          <p:cNvPr id="43011" name="Rectangle 3"/>
          <p:cNvSpPr>
            <a:spLocks noGrp="1" noChangeArrowheads="1"/>
          </p:cNvSpPr>
          <p:nvPr>
            <p:ph type="title"/>
          </p:nvPr>
        </p:nvSpPr>
        <p:spPr/>
        <p:txBody>
          <a:bodyPr/>
          <a:lstStyle/>
          <a:p>
            <a:pPr>
              <a:lnSpc>
                <a:spcPts val="3700"/>
              </a:lnSpc>
            </a:pPr>
            <a:r>
              <a:rPr lang="en-US" dirty="0"/>
              <a:t>Symmetric key crypto</a:t>
            </a:r>
            <a:r>
              <a:rPr lang="en-US"/>
              <a:t>: DES</a:t>
            </a:r>
            <a:endParaRPr lang="en-US" dirty="0"/>
          </a:p>
        </p:txBody>
      </p:sp>
      <p:sp>
        <p:nvSpPr>
          <p:cNvPr id="43012" name="Rectangle 4"/>
          <p:cNvSpPr>
            <a:spLocks noGrp="1" noChangeArrowheads="1"/>
          </p:cNvSpPr>
          <p:nvPr>
            <p:ph type="body" idx="4294967295"/>
          </p:nvPr>
        </p:nvSpPr>
        <p:spPr>
          <a:xfrm>
            <a:off x="1995488" y="2563495"/>
            <a:ext cx="3527425" cy="2484438"/>
          </a:xfrm>
        </p:spPr>
        <p:txBody>
          <a:bodyPr/>
          <a:lstStyle/>
          <a:p>
            <a:pPr>
              <a:buFont typeface="Wingdings" charset="0"/>
              <a:buNone/>
            </a:pPr>
            <a:r>
              <a:rPr lang="en-US" sz="2000" dirty="0"/>
              <a:t>initial permutation </a:t>
            </a:r>
          </a:p>
          <a:p>
            <a:pPr>
              <a:buFont typeface="Wingdings" charset="0"/>
              <a:buNone/>
            </a:pPr>
            <a:r>
              <a:rPr lang="en-US" sz="2000" dirty="0"/>
              <a:t>16 identical </a:t>
            </a:r>
            <a:r>
              <a:rPr lang="en-US" altLang="ja-JP" sz="2000" dirty="0"/>
              <a:t>"rounds" of function application, each using different 48 bits of key</a:t>
            </a:r>
          </a:p>
          <a:p>
            <a:pPr>
              <a:buFont typeface="Wingdings" charset="0"/>
              <a:buNone/>
            </a:pPr>
            <a:r>
              <a:rPr lang="en-US" sz="2000" dirty="0"/>
              <a:t>final permutation</a:t>
            </a:r>
            <a:endParaRPr lang="en-US" sz="2400" dirty="0"/>
          </a:p>
          <a:p>
            <a:pPr>
              <a:buFont typeface="Wingdings" charset="0"/>
              <a:buNone/>
            </a:pPr>
            <a:endParaRPr lang="en-US" sz="2400" dirty="0"/>
          </a:p>
        </p:txBody>
      </p:sp>
      <p:grpSp>
        <p:nvGrpSpPr>
          <p:cNvPr id="43013" name="Group 5"/>
          <p:cNvGrpSpPr>
            <a:grpSpLocks/>
          </p:cNvGrpSpPr>
          <p:nvPr/>
        </p:nvGrpSpPr>
        <p:grpSpPr bwMode="auto">
          <a:xfrm>
            <a:off x="2112963" y="1928816"/>
            <a:ext cx="2174875" cy="461963"/>
            <a:chOff x="385" y="1352"/>
            <a:chExt cx="1370" cy="291"/>
          </a:xfrm>
        </p:grpSpPr>
        <p:sp>
          <p:nvSpPr>
            <p:cNvPr id="43016" name="Rectangle 6"/>
            <p:cNvSpPr>
              <a:spLocks noChangeArrowheads="1"/>
            </p:cNvSpPr>
            <p:nvPr/>
          </p:nvSpPr>
          <p:spPr bwMode="auto">
            <a:xfrm>
              <a:off x="385" y="1356"/>
              <a:ext cx="1370" cy="266"/>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dirty="0">
                <a:latin typeface="+mn-lt"/>
              </a:endParaRPr>
            </a:p>
          </p:txBody>
        </p:sp>
        <p:sp>
          <p:nvSpPr>
            <p:cNvPr id="43017" name="Text Box 7"/>
            <p:cNvSpPr txBox="1">
              <a:spLocks noChangeArrowheads="1"/>
            </p:cNvSpPr>
            <p:nvPr/>
          </p:nvSpPr>
          <p:spPr bwMode="auto">
            <a:xfrm>
              <a:off x="472" y="1352"/>
              <a:ext cx="1168"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400" i="1" dirty="0">
                  <a:solidFill>
                    <a:srgbClr val="C00000"/>
                  </a:solidFill>
                  <a:latin typeface="+mn-lt"/>
                  <a:cs typeface="Arial" charset="0"/>
                </a:rPr>
                <a:t>DES operation</a:t>
              </a:r>
            </a:p>
          </p:txBody>
        </p:sp>
      </p:grpSp>
      <p:pic>
        <p:nvPicPr>
          <p:cNvPr id="43014" name="Picture 8" descr="07-0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5008" y="1355725"/>
            <a:ext cx="4043362" cy="5502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灯片编号占位符 2"/>
          <p:cNvSpPr>
            <a:spLocks noGrp="1"/>
          </p:cNvSpPr>
          <p:nvPr>
            <p:ph type="sldNum" sz="quarter" idx="12"/>
          </p:nvPr>
        </p:nvSpPr>
        <p:spPr/>
        <p:txBody>
          <a:bodyPr/>
          <a:lstStyle/>
          <a:p>
            <a:pPr>
              <a:defRPr/>
            </a:pPr>
            <a:fld id="{B5976719-4C93-4032-AE44-9AF0CDE2F195}" type="slidenum">
              <a:rPr lang="en-US" altLang="zh-CN" smtClean="0"/>
              <a:pPr>
                <a:defRPr/>
              </a:pPr>
              <a:t>36</a:t>
            </a:fld>
            <a:endParaRPr lang="en-US" altLang="zh-CN" dirty="0"/>
          </a:p>
        </p:txBody>
      </p:sp>
      <p:sp>
        <p:nvSpPr>
          <p:cNvPr id="2" name="文本框 1"/>
          <p:cNvSpPr txBox="1"/>
          <p:nvPr/>
        </p:nvSpPr>
        <p:spPr>
          <a:xfrm>
            <a:off x="8229470" y="1389549"/>
            <a:ext cx="1087157" cy="276999"/>
          </a:xfrm>
          <a:prstGeom prst="rect">
            <a:avLst/>
          </a:prstGeom>
          <a:noFill/>
          <a:ln>
            <a:noFill/>
          </a:ln>
        </p:spPr>
        <p:txBody>
          <a:bodyPr wrap="none" rtlCol="0">
            <a:spAutoFit/>
          </a:bodyPr>
          <a:lstStyle/>
          <a:p>
            <a:r>
              <a:rPr lang="en-US" altLang="zh-CN" sz="1200" dirty="0">
                <a:solidFill>
                  <a:schemeClr val="accent2"/>
                </a:solidFill>
                <a:latin typeface="+mn-lt"/>
                <a:ea typeface="+mn-ea"/>
              </a:rPr>
              <a:t>(publicly known)</a:t>
            </a:r>
            <a:endParaRPr lang="zh-CN" altLang="en-US" sz="1200" dirty="0">
              <a:solidFill>
                <a:schemeClr val="accent2"/>
              </a:solidFill>
              <a:latin typeface="+mn-lt"/>
              <a:ea typeface="+mn-ea"/>
            </a:endParaRPr>
          </a:p>
        </p:txBody>
      </p:sp>
      <p:sp>
        <p:nvSpPr>
          <p:cNvPr id="11" name="文本框 10"/>
          <p:cNvSpPr txBox="1"/>
          <p:nvPr/>
        </p:nvSpPr>
        <p:spPr>
          <a:xfrm>
            <a:off x="8181025" y="5749156"/>
            <a:ext cx="1087157" cy="276999"/>
          </a:xfrm>
          <a:prstGeom prst="rect">
            <a:avLst/>
          </a:prstGeom>
          <a:noFill/>
          <a:ln>
            <a:noFill/>
          </a:ln>
        </p:spPr>
        <p:txBody>
          <a:bodyPr wrap="none" rtlCol="0">
            <a:spAutoFit/>
          </a:bodyPr>
          <a:lstStyle/>
          <a:p>
            <a:r>
              <a:rPr lang="en-US" altLang="zh-CN" sz="1200" dirty="0">
                <a:solidFill>
                  <a:schemeClr val="accent2"/>
                </a:solidFill>
                <a:latin typeface="+mn-lt"/>
                <a:ea typeface="+mn-ea"/>
              </a:rPr>
              <a:t>(publicly known)</a:t>
            </a:r>
            <a:endParaRPr lang="zh-CN" altLang="en-US" sz="1200" dirty="0">
              <a:solidFill>
                <a:schemeClr val="accent2"/>
              </a:solidFill>
              <a:latin typeface="+mn-lt"/>
              <a:ea typeface="+mn-ea"/>
            </a:endParaRPr>
          </a:p>
        </p:txBody>
      </p:sp>
    </p:spTree>
    <p:extLst>
      <p:ext uri="{BB962C8B-B14F-4D97-AF65-F5344CB8AC3E}">
        <p14:creationId xmlns:p14="http://schemas.microsoft.com/office/powerpoint/2010/main" val="23073758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How secure is DES?</a:t>
            </a:r>
            <a:endParaRPr lang="zh-CN" altLang="en-US" dirty="0"/>
          </a:p>
        </p:txBody>
      </p:sp>
      <p:sp>
        <p:nvSpPr>
          <p:cNvPr id="3" name="内容占位符 2"/>
          <p:cNvSpPr>
            <a:spLocks noGrp="1"/>
          </p:cNvSpPr>
          <p:nvPr>
            <p:ph idx="1"/>
          </p:nvPr>
        </p:nvSpPr>
        <p:spPr/>
        <p:txBody>
          <a:bodyPr>
            <a:normAutofit fontScale="92500" lnSpcReduction="10000"/>
          </a:bodyPr>
          <a:lstStyle/>
          <a:p>
            <a:r>
              <a:rPr lang="en-US" altLang="zh-CN" dirty="0">
                <a:solidFill>
                  <a:schemeClr val="accent2"/>
                </a:solidFill>
              </a:rPr>
              <a:t>how secure is DES?</a:t>
            </a:r>
          </a:p>
          <a:p>
            <a:pPr lvl="1"/>
            <a:r>
              <a:rPr lang="en-US" altLang="zh-CN" b="1" dirty="0">
                <a:solidFill>
                  <a:schemeClr val="accent5"/>
                </a:solidFill>
              </a:rPr>
              <a:t>A key has 56 bits, each uniquely controlling 16 internal functions</a:t>
            </a:r>
          </a:p>
          <a:p>
            <a:pPr lvl="1"/>
            <a:r>
              <a:rPr lang="en-US" altLang="zh-CN" b="1" dirty="0">
                <a:solidFill>
                  <a:schemeClr val="accent5"/>
                </a:solidFill>
              </a:rPr>
              <a:t>There are 2^56 possible keys</a:t>
            </a:r>
          </a:p>
          <a:p>
            <a:pPr lvl="1"/>
            <a:r>
              <a:rPr lang="en-US" altLang="zh-CN" dirty="0"/>
              <a:t>DES Challenge: 56-bit-key-encrypted phrase  decrypted (brute force) in less than a day</a:t>
            </a:r>
          </a:p>
          <a:p>
            <a:pPr lvl="1"/>
            <a:r>
              <a:rPr lang="en-US" altLang="zh-CN" dirty="0"/>
              <a:t>no known good analytic attack</a:t>
            </a:r>
          </a:p>
          <a:p>
            <a:r>
              <a:rPr lang="en-US" altLang="zh-CN" b="1" dirty="0"/>
              <a:t>making DES more secure:</a:t>
            </a:r>
          </a:p>
          <a:p>
            <a:pPr lvl="1"/>
            <a:r>
              <a:rPr lang="en-US" altLang="zh-CN" dirty="0"/>
              <a:t>3DES: encrypt 3 times with 3 different keys</a:t>
            </a:r>
          </a:p>
          <a:p>
            <a:r>
              <a:rPr lang="en-US" altLang="zh-CN" dirty="0">
                <a:solidFill>
                  <a:schemeClr val="accent5"/>
                </a:solidFill>
              </a:rPr>
              <a:t>AES uses 128-bit keys</a:t>
            </a:r>
          </a:p>
          <a:p>
            <a:pPr lvl="1"/>
            <a:r>
              <a:rPr lang="en-US" altLang="zh-CN" dirty="0"/>
              <a:t>If DES can be decrypted in one second, it takes 149 trillion years to crack a 128-bit AES key</a:t>
            </a:r>
          </a:p>
          <a:p>
            <a:endParaRPr lang="zh-CN" altLang="en-US" dirty="0"/>
          </a:p>
        </p:txBody>
      </p:sp>
      <p:sp>
        <p:nvSpPr>
          <p:cNvPr id="5" name="灯片编号占位符 4"/>
          <p:cNvSpPr>
            <a:spLocks noGrp="1"/>
          </p:cNvSpPr>
          <p:nvPr>
            <p:ph type="sldNum" sz="quarter" idx="12"/>
          </p:nvPr>
        </p:nvSpPr>
        <p:spPr/>
        <p:txBody>
          <a:bodyPr/>
          <a:lstStyle/>
          <a:p>
            <a:pPr>
              <a:defRPr/>
            </a:pPr>
            <a:fld id="{8DE895D9-91D8-4958-BB05-9803D63D1C8A}" type="slidenum">
              <a:rPr lang="en-US" altLang="zh-CN" smtClean="0"/>
              <a:pPr>
                <a:defRPr/>
              </a:pPr>
              <a:t>37</a:t>
            </a:fld>
            <a:endParaRPr lang="en-US" altLang="zh-CN" dirty="0"/>
          </a:p>
        </p:txBody>
      </p:sp>
    </p:spTree>
    <p:extLst>
      <p:ext uri="{BB962C8B-B14F-4D97-AF65-F5344CB8AC3E}">
        <p14:creationId xmlns:p14="http://schemas.microsoft.com/office/powerpoint/2010/main" val="14869910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idx="1"/>
          </p:nvPr>
        </p:nvSpPr>
        <p:spPr/>
        <p:txBody>
          <a:bodyPr/>
          <a:lstStyle/>
          <a:p>
            <a:r>
              <a:rPr lang="en-US" altLang="zh-CN" dirty="0"/>
              <a:t>Do you see any weakness with block cipher?</a:t>
            </a:r>
            <a:endParaRPr lang="zh-CN" altLang="en-US" dirty="0"/>
          </a:p>
        </p:txBody>
      </p:sp>
      <p:sp>
        <p:nvSpPr>
          <p:cNvPr id="2" name="灯片编号占位符 1"/>
          <p:cNvSpPr>
            <a:spLocks noGrp="1"/>
          </p:cNvSpPr>
          <p:nvPr>
            <p:ph type="sldNum" sz="quarter" idx="12"/>
          </p:nvPr>
        </p:nvSpPr>
        <p:spPr/>
        <p:txBody>
          <a:bodyPr/>
          <a:lstStyle/>
          <a:p>
            <a:pPr>
              <a:defRPr/>
            </a:pPr>
            <a:fld id="{F769371F-0F95-4BDF-9A9A-7FF549C12214}" type="slidenum">
              <a:rPr lang="en-US" altLang="zh-CN" smtClean="0"/>
              <a:pPr>
                <a:defRPr/>
              </a:pPr>
              <a:t>38</a:t>
            </a:fld>
            <a:endParaRPr lang="en-US" altLang="zh-CN" dirty="0"/>
          </a:p>
        </p:txBody>
      </p:sp>
    </p:spTree>
    <p:extLst>
      <p:ext uri="{BB962C8B-B14F-4D97-AF65-F5344CB8AC3E}">
        <p14:creationId xmlns:p14="http://schemas.microsoft.com/office/powerpoint/2010/main" val="9076839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Example</a:t>
            </a:r>
            <a:endParaRPr lang="zh-CN" altLang="en-US" dirty="0"/>
          </a:p>
        </p:txBody>
      </p:sp>
      <p:pic>
        <p:nvPicPr>
          <p:cNvPr id="5" name="图片 4"/>
          <p:cNvPicPr>
            <a:picLocks noChangeAspect="1"/>
          </p:cNvPicPr>
          <p:nvPr/>
        </p:nvPicPr>
        <p:blipFill>
          <a:blip r:embed="rId2"/>
          <a:stretch>
            <a:fillRect/>
          </a:stretch>
        </p:blipFill>
        <p:spPr>
          <a:xfrm>
            <a:off x="3078480" y="2343150"/>
            <a:ext cx="5715000" cy="2095500"/>
          </a:xfrm>
          <a:prstGeom prst="rect">
            <a:avLst/>
          </a:prstGeom>
        </p:spPr>
      </p:pic>
      <p:sp>
        <p:nvSpPr>
          <p:cNvPr id="3" name="动作按钮: 自定义 2">
            <a:hlinkClick r:id="" action="ppaction://noaction" highlightClick="1"/>
          </p:cNvPr>
          <p:cNvSpPr/>
          <p:nvPr/>
        </p:nvSpPr>
        <p:spPr>
          <a:xfrm>
            <a:off x="4984049" y="2279178"/>
            <a:ext cx="1896698" cy="2200417"/>
          </a:xfrm>
          <a:prstGeom prst="actionButtonBlank">
            <a:avLst/>
          </a:prstGeom>
          <a:solidFill>
            <a:schemeClr val="bg1"/>
          </a:solidFill>
          <a:ln w="3175">
            <a:no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6" name="动作按钮: 自定义 5">
            <a:hlinkClick r:id="" action="ppaction://noaction" highlightClick="1"/>
          </p:cNvPr>
          <p:cNvSpPr/>
          <p:nvPr/>
        </p:nvSpPr>
        <p:spPr>
          <a:xfrm>
            <a:off x="6895588" y="2279177"/>
            <a:ext cx="1896698" cy="2200417"/>
          </a:xfrm>
          <a:prstGeom prst="actionButtonBlank">
            <a:avLst/>
          </a:prstGeom>
          <a:solidFill>
            <a:schemeClr val="bg1"/>
          </a:solidFill>
          <a:ln w="3175">
            <a:no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7" name="灯片编号占位符 6"/>
          <p:cNvSpPr>
            <a:spLocks noGrp="1"/>
          </p:cNvSpPr>
          <p:nvPr>
            <p:ph type="sldNum" sz="quarter" idx="12"/>
          </p:nvPr>
        </p:nvSpPr>
        <p:spPr/>
        <p:txBody>
          <a:bodyPr/>
          <a:lstStyle/>
          <a:p>
            <a:pPr>
              <a:defRPr/>
            </a:pPr>
            <a:fld id="{B5976719-4C93-4032-AE44-9AF0CDE2F195}" type="slidenum">
              <a:rPr lang="en-US" altLang="zh-CN" smtClean="0"/>
              <a:pPr>
                <a:defRPr/>
              </a:pPr>
              <a:t>39</a:t>
            </a:fld>
            <a:endParaRPr lang="en-US" altLang="zh-CN" dirty="0"/>
          </a:p>
        </p:txBody>
      </p:sp>
    </p:spTree>
    <p:extLst>
      <p:ext uri="{BB962C8B-B14F-4D97-AF65-F5344CB8AC3E}">
        <p14:creationId xmlns:p14="http://schemas.microsoft.com/office/powerpoint/2010/main" val="2290216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Example</a:t>
            </a:r>
            <a:endParaRPr lang="zh-CN" altLang="en-US" dirty="0"/>
          </a:p>
        </p:txBody>
      </p:sp>
      <p:pic>
        <p:nvPicPr>
          <p:cNvPr id="6" name="图片 5"/>
          <p:cNvPicPr>
            <a:picLocks noChangeAspect="1"/>
          </p:cNvPicPr>
          <p:nvPr/>
        </p:nvPicPr>
        <p:blipFill>
          <a:blip r:embed="rId2"/>
          <a:stretch>
            <a:fillRect/>
          </a:stretch>
        </p:blipFill>
        <p:spPr>
          <a:xfrm>
            <a:off x="2363153" y="1491615"/>
            <a:ext cx="5819775" cy="1466850"/>
          </a:xfrm>
          <a:prstGeom prst="rect">
            <a:avLst/>
          </a:prstGeom>
          <a:ln>
            <a:solidFill>
              <a:schemeClr val="accent2"/>
            </a:solidFill>
          </a:ln>
        </p:spPr>
      </p:pic>
      <p:pic>
        <p:nvPicPr>
          <p:cNvPr id="7" name="图片 6"/>
          <p:cNvPicPr>
            <a:picLocks noChangeAspect="1"/>
          </p:cNvPicPr>
          <p:nvPr/>
        </p:nvPicPr>
        <p:blipFill>
          <a:blip r:embed="rId2"/>
          <a:stretch>
            <a:fillRect/>
          </a:stretch>
        </p:blipFill>
        <p:spPr>
          <a:xfrm>
            <a:off x="2363152" y="3168015"/>
            <a:ext cx="5819775" cy="1466850"/>
          </a:xfrm>
          <a:prstGeom prst="rect">
            <a:avLst/>
          </a:prstGeom>
          <a:ln>
            <a:solidFill>
              <a:schemeClr val="tx2"/>
            </a:solidFill>
          </a:ln>
        </p:spPr>
      </p:pic>
      <p:sp>
        <p:nvSpPr>
          <p:cNvPr id="8" name="文本框 7"/>
          <p:cNvSpPr txBox="1"/>
          <p:nvPr/>
        </p:nvSpPr>
        <p:spPr>
          <a:xfrm>
            <a:off x="2667000" y="3270949"/>
            <a:ext cx="737702" cy="246221"/>
          </a:xfrm>
          <a:prstGeom prst="rect">
            <a:avLst/>
          </a:prstGeom>
          <a:solidFill>
            <a:schemeClr val="bg1">
              <a:lumMod val="95000"/>
            </a:schemeClr>
          </a:solidFill>
          <a:ln>
            <a:noFill/>
          </a:ln>
        </p:spPr>
        <p:txBody>
          <a:bodyPr wrap="none" rtlCol="0">
            <a:spAutoFit/>
          </a:bodyPr>
          <a:lstStyle/>
          <a:p>
            <a:r>
              <a:rPr lang="en-US" altLang="zh-CN" sz="1000" dirty="0">
                <a:latin typeface="Arial" panose="020B0604020202020204" pitchFamily="34" charset="0"/>
                <a:ea typeface="+mn-ea"/>
                <a:cs typeface="Arial" panose="020B0604020202020204" pitchFamily="34" charset="0"/>
              </a:rPr>
              <a:t>index.htm</a:t>
            </a:r>
            <a:endParaRPr lang="zh-CN" altLang="en-US" sz="1000" dirty="0">
              <a:latin typeface="Arial" panose="020B0604020202020204" pitchFamily="34" charset="0"/>
              <a:ea typeface="+mn-ea"/>
              <a:cs typeface="Arial" panose="020B0604020202020204" pitchFamily="34" charset="0"/>
            </a:endParaRPr>
          </a:p>
        </p:txBody>
      </p:sp>
      <p:cxnSp>
        <p:nvCxnSpPr>
          <p:cNvPr id="10" name="直接连接符 9"/>
          <p:cNvCxnSpPr/>
          <p:nvPr/>
        </p:nvCxnSpPr>
        <p:spPr bwMode="auto">
          <a:xfrm>
            <a:off x="3404702" y="1821180"/>
            <a:ext cx="489118" cy="0"/>
          </a:xfrm>
          <a:prstGeom prst="line">
            <a:avLst/>
          </a:prstGeom>
          <a:solidFill>
            <a:schemeClr val="accent1"/>
          </a:solidFill>
          <a:ln w="38100" cap="flat" cmpd="sng" algn="ctr">
            <a:solidFill>
              <a:schemeClr val="accent2"/>
            </a:solidFill>
            <a:prstDash val="solid"/>
            <a:round/>
            <a:headEnd type="none" w="med" len="med"/>
            <a:tailEnd type="none" w="med" len="med"/>
          </a:ln>
          <a:effectLst/>
        </p:spPr>
      </p:cxnSp>
      <p:cxnSp>
        <p:nvCxnSpPr>
          <p:cNvPr id="13" name="直接连接符 12"/>
          <p:cNvCxnSpPr/>
          <p:nvPr/>
        </p:nvCxnSpPr>
        <p:spPr bwMode="auto">
          <a:xfrm>
            <a:off x="3404702" y="3517169"/>
            <a:ext cx="489118" cy="0"/>
          </a:xfrm>
          <a:prstGeom prst="line">
            <a:avLst/>
          </a:prstGeom>
          <a:solidFill>
            <a:schemeClr val="accent1"/>
          </a:solidFill>
          <a:ln w="38100" cap="flat" cmpd="sng" algn="ctr">
            <a:solidFill>
              <a:schemeClr val="accent2"/>
            </a:solidFill>
            <a:prstDash val="solid"/>
            <a:round/>
            <a:headEnd type="none" w="med" len="med"/>
            <a:tailEnd type="none" w="med" len="med"/>
          </a:ln>
          <a:effectLst/>
        </p:spPr>
      </p:cxnSp>
      <p:sp>
        <p:nvSpPr>
          <p:cNvPr id="14" name="文本框 13"/>
          <p:cNvSpPr txBox="1"/>
          <p:nvPr/>
        </p:nvSpPr>
        <p:spPr>
          <a:xfrm>
            <a:off x="8488680" y="2095500"/>
            <a:ext cx="1247457" cy="400110"/>
          </a:xfrm>
          <a:prstGeom prst="rect">
            <a:avLst/>
          </a:prstGeom>
          <a:noFill/>
          <a:ln>
            <a:noFill/>
          </a:ln>
        </p:spPr>
        <p:txBody>
          <a:bodyPr wrap="none" rtlCol="0">
            <a:spAutoFit/>
          </a:bodyPr>
          <a:lstStyle/>
          <a:p>
            <a:r>
              <a:rPr lang="en-US" altLang="zh-CN" sz="2000" b="1" dirty="0">
                <a:latin typeface="+mn-lt"/>
                <a:ea typeface="+mn-ea"/>
              </a:rPr>
              <a:t>Message 1</a:t>
            </a:r>
            <a:endParaRPr lang="zh-CN" altLang="en-US" sz="2000" b="1" dirty="0">
              <a:latin typeface="+mn-lt"/>
              <a:ea typeface="+mn-ea"/>
            </a:endParaRPr>
          </a:p>
        </p:txBody>
      </p:sp>
      <p:sp>
        <p:nvSpPr>
          <p:cNvPr id="15" name="文本框 14"/>
          <p:cNvSpPr txBox="1"/>
          <p:nvPr/>
        </p:nvSpPr>
        <p:spPr>
          <a:xfrm>
            <a:off x="8488680" y="3776006"/>
            <a:ext cx="1247457" cy="400110"/>
          </a:xfrm>
          <a:prstGeom prst="rect">
            <a:avLst/>
          </a:prstGeom>
          <a:noFill/>
          <a:ln>
            <a:noFill/>
          </a:ln>
        </p:spPr>
        <p:txBody>
          <a:bodyPr wrap="none" rtlCol="0">
            <a:spAutoFit/>
          </a:bodyPr>
          <a:lstStyle/>
          <a:p>
            <a:r>
              <a:rPr lang="en-US" altLang="zh-CN" sz="2000" b="1" dirty="0">
                <a:latin typeface="+mn-lt"/>
                <a:ea typeface="+mn-ea"/>
              </a:rPr>
              <a:t>Message 2</a:t>
            </a:r>
            <a:endParaRPr lang="zh-CN" altLang="en-US" sz="2000" b="1" dirty="0">
              <a:latin typeface="+mn-lt"/>
              <a:ea typeface="+mn-ea"/>
            </a:endParaRPr>
          </a:p>
        </p:txBody>
      </p:sp>
      <p:sp>
        <p:nvSpPr>
          <p:cNvPr id="16" name="文本框 15"/>
          <p:cNvSpPr txBox="1"/>
          <p:nvPr/>
        </p:nvSpPr>
        <p:spPr>
          <a:xfrm>
            <a:off x="2144084" y="4993657"/>
            <a:ext cx="6606296" cy="400110"/>
          </a:xfrm>
          <a:prstGeom prst="rect">
            <a:avLst/>
          </a:prstGeom>
          <a:noFill/>
          <a:ln>
            <a:noFill/>
          </a:ln>
        </p:spPr>
        <p:txBody>
          <a:bodyPr wrap="none" rtlCol="0">
            <a:spAutoFit/>
          </a:bodyPr>
          <a:lstStyle/>
          <a:p>
            <a:r>
              <a:rPr lang="en-US" altLang="zh-CN" sz="2000" b="1" dirty="0">
                <a:solidFill>
                  <a:schemeClr val="accent2"/>
                </a:solidFill>
                <a:latin typeface="+mn-lt"/>
                <a:ea typeface="+mn-ea"/>
              </a:rPr>
              <a:t>Root of problem: the same blocks produce the same </a:t>
            </a:r>
            <a:r>
              <a:rPr lang="en-US" altLang="zh-CN" sz="2000" b="1" dirty="0" err="1">
                <a:solidFill>
                  <a:schemeClr val="accent2"/>
                </a:solidFill>
                <a:latin typeface="+mn-lt"/>
                <a:ea typeface="+mn-ea"/>
              </a:rPr>
              <a:t>ciphertexts</a:t>
            </a:r>
            <a:endParaRPr lang="zh-CN" altLang="en-US" sz="2000" b="1" dirty="0">
              <a:solidFill>
                <a:schemeClr val="accent2"/>
              </a:solidFill>
              <a:latin typeface="+mn-lt"/>
              <a:ea typeface="+mn-ea"/>
            </a:endParaRPr>
          </a:p>
        </p:txBody>
      </p:sp>
      <p:sp>
        <p:nvSpPr>
          <p:cNvPr id="17" name="文本框 16"/>
          <p:cNvSpPr txBox="1"/>
          <p:nvPr/>
        </p:nvSpPr>
        <p:spPr>
          <a:xfrm>
            <a:off x="2144084" y="5746724"/>
            <a:ext cx="8150536" cy="707886"/>
          </a:xfrm>
          <a:prstGeom prst="rect">
            <a:avLst/>
          </a:prstGeom>
          <a:noFill/>
          <a:ln>
            <a:noFill/>
          </a:ln>
        </p:spPr>
        <p:txBody>
          <a:bodyPr wrap="square" rtlCol="0">
            <a:spAutoFit/>
          </a:bodyPr>
          <a:lstStyle/>
          <a:p>
            <a:r>
              <a:rPr lang="en-US" altLang="zh-CN" sz="2000" b="1" dirty="0">
                <a:latin typeface="+mn-lt"/>
                <a:ea typeface="+mn-ea"/>
              </a:rPr>
              <a:t>An attacker may be able to decrypt the entire message if identifying identical </a:t>
            </a:r>
            <a:r>
              <a:rPr lang="en-US" altLang="zh-CN" sz="2000" b="1" dirty="0" err="1">
                <a:latin typeface="+mn-lt"/>
                <a:ea typeface="+mn-ea"/>
              </a:rPr>
              <a:t>ciphertext</a:t>
            </a:r>
            <a:r>
              <a:rPr lang="en-US" altLang="zh-CN" sz="2000" b="1" dirty="0">
                <a:latin typeface="+mn-lt"/>
                <a:ea typeface="+mn-ea"/>
              </a:rPr>
              <a:t> blocks</a:t>
            </a:r>
            <a:endParaRPr lang="zh-CN" altLang="en-US" sz="2000" b="1" dirty="0">
              <a:latin typeface="+mn-lt"/>
              <a:ea typeface="+mn-ea"/>
            </a:endParaRPr>
          </a:p>
        </p:txBody>
      </p:sp>
      <p:sp>
        <p:nvSpPr>
          <p:cNvPr id="3" name="灯片编号占位符 2"/>
          <p:cNvSpPr>
            <a:spLocks noGrp="1"/>
          </p:cNvSpPr>
          <p:nvPr>
            <p:ph type="sldNum" sz="quarter" idx="12"/>
          </p:nvPr>
        </p:nvSpPr>
        <p:spPr/>
        <p:txBody>
          <a:bodyPr/>
          <a:lstStyle/>
          <a:p>
            <a:pPr>
              <a:defRPr/>
            </a:pPr>
            <a:fld id="{8DE895D9-91D8-4958-BB05-9803D63D1C8A}" type="slidenum">
              <a:rPr lang="en-US" altLang="zh-CN" smtClean="0"/>
              <a:pPr>
                <a:defRPr/>
              </a:pPr>
              <a:t>40</a:t>
            </a:fld>
            <a:endParaRPr lang="en-US" altLang="zh-CN" dirty="0"/>
          </a:p>
        </p:txBody>
      </p:sp>
    </p:spTree>
    <p:extLst>
      <p:ext uri="{BB962C8B-B14F-4D97-AF65-F5344CB8AC3E}">
        <p14:creationId xmlns:p14="http://schemas.microsoft.com/office/powerpoint/2010/main" val="37880918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idx="1"/>
          </p:nvPr>
        </p:nvSpPr>
        <p:spPr/>
        <p:txBody>
          <a:bodyPr/>
          <a:lstStyle/>
          <a:p>
            <a:r>
              <a:rPr lang="en-US" altLang="zh-CN" dirty="0"/>
              <a:t>How do we overcome this problem?</a:t>
            </a:r>
            <a:endParaRPr lang="zh-CN" altLang="en-US" dirty="0"/>
          </a:p>
        </p:txBody>
      </p:sp>
      <p:sp>
        <p:nvSpPr>
          <p:cNvPr id="2" name="灯片编号占位符 1"/>
          <p:cNvSpPr>
            <a:spLocks noGrp="1"/>
          </p:cNvSpPr>
          <p:nvPr>
            <p:ph type="sldNum" sz="quarter" idx="12"/>
          </p:nvPr>
        </p:nvSpPr>
        <p:spPr/>
        <p:txBody>
          <a:bodyPr/>
          <a:lstStyle/>
          <a:p>
            <a:pPr>
              <a:defRPr/>
            </a:pPr>
            <a:fld id="{F769371F-0F95-4BDF-9A9A-7FF549C12214}" type="slidenum">
              <a:rPr lang="en-US" altLang="zh-CN" smtClean="0"/>
              <a:pPr>
                <a:defRPr/>
              </a:pPr>
              <a:t>41</a:t>
            </a:fld>
            <a:endParaRPr lang="en-US" altLang="zh-CN" dirty="0"/>
          </a:p>
        </p:txBody>
      </p:sp>
    </p:spTree>
    <p:extLst>
      <p:ext uri="{BB962C8B-B14F-4D97-AF65-F5344CB8AC3E}">
        <p14:creationId xmlns:p14="http://schemas.microsoft.com/office/powerpoint/2010/main" val="28525936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t>One solution</a:t>
            </a:r>
            <a:endParaRPr lang="zh-CN" altLang="en-US" dirty="0"/>
          </a:p>
        </p:txBody>
      </p:sp>
      <p:sp>
        <p:nvSpPr>
          <p:cNvPr id="5" name="动作按钮: 自定义 4">
            <a:hlinkClick r:id="" action="ppaction://noaction" highlightClick="1"/>
          </p:cNvPr>
          <p:cNvSpPr/>
          <p:nvPr/>
        </p:nvSpPr>
        <p:spPr>
          <a:xfrm>
            <a:off x="3061841" y="1325820"/>
            <a:ext cx="800100" cy="342900"/>
          </a:xfrm>
          <a:prstGeom prst="actionButtonBlank">
            <a:avLst/>
          </a:prstGeom>
          <a:solidFill>
            <a:schemeClr val="accent3"/>
          </a:solidFill>
          <a:ln w="19050">
            <a:solidFill>
              <a:schemeClr val="accent1"/>
            </a:solidFill>
          </a:ln>
        </p:spPr>
        <p:txBody>
          <a:bodyPr wrap="square" rtlCol="0" anchor="ctr" anchorCtr="0">
            <a:noAutofit/>
          </a:bodyPr>
          <a:lstStyle/>
          <a:p>
            <a:pPr algn="ctr"/>
            <a:r>
              <a:rPr lang="en-US" altLang="zh-CN" sz="1600" dirty="0">
                <a:latin typeface="+mn-lt"/>
              </a:rPr>
              <a:t>m1</a:t>
            </a:r>
            <a:endParaRPr lang="zh-CN" altLang="en-US" sz="1600" dirty="0">
              <a:latin typeface="+mn-lt"/>
            </a:endParaRPr>
          </a:p>
        </p:txBody>
      </p:sp>
      <p:sp>
        <p:nvSpPr>
          <p:cNvPr id="10" name="动作按钮: 自定义 9">
            <a:hlinkClick r:id="" action="ppaction://noaction" highlightClick="1"/>
          </p:cNvPr>
          <p:cNvSpPr/>
          <p:nvPr/>
        </p:nvSpPr>
        <p:spPr>
          <a:xfrm>
            <a:off x="4098161" y="1325820"/>
            <a:ext cx="800100" cy="342900"/>
          </a:xfrm>
          <a:prstGeom prst="actionButtonBlank">
            <a:avLst/>
          </a:prstGeom>
          <a:ln w="19050">
            <a:solidFill>
              <a:schemeClr val="accent1"/>
            </a:solidFill>
          </a:ln>
        </p:spPr>
        <p:txBody>
          <a:bodyPr wrap="square" rtlCol="0" anchor="ctr" anchorCtr="0">
            <a:noAutofit/>
          </a:bodyPr>
          <a:lstStyle/>
          <a:p>
            <a:pPr algn="ctr"/>
            <a:r>
              <a:rPr lang="en-US" altLang="zh-CN" sz="1600" dirty="0">
                <a:latin typeface="+mn-lt"/>
              </a:rPr>
              <a:t>m2</a:t>
            </a:r>
            <a:endParaRPr lang="zh-CN" altLang="en-US" sz="1600" dirty="0">
              <a:latin typeface="+mn-lt"/>
            </a:endParaRPr>
          </a:p>
        </p:txBody>
      </p:sp>
      <p:sp>
        <p:nvSpPr>
          <p:cNvPr id="11" name="动作按钮: 自定义 10">
            <a:hlinkClick r:id="" action="ppaction://noaction" highlightClick="1"/>
          </p:cNvPr>
          <p:cNvSpPr/>
          <p:nvPr/>
        </p:nvSpPr>
        <p:spPr>
          <a:xfrm>
            <a:off x="5218301" y="1325820"/>
            <a:ext cx="800100" cy="342900"/>
          </a:xfrm>
          <a:prstGeom prst="actionButtonBlank">
            <a:avLst/>
          </a:prstGeom>
          <a:ln w="19050">
            <a:solidFill>
              <a:schemeClr val="accent1"/>
            </a:solidFill>
          </a:ln>
        </p:spPr>
        <p:txBody>
          <a:bodyPr wrap="square" rtlCol="0" anchor="ctr" anchorCtr="0">
            <a:noAutofit/>
          </a:bodyPr>
          <a:lstStyle/>
          <a:p>
            <a:pPr algn="ctr"/>
            <a:r>
              <a:rPr lang="en-US" altLang="zh-CN" sz="1600" dirty="0">
                <a:latin typeface="+mn-lt"/>
              </a:rPr>
              <a:t>m3</a:t>
            </a:r>
            <a:endParaRPr lang="zh-CN" altLang="en-US" sz="1600" dirty="0">
              <a:latin typeface="+mn-lt"/>
            </a:endParaRPr>
          </a:p>
        </p:txBody>
      </p:sp>
      <p:sp>
        <p:nvSpPr>
          <p:cNvPr id="12" name="动作按钮: 自定义 11">
            <a:hlinkClick r:id="" action="ppaction://noaction" highlightClick="1"/>
          </p:cNvPr>
          <p:cNvSpPr/>
          <p:nvPr/>
        </p:nvSpPr>
        <p:spPr>
          <a:xfrm>
            <a:off x="6262241" y="1325820"/>
            <a:ext cx="800100" cy="342900"/>
          </a:xfrm>
          <a:prstGeom prst="actionButtonBlank">
            <a:avLst/>
          </a:prstGeom>
          <a:solidFill>
            <a:schemeClr val="accent3"/>
          </a:solidFill>
          <a:ln w="19050">
            <a:solidFill>
              <a:schemeClr val="accent1"/>
            </a:solidFill>
          </a:ln>
        </p:spPr>
        <p:txBody>
          <a:bodyPr wrap="square" rtlCol="0" anchor="ctr" anchorCtr="0">
            <a:noAutofit/>
          </a:bodyPr>
          <a:lstStyle/>
          <a:p>
            <a:pPr algn="ctr"/>
            <a:r>
              <a:rPr lang="en-US" altLang="zh-CN" sz="1600" dirty="0">
                <a:latin typeface="+mn-lt"/>
              </a:rPr>
              <a:t>m4</a:t>
            </a:r>
            <a:endParaRPr lang="zh-CN" altLang="en-US" sz="1600" dirty="0">
              <a:latin typeface="+mn-lt"/>
            </a:endParaRPr>
          </a:p>
        </p:txBody>
      </p:sp>
      <p:sp>
        <p:nvSpPr>
          <p:cNvPr id="13" name="动作按钮: 自定义 12">
            <a:hlinkClick r:id="" action="ppaction://noaction" highlightClick="1"/>
          </p:cNvPr>
          <p:cNvSpPr/>
          <p:nvPr/>
        </p:nvSpPr>
        <p:spPr>
          <a:xfrm>
            <a:off x="7306181" y="1325820"/>
            <a:ext cx="800100" cy="342900"/>
          </a:xfrm>
          <a:prstGeom prst="actionButtonBlank">
            <a:avLst/>
          </a:prstGeom>
          <a:ln w="19050">
            <a:solidFill>
              <a:schemeClr val="accent1"/>
            </a:solidFill>
          </a:ln>
        </p:spPr>
        <p:txBody>
          <a:bodyPr wrap="square" rtlCol="0" anchor="ctr" anchorCtr="0">
            <a:noAutofit/>
          </a:bodyPr>
          <a:lstStyle/>
          <a:p>
            <a:pPr algn="ctr"/>
            <a:r>
              <a:rPr lang="en-US" altLang="zh-CN" sz="1600" dirty="0">
                <a:latin typeface="+mn-lt"/>
              </a:rPr>
              <a:t>m5</a:t>
            </a:r>
            <a:endParaRPr lang="zh-CN" altLang="en-US" sz="1600" dirty="0">
              <a:latin typeface="+mn-lt"/>
            </a:endParaRPr>
          </a:p>
        </p:txBody>
      </p:sp>
      <p:sp>
        <p:nvSpPr>
          <p:cNvPr id="15" name="动作按钮: 自定义 14">
            <a:hlinkClick r:id="" action="ppaction://noaction" highlightClick="1"/>
          </p:cNvPr>
          <p:cNvSpPr/>
          <p:nvPr/>
        </p:nvSpPr>
        <p:spPr>
          <a:xfrm>
            <a:off x="3061841" y="2156400"/>
            <a:ext cx="800100" cy="342900"/>
          </a:xfrm>
          <a:prstGeom prst="actionButtonBlank">
            <a:avLst/>
          </a:prstGeom>
          <a:noFill/>
          <a:ln w="19050">
            <a:solidFill>
              <a:schemeClr val="accent1"/>
            </a:solidFill>
          </a:ln>
        </p:spPr>
        <p:txBody>
          <a:bodyPr wrap="square" rtlCol="0" anchor="ctr" anchorCtr="0">
            <a:noAutofit/>
          </a:bodyPr>
          <a:lstStyle/>
          <a:p>
            <a:pPr algn="ctr"/>
            <a:r>
              <a:rPr lang="en-US" altLang="zh-CN" sz="1600" dirty="0">
                <a:latin typeface="+mn-lt"/>
              </a:rPr>
              <a:t>r1</a:t>
            </a:r>
            <a:endParaRPr lang="zh-CN" altLang="en-US" sz="1600" dirty="0">
              <a:latin typeface="+mn-lt"/>
            </a:endParaRPr>
          </a:p>
        </p:txBody>
      </p:sp>
      <p:sp>
        <p:nvSpPr>
          <p:cNvPr id="16" name="动作按钮: 自定义 15">
            <a:hlinkClick r:id="" action="ppaction://noaction" highlightClick="1"/>
          </p:cNvPr>
          <p:cNvSpPr/>
          <p:nvPr/>
        </p:nvSpPr>
        <p:spPr>
          <a:xfrm>
            <a:off x="4098161" y="2156400"/>
            <a:ext cx="800100" cy="342900"/>
          </a:xfrm>
          <a:prstGeom prst="actionButtonBlank">
            <a:avLst/>
          </a:prstGeom>
          <a:noFill/>
          <a:ln w="19050">
            <a:solidFill>
              <a:schemeClr val="accent1"/>
            </a:solidFill>
          </a:ln>
        </p:spPr>
        <p:txBody>
          <a:bodyPr wrap="square" rtlCol="0" anchor="ctr" anchorCtr="0">
            <a:noAutofit/>
          </a:bodyPr>
          <a:lstStyle/>
          <a:p>
            <a:pPr algn="ctr"/>
            <a:r>
              <a:rPr lang="en-US" altLang="zh-CN" sz="1600" dirty="0">
                <a:latin typeface="+mn-lt"/>
              </a:rPr>
              <a:t>r2</a:t>
            </a:r>
            <a:endParaRPr lang="zh-CN" altLang="en-US" sz="1600" dirty="0">
              <a:latin typeface="+mn-lt"/>
            </a:endParaRPr>
          </a:p>
        </p:txBody>
      </p:sp>
      <p:sp>
        <p:nvSpPr>
          <p:cNvPr id="17" name="动作按钮: 自定义 16">
            <a:hlinkClick r:id="" action="ppaction://noaction" highlightClick="1"/>
          </p:cNvPr>
          <p:cNvSpPr/>
          <p:nvPr/>
        </p:nvSpPr>
        <p:spPr>
          <a:xfrm>
            <a:off x="5218301" y="2156400"/>
            <a:ext cx="800100" cy="342900"/>
          </a:xfrm>
          <a:prstGeom prst="actionButtonBlank">
            <a:avLst/>
          </a:prstGeom>
          <a:noFill/>
          <a:ln w="19050">
            <a:solidFill>
              <a:schemeClr val="accent1"/>
            </a:solidFill>
          </a:ln>
        </p:spPr>
        <p:txBody>
          <a:bodyPr wrap="square" rtlCol="0" anchor="ctr" anchorCtr="0">
            <a:noAutofit/>
          </a:bodyPr>
          <a:lstStyle/>
          <a:p>
            <a:pPr algn="ctr"/>
            <a:r>
              <a:rPr lang="en-US" altLang="zh-CN" sz="1600" dirty="0">
                <a:latin typeface="+mn-lt"/>
              </a:rPr>
              <a:t>r3</a:t>
            </a:r>
            <a:endParaRPr lang="zh-CN" altLang="en-US" sz="1600" dirty="0">
              <a:latin typeface="+mn-lt"/>
            </a:endParaRPr>
          </a:p>
        </p:txBody>
      </p:sp>
      <p:sp>
        <p:nvSpPr>
          <p:cNvPr id="18" name="动作按钮: 自定义 17">
            <a:hlinkClick r:id="" action="ppaction://noaction" highlightClick="1"/>
          </p:cNvPr>
          <p:cNvSpPr/>
          <p:nvPr/>
        </p:nvSpPr>
        <p:spPr>
          <a:xfrm>
            <a:off x="6262241" y="2156400"/>
            <a:ext cx="800100" cy="342900"/>
          </a:xfrm>
          <a:prstGeom prst="actionButtonBlank">
            <a:avLst/>
          </a:prstGeom>
          <a:noFill/>
          <a:ln w="19050">
            <a:solidFill>
              <a:schemeClr val="accent1"/>
            </a:solidFill>
          </a:ln>
        </p:spPr>
        <p:txBody>
          <a:bodyPr wrap="square" rtlCol="0" anchor="ctr" anchorCtr="0">
            <a:noAutofit/>
          </a:bodyPr>
          <a:lstStyle/>
          <a:p>
            <a:pPr algn="ctr"/>
            <a:r>
              <a:rPr lang="en-US" altLang="zh-CN" sz="1600" dirty="0">
                <a:latin typeface="+mn-lt"/>
              </a:rPr>
              <a:t>r4</a:t>
            </a:r>
            <a:endParaRPr lang="zh-CN" altLang="en-US" sz="1600" dirty="0">
              <a:latin typeface="+mn-lt"/>
            </a:endParaRPr>
          </a:p>
        </p:txBody>
      </p:sp>
      <p:sp>
        <p:nvSpPr>
          <p:cNvPr id="19" name="动作按钮: 自定义 18">
            <a:hlinkClick r:id="" action="ppaction://noaction" highlightClick="1"/>
          </p:cNvPr>
          <p:cNvSpPr/>
          <p:nvPr/>
        </p:nvSpPr>
        <p:spPr>
          <a:xfrm>
            <a:off x="7306181" y="2156400"/>
            <a:ext cx="800100" cy="342900"/>
          </a:xfrm>
          <a:prstGeom prst="actionButtonBlank">
            <a:avLst/>
          </a:prstGeom>
          <a:noFill/>
          <a:ln w="19050">
            <a:solidFill>
              <a:schemeClr val="accent1"/>
            </a:solidFill>
          </a:ln>
        </p:spPr>
        <p:txBody>
          <a:bodyPr wrap="square" rtlCol="0" anchor="ctr" anchorCtr="0">
            <a:noAutofit/>
          </a:bodyPr>
          <a:lstStyle/>
          <a:p>
            <a:pPr algn="ctr"/>
            <a:r>
              <a:rPr lang="en-US" altLang="zh-CN" sz="1600" dirty="0">
                <a:latin typeface="+mn-lt"/>
              </a:rPr>
              <a:t>r5</a:t>
            </a:r>
            <a:endParaRPr lang="zh-CN" altLang="en-US" sz="1600" dirty="0">
              <a:latin typeface="+mn-lt"/>
            </a:endParaRPr>
          </a:p>
        </p:txBody>
      </p:sp>
      <p:sp>
        <p:nvSpPr>
          <p:cNvPr id="23" name="矩形 22"/>
          <p:cNvSpPr/>
          <p:nvPr/>
        </p:nvSpPr>
        <p:spPr>
          <a:xfrm>
            <a:off x="3246127" y="1668720"/>
            <a:ext cx="431528" cy="461665"/>
          </a:xfrm>
          <a:prstGeom prst="rect">
            <a:avLst/>
          </a:prstGeom>
        </p:spPr>
        <p:txBody>
          <a:bodyPr wrap="none">
            <a:spAutoFit/>
          </a:bodyPr>
          <a:lstStyle/>
          <a:p>
            <a:r>
              <a:rPr lang="zh-CN" altLang="en-US" b="1" dirty="0">
                <a:solidFill>
                  <a:srgbClr val="222222"/>
                </a:solidFill>
                <a:latin typeface="+mn-lt"/>
              </a:rPr>
              <a:t>⊕</a:t>
            </a:r>
            <a:endParaRPr lang="zh-CN" altLang="en-US" dirty="0">
              <a:latin typeface="+mn-lt"/>
            </a:endParaRPr>
          </a:p>
        </p:txBody>
      </p:sp>
      <p:sp>
        <p:nvSpPr>
          <p:cNvPr id="24" name="矩形 23"/>
          <p:cNvSpPr/>
          <p:nvPr/>
        </p:nvSpPr>
        <p:spPr>
          <a:xfrm>
            <a:off x="4282447" y="1668720"/>
            <a:ext cx="431528" cy="461665"/>
          </a:xfrm>
          <a:prstGeom prst="rect">
            <a:avLst/>
          </a:prstGeom>
        </p:spPr>
        <p:txBody>
          <a:bodyPr wrap="none">
            <a:spAutoFit/>
          </a:bodyPr>
          <a:lstStyle/>
          <a:p>
            <a:r>
              <a:rPr lang="zh-CN" altLang="en-US" b="1" dirty="0">
                <a:solidFill>
                  <a:srgbClr val="222222"/>
                </a:solidFill>
                <a:latin typeface="+mn-lt"/>
              </a:rPr>
              <a:t>⊕</a:t>
            </a:r>
            <a:endParaRPr lang="zh-CN" altLang="en-US" dirty="0">
              <a:latin typeface="+mn-lt"/>
            </a:endParaRPr>
          </a:p>
        </p:txBody>
      </p:sp>
      <p:sp>
        <p:nvSpPr>
          <p:cNvPr id="25" name="矩形 24"/>
          <p:cNvSpPr/>
          <p:nvPr/>
        </p:nvSpPr>
        <p:spPr>
          <a:xfrm>
            <a:off x="5402587" y="1668720"/>
            <a:ext cx="431528" cy="461665"/>
          </a:xfrm>
          <a:prstGeom prst="rect">
            <a:avLst/>
          </a:prstGeom>
        </p:spPr>
        <p:txBody>
          <a:bodyPr wrap="none">
            <a:spAutoFit/>
          </a:bodyPr>
          <a:lstStyle/>
          <a:p>
            <a:r>
              <a:rPr lang="zh-CN" altLang="en-US" b="1" dirty="0">
                <a:solidFill>
                  <a:srgbClr val="222222"/>
                </a:solidFill>
                <a:latin typeface="+mn-lt"/>
              </a:rPr>
              <a:t>⊕</a:t>
            </a:r>
            <a:endParaRPr lang="zh-CN" altLang="en-US" dirty="0">
              <a:latin typeface="+mn-lt"/>
            </a:endParaRPr>
          </a:p>
        </p:txBody>
      </p:sp>
      <p:sp>
        <p:nvSpPr>
          <p:cNvPr id="26" name="矩形 25"/>
          <p:cNvSpPr/>
          <p:nvPr/>
        </p:nvSpPr>
        <p:spPr>
          <a:xfrm>
            <a:off x="6446527" y="1668720"/>
            <a:ext cx="431528" cy="461665"/>
          </a:xfrm>
          <a:prstGeom prst="rect">
            <a:avLst/>
          </a:prstGeom>
        </p:spPr>
        <p:txBody>
          <a:bodyPr wrap="none">
            <a:spAutoFit/>
          </a:bodyPr>
          <a:lstStyle/>
          <a:p>
            <a:r>
              <a:rPr lang="zh-CN" altLang="en-US" b="1" dirty="0">
                <a:solidFill>
                  <a:srgbClr val="222222"/>
                </a:solidFill>
                <a:latin typeface="+mn-lt"/>
              </a:rPr>
              <a:t>⊕</a:t>
            </a:r>
            <a:endParaRPr lang="zh-CN" altLang="en-US" dirty="0">
              <a:latin typeface="+mn-lt"/>
            </a:endParaRPr>
          </a:p>
        </p:txBody>
      </p:sp>
      <p:sp>
        <p:nvSpPr>
          <p:cNvPr id="27" name="矩形 26"/>
          <p:cNvSpPr/>
          <p:nvPr/>
        </p:nvSpPr>
        <p:spPr>
          <a:xfrm>
            <a:off x="7490467" y="1668720"/>
            <a:ext cx="431528" cy="461665"/>
          </a:xfrm>
          <a:prstGeom prst="rect">
            <a:avLst/>
          </a:prstGeom>
        </p:spPr>
        <p:txBody>
          <a:bodyPr wrap="none">
            <a:spAutoFit/>
          </a:bodyPr>
          <a:lstStyle/>
          <a:p>
            <a:r>
              <a:rPr lang="zh-CN" altLang="en-US" b="1" dirty="0">
                <a:solidFill>
                  <a:srgbClr val="222222"/>
                </a:solidFill>
                <a:latin typeface="+mn-lt"/>
              </a:rPr>
              <a:t>⊕</a:t>
            </a:r>
            <a:endParaRPr lang="zh-CN" altLang="en-US" dirty="0">
              <a:latin typeface="+mn-lt"/>
            </a:endParaRPr>
          </a:p>
        </p:txBody>
      </p:sp>
      <p:sp>
        <p:nvSpPr>
          <p:cNvPr id="29" name="文本框 28"/>
          <p:cNvSpPr txBox="1"/>
          <p:nvPr/>
        </p:nvSpPr>
        <p:spPr>
          <a:xfrm>
            <a:off x="1661794" y="1367028"/>
            <a:ext cx="873957" cy="400110"/>
          </a:xfrm>
          <a:prstGeom prst="rect">
            <a:avLst/>
          </a:prstGeom>
          <a:noFill/>
          <a:ln>
            <a:noFill/>
          </a:ln>
        </p:spPr>
        <p:txBody>
          <a:bodyPr wrap="none" rtlCol="0">
            <a:spAutoFit/>
          </a:bodyPr>
          <a:lstStyle/>
          <a:p>
            <a:r>
              <a:rPr lang="en-US" altLang="zh-CN" sz="2000" b="1" dirty="0">
                <a:latin typeface="+mn-lt"/>
                <a:ea typeface="+mn-ea"/>
              </a:rPr>
              <a:t>sender</a:t>
            </a:r>
            <a:endParaRPr lang="zh-CN" altLang="en-US" sz="2000" b="1" dirty="0">
              <a:latin typeface="+mn-lt"/>
              <a:ea typeface="+mn-ea"/>
            </a:endParaRPr>
          </a:p>
        </p:txBody>
      </p:sp>
      <p:sp>
        <p:nvSpPr>
          <p:cNvPr id="30" name="文本框 29"/>
          <p:cNvSpPr txBox="1"/>
          <p:nvPr/>
        </p:nvSpPr>
        <p:spPr>
          <a:xfrm>
            <a:off x="1596723" y="4811028"/>
            <a:ext cx="990977" cy="400110"/>
          </a:xfrm>
          <a:prstGeom prst="rect">
            <a:avLst/>
          </a:prstGeom>
          <a:noFill/>
          <a:ln>
            <a:noFill/>
          </a:ln>
        </p:spPr>
        <p:txBody>
          <a:bodyPr wrap="none" rtlCol="0">
            <a:spAutoFit/>
          </a:bodyPr>
          <a:lstStyle/>
          <a:p>
            <a:r>
              <a:rPr lang="en-US" altLang="zh-CN" sz="2000" b="1" dirty="0">
                <a:latin typeface="+mn-lt"/>
                <a:ea typeface="+mn-ea"/>
              </a:rPr>
              <a:t>receiver</a:t>
            </a:r>
            <a:endParaRPr lang="zh-CN" altLang="en-US" sz="2000" b="1" dirty="0">
              <a:latin typeface="+mn-lt"/>
              <a:ea typeface="+mn-ea"/>
            </a:endParaRPr>
          </a:p>
        </p:txBody>
      </p:sp>
      <p:sp>
        <p:nvSpPr>
          <p:cNvPr id="32" name="下箭头 31"/>
          <p:cNvSpPr/>
          <p:nvPr/>
        </p:nvSpPr>
        <p:spPr>
          <a:xfrm>
            <a:off x="3282821" y="2762783"/>
            <a:ext cx="358140" cy="244108"/>
          </a:xfrm>
          <a:prstGeom prst="downArrow">
            <a:avLst/>
          </a:prstGeom>
          <a:ln w="3175">
            <a:solidFill>
              <a:schemeClr val="tx1"/>
            </a:solidFill>
          </a:ln>
        </p:spPr>
        <p:txBody>
          <a:bodyPr wrap="square" rtlCol="0" anchor="ctr" anchorCtr="0">
            <a:noAutofit/>
          </a:bodyPr>
          <a:lstStyle/>
          <a:p>
            <a:pPr algn="ctr"/>
            <a:endParaRPr lang="zh-CN" altLang="en-US" dirty="0">
              <a:latin typeface="+mn-lt"/>
            </a:endParaRPr>
          </a:p>
        </p:txBody>
      </p:sp>
      <p:sp>
        <p:nvSpPr>
          <p:cNvPr id="33" name="动作按钮: 自定义 32">
            <a:hlinkClick r:id="" action="ppaction://noaction" highlightClick="1"/>
          </p:cNvPr>
          <p:cNvSpPr/>
          <p:nvPr/>
        </p:nvSpPr>
        <p:spPr>
          <a:xfrm>
            <a:off x="3061841" y="3177951"/>
            <a:ext cx="800100" cy="332874"/>
          </a:xfrm>
          <a:prstGeom prst="actionButtonBlank">
            <a:avLst/>
          </a:prstGeom>
          <a:solidFill>
            <a:schemeClr val="accent5">
              <a:lumMod val="20000"/>
              <a:lumOff val="80000"/>
            </a:schemeClr>
          </a:solidFill>
          <a:ln w="19050">
            <a:solidFill>
              <a:schemeClr val="accent1"/>
            </a:solidFill>
          </a:ln>
        </p:spPr>
        <p:txBody>
          <a:bodyPr wrap="square" rtlCol="0" anchor="ctr" anchorCtr="0">
            <a:noAutofit/>
          </a:bodyPr>
          <a:lstStyle/>
          <a:p>
            <a:pPr algn="ctr"/>
            <a:r>
              <a:rPr lang="en-US" altLang="zh-CN" sz="1600" dirty="0">
                <a:latin typeface="+mn-lt"/>
              </a:rPr>
              <a:t>c1</a:t>
            </a:r>
            <a:endParaRPr lang="zh-CN" altLang="en-US" sz="1600" dirty="0">
              <a:latin typeface="+mn-lt"/>
            </a:endParaRPr>
          </a:p>
        </p:txBody>
      </p:sp>
      <p:sp>
        <p:nvSpPr>
          <p:cNvPr id="34" name="文本框 33"/>
          <p:cNvSpPr txBox="1"/>
          <p:nvPr/>
        </p:nvSpPr>
        <p:spPr>
          <a:xfrm>
            <a:off x="1818236" y="2661618"/>
            <a:ext cx="938014" cy="400110"/>
          </a:xfrm>
          <a:prstGeom prst="rect">
            <a:avLst/>
          </a:prstGeom>
          <a:noFill/>
          <a:ln>
            <a:noFill/>
          </a:ln>
        </p:spPr>
        <p:txBody>
          <a:bodyPr wrap="none" rtlCol="0">
            <a:spAutoFit/>
          </a:bodyPr>
          <a:lstStyle/>
          <a:p>
            <a:r>
              <a:rPr lang="en-US" altLang="zh-CN" sz="2000" dirty="0">
                <a:latin typeface="+mn-lt"/>
                <a:ea typeface="+mn-ea"/>
              </a:rPr>
              <a:t>Key: Ks</a:t>
            </a:r>
            <a:endParaRPr lang="zh-CN" altLang="en-US" sz="2000" dirty="0">
              <a:latin typeface="+mn-lt"/>
              <a:ea typeface="+mn-ea"/>
            </a:endParaRPr>
          </a:p>
        </p:txBody>
      </p:sp>
      <p:sp>
        <p:nvSpPr>
          <p:cNvPr id="35" name="下箭头 34"/>
          <p:cNvSpPr/>
          <p:nvPr/>
        </p:nvSpPr>
        <p:spPr>
          <a:xfrm>
            <a:off x="5439281" y="2762783"/>
            <a:ext cx="358140" cy="244108"/>
          </a:xfrm>
          <a:prstGeom prst="downArrow">
            <a:avLst/>
          </a:prstGeom>
          <a:ln w="3175">
            <a:solidFill>
              <a:schemeClr val="tx1"/>
            </a:solidFill>
          </a:ln>
        </p:spPr>
        <p:txBody>
          <a:bodyPr wrap="square" rtlCol="0" anchor="ctr" anchorCtr="0">
            <a:noAutofit/>
          </a:bodyPr>
          <a:lstStyle/>
          <a:p>
            <a:pPr algn="ctr"/>
            <a:endParaRPr lang="zh-CN" altLang="en-US" dirty="0">
              <a:latin typeface="+mn-lt"/>
            </a:endParaRPr>
          </a:p>
        </p:txBody>
      </p:sp>
      <p:sp>
        <p:nvSpPr>
          <p:cNvPr id="36" name="动作按钮: 自定义 35">
            <a:hlinkClick r:id="" action="ppaction://noaction" highlightClick="1"/>
          </p:cNvPr>
          <p:cNvSpPr/>
          <p:nvPr/>
        </p:nvSpPr>
        <p:spPr>
          <a:xfrm>
            <a:off x="5218301" y="3177951"/>
            <a:ext cx="800100" cy="332874"/>
          </a:xfrm>
          <a:prstGeom prst="actionButtonBlank">
            <a:avLst/>
          </a:prstGeom>
          <a:solidFill>
            <a:schemeClr val="bg1">
              <a:lumMod val="50000"/>
            </a:schemeClr>
          </a:solidFill>
          <a:ln w="19050">
            <a:solidFill>
              <a:schemeClr val="accent1"/>
            </a:solidFill>
          </a:ln>
        </p:spPr>
        <p:txBody>
          <a:bodyPr wrap="square" rtlCol="0" anchor="ctr" anchorCtr="0">
            <a:noAutofit/>
          </a:bodyPr>
          <a:lstStyle/>
          <a:p>
            <a:pPr algn="ctr"/>
            <a:r>
              <a:rPr lang="en-US" altLang="zh-CN" sz="1600" dirty="0">
                <a:latin typeface="+mn-lt"/>
              </a:rPr>
              <a:t>c3</a:t>
            </a:r>
            <a:endParaRPr lang="zh-CN" altLang="en-US" sz="1600" dirty="0">
              <a:latin typeface="+mn-lt"/>
            </a:endParaRPr>
          </a:p>
        </p:txBody>
      </p:sp>
      <p:sp>
        <p:nvSpPr>
          <p:cNvPr id="37" name="下箭头 36"/>
          <p:cNvSpPr/>
          <p:nvPr/>
        </p:nvSpPr>
        <p:spPr>
          <a:xfrm>
            <a:off x="6483221" y="2762783"/>
            <a:ext cx="358140" cy="244108"/>
          </a:xfrm>
          <a:prstGeom prst="downArrow">
            <a:avLst/>
          </a:prstGeom>
          <a:ln w="3175">
            <a:solidFill>
              <a:schemeClr val="tx1"/>
            </a:solidFill>
          </a:ln>
        </p:spPr>
        <p:txBody>
          <a:bodyPr wrap="square" rtlCol="0" anchor="ctr" anchorCtr="0">
            <a:noAutofit/>
          </a:bodyPr>
          <a:lstStyle/>
          <a:p>
            <a:pPr algn="ctr"/>
            <a:endParaRPr lang="zh-CN" altLang="en-US" dirty="0">
              <a:latin typeface="+mn-lt"/>
            </a:endParaRPr>
          </a:p>
        </p:txBody>
      </p:sp>
      <p:sp>
        <p:nvSpPr>
          <p:cNvPr id="38" name="动作按钮: 自定义 37">
            <a:hlinkClick r:id="" action="ppaction://noaction" highlightClick="1"/>
          </p:cNvPr>
          <p:cNvSpPr/>
          <p:nvPr/>
        </p:nvSpPr>
        <p:spPr>
          <a:xfrm>
            <a:off x="6262241" y="3177951"/>
            <a:ext cx="800100" cy="332874"/>
          </a:xfrm>
          <a:prstGeom prst="actionButtonBlank">
            <a:avLst/>
          </a:prstGeom>
          <a:solidFill>
            <a:schemeClr val="accent6">
              <a:lumMod val="40000"/>
              <a:lumOff val="60000"/>
            </a:schemeClr>
          </a:solidFill>
          <a:ln w="19050">
            <a:solidFill>
              <a:schemeClr val="accent1"/>
            </a:solidFill>
          </a:ln>
        </p:spPr>
        <p:txBody>
          <a:bodyPr wrap="square" rtlCol="0" anchor="ctr" anchorCtr="0">
            <a:noAutofit/>
          </a:bodyPr>
          <a:lstStyle/>
          <a:p>
            <a:pPr algn="ctr"/>
            <a:r>
              <a:rPr lang="en-US" altLang="zh-CN" sz="1600" dirty="0">
                <a:latin typeface="+mn-lt"/>
              </a:rPr>
              <a:t>c4</a:t>
            </a:r>
            <a:endParaRPr lang="zh-CN" altLang="en-US" sz="1600" dirty="0">
              <a:latin typeface="+mn-lt"/>
            </a:endParaRPr>
          </a:p>
        </p:txBody>
      </p:sp>
      <p:sp>
        <p:nvSpPr>
          <p:cNvPr id="39" name="下箭头 38"/>
          <p:cNvSpPr/>
          <p:nvPr/>
        </p:nvSpPr>
        <p:spPr>
          <a:xfrm>
            <a:off x="7527161" y="2762783"/>
            <a:ext cx="358140" cy="244108"/>
          </a:xfrm>
          <a:prstGeom prst="downArrow">
            <a:avLst/>
          </a:prstGeom>
          <a:ln w="3175">
            <a:solidFill>
              <a:schemeClr val="tx1"/>
            </a:solidFill>
          </a:ln>
        </p:spPr>
        <p:txBody>
          <a:bodyPr wrap="square" rtlCol="0" anchor="ctr" anchorCtr="0">
            <a:noAutofit/>
          </a:bodyPr>
          <a:lstStyle/>
          <a:p>
            <a:pPr algn="ctr"/>
            <a:endParaRPr lang="zh-CN" altLang="en-US" dirty="0">
              <a:latin typeface="+mn-lt"/>
            </a:endParaRPr>
          </a:p>
        </p:txBody>
      </p:sp>
      <p:sp>
        <p:nvSpPr>
          <p:cNvPr id="40" name="动作按钮: 自定义 39">
            <a:hlinkClick r:id="" action="ppaction://noaction" highlightClick="1"/>
          </p:cNvPr>
          <p:cNvSpPr/>
          <p:nvPr/>
        </p:nvSpPr>
        <p:spPr>
          <a:xfrm>
            <a:off x="7306181" y="3177951"/>
            <a:ext cx="800100" cy="332874"/>
          </a:xfrm>
          <a:prstGeom prst="actionButtonBlank">
            <a:avLst/>
          </a:prstGeom>
          <a:solidFill>
            <a:schemeClr val="tx2">
              <a:lumMod val="40000"/>
              <a:lumOff val="60000"/>
            </a:schemeClr>
          </a:solidFill>
          <a:ln w="19050">
            <a:solidFill>
              <a:schemeClr val="accent1"/>
            </a:solidFill>
          </a:ln>
        </p:spPr>
        <p:txBody>
          <a:bodyPr wrap="square" rtlCol="0" anchor="ctr" anchorCtr="0">
            <a:noAutofit/>
          </a:bodyPr>
          <a:lstStyle/>
          <a:p>
            <a:pPr algn="ctr"/>
            <a:r>
              <a:rPr lang="en-US" altLang="zh-CN" sz="1600" dirty="0">
                <a:latin typeface="+mn-lt"/>
              </a:rPr>
              <a:t>c5</a:t>
            </a:r>
            <a:endParaRPr lang="zh-CN" altLang="en-US" sz="1600" dirty="0">
              <a:latin typeface="+mn-lt"/>
            </a:endParaRPr>
          </a:p>
        </p:txBody>
      </p:sp>
      <p:sp>
        <p:nvSpPr>
          <p:cNvPr id="43" name="下箭头 42"/>
          <p:cNvSpPr/>
          <p:nvPr/>
        </p:nvSpPr>
        <p:spPr>
          <a:xfrm>
            <a:off x="4319141" y="2762783"/>
            <a:ext cx="358140" cy="244108"/>
          </a:xfrm>
          <a:prstGeom prst="downArrow">
            <a:avLst/>
          </a:prstGeom>
          <a:ln w="3175">
            <a:solidFill>
              <a:schemeClr val="tx1"/>
            </a:solidFill>
          </a:ln>
        </p:spPr>
        <p:txBody>
          <a:bodyPr wrap="square" rtlCol="0" anchor="ctr" anchorCtr="0">
            <a:noAutofit/>
          </a:bodyPr>
          <a:lstStyle/>
          <a:p>
            <a:pPr algn="ctr"/>
            <a:endParaRPr lang="zh-CN" altLang="en-US" dirty="0">
              <a:latin typeface="+mn-lt"/>
            </a:endParaRPr>
          </a:p>
        </p:txBody>
      </p:sp>
      <p:sp>
        <p:nvSpPr>
          <p:cNvPr id="44" name="动作按钮: 自定义 43">
            <a:hlinkClick r:id="" action="ppaction://noaction" highlightClick="1"/>
          </p:cNvPr>
          <p:cNvSpPr/>
          <p:nvPr/>
        </p:nvSpPr>
        <p:spPr>
          <a:xfrm>
            <a:off x="4098161" y="3177951"/>
            <a:ext cx="800100" cy="332874"/>
          </a:xfrm>
          <a:prstGeom prst="actionButtonBlank">
            <a:avLst/>
          </a:prstGeom>
          <a:solidFill>
            <a:schemeClr val="bg1">
              <a:lumMod val="85000"/>
            </a:schemeClr>
          </a:solidFill>
          <a:ln w="19050">
            <a:solidFill>
              <a:schemeClr val="accent1"/>
            </a:solidFill>
          </a:ln>
        </p:spPr>
        <p:txBody>
          <a:bodyPr wrap="square" rtlCol="0" anchor="ctr" anchorCtr="0">
            <a:noAutofit/>
          </a:bodyPr>
          <a:lstStyle/>
          <a:p>
            <a:pPr algn="ctr"/>
            <a:r>
              <a:rPr lang="en-US" altLang="zh-CN" sz="1600" dirty="0">
                <a:latin typeface="+mn-lt"/>
              </a:rPr>
              <a:t>c2</a:t>
            </a:r>
            <a:endParaRPr lang="zh-CN" altLang="en-US" sz="1600" dirty="0">
              <a:latin typeface="+mn-lt"/>
            </a:endParaRPr>
          </a:p>
        </p:txBody>
      </p:sp>
      <p:sp>
        <p:nvSpPr>
          <p:cNvPr id="45" name="文本框 44"/>
          <p:cNvSpPr txBox="1"/>
          <p:nvPr/>
        </p:nvSpPr>
        <p:spPr>
          <a:xfrm>
            <a:off x="8952662" y="1289300"/>
            <a:ext cx="1148071" cy="400110"/>
          </a:xfrm>
          <a:prstGeom prst="rect">
            <a:avLst/>
          </a:prstGeom>
          <a:noFill/>
          <a:ln>
            <a:noFill/>
          </a:ln>
        </p:spPr>
        <p:txBody>
          <a:bodyPr wrap="none" rtlCol="0">
            <a:spAutoFit/>
          </a:bodyPr>
          <a:lstStyle/>
          <a:p>
            <a:r>
              <a:rPr lang="en-US" altLang="zh-CN" sz="2000" dirty="0">
                <a:latin typeface="+mn-lt"/>
                <a:ea typeface="+mn-ea"/>
              </a:rPr>
              <a:t>Messages</a:t>
            </a:r>
            <a:endParaRPr lang="zh-CN" altLang="en-US" sz="2000" dirty="0">
              <a:latin typeface="+mn-lt"/>
              <a:ea typeface="+mn-ea"/>
            </a:endParaRPr>
          </a:p>
        </p:txBody>
      </p:sp>
      <p:sp>
        <p:nvSpPr>
          <p:cNvPr id="46" name="文本框 45"/>
          <p:cNvSpPr txBox="1"/>
          <p:nvPr/>
        </p:nvSpPr>
        <p:spPr>
          <a:xfrm>
            <a:off x="9039278" y="2398681"/>
            <a:ext cx="1050288" cy="400110"/>
          </a:xfrm>
          <a:prstGeom prst="rect">
            <a:avLst/>
          </a:prstGeom>
          <a:noFill/>
          <a:ln>
            <a:noFill/>
          </a:ln>
        </p:spPr>
        <p:txBody>
          <a:bodyPr wrap="none" rtlCol="0">
            <a:spAutoFit/>
          </a:bodyPr>
          <a:lstStyle/>
          <a:p>
            <a:r>
              <a:rPr lang="en-US" altLang="zh-CN" sz="2000" dirty="0">
                <a:latin typeface="+mn-lt"/>
                <a:ea typeface="+mn-ea"/>
              </a:rPr>
              <a:t>Also sent</a:t>
            </a:r>
            <a:endParaRPr lang="zh-CN" altLang="en-US" sz="2000" dirty="0">
              <a:latin typeface="+mn-lt"/>
              <a:ea typeface="+mn-ea"/>
            </a:endParaRPr>
          </a:p>
        </p:txBody>
      </p:sp>
      <p:sp>
        <p:nvSpPr>
          <p:cNvPr id="58" name="下箭头 57"/>
          <p:cNvSpPr/>
          <p:nvPr/>
        </p:nvSpPr>
        <p:spPr>
          <a:xfrm>
            <a:off x="3282821" y="3938872"/>
            <a:ext cx="358140" cy="244108"/>
          </a:xfrm>
          <a:prstGeom prst="downArrow">
            <a:avLst/>
          </a:prstGeom>
          <a:ln w="3175">
            <a:solidFill>
              <a:schemeClr val="tx1"/>
            </a:solidFill>
          </a:ln>
        </p:spPr>
        <p:txBody>
          <a:bodyPr wrap="square" rtlCol="0" anchor="ctr" anchorCtr="0">
            <a:noAutofit/>
          </a:bodyPr>
          <a:lstStyle/>
          <a:p>
            <a:pPr algn="ctr"/>
            <a:endParaRPr lang="zh-CN" altLang="en-US" dirty="0">
              <a:latin typeface="+mn-lt"/>
            </a:endParaRPr>
          </a:p>
        </p:txBody>
      </p:sp>
      <p:sp>
        <p:nvSpPr>
          <p:cNvPr id="59" name="下箭头 58"/>
          <p:cNvSpPr/>
          <p:nvPr/>
        </p:nvSpPr>
        <p:spPr>
          <a:xfrm>
            <a:off x="5439281" y="3938872"/>
            <a:ext cx="358140" cy="244108"/>
          </a:xfrm>
          <a:prstGeom prst="downArrow">
            <a:avLst/>
          </a:prstGeom>
          <a:ln w="3175">
            <a:solidFill>
              <a:schemeClr val="tx1"/>
            </a:solidFill>
          </a:ln>
        </p:spPr>
        <p:txBody>
          <a:bodyPr wrap="square" rtlCol="0" anchor="ctr" anchorCtr="0">
            <a:noAutofit/>
          </a:bodyPr>
          <a:lstStyle/>
          <a:p>
            <a:pPr algn="ctr"/>
            <a:endParaRPr lang="zh-CN" altLang="en-US" dirty="0">
              <a:latin typeface="+mn-lt"/>
            </a:endParaRPr>
          </a:p>
        </p:txBody>
      </p:sp>
      <p:sp>
        <p:nvSpPr>
          <p:cNvPr id="60" name="下箭头 59"/>
          <p:cNvSpPr/>
          <p:nvPr/>
        </p:nvSpPr>
        <p:spPr>
          <a:xfrm>
            <a:off x="6483221" y="3938872"/>
            <a:ext cx="358140" cy="244108"/>
          </a:xfrm>
          <a:prstGeom prst="downArrow">
            <a:avLst/>
          </a:prstGeom>
          <a:ln w="3175">
            <a:solidFill>
              <a:schemeClr val="tx1"/>
            </a:solidFill>
          </a:ln>
        </p:spPr>
        <p:txBody>
          <a:bodyPr wrap="square" rtlCol="0" anchor="ctr" anchorCtr="0">
            <a:noAutofit/>
          </a:bodyPr>
          <a:lstStyle/>
          <a:p>
            <a:pPr algn="ctr"/>
            <a:endParaRPr lang="zh-CN" altLang="en-US" dirty="0">
              <a:latin typeface="+mn-lt"/>
            </a:endParaRPr>
          </a:p>
        </p:txBody>
      </p:sp>
      <p:sp>
        <p:nvSpPr>
          <p:cNvPr id="61" name="下箭头 60"/>
          <p:cNvSpPr/>
          <p:nvPr/>
        </p:nvSpPr>
        <p:spPr>
          <a:xfrm>
            <a:off x="7527161" y="3938872"/>
            <a:ext cx="358140" cy="244108"/>
          </a:xfrm>
          <a:prstGeom prst="downArrow">
            <a:avLst/>
          </a:prstGeom>
          <a:ln w="3175">
            <a:solidFill>
              <a:schemeClr val="tx1"/>
            </a:solidFill>
          </a:ln>
        </p:spPr>
        <p:txBody>
          <a:bodyPr wrap="square" rtlCol="0" anchor="ctr" anchorCtr="0">
            <a:noAutofit/>
          </a:bodyPr>
          <a:lstStyle/>
          <a:p>
            <a:pPr algn="ctr"/>
            <a:endParaRPr lang="zh-CN" altLang="en-US" dirty="0">
              <a:latin typeface="+mn-lt"/>
            </a:endParaRPr>
          </a:p>
        </p:txBody>
      </p:sp>
      <p:sp>
        <p:nvSpPr>
          <p:cNvPr id="63" name="下箭头 62"/>
          <p:cNvSpPr/>
          <p:nvPr/>
        </p:nvSpPr>
        <p:spPr>
          <a:xfrm>
            <a:off x="4319141" y="3938872"/>
            <a:ext cx="358140" cy="244108"/>
          </a:xfrm>
          <a:prstGeom prst="downArrow">
            <a:avLst/>
          </a:prstGeom>
          <a:ln w="3175">
            <a:solidFill>
              <a:schemeClr val="tx1"/>
            </a:solidFill>
          </a:ln>
        </p:spPr>
        <p:txBody>
          <a:bodyPr wrap="square" rtlCol="0" anchor="ctr" anchorCtr="0">
            <a:noAutofit/>
          </a:bodyPr>
          <a:lstStyle/>
          <a:p>
            <a:pPr algn="ctr"/>
            <a:endParaRPr lang="zh-CN" altLang="en-US" dirty="0">
              <a:latin typeface="+mn-lt"/>
            </a:endParaRPr>
          </a:p>
        </p:txBody>
      </p:sp>
      <p:sp>
        <p:nvSpPr>
          <p:cNvPr id="64" name="动作按钮: 自定义 63">
            <a:hlinkClick r:id="" action="ppaction://noaction" highlightClick="1"/>
          </p:cNvPr>
          <p:cNvSpPr/>
          <p:nvPr/>
        </p:nvSpPr>
        <p:spPr>
          <a:xfrm>
            <a:off x="3061841" y="4368144"/>
            <a:ext cx="800100" cy="342900"/>
          </a:xfrm>
          <a:prstGeom prst="actionButtonBlank">
            <a:avLst/>
          </a:prstGeom>
          <a:solidFill>
            <a:schemeClr val="accent3"/>
          </a:solidFill>
          <a:ln w="19050">
            <a:solidFill>
              <a:schemeClr val="accent1"/>
            </a:solidFill>
          </a:ln>
        </p:spPr>
        <p:txBody>
          <a:bodyPr wrap="square" rtlCol="0" anchor="ctr" anchorCtr="0">
            <a:noAutofit/>
          </a:bodyPr>
          <a:lstStyle/>
          <a:p>
            <a:pPr algn="ctr"/>
            <a:r>
              <a:rPr lang="en-US" altLang="zh-CN" sz="1600" dirty="0">
                <a:latin typeface="+mn-lt"/>
              </a:rPr>
              <a:t>m1</a:t>
            </a:r>
            <a:endParaRPr lang="zh-CN" altLang="en-US" sz="1600" dirty="0">
              <a:latin typeface="+mn-lt"/>
            </a:endParaRPr>
          </a:p>
        </p:txBody>
      </p:sp>
      <p:sp>
        <p:nvSpPr>
          <p:cNvPr id="65" name="动作按钮: 自定义 64">
            <a:hlinkClick r:id="" action="ppaction://noaction" highlightClick="1"/>
          </p:cNvPr>
          <p:cNvSpPr/>
          <p:nvPr/>
        </p:nvSpPr>
        <p:spPr>
          <a:xfrm>
            <a:off x="4098161" y="4368144"/>
            <a:ext cx="800100" cy="342900"/>
          </a:xfrm>
          <a:prstGeom prst="actionButtonBlank">
            <a:avLst/>
          </a:prstGeom>
          <a:ln w="19050">
            <a:solidFill>
              <a:schemeClr val="accent1"/>
            </a:solidFill>
          </a:ln>
        </p:spPr>
        <p:txBody>
          <a:bodyPr wrap="square" rtlCol="0" anchor="ctr" anchorCtr="0">
            <a:noAutofit/>
          </a:bodyPr>
          <a:lstStyle/>
          <a:p>
            <a:pPr algn="ctr"/>
            <a:r>
              <a:rPr lang="en-US" altLang="zh-CN" sz="1600" dirty="0">
                <a:latin typeface="+mn-lt"/>
              </a:rPr>
              <a:t>m2</a:t>
            </a:r>
            <a:endParaRPr lang="zh-CN" altLang="en-US" sz="1600" dirty="0">
              <a:latin typeface="+mn-lt"/>
            </a:endParaRPr>
          </a:p>
        </p:txBody>
      </p:sp>
      <p:sp>
        <p:nvSpPr>
          <p:cNvPr id="66" name="动作按钮: 自定义 65">
            <a:hlinkClick r:id="" action="ppaction://noaction" highlightClick="1"/>
          </p:cNvPr>
          <p:cNvSpPr/>
          <p:nvPr/>
        </p:nvSpPr>
        <p:spPr>
          <a:xfrm>
            <a:off x="5218301" y="4368144"/>
            <a:ext cx="800100" cy="342900"/>
          </a:xfrm>
          <a:prstGeom prst="actionButtonBlank">
            <a:avLst/>
          </a:prstGeom>
          <a:ln w="19050">
            <a:solidFill>
              <a:schemeClr val="accent1"/>
            </a:solidFill>
          </a:ln>
        </p:spPr>
        <p:txBody>
          <a:bodyPr wrap="square" rtlCol="0" anchor="ctr" anchorCtr="0">
            <a:noAutofit/>
          </a:bodyPr>
          <a:lstStyle/>
          <a:p>
            <a:pPr algn="ctr"/>
            <a:r>
              <a:rPr lang="en-US" altLang="zh-CN" sz="1600" dirty="0">
                <a:latin typeface="+mn-lt"/>
              </a:rPr>
              <a:t>m3</a:t>
            </a:r>
            <a:endParaRPr lang="zh-CN" altLang="en-US" sz="1600" dirty="0">
              <a:latin typeface="+mn-lt"/>
            </a:endParaRPr>
          </a:p>
        </p:txBody>
      </p:sp>
      <p:sp>
        <p:nvSpPr>
          <p:cNvPr id="67" name="动作按钮: 自定义 66">
            <a:hlinkClick r:id="" action="ppaction://noaction" highlightClick="1"/>
          </p:cNvPr>
          <p:cNvSpPr/>
          <p:nvPr/>
        </p:nvSpPr>
        <p:spPr>
          <a:xfrm>
            <a:off x="6262241" y="4368144"/>
            <a:ext cx="800100" cy="342900"/>
          </a:xfrm>
          <a:prstGeom prst="actionButtonBlank">
            <a:avLst/>
          </a:prstGeom>
          <a:solidFill>
            <a:schemeClr val="accent3"/>
          </a:solidFill>
          <a:ln w="19050">
            <a:solidFill>
              <a:schemeClr val="accent1"/>
            </a:solidFill>
          </a:ln>
        </p:spPr>
        <p:txBody>
          <a:bodyPr wrap="square" rtlCol="0" anchor="ctr" anchorCtr="0">
            <a:noAutofit/>
          </a:bodyPr>
          <a:lstStyle/>
          <a:p>
            <a:pPr algn="ctr"/>
            <a:r>
              <a:rPr lang="en-US" altLang="zh-CN" sz="1600" dirty="0">
                <a:latin typeface="+mn-lt"/>
              </a:rPr>
              <a:t>m4</a:t>
            </a:r>
            <a:endParaRPr lang="zh-CN" altLang="en-US" sz="1600" dirty="0">
              <a:latin typeface="+mn-lt"/>
            </a:endParaRPr>
          </a:p>
        </p:txBody>
      </p:sp>
      <p:sp>
        <p:nvSpPr>
          <p:cNvPr id="68" name="动作按钮: 自定义 67">
            <a:hlinkClick r:id="" action="ppaction://noaction" highlightClick="1"/>
          </p:cNvPr>
          <p:cNvSpPr/>
          <p:nvPr/>
        </p:nvSpPr>
        <p:spPr>
          <a:xfrm>
            <a:off x="7306181" y="4368144"/>
            <a:ext cx="800100" cy="342900"/>
          </a:xfrm>
          <a:prstGeom prst="actionButtonBlank">
            <a:avLst/>
          </a:prstGeom>
          <a:ln w="19050">
            <a:solidFill>
              <a:schemeClr val="accent1"/>
            </a:solidFill>
          </a:ln>
        </p:spPr>
        <p:txBody>
          <a:bodyPr wrap="square" rtlCol="0" anchor="ctr" anchorCtr="0">
            <a:noAutofit/>
          </a:bodyPr>
          <a:lstStyle/>
          <a:p>
            <a:pPr algn="ctr"/>
            <a:r>
              <a:rPr lang="en-US" altLang="zh-CN" sz="1600" dirty="0">
                <a:latin typeface="+mn-lt"/>
              </a:rPr>
              <a:t>m5</a:t>
            </a:r>
            <a:endParaRPr lang="zh-CN" altLang="en-US" sz="1600" dirty="0">
              <a:latin typeface="+mn-lt"/>
            </a:endParaRPr>
          </a:p>
        </p:txBody>
      </p:sp>
      <p:sp>
        <p:nvSpPr>
          <p:cNvPr id="70" name="动作按钮: 自定义 69">
            <a:hlinkClick r:id="" action="ppaction://noaction" highlightClick="1"/>
          </p:cNvPr>
          <p:cNvSpPr/>
          <p:nvPr/>
        </p:nvSpPr>
        <p:spPr>
          <a:xfrm>
            <a:off x="3061841" y="5198724"/>
            <a:ext cx="800100" cy="342900"/>
          </a:xfrm>
          <a:prstGeom prst="actionButtonBlank">
            <a:avLst/>
          </a:prstGeom>
          <a:noFill/>
          <a:ln w="19050">
            <a:solidFill>
              <a:schemeClr val="accent1"/>
            </a:solidFill>
          </a:ln>
        </p:spPr>
        <p:txBody>
          <a:bodyPr wrap="square" rtlCol="0" anchor="ctr" anchorCtr="0">
            <a:noAutofit/>
          </a:bodyPr>
          <a:lstStyle/>
          <a:p>
            <a:pPr algn="ctr"/>
            <a:r>
              <a:rPr lang="en-US" altLang="zh-CN" sz="1600" dirty="0">
                <a:latin typeface="+mn-lt"/>
              </a:rPr>
              <a:t>r1</a:t>
            </a:r>
            <a:endParaRPr lang="zh-CN" altLang="en-US" sz="1600" dirty="0">
              <a:latin typeface="+mn-lt"/>
            </a:endParaRPr>
          </a:p>
        </p:txBody>
      </p:sp>
      <p:sp>
        <p:nvSpPr>
          <p:cNvPr id="71" name="动作按钮: 自定义 70">
            <a:hlinkClick r:id="" action="ppaction://noaction" highlightClick="1"/>
          </p:cNvPr>
          <p:cNvSpPr/>
          <p:nvPr/>
        </p:nvSpPr>
        <p:spPr>
          <a:xfrm>
            <a:off x="4098161" y="5198724"/>
            <a:ext cx="800100" cy="342900"/>
          </a:xfrm>
          <a:prstGeom prst="actionButtonBlank">
            <a:avLst/>
          </a:prstGeom>
          <a:noFill/>
          <a:ln w="19050">
            <a:solidFill>
              <a:schemeClr val="accent1"/>
            </a:solidFill>
          </a:ln>
        </p:spPr>
        <p:txBody>
          <a:bodyPr wrap="square" rtlCol="0" anchor="ctr" anchorCtr="0">
            <a:noAutofit/>
          </a:bodyPr>
          <a:lstStyle/>
          <a:p>
            <a:pPr algn="ctr"/>
            <a:r>
              <a:rPr lang="en-US" altLang="zh-CN" sz="1600" dirty="0">
                <a:latin typeface="+mn-lt"/>
              </a:rPr>
              <a:t>r2</a:t>
            </a:r>
            <a:endParaRPr lang="zh-CN" altLang="en-US" sz="1600" dirty="0">
              <a:latin typeface="+mn-lt"/>
            </a:endParaRPr>
          </a:p>
        </p:txBody>
      </p:sp>
      <p:sp>
        <p:nvSpPr>
          <p:cNvPr id="72" name="动作按钮: 自定义 71">
            <a:hlinkClick r:id="" action="ppaction://noaction" highlightClick="1"/>
          </p:cNvPr>
          <p:cNvSpPr/>
          <p:nvPr/>
        </p:nvSpPr>
        <p:spPr>
          <a:xfrm>
            <a:off x="5218301" y="5198724"/>
            <a:ext cx="800100" cy="342900"/>
          </a:xfrm>
          <a:prstGeom prst="actionButtonBlank">
            <a:avLst/>
          </a:prstGeom>
          <a:noFill/>
          <a:ln w="19050">
            <a:solidFill>
              <a:schemeClr val="accent1"/>
            </a:solidFill>
          </a:ln>
        </p:spPr>
        <p:txBody>
          <a:bodyPr wrap="square" rtlCol="0" anchor="ctr" anchorCtr="0">
            <a:noAutofit/>
          </a:bodyPr>
          <a:lstStyle/>
          <a:p>
            <a:pPr algn="ctr"/>
            <a:r>
              <a:rPr lang="en-US" altLang="zh-CN" sz="1600" dirty="0">
                <a:latin typeface="+mn-lt"/>
              </a:rPr>
              <a:t>r3</a:t>
            </a:r>
            <a:endParaRPr lang="zh-CN" altLang="en-US" sz="1600" dirty="0">
              <a:latin typeface="+mn-lt"/>
            </a:endParaRPr>
          </a:p>
        </p:txBody>
      </p:sp>
      <p:sp>
        <p:nvSpPr>
          <p:cNvPr id="73" name="动作按钮: 自定义 72">
            <a:hlinkClick r:id="" action="ppaction://noaction" highlightClick="1"/>
          </p:cNvPr>
          <p:cNvSpPr/>
          <p:nvPr/>
        </p:nvSpPr>
        <p:spPr>
          <a:xfrm>
            <a:off x="6262241" y="5198724"/>
            <a:ext cx="800100" cy="342900"/>
          </a:xfrm>
          <a:prstGeom prst="actionButtonBlank">
            <a:avLst/>
          </a:prstGeom>
          <a:noFill/>
          <a:ln w="19050">
            <a:solidFill>
              <a:schemeClr val="accent1"/>
            </a:solidFill>
          </a:ln>
        </p:spPr>
        <p:txBody>
          <a:bodyPr wrap="square" rtlCol="0" anchor="ctr" anchorCtr="0">
            <a:noAutofit/>
          </a:bodyPr>
          <a:lstStyle/>
          <a:p>
            <a:pPr algn="ctr"/>
            <a:r>
              <a:rPr lang="en-US" altLang="zh-CN" sz="1600" dirty="0">
                <a:latin typeface="+mn-lt"/>
              </a:rPr>
              <a:t>r4</a:t>
            </a:r>
            <a:endParaRPr lang="zh-CN" altLang="en-US" sz="1600" dirty="0">
              <a:latin typeface="+mn-lt"/>
            </a:endParaRPr>
          </a:p>
        </p:txBody>
      </p:sp>
      <p:sp>
        <p:nvSpPr>
          <p:cNvPr id="74" name="动作按钮: 自定义 73">
            <a:hlinkClick r:id="" action="ppaction://noaction" highlightClick="1"/>
          </p:cNvPr>
          <p:cNvSpPr/>
          <p:nvPr/>
        </p:nvSpPr>
        <p:spPr>
          <a:xfrm>
            <a:off x="7306181" y="5198724"/>
            <a:ext cx="800100" cy="342900"/>
          </a:xfrm>
          <a:prstGeom prst="actionButtonBlank">
            <a:avLst/>
          </a:prstGeom>
          <a:noFill/>
          <a:ln w="19050">
            <a:solidFill>
              <a:schemeClr val="accent1"/>
            </a:solidFill>
          </a:ln>
        </p:spPr>
        <p:txBody>
          <a:bodyPr wrap="square" rtlCol="0" anchor="ctr" anchorCtr="0">
            <a:noAutofit/>
          </a:bodyPr>
          <a:lstStyle/>
          <a:p>
            <a:pPr algn="ctr"/>
            <a:r>
              <a:rPr lang="en-US" altLang="zh-CN" sz="1600" dirty="0">
                <a:latin typeface="+mn-lt"/>
              </a:rPr>
              <a:t>r5</a:t>
            </a:r>
            <a:endParaRPr lang="zh-CN" altLang="en-US" sz="1600" dirty="0">
              <a:latin typeface="+mn-lt"/>
            </a:endParaRPr>
          </a:p>
        </p:txBody>
      </p:sp>
      <p:sp>
        <p:nvSpPr>
          <p:cNvPr id="76" name="矩形 75"/>
          <p:cNvSpPr/>
          <p:nvPr/>
        </p:nvSpPr>
        <p:spPr>
          <a:xfrm>
            <a:off x="3246127" y="4711044"/>
            <a:ext cx="431528" cy="461665"/>
          </a:xfrm>
          <a:prstGeom prst="rect">
            <a:avLst/>
          </a:prstGeom>
        </p:spPr>
        <p:txBody>
          <a:bodyPr wrap="none">
            <a:spAutoFit/>
          </a:bodyPr>
          <a:lstStyle/>
          <a:p>
            <a:r>
              <a:rPr lang="zh-CN" altLang="en-US" b="1" dirty="0">
                <a:solidFill>
                  <a:srgbClr val="222222"/>
                </a:solidFill>
                <a:latin typeface="+mn-lt"/>
              </a:rPr>
              <a:t>⊕</a:t>
            </a:r>
            <a:endParaRPr lang="zh-CN" altLang="en-US" dirty="0">
              <a:latin typeface="+mn-lt"/>
            </a:endParaRPr>
          </a:p>
        </p:txBody>
      </p:sp>
      <p:sp>
        <p:nvSpPr>
          <p:cNvPr id="77" name="矩形 76"/>
          <p:cNvSpPr/>
          <p:nvPr/>
        </p:nvSpPr>
        <p:spPr>
          <a:xfrm>
            <a:off x="4282447" y="4711044"/>
            <a:ext cx="431528" cy="461665"/>
          </a:xfrm>
          <a:prstGeom prst="rect">
            <a:avLst/>
          </a:prstGeom>
        </p:spPr>
        <p:txBody>
          <a:bodyPr wrap="none">
            <a:spAutoFit/>
          </a:bodyPr>
          <a:lstStyle/>
          <a:p>
            <a:r>
              <a:rPr lang="zh-CN" altLang="en-US" b="1" dirty="0">
                <a:solidFill>
                  <a:srgbClr val="222222"/>
                </a:solidFill>
                <a:latin typeface="+mn-lt"/>
              </a:rPr>
              <a:t>⊕</a:t>
            </a:r>
            <a:endParaRPr lang="zh-CN" altLang="en-US" dirty="0">
              <a:latin typeface="+mn-lt"/>
            </a:endParaRPr>
          </a:p>
        </p:txBody>
      </p:sp>
      <p:sp>
        <p:nvSpPr>
          <p:cNvPr id="78" name="矩形 77"/>
          <p:cNvSpPr/>
          <p:nvPr/>
        </p:nvSpPr>
        <p:spPr>
          <a:xfrm>
            <a:off x="5402587" y="4711044"/>
            <a:ext cx="431528" cy="461665"/>
          </a:xfrm>
          <a:prstGeom prst="rect">
            <a:avLst/>
          </a:prstGeom>
        </p:spPr>
        <p:txBody>
          <a:bodyPr wrap="none">
            <a:spAutoFit/>
          </a:bodyPr>
          <a:lstStyle/>
          <a:p>
            <a:r>
              <a:rPr lang="zh-CN" altLang="en-US" b="1" dirty="0">
                <a:solidFill>
                  <a:srgbClr val="222222"/>
                </a:solidFill>
                <a:latin typeface="+mn-lt"/>
              </a:rPr>
              <a:t>⊕</a:t>
            </a:r>
            <a:endParaRPr lang="zh-CN" altLang="en-US" dirty="0">
              <a:latin typeface="+mn-lt"/>
            </a:endParaRPr>
          </a:p>
        </p:txBody>
      </p:sp>
      <p:sp>
        <p:nvSpPr>
          <p:cNvPr id="79" name="矩形 78"/>
          <p:cNvSpPr/>
          <p:nvPr/>
        </p:nvSpPr>
        <p:spPr>
          <a:xfrm>
            <a:off x="6446527" y="4711044"/>
            <a:ext cx="431528" cy="461665"/>
          </a:xfrm>
          <a:prstGeom prst="rect">
            <a:avLst/>
          </a:prstGeom>
        </p:spPr>
        <p:txBody>
          <a:bodyPr wrap="none">
            <a:spAutoFit/>
          </a:bodyPr>
          <a:lstStyle/>
          <a:p>
            <a:r>
              <a:rPr lang="zh-CN" altLang="en-US" b="1" dirty="0">
                <a:solidFill>
                  <a:srgbClr val="222222"/>
                </a:solidFill>
                <a:latin typeface="+mn-lt"/>
              </a:rPr>
              <a:t>⊕</a:t>
            </a:r>
            <a:endParaRPr lang="zh-CN" altLang="en-US" dirty="0">
              <a:latin typeface="+mn-lt"/>
            </a:endParaRPr>
          </a:p>
        </p:txBody>
      </p:sp>
      <p:sp>
        <p:nvSpPr>
          <p:cNvPr id="80" name="矩形 79"/>
          <p:cNvSpPr/>
          <p:nvPr/>
        </p:nvSpPr>
        <p:spPr>
          <a:xfrm>
            <a:off x="7490467" y="4711044"/>
            <a:ext cx="431528" cy="461665"/>
          </a:xfrm>
          <a:prstGeom prst="rect">
            <a:avLst/>
          </a:prstGeom>
        </p:spPr>
        <p:txBody>
          <a:bodyPr wrap="none">
            <a:spAutoFit/>
          </a:bodyPr>
          <a:lstStyle/>
          <a:p>
            <a:r>
              <a:rPr lang="zh-CN" altLang="en-US" b="1" dirty="0">
                <a:solidFill>
                  <a:srgbClr val="222222"/>
                </a:solidFill>
                <a:latin typeface="+mn-lt"/>
              </a:rPr>
              <a:t>⊕</a:t>
            </a:r>
            <a:endParaRPr lang="zh-CN" altLang="en-US" dirty="0">
              <a:latin typeface="+mn-lt"/>
            </a:endParaRPr>
          </a:p>
        </p:txBody>
      </p:sp>
      <p:cxnSp>
        <p:nvCxnSpPr>
          <p:cNvPr id="83" name="直接连接符 82"/>
          <p:cNvCxnSpPr/>
          <p:nvPr/>
        </p:nvCxnSpPr>
        <p:spPr bwMode="auto">
          <a:xfrm>
            <a:off x="1636088" y="3695700"/>
            <a:ext cx="8896910" cy="0"/>
          </a:xfrm>
          <a:prstGeom prst="line">
            <a:avLst/>
          </a:prstGeom>
          <a:solidFill>
            <a:schemeClr val="accent1"/>
          </a:solidFill>
          <a:ln w="57150" cap="flat" cmpd="sng" algn="ctr">
            <a:solidFill>
              <a:schemeClr val="accent5"/>
            </a:solidFill>
            <a:prstDash val="solid"/>
            <a:round/>
            <a:headEnd type="none" w="med" len="med"/>
            <a:tailEnd type="none" w="med" len="med"/>
          </a:ln>
          <a:effectLst/>
        </p:spPr>
      </p:cxnSp>
      <p:sp>
        <p:nvSpPr>
          <p:cNvPr id="84" name="下箭头 83"/>
          <p:cNvSpPr/>
          <p:nvPr/>
        </p:nvSpPr>
        <p:spPr>
          <a:xfrm>
            <a:off x="3282821" y="5976299"/>
            <a:ext cx="358140" cy="244108"/>
          </a:xfrm>
          <a:prstGeom prst="downArrow">
            <a:avLst/>
          </a:prstGeom>
          <a:ln w="3175">
            <a:solidFill>
              <a:schemeClr val="tx1"/>
            </a:solidFill>
          </a:ln>
        </p:spPr>
        <p:txBody>
          <a:bodyPr wrap="square" rtlCol="0" anchor="ctr" anchorCtr="0">
            <a:noAutofit/>
          </a:bodyPr>
          <a:lstStyle/>
          <a:p>
            <a:pPr algn="ctr"/>
            <a:endParaRPr lang="zh-CN" altLang="en-US" dirty="0">
              <a:latin typeface="+mn-lt"/>
            </a:endParaRPr>
          </a:p>
        </p:txBody>
      </p:sp>
      <p:sp>
        <p:nvSpPr>
          <p:cNvPr id="85" name="下箭头 84"/>
          <p:cNvSpPr/>
          <p:nvPr/>
        </p:nvSpPr>
        <p:spPr>
          <a:xfrm>
            <a:off x="5439281" y="5976299"/>
            <a:ext cx="358140" cy="244108"/>
          </a:xfrm>
          <a:prstGeom prst="downArrow">
            <a:avLst/>
          </a:prstGeom>
          <a:ln w="3175">
            <a:solidFill>
              <a:schemeClr val="tx1"/>
            </a:solidFill>
          </a:ln>
        </p:spPr>
        <p:txBody>
          <a:bodyPr wrap="square" rtlCol="0" anchor="ctr" anchorCtr="0">
            <a:noAutofit/>
          </a:bodyPr>
          <a:lstStyle/>
          <a:p>
            <a:pPr algn="ctr"/>
            <a:endParaRPr lang="zh-CN" altLang="en-US" dirty="0">
              <a:latin typeface="+mn-lt"/>
            </a:endParaRPr>
          </a:p>
        </p:txBody>
      </p:sp>
      <p:sp>
        <p:nvSpPr>
          <p:cNvPr id="86" name="下箭头 85"/>
          <p:cNvSpPr/>
          <p:nvPr/>
        </p:nvSpPr>
        <p:spPr>
          <a:xfrm>
            <a:off x="6483221" y="5976299"/>
            <a:ext cx="358140" cy="244108"/>
          </a:xfrm>
          <a:prstGeom prst="downArrow">
            <a:avLst/>
          </a:prstGeom>
          <a:ln w="3175">
            <a:solidFill>
              <a:schemeClr val="tx1"/>
            </a:solidFill>
          </a:ln>
        </p:spPr>
        <p:txBody>
          <a:bodyPr wrap="square" rtlCol="0" anchor="ctr" anchorCtr="0">
            <a:noAutofit/>
          </a:bodyPr>
          <a:lstStyle/>
          <a:p>
            <a:pPr algn="ctr"/>
            <a:endParaRPr lang="zh-CN" altLang="en-US" dirty="0">
              <a:latin typeface="+mn-lt"/>
            </a:endParaRPr>
          </a:p>
        </p:txBody>
      </p:sp>
      <p:sp>
        <p:nvSpPr>
          <p:cNvPr id="87" name="下箭头 86"/>
          <p:cNvSpPr/>
          <p:nvPr/>
        </p:nvSpPr>
        <p:spPr>
          <a:xfrm>
            <a:off x="7527161" y="5976299"/>
            <a:ext cx="358140" cy="244108"/>
          </a:xfrm>
          <a:prstGeom prst="downArrow">
            <a:avLst/>
          </a:prstGeom>
          <a:ln w="3175">
            <a:solidFill>
              <a:schemeClr val="tx1"/>
            </a:solidFill>
          </a:ln>
        </p:spPr>
        <p:txBody>
          <a:bodyPr wrap="square" rtlCol="0" anchor="ctr" anchorCtr="0">
            <a:noAutofit/>
          </a:bodyPr>
          <a:lstStyle/>
          <a:p>
            <a:pPr algn="ctr"/>
            <a:endParaRPr lang="zh-CN" altLang="en-US" dirty="0">
              <a:latin typeface="+mn-lt"/>
            </a:endParaRPr>
          </a:p>
        </p:txBody>
      </p:sp>
      <p:sp>
        <p:nvSpPr>
          <p:cNvPr id="89" name="下箭头 88"/>
          <p:cNvSpPr/>
          <p:nvPr/>
        </p:nvSpPr>
        <p:spPr>
          <a:xfrm>
            <a:off x="4319141" y="5976299"/>
            <a:ext cx="358140" cy="244108"/>
          </a:xfrm>
          <a:prstGeom prst="downArrow">
            <a:avLst/>
          </a:prstGeom>
          <a:ln w="3175">
            <a:solidFill>
              <a:schemeClr val="tx1"/>
            </a:solidFill>
          </a:ln>
        </p:spPr>
        <p:txBody>
          <a:bodyPr wrap="square" rtlCol="0" anchor="ctr" anchorCtr="0">
            <a:noAutofit/>
          </a:bodyPr>
          <a:lstStyle/>
          <a:p>
            <a:pPr algn="ctr"/>
            <a:endParaRPr lang="zh-CN" altLang="en-US" dirty="0">
              <a:latin typeface="+mn-lt"/>
            </a:endParaRPr>
          </a:p>
        </p:txBody>
      </p:sp>
      <p:sp>
        <p:nvSpPr>
          <p:cNvPr id="90" name="动作按钮: 自定义 89">
            <a:hlinkClick r:id="" action="ppaction://noaction" highlightClick="1"/>
          </p:cNvPr>
          <p:cNvSpPr/>
          <p:nvPr/>
        </p:nvSpPr>
        <p:spPr>
          <a:xfrm>
            <a:off x="3061841" y="6310247"/>
            <a:ext cx="800100" cy="342900"/>
          </a:xfrm>
          <a:prstGeom prst="actionButtonBlank">
            <a:avLst/>
          </a:prstGeom>
          <a:solidFill>
            <a:schemeClr val="accent3"/>
          </a:solidFill>
          <a:ln w="19050">
            <a:solidFill>
              <a:schemeClr val="accent1"/>
            </a:solidFill>
          </a:ln>
        </p:spPr>
        <p:txBody>
          <a:bodyPr wrap="square" rtlCol="0" anchor="ctr" anchorCtr="0">
            <a:noAutofit/>
          </a:bodyPr>
          <a:lstStyle/>
          <a:p>
            <a:pPr algn="ctr"/>
            <a:r>
              <a:rPr lang="en-US" altLang="zh-CN" sz="1600" dirty="0">
                <a:latin typeface="+mn-lt"/>
              </a:rPr>
              <a:t>m1</a:t>
            </a:r>
            <a:endParaRPr lang="zh-CN" altLang="en-US" sz="1600" dirty="0">
              <a:latin typeface="+mn-lt"/>
            </a:endParaRPr>
          </a:p>
        </p:txBody>
      </p:sp>
      <p:sp>
        <p:nvSpPr>
          <p:cNvPr id="91" name="动作按钮: 自定义 90">
            <a:hlinkClick r:id="" action="ppaction://noaction" highlightClick="1"/>
          </p:cNvPr>
          <p:cNvSpPr/>
          <p:nvPr/>
        </p:nvSpPr>
        <p:spPr>
          <a:xfrm>
            <a:off x="4098161" y="6310247"/>
            <a:ext cx="800100" cy="342900"/>
          </a:xfrm>
          <a:prstGeom prst="actionButtonBlank">
            <a:avLst/>
          </a:prstGeom>
          <a:ln w="19050">
            <a:solidFill>
              <a:schemeClr val="accent1"/>
            </a:solidFill>
          </a:ln>
        </p:spPr>
        <p:txBody>
          <a:bodyPr wrap="square" rtlCol="0" anchor="ctr" anchorCtr="0">
            <a:noAutofit/>
          </a:bodyPr>
          <a:lstStyle/>
          <a:p>
            <a:pPr algn="ctr"/>
            <a:r>
              <a:rPr lang="en-US" altLang="zh-CN" sz="1600" dirty="0">
                <a:latin typeface="+mn-lt"/>
              </a:rPr>
              <a:t>m2</a:t>
            </a:r>
            <a:endParaRPr lang="zh-CN" altLang="en-US" sz="1600" dirty="0">
              <a:latin typeface="+mn-lt"/>
            </a:endParaRPr>
          </a:p>
        </p:txBody>
      </p:sp>
      <p:sp>
        <p:nvSpPr>
          <p:cNvPr id="92" name="动作按钮: 自定义 91">
            <a:hlinkClick r:id="" action="ppaction://noaction" highlightClick="1"/>
          </p:cNvPr>
          <p:cNvSpPr/>
          <p:nvPr/>
        </p:nvSpPr>
        <p:spPr>
          <a:xfrm>
            <a:off x="5218301" y="6310247"/>
            <a:ext cx="800100" cy="342900"/>
          </a:xfrm>
          <a:prstGeom prst="actionButtonBlank">
            <a:avLst/>
          </a:prstGeom>
          <a:ln w="19050">
            <a:solidFill>
              <a:schemeClr val="accent1"/>
            </a:solidFill>
          </a:ln>
        </p:spPr>
        <p:txBody>
          <a:bodyPr wrap="square" rtlCol="0" anchor="ctr" anchorCtr="0">
            <a:noAutofit/>
          </a:bodyPr>
          <a:lstStyle/>
          <a:p>
            <a:pPr algn="ctr"/>
            <a:r>
              <a:rPr lang="en-US" altLang="zh-CN" sz="1600" dirty="0">
                <a:latin typeface="+mn-lt"/>
              </a:rPr>
              <a:t>m3</a:t>
            </a:r>
            <a:endParaRPr lang="zh-CN" altLang="en-US" sz="1600" dirty="0">
              <a:latin typeface="+mn-lt"/>
            </a:endParaRPr>
          </a:p>
        </p:txBody>
      </p:sp>
      <p:sp>
        <p:nvSpPr>
          <p:cNvPr id="93" name="动作按钮: 自定义 92">
            <a:hlinkClick r:id="" action="ppaction://noaction" highlightClick="1"/>
          </p:cNvPr>
          <p:cNvSpPr/>
          <p:nvPr/>
        </p:nvSpPr>
        <p:spPr>
          <a:xfrm>
            <a:off x="6262241" y="6310247"/>
            <a:ext cx="800100" cy="342900"/>
          </a:xfrm>
          <a:prstGeom prst="actionButtonBlank">
            <a:avLst/>
          </a:prstGeom>
          <a:solidFill>
            <a:schemeClr val="accent3"/>
          </a:solidFill>
          <a:ln w="19050">
            <a:solidFill>
              <a:schemeClr val="accent1"/>
            </a:solidFill>
          </a:ln>
        </p:spPr>
        <p:txBody>
          <a:bodyPr wrap="square" rtlCol="0" anchor="ctr" anchorCtr="0">
            <a:noAutofit/>
          </a:bodyPr>
          <a:lstStyle/>
          <a:p>
            <a:pPr algn="ctr"/>
            <a:r>
              <a:rPr lang="en-US" altLang="zh-CN" sz="1600" dirty="0">
                <a:latin typeface="+mn-lt"/>
              </a:rPr>
              <a:t>m4</a:t>
            </a:r>
            <a:endParaRPr lang="zh-CN" altLang="en-US" sz="1600" dirty="0">
              <a:latin typeface="+mn-lt"/>
            </a:endParaRPr>
          </a:p>
        </p:txBody>
      </p:sp>
      <p:sp>
        <p:nvSpPr>
          <p:cNvPr id="94" name="动作按钮: 自定义 93">
            <a:hlinkClick r:id="" action="ppaction://noaction" highlightClick="1"/>
          </p:cNvPr>
          <p:cNvSpPr/>
          <p:nvPr/>
        </p:nvSpPr>
        <p:spPr>
          <a:xfrm>
            <a:off x="7306181" y="6310247"/>
            <a:ext cx="800100" cy="342900"/>
          </a:xfrm>
          <a:prstGeom prst="actionButtonBlank">
            <a:avLst/>
          </a:prstGeom>
          <a:ln w="19050">
            <a:solidFill>
              <a:schemeClr val="accent1"/>
            </a:solidFill>
          </a:ln>
        </p:spPr>
        <p:txBody>
          <a:bodyPr wrap="square" rtlCol="0" anchor="ctr" anchorCtr="0">
            <a:noAutofit/>
          </a:bodyPr>
          <a:lstStyle/>
          <a:p>
            <a:pPr algn="ctr"/>
            <a:r>
              <a:rPr lang="en-US" altLang="zh-CN" sz="1600" dirty="0">
                <a:latin typeface="+mn-lt"/>
              </a:rPr>
              <a:t>m5</a:t>
            </a:r>
            <a:endParaRPr lang="zh-CN" altLang="en-US" sz="1600" dirty="0">
              <a:latin typeface="+mn-lt"/>
            </a:endParaRPr>
          </a:p>
        </p:txBody>
      </p:sp>
      <p:sp>
        <p:nvSpPr>
          <p:cNvPr id="96" name="动作按钮: 自定义 95">
            <a:hlinkClick r:id="" action="ppaction://noaction" highlightClick="1"/>
          </p:cNvPr>
          <p:cNvSpPr/>
          <p:nvPr/>
        </p:nvSpPr>
        <p:spPr>
          <a:xfrm>
            <a:off x="2793184" y="1211581"/>
            <a:ext cx="5756457" cy="1368793"/>
          </a:xfrm>
          <a:prstGeom prst="actionButtonBlank">
            <a:avLst/>
          </a:prstGeom>
          <a:ln w="19050">
            <a:solidFill>
              <a:srgbClr val="002060"/>
            </a:solidFill>
            <a:prstDash val="sysDash"/>
          </a:ln>
        </p:spPr>
        <p:txBody>
          <a:bodyPr wrap="square" rtlCol="0" anchor="ctr" anchorCtr="0">
            <a:noAutofit/>
          </a:bodyPr>
          <a:lstStyle/>
          <a:p>
            <a:pPr algn="ctr"/>
            <a:endParaRPr lang="zh-CN" altLang="en-US" dirty="0">
              <a:latin typeface="+mn-lt"/>
            </a:endParaRPr>
          </a:p>
        </p:txBody>
      </p:sp>
      <p:sp>
        <p:nvSpPr>
          <p:cNvPr id="97" name="动作按钮: 自定义 96">
            <a:hlinkClick r:id="" action="ppaction://noaction" highlightClick="1"/>
          </p:cNvPr>
          <p:cNvSpPr/>
          <p:nvPr/>
        </p:nvSpPr>
        <p:spPr>
          <a:xfrm>
            <a:off x="2793184" y="4279449"/>
            <a:ext cx="5756457" cy="1368793"/>
          </a:xfrm>
          <a:prstGeom prst="actionButtonBlank">
            <a:avLst/>
          </a:prstGeom>
          <a:ln w="19050">
            <a:solidFill>
              <a:srgbClr val="002060"/>
            </a:solidFill>
            <a:prstDash val="sysDash"/>
          </a:ln>
        </p:spPr>
        <p:txBody>
          <a:bodyPr wrap="square" rtlCol="0" anchor="ctr" anchorCtr="0">
            <a:noAutofit/>
          </a:bodyPr>
          <a:lstStyle/>
          <a:p>
            <a:pPr algn="ctr"/>
            <a:endParaRPr lang="zh-CN" altLang="en-US" dirty="0">
              <a:latin typeface="+mn-lt"/>
            </a:endParaRPr>
          </a:p>
        </p:txBody>
      </p:sp>
      <p:sp>
        <p:nvSpPr>
          <p:cNvPr id="98" name="文本框 97"/>
          <p:cNvSpPr txBox="1"/>
          <p:nvPr/>
        </p:nvSpPr>
        <p:spPr>
          <a:xfrm>
            <a:off x="8796212" y="2106808"/>
            <a:ext cx="1635384" cy="400110"/>
          </a:xfrm>
          <a:prstGeom prst="rect">
            <a:avLst/>
          </a:prstGeom>
          <a:noFill/>
          <a:ln>
            <a:noFill/>
          </a:ln>
        </p:spPr>
        <p:txBody>
          <a:bodyPr wrap="none" rtlCol="0">
            <a:spAutoFit/>
          </a:bodyPr>
          <a:lstStyle/>
          <a:p>
            <a:r>
              <a:rPr lang="en-US" altLang="zh-CN" sz="2000" dirty="0">
                <a:latin typeface="+mn-lt"/>
                <a:ea typeface="+mn-ea"/>
              </a:rPr>
              <a:t>Random blocks</a:t>
            </a:r>
            <a:endParaRPr lang="zh-CN" altLang="en-US" sz="2000" dirty="0">
              <a:latin typeface="+mn-lt"/>
              <a:ea typeface="+mn-ea"/>
            </a:endParaRPr>
          </a:p>
        </p:txBody>
      </p:sp>
      <p:sp>
        <p:nvSpPr>
          <p:cNvPr id="99" name="文本框 98"/>
          <p:cNvSpPr txBox="1"/>
          <p:nvPr/>
        </p:nvSpPr>
        <p:spPr>
          <a:xfrm>
            <a:off x="1818236" y="3826649"/>
            <a:ext cx="938014" cy="400110"/>
          </a:xfrm>
          <a:prstGeom prst="rect">
            <a:avLst/>
          </a:prstGeom>
          <a:noFill/>
          <a:ln>
            <a:noFill/>
          </a:ln>
        </p:spPr>
        <p:txBody>
          <a:bodyPr wrap="none" rtlCol="0">
            <a:spAutoFit/>
          </a:bodyPr>
          <a:lstStyle/>
          <a:p>
            <a:r>
              <a:rPr lang="en-US" altLang="zh-CN" sz="2000" dirty="0">
                <a:latin typeface="+mn-lt"/>
                <a:ea typeface="+mn-ea"/>
              </a:rPr>
              <a:t>Key: Ks</a:t>
            </a:r>
            <a:endParaRPr lang="zh-CN" altLang="en-US" sz="2000" dirty="0">
              <a:latin typeface="+mn-lt"/>
              <a:ea typeface="+mn-ea"/>
            </a:endParaRPr>
          </a:p>
        </p:txBody>
      </p:sp>
      <p:sp>
        <p:nvSpPr>
          <p:cNvPr id="100" name="文本框 99"/>
          <p:cNvSpPr txBox="1"/>
          <p:nvPr/>
        </p:nvSpPr>
        <p:spPr>
          <a:xfrm>
            <a:off x="162036" y="858338"/>
            <a:ext cx="2425664" cy="400110"/>
          </a:xfrm>
          <a:prstGeom prst="rect">
            <a:avLst/>
          </a:prstGeom>
          <a:noFill/>
          <a:ln>
            <a:noFill/>
          </a:ln>
        </p:spPr>
        <p:txBody>
          <a:bodyPr wrap="none" rtlCol="0">
            <a:spAutoFit/>
          </a:bodyPr>
          <a:lstStyle/>
          <a:p>
            <a:r>
              <a:rPr lang="en-US" altLang="zh-CN" sz="2000" dirty="0">
                <a:solidFill>
                  <a:schemeClr val="accent3">
                    <a:lumMod val="75000"/>
                  </a:schemeClr>
                </a:solidFill>
                <a:latin typeface="+mn-lt"/>
                <a:ea typeface="+mn-ea"/>
              </a:rPr>
              <a:t>m1 and m4 are identical</a:t>
            </a:r>
            <a:endParaRPr lang="zh-CN" altLang="en-US" sz="2000" dirty="0">
              <a:solidFill>
                <a:schemeClr val="accent3">
                  <a:lumMod val="75000"/>
                </a:schemeClr>
              </a:solidFill>
              <a:latin typeface="+mn-lt"/>
              <a:ea typeface="+mn-ea"/>
            </a:endParaRPr>
          </a:p>
        </p:txBody>
      </p:sp>
      <p:sp>
        <p:nvSpPr>
          <p:cNvPr id="101" name="文本框 100"/>
          <p:cNvSpPr txBox="1"/>
          <p:nvPr/>
        </p:nvSpPr>
        <p:spPr>
          <a:xfrm>
            <a:off x="8350122" y="3144333"/>
            <a:ext cx="1849737" cy="400110"/>
          </a:xfrm>
          <a:prstGeom prst="rect">
            <a:avLst/>
          </a:prstGeom>
          <a:noFill/>
          <a:ln>
            <a:noFill/>
          </a:ln>
        </p:spPr>
        <p:txBody>
          <a:bodyPr wrap="none" rtlCol="0">
            <a:spAutoFit/>
          </a:bodyPr>
          <a:lstStyle/>
          <a:p>
            <a:r>
              <a:rPr lang="en-US" altLang="zh-CN" sz="2000" dirty="0">
                <a:solidFill>
                  <a:schemeClr val="accent2"/>
                </a:solidFill>
                <a:latin typeface="+mn-lt"/>
                <a:ea typeface="+mn-ea"/>
              </a:rPr>
              <a:t>c1 and c4 are diff.</a:t>
            </a:r>
            <a:endParaRPr lang="zh-CN" altLang="en-US" sz="2000" dirty="0">
              <a:solidFill>
                <a:schemeClr val="accent2"/>
              </a:solidFill>
              <a:latin typeface="+mn-lt"/>
              <a:ea typeface="+mn-ea"/>
            </a:endParaRPr>
          </a:p>
        </p:txBody>
      </p:sp>
      <p:sp>
        <p:nvSpPr>
          <p:cNvPr id="103" name="动作按钮: 自定义 102">
            <a:hlinkClick r:id="" action="ppaction://noaction" highlightClick="1"/>
          </p:cNvPr>
          <p:cNvSpPr/>
          <p:nvPr/>
        </p:nvSpPr>
        <p:spPr>
          <a:xfrm>
            <a:off x="1993083" y="5926903"/>
            <a:ext cx="800100" cy="342900"/>
          </a:xfrm>
          <a:prstGeom prst="actionButtonBlank">
            <a:avLst/>
          </a:prstGeom>
          <a:noFill/>
          <a:ln w="19050">
            <a:solidFill>
              <a:schemeClr val="accent1"/>
            </a:solidFill>
          </a:ln>
        </p:spPr>
        <p:txBody>
          <a:bodyPr wrap="square" rtlCol="0" anchor="ctr" anchorCtr="0">
            <a:noAutofit/>
          </a:bodyPr>
          <a:lstStyle/>
          <a:p>
            <a:pPr algn="ctr"/>
            <a:r>
              <a:rPr lang="en-US" altLang="zh-CN" sz="1600" dirty="0" err="1">
                <a:solidFill>
                  <a:schemeClr val="accent2"/>
                </a:solidFill>
                <a:latin typeface="+mn-lt"/>
              </a:rPr>
              <a:t>ri</a:t>
            </a:r>
            <a:endParaRPr lang="zh-CN" altLang="en-US" sz="1600" dirty="0">
              <a:solidFill>
                <a:schemeClr val="accent2"/>
              </a:solidFill>
              <a:latin typeface="+mn-lt"/>
            </a:endParaRPr>
          </a:p>
        </p:txBody>
      </p:sp>
      <p:sp>
        <p:nvSpPr>
          <p:cNvPr id="104" name="矩形 103"/>
          <p:cNvSpPr/>
          <p:nvPr/>
        </p:nvSpPr>
        <p:spPr>
          <a:xfrm>
            <a:off x="2821523" y="5811235"/>
            <a:ext cx="431528" cy="461665"/>
          </a:xfrm>
          <a:prstGeom prst="rect">
            <a:avLst/>
          </a:prstGeom>
        </p:spPr>
        <p:txBody>
          <a:bodyPr wrap="none">
            <a:spAutoFit/>
          </a:bodyPr>
          <a:lstStyle/>
          <a:p>
            <a:r>
              <a:rPr lang="zh-CN" altLang="en-US" b="1" dirty="0">
                <a:solidFill>
                  <a:srgbClr val="222222"/>
                </a:solidFill>
                <a:latin typeface="+mn-lt"/>
              </a:rPr>
              <a:t>⊕</a:t>
            </a:r>
            <a:endParaRPr lang="zh-CN" altLang="en-US" dirty="0">
              <a:latin typeface="+mn-lt"/>
            </a:endParaRPr>
          </a:p>
        </p:txBody>
      </p:sp>
      <p:sp>
        <p:nvSpPr>
          <p:cNvPr id="2" name="动作按钮: 自定义 1">
            <a:hlinkClick r:id="" action="ppaction://noaction" highlightClick="1"/>
          </p:cNvPr>
          <p:cNvSpPr/>
          <p:nvPr/>
        </p:nvSpPr>
        <p:spPr>
          <a:xfrm>
            <a:off x="1675634" y="3825124"/>
            <a:ext cx="8451882" cy="2929663"/>
          </a:xfrm>
          <a:prstGeom prst="actionButtonBlank">
            <a:avLst/>
          </a:prstGeom>
          <a:solidFill>
            <a:schemeClr val="bg1"/>
          </a:solidFill>
          <a:ln w="3175">
            <a:noFill/>
          </a:ln>
        </p:spPr>
        <p:txBody>
          <a:bodyPr wrap="square" rtlCol="0" anchor="ctr" anchorCtr="0">
            <a:noAutofit/>
          </a:bodyPr>
          <a:lstStyle/>
          <a:p>
            <a:pPr algn="ctr"/>
            <a:endParaRPr lang="zh-CN" altLang="en-US" dirty="0">
              <a:latin typeface="+mn-lt"/>
            </a:endParaRPr>
          </a:p>
        </p:txBody>
      </p:sp>
      <p:sp>
        <p:nvSpPr>
          <p:cNvPr id="6" name="灯片编号占位符 5"/>
          <p:cNvSpPr>
            <a:spLocks noGrp="1"/>
          </p:cNvSpPr>
          <p:nvPr>
            <p:ph type="sldNum" sz="quarter" idx="12"/>
          </p:nvPr>
        </p:nvSpPr>
        <p:spPr/>
        <p:txBody>
          <a:bodyPr/>
          <a:lstStyle/>
          <a:p>
            <a:pPr>
              <a:defRPr/>
            </a:pPr>
            <a:fld id="{B5976719-4C93-4032-AE44-9AF0CDE2F195}" type="slidenum">
              <a:rPr lang="en-US" altLang="zh-CN" smtClean="0">
                <a:latin typeface="+mn-lt"/>
              </a:rPr>
              <a:pPr>
                <a:defRPr/>
              </a:pPr>
              <a:t>42</a:t>
            </a:fld>
            <a:endParaRPr lang="en-US" altLang="zh-CN" dirty="0">
              <a:latin typeface="+mn-lt"/>
            </a:endParaRPr>
          </a:p>
        </p:txBody>
      </p:sp>
      <p:sp>
        <p:nvSpPr>
          <p:cNvPr id="75" name="动作按钮: 自定义 74">
            <a:hlinkClick r:id="" action="ppaction://noaction" highlightClick="1"/>
          </p:cNvPr>
          <p:cNvSpPr/>
          <p:nvPr/>
        </p:nvSpPr>
        <p:spPr>
          <a:xfrm>
            <a:off x="1748264" y="2164018"/>
            <a:ext cx="800100" cy="342900"/>
          </a:xfrm>
          <a:prstGeom prst="actionButtonBlank">
            <a:avLst/>
          </a:prstGeom>
          <a:noFill/>
          <a:ln w="19050">
            <a:solidFill>
              <a:schemeClr val="accent1"/>
            </a:solidFill>
          </a:ln>
        </p:spPr>
        <p:txBody>
          <a:bodyPr wrap="square" rtlCol="0" anchor="ctr" anchorCtr="0">
            <a:noAutofit/>
          </a:bodyPr>
          <a:lstStyle/>
          <a:p>
            <a:pPr algn="ctr"/>
            <a:r>
              <a:rPr lang="en-US" altLang="zh-CN" sz="1600" dirty="0" err="1">
                <a:solidFill>
                  <a:schemeClr val="accent2"/>
                </a:solidFill>
                <a:latin typeface="+mn-lt"/>
              </a:rPr>
              <a:t>ri</a:t>
            </a:r>
            <a:endParaRPr lang="zh-CN" altLang="en-US" sz="1600" dirty="0">
              <a:solidFill>
                <a:schemeClr val="accent2"/>
              </a:solidFill>
              <a:latin typeface="+mn-lt"/>
            </a:endParaRPr>
          </a:p>
        </p:txBody>
      </p:sp>
    </p:spTree>
    <p:extLst>
      <p:ext uri="{BB962C8B-B14F-4D97-AF65-F5344CB8AC3E}">
        <p14:creationId xmlns:p14="http://schemas.microsoft.com/office/powerpoint/2010/main" val="2228896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idx="1"/>
          </p:nvPr>
        </p:nvSpPr>
        <p:spPr/>
        <p:txBody>
          <a:bodyPr/>
          <a:lstStyle/>
          <a:p>
            <a:r>
              <a:rPr lang="en-US" altLang="zh-CN" dirty="0"/>
              <a:t>What is the problem with this solution?</a:t>
            </a:r>
            <a:endParaRPr lang="zh-CN" altLang="en-US" dirty="0"/>
          </a:p>
        </p:txBody>
      </p:sp>
      <p:sp>
        <p:nvSpPr>
          <p:cNvPr id="2" name="灯片编号占位符 1"/>
          <p:cNvSpPr>
            <a:spLocks noGrp="1"/>
          </p:cNvSpPr>
          <p:nvPr>
            <p:ph type="sldNum" sz="quarter" idx="12"/>
          </p:nvPr>
        </p:nvSpPr>
        <p:spPr/>
        <p:txBody>
          <a:bodyPr/>
          <a:lstStyle/>
          <a:p>
            <a:pPr>
              <a:defRPr/>
            </a:pPr>
            <a:fld id="{F769371F-0F95-4BDF-9A9A-7FF549C12214}" type="slidenum">
              <a:rPr lang="en-US" altLang="zh-CN" smtClean="0"/>
              <a:pPr>
                <a:defRPr/>
              </a:pPr>
              <a:t>43</a:t>
            </a:fld>
            <a:endParaRPr lang="en-US" altLang="zh-CN" dirty="0"/>
          </a:p>
        </p:txBody>
      </p:sp>
      <p:sp>
        <p:nvSpPr>
          <p:cNvPr id="5" name="内容占位符 4"/>
          <p:cNvSpPr>
            <a:spLocks noGrp="1"/>
          </p:cNvSpPr>
          <p:nvPr>
            <p:ph sz="quarter" idx="13"/>
          </p:nvPr>
        </p:nvSpPr>
        <p:spPr/>
        <p:txBody>
          <a:bodyPr/>
          <a:lstStyle/>
          <a:p>
            <a:pPr marL="0" indent="0">
              <a:buNone/>
            </a:pPr>
            <a:r>
              <a:rPr lang="en-US" altLang="zh-CN" dirty="0"/>
              <a:t>The random blocks are also sent.</a:t>
            </a:r>
          </a:p>
          <a:p>
            <a:pPr marL="0" indent="0">
              <a:buNone/>
            </a:pPr>
            <a:r>
              <a:rPr lang="en-US" altLang="zh-CN" dirty="0"/>
              <a:t>Random blocks are as many as message blocks</a:t>
            </a:r>
          </a:p>
          <a:p>
            <a:pPr marL="0" indent="0">
              <a:buNone/>
            </a:pPr>
            <a:r>
              <a:rPr lang="en-US" altLang="zh-CN" b="1" dirty="0">
                <a:solidFill>
                  <a:schemeClr val="accent2">
                    <a:lumMod val="20000"/>
                    <a:lumOff val="80000"/>
                  </a:schemeClr>
                </a:solidFill>
              </a:rPr>
              <a:t>This incurs transmission cost (waste of communication resource)</a:t>
            </a:r>
          </a:p>
        </p:txBody>
      </p:sp>
    </p:spTree>
    <p:extLst>
      <p:ext uri="{BB962C8B-B14F-4D97-AF65-F5344CB8AC3E}">
        <p14:creationId xmlns:p14="http://schemas.microsoft.com/office/powerpoint/2010/main" val="4067866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Cipher-block chaining</a:t>
            </a:r>
            <a:endParaRPr lang="zh-CN" altLang="en-US" dirty="0"/>
          </a:p>
        </p:txBody>
      </p:sp>
      <p:sp>
        <p:nvSpPr>
          <p:cNvPr id="6" name="灯片编号占位符 2"/>
          <p:cNvSpPr txBox="1">
            <a:spLocks/>
          </p:cNvSpPr>
          <p:nvPr/>
        </p:nvSpPr>
        <p:spPr bwMode="auto">
          <a:xfrm>
            <a:off x="9829800" y="6510338"/>
            <a:ext cx="838200" cy="34766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defPPr>
              <a:defRPr lang="en-US"/>
            </a:defPPr>
            <a:lvl1pPr algn="r" rtl="0" eaLnBrk="0" fontAlgn="base" hangingPunct="0">
              <a:spcBef>
                <a:spcPct val="0"/>
              </a:spcBef>
              <a:spcAft>
                <a:spcPct val="0"/>
              </a:spcAft>
              <a:defRPr sz="1800" b="1" kern="1200">
                <a:solidFill>
                  <a:schemeClr val="tx1"/>
                </a:solidFill>
                <a:latin typeface="Comic Sans MS" panose="030F0702030302020204" pitchFamily="66" charset="0"/>
                <a:ea typeface="宋体" panose="02010600030101010101" pitchFamily="2" charset="-122"/>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微软雅黑" panose="020B0503020204020204" pitchFamily="34" charset="-122"/>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微软雅黑" panose="020B0503020204020204" pitchFamily="34" charset="-122"/>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微软雅黑" panose="020B0503020204020204" pitchFamily="34" charset="-122"/>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微软雅黑" panose="020B0503020204020204" pitchFamily="34" charset="-122"/>
                <a:cs typeface="+mn-cs"/>
              </a:defRPr>
            </a:lvl5pPr>
            <a:lvl6pPr marL="2286000" algn="l" defTabSz="914400" rtl="0" eaLnBrk="1" latinLnBrk="0" hangingPunct="1">
              <a:defRPr sz="2400" kern="1200">
                <a:solidFill>
                  <a:schemeClr val="tx1"/>
                </a:solidFill>
                <a:latin typeface="Times New Roman" panose="02020603050405020304" pitchFamily="18" charset="0"/>
                <a:ea typeface="微软雅黑" panose="020B0503020204020204" pitchFamily="34" charset="-122"/>
                <a:cs typeface="+mn-cs"/>
              </a:defRPr>
            </a:lvl6pPr>
            <a:lvl7pPr marL="2743200" algn="l" defTabSz="914400" rtl="0" eaLnBrk="1" latinLnBrk="0" hangingPunct="1">
              <a:defRPr sz="2400" kern="1200">
                <a:solidFill>
                  <a:schemeClr val="tx1"/>
                </a:solidFill>
                <a:latin typeface="Times New Roman" panose="02020603050405020304" pitchFamily="18" charset="0"/>
                <a:ea typeface="微软雅黑" panose="020B0503020204020204" pitchFamily="34" charset="-122"/>
                <a:cs typeface="+mn-cs"/>
              </a:defRPr>
            </a:lvl7pPr>
            <a:lvl8pPr marL="3200400" algn="l" defTabSz="914400" rtl="0" eaLnBrk="1" latinLnBrk="0" hangingPunct="1">
              <a:defRPr sz="2400" kern="1200">
                <a:solidFill>
                  <a:schemeClr val="tx1"/>
                </a:solidFill>
                <a:latin typeface="Times New Roman" panose="02020603050405020304" pitchFamily="18" charset="0"/>
                <a:ea typeface="微软雅黑" panose="020B0503020204020204" pitchFamily="34" charset="-122"/>
                <a:cs typeface="+mn-cs"/>
              </a:defRPr>
            </a:lvl8pPr>
            <a:lvl9pPr marL="3657600" algn="l" defTabSz="914400" rtl="0" eaLnBrk="1" latinLnBrk="0" hangingPunct="1">
              <a:defRPr sz="2400" kern="1200">
                <a:solidFill>
                  <a:schemeClr val="tx1"/>
                </a:solidFill>
                <a:latin typeface="Times New Roman" panose="02020603050405020304" pitchFamily="18" charset="0"/>
                <a:ea typeface="微软雅黑" panose="020B0503020204020204" pitchFamily="34" charset="-122"/>
                <a:cs typeface="+mn-cs"/>
              </a:defRPr>
            </a:lvl9pPr>
          </a:lstStyle>
          <a:p>
            <a:pPr>
              <a:defRPr/>
            </a:pPr>
            <a:fld id="{F769371F-0F95-4BDF-9A9A-7FF549C12214}" type="slidenum">
              <a:rPr lang="en-US" altLang="zh-CN">
                <a:latin typeface="+mn-lt"/>
              </a:rPr>
              <a:pPr>
                <a:defRPr/>
              </a:pPr>
              <a:t>44</a:t>
            </a:fld>
            <a:endParaRPr lang="en-US" altLang="zh-CN" dirty="0">
              <a:latin typeface="+mn-lt"/>
            </a:endParaRPr>
          </a:p>
        </p:txBody>
      </p:sp>
      <p:sp>
        <p:nvSpPr>
          <p:cNvPr id="7" name="动作按钮: 自定义 6">
            <a:hlinkClick r:id="" action="ppaction://noaction" highlightClick="1"/>
          </p:cNvPr>
          <p:cNvSpPr/>
          <p:nvPr/>
        </p:nvSpPr>
        <p:spPr>
          <a:xfrm>
            <a:off x="3061841" y="1325820"/>
            <a:ext cx="800100" cy="342900"/>
          </a:xfrm>
          <a:prstGeom prst="actionButtonBlank">
            <a:avLst/>
          </a:prstGeom>
          <a:solidFill>
            <a:schemeClr val="accent3"/>
          </a:solidFill>
          <a:ln w="19050">
            <a:solidFill>
              <a:schemeClr val="accent1"/>
            </a:solidFill>
          </a:ln>
        </p:spPr>
        <p:txBody>
          <a:bodyPr wrap="square" rtlCol="0" anchor="ctr" anchorCtr="0">
            <a:noAutofit/>
          </a:bodyPr>
          <a:lstStyle/>
          <a:p>
            <a:pPr algn="ctr"/>
            <a:r>
              <a:rPr lang="en-US" altLang="zh-CN" sz="1600" dirty="0">
                <a:latin typeface="+mn-lt"/>
              </a:rPr>
              <a:t>m1</a:t>
            </a:r>
            <a:endParaRPr lang="zh-CN" altLang="en-US" sz="1600" dirty="0">
              <a:latin typeface="+mn-lt"/>
            </a:endParaRPr>
          </a:p>
        </p:txBody>
      </p:sp>
      <p:sp>
        <p:nvSpPr>
          <p:cNvPr id="8" name="动作按钮: 自定义 7">
            <a:hlinkClick r:id="" action="ppaction://noaction" highlightClick="1"/>
          </p:cNvPr>
          <p:cNvSpPr/>
          <p:nvPr/>
        </p:nvSpPr>
        <p:spPr>
          <a:xfrm>
            <a:off x="4098161" y="1325820"/>
            <a:ext cx="800100" cy="342900"/>
          </a:xfrm>
          <a:prstGeom prst="actionButtonBlank">
            <a:avLst/>
          </a:prstGeom>
          <a:ln w="19050">
            <a:solidFill>
              <a:schemeClr val="accent1"/>
            </a:solidFill>
          </a:ln>
        </p:spPr>
        <p:txBody>
          <a:bodyPr wrap="square" rtlCol="0" anchor="ctr" anchorCtr="0">
            <a:noAutofit/>
          </a:bodyPr>
          <a:lstStyle/>
          <a:p>
            <a:pPr algn="ctr"/>
            <a:r>
              <a:rPr lang="en-US" altLang="zh-CN" sz="1600" dirty="0">
                <a:latin typeface="+mn-lt"/>
              </a:rPr>
              <a:t>m2</a:t>
            </a:r>
            <a:endParaRPr lang="zh-CN" altLang="en-US" sz="1600" dirty="0">
              <a:latin typeface="+mn-lt"/>
            </a:endParaRPr>
          </a:p>
        </p:txBody>
      </p:sp>
      <p:sp>
        <p:nvSpPr>
          <p:cNvPr id="9" name="动作按钮: 自定义 8">
            <a:hlinkClick r:id="" action="ppaction://noaction" highlightClick="1"/>
          </p:cNvPr>
          <p:cNvSpPr/>
          <p:nvPr/>
        </p:nvSpPr>
        <p:spPr>
          <a:xfrm>
            <a:off x="5218301" y="1325820"/>
            <a:ext cx="800100" cy="342900"/>
          </a:xfrm>
          <a:prstGeom prst="actionButtonBlank">
            <a:avLst/>
          </a:prstGeom>
          <a:ln w="19050">
            <a:solidFill>
              <a:schemeClr val="accent1"/>
            </a:solidFill>
          </a:ln>
        </p:spPr>
        <p:txBody>
          <a:bodyPr wrap="square" rtlCol="0" anchor="ctr" anchorCtr="0">
            <a:noAutofit/>
          </a:bodyPr>
          <a:lstStyle/>
          <a:p>
            <a:pPr algn="ctr"/>
            <a:r>
              <a:rPr lang="en-US" altLang="zh-CN" sz="1600" dirty="0">
                <a:latin typeface="+mn-lt"/>
              </a:rPr>
              <a:t>m3</a:t>
            </a:r>
            <a:endParaRPr lang="zh-CN" altLang="en-US" sz="1600" dirty="0">
              <a:latin typeface="+mn-lt"/>
            </a:endParaRPr>
          </a:p>
        </p:txBody>
      </p:sp>
      <p:sp>
        <p:nvSpPr>
          <p:cNvPr id="10" name="动作按钮: 自定义 9">
            <a:hlinkClick r:id="" action="ppaction://noaction" highlightClick="1"/>
          </p:cNvPr>
          <p:cNvSpPr/>
          <p:nvPr/>
        </p:nvSpPr>
        <p:spPr>
          <a:xfrm>
            <a:off x="6262241" y="1325820"/>
            <a:ext cx="800100" cy="342900"/>
          </a:xfrm>
          <a:prstGeom prst="actionButtonBlank">
            <a:avLst/>
          </a:prstGeom>
          <a:solidFill>
            <a:schemeClr val="accent3"/>
          </a:solidFill>
          <a:ln w="19050">
            <a:solidFill>
              <a:schemeClr val="accent1"/>
            </a:solidFill>
          </a:ln>
        </p:spPr>
        <p:txBody>
          <a:bodyPr wrap="square" rtlCol="0" anchor="ctr" anchorCtr="0">
            <a:noAutofit/>
          </a:bodyPr>
          <a:lstStyle/>
          <a:p>
            <a:pPr algn="ctr"/>
            <a:r>
              <a:rPr lang="en-US" altLang="zh-CN" sz="1600" dirty="0">
                <a:latin typeface="+mn-lt"/>
              </a:rPr>
              <a:t>m4</a:t>
            </a:r>
            <a:endParaRPr lang="zh-CN" altLang="en-US" sz="1600" dirty="0">
              <a:latin typeface="+mn-lt"/>
            </a:endParaRPr>
          </a:p>
        </p:txBody>
      </p:sp>
      <p:sp>
        <p:nvSpPr>
          <p:cNvPr id="11" name="动作按钮: 自定义 10">
            <a:hlinkClick r:id="" action="ppaction://noaction" highlightClick="1"/>
          </p:cNvPr>
          <p:cNvSpPr/>
          <p:nvPr/>
        </p:nvSpPr>
        <p:spPr>
          <a:xfrm>
            <a:off x="7306181" y="1325820"/>
            <a:ext cx="800100" cy="342900"/>
          </a:xfrm>
          <a:prstGeom prst="actionButtonBlank">
            <a:avLst/>
          </a:prstGeom>
          <a:ln w="19050">
            <a:solidFill>
              <a:schemeClr val="accent1"/>
            </a:solidFill>
          </a:ln>
        </p:spPr>
        <p:txBody>
          <a:bodyPr wrap="square" rtlCol="0" anchor="ctr" anchorCtr="0">
            <a:noAutofit/>
          </a:bodyPr>
          <a:lstStyle/>
          <a:p>
            <a:pPr algn="ctr"/>
            <a:r>
              <a:rPr lang="en-US" altLang="zh-CN" sz="1600" dirty="0">
                <a:latin typeface="+mn-lt"/>
              </a:rPr>
              <a:t>m5</a:t>
            </a:r>
            <a:endParaRPr lang="zh-CN" altLang="en-US" sz="1600" dirty="0">
              <a:latin typeface="+mn-lt"/>
            </a:endParaRPr>
          </a:p>
        </p:txBody>
      </p:sp>
      <p:sp>
        <p:nvSpPr>
          <p:cNvPr id="12" name="动作按钮: 自定义 11">
            <a:hlinkClick r:id="" action="ppaction://noaction" highlightClick="1"/>
          </p:cNvPr>
          <p:cNvSpPr/>
          <p:nvPr/>
        </p:nvSpPr>
        <p:spPr>
          <a:xfrm>
            <a:off x="3061841" y="2156400"/>
            <a:ext cx="800100" cy="342900"/>
          </a:xfrm>
          <a:prstGeom prst="actionButtonBlank">
            <a:avLst/>
          </a:prstGeom>
          <a:noFill/>
          <a:ln w="19050">
            <a:solidFill>
              <a:schemeClr val="accent1"/>
            </a:solidFill>
          </a:ln>
        </p:spPr>
        <p:txBody>
          <a:bodyPr wrap="square" rtlCol="0" anchor="ctr" anchorCtr="0">
            <a:noAutofit/>
          </a:bodyPr>
          <a:lstStyle/>
          <a:p>
            <a:pPr algn="ctr"/>
            <a:r>
              <a:rPr lang="en-US" altLang="zh-CN" sz="1600" dirty="0">
                <a:solidFill>
                  <a:schemeClr val="accent2"/>
                </a:solidFill>
                <a:latin typeface="+mn-lt"/>
              </a:rPr>
              <a:t>r1</a:t>
            </a:r>
            <a:endParaRPr lang="zh-CN" altLang="en-US" sz="1600" dirty="0">
              <a:solidFill>
                <a:schemeClr val="accent2"/>
              </a:solidFill>
              <a:latin typeface="+mn-lt"/>
            </a:endParaRPr>
          </a:p>
        </p:txBody>
      </p:sp>
      <p:sp>
        <p:nvSpPr>
          <p:cNvPr id="13" name="动作按钮: 自定义 12">
            <a:hlinkClick r:id="" action="ppaction://noaction" highlightClick="1"/>
          </p:cNvPr>
          <p:cNvSpPr/>
          <p:nvPr/>
        </p:nvSpPr>
        <p:spPr>
          <a:xfrm>
            <a:off x="4098161" y="2156400"/>
            <a:ext cx="800100" cy="342900"/>
          </a:xfrm>
          <a:prstGeom prst="actionButtonBlank">
            <a:avLst/>
          </a:prstGeom>
          <a:solidFill>
            <a:schemeClr val="accent5">
              <a:lumMod val="20000"/>
              <a:lumOff val="80000"/>
            </a:schemeClr>
          </a:solidFill>
          <a:ln w="19050">
            <a:solidFill>
              <a:schemeClr val="accent1"/>
            </a:solidFill>
          </a:ln>
        </p:spPr>
        <p:txBody>
          <a:bodyPr wrap="square" rtlCol="0" anchor="ctr" anchorCtr="0">
            <a:noAutofit/>
          </a:bodyPr>
          <a:lstStyle/>
          <a:p>
            <a:pPr algn="ctr"/>
            <a:r>
              <a:rPr lang="en-US" altLang="zh-CN" sz="1600" dirty="0">
                <a:latin typeface="+mn-lt"/>
              </a:rPr>
              <a:t>c1</a:t>
            </a:r>
            <a:endParaRPr lang="zh-CN" altLang="en-US" sz="1600" dirty="0">
              <a:latin typeface="+mn-lt"/>
            </a:endParaRPr>
          </a:p>
        </p:txBody>
      </p:sp>
      <p:sp>
        <p:nvSpPr>
          <p:cNvPr id="14" name="动作按钮: 自定义 13">
            <a:hlinkClick r:id="" action="ppaction://noaction" highlightClick="1"/>
          </p:cNvPr>
          <p:cNvSpPr/>
          <p:nvPr/>
        </p:nvSpPr>
        <p:spPr>
          <a:xfrm>
            <a:off x="5218301" y="2156400"/>
            <a:ext cx="800100" cy="342900"/>
          </a:xfrm>
          <a:prstGeom prst="actionButtonBlank">
            <a:avLst/>
          </a:prstGeom>
          <a:solidFill>
            <a:schemeClr val="bg1">
              <a:lumMod val="85000"/>
            </a:schemeClr>
          </a:solidFill>
          <a:ln w="19050">
            <a:solidFill>
              <a:schemeClr val="accent1"/>
            </a:solidFill>
          </a:ln>
        </p:spPr>
        <p:txBody>
          <a:bodyPr wrap="square" rtlCol="0" anchor="ctr" anchorCtr="0">
            <a:noAutofit/>
          </a:bodyPr>
          <a:lstStyle/>
          <a:p>
            <a:pPr algn="ctr"/>
            <a:r>
              <a:rPr lang="en-US" altLang="zh-CN" sz="1600" dirty="0">
                <a:latin typeface="+mn-lt"/>
              </a:rPr>
              <a:t>c2</a:t>
            </a:r>
            <a:endParaRPr lang="zh-CN" altLang="en-US" sz="1600" dirty="0">
              <a:latin typeface="+mn-lt"/>
            </a:endParaRPr>
          </a:p>
        </p:txBody>
      </p:sp>
      <p:sp>
        <p:nvSpPr>
          <p:cNvPr id="15" name="动作按钮: 自定义 14">
            <a:hlinkClick r:id="" action="ppaction://noaction" highlightClick="1"/>
          </p:cNvPr>
          <p:cNvSpPr/>
          <p:nvPr/>
        </p:nvSpPr>
        <p:spPr>
          <a:xfrm>
            <a:off x="6262241" y="2156400"/>
            <a:ext cx="800100" cy="342900"/>
          </a:xfrm>
          <a:prstGeom prst="actionButtonBlank">
            <a:avLst/>
          </a:prstGeom>
          <a:solidFill>
            <a:schemeClr val="bg1">
              <a:lumMod val="50000"/>
            </a:schemeClr>
          </a:solidFill>
          <a:ln w="19050">
            <a:solidFill>
              <a:schemeClr val="accent1"/>
            </a:solidFill>
          </a:ln>
        </p:spPr>
        <p:txBody>
          <a:bodyPr wrap="square" rtlCol="0" anchor="ctr" anchorCtr="0">
            <a:noAutofit/>
          </a:bodyPr>
          <a:lstStyle/>
          <a:p>
            <a:pPr algn="ctr"/>
            <a:r>
              <a:rPr lang="en-US" altLang="zh-CN" sz="1600" dirty="0">
                <a:latin typeface="+mn-lt"/>
              </a:rPr>
              <a:t>c3</a:t>
            </a:r>
            <a:endParaRPr lang="zh-CN" altLang="en-US" sz="1600" dirty="0">
              <a:latin typeface="+mn-lt"/>
            </a:endParaRPr>
          </a:p>
        </p:txBody>
      </p:sp>
      <p:sp>
        <p:nvSpPr>
          <p:cNvPr id="16" name="动作按钮: 自定义 15">
            <a:hlinkClick r:id="" action="ppaction://noaction" highlightClick="1"/>
          </p:cNvPr>
          <p:cNvSpPr/>
          <p:nvPr/>
        </p:nvSpPr>
        <p:spPr>
          <a:xfrm>
            <a:off x="7306181" y="2156400"/>
            <a:ext cx="800100" cy="342900"/>
          </a:xfrm>
          <a:prstGeom prst="actionButtonBlank">
            <a:avLst/>
          </a:prstGeom>
          <a:solidFill>
            <a:schemeClr val="accent6">
              <a:lumMod val="40000"/>
              <a:lumOff val="60000"/>
            </a:schemeClr>
          </a:solidFill>
          <a:ln w="19050">
            <a:solidFill>
              <a:schemeClr val="accent1"/>
            </a:solidFill>
          </a:ln>
        </p:spPr>
        <p:txBody>
          <a:bodyPr wrap="square" rtlCol="0" anchor="ctr" anchorCtr="0">
            <a:noAutofit/>
          </a:bodyPr>
          <a:lstStyle/>
          <a:p>
            <a:pPr algn="ctr"/>
            <a:r>
              <a:rPr lang="en-US" altLang="zh-CN" sz="1600" dirty="0">
                <a:latin typeface="+mn-lt"/>
              </a:rPr>
              <a:t>c4</a:t>
            </a:r>
            <a:endParaRPr lang="zh-CN" altLang="en-US" sz="1600" dirty="0">
              <a:latin typeface="+mn-lt"/>
            </a:endParaRPr>
          </a:p>
        </p:txBody>
      </p:sp>
      <p:sp>
        <p:nvSpPr>
          <p:cNvPr id="17" name="矩形 16"/>
          <p:cNvSpPr/>
          <p:nvPr/>
        </p:nvSpPr>
        <p:spPr>
          <a:xfrm>
            <a:off x="3246127" y="1668720"/>
            <a:ext cx="431528" cy="461665"/>
          </a:xfrm>
          <a:prstGeom prst="rect">
            <a:avLst/>
          </a:prstGeom>
        </p:spPr>
        <p:txBody>
          <a:bodyPr wrap="none">
            <a:spAutoFit/>
          </a:bodyPr>
          <a:lstStyle/>
          <a:p>
            <a:r>
              <a:rPr lang="zh-CN" altLang="en-US" b="1" dirty="0">
                <a:solidFill>
                  <a:srgbClr val="222222"/>
                </a:solidFill>
                <a:latin typeface="+mn-lt"/>
              </a:rPr>
              <a:t>⊕</a:t>
            </a:r>
            <a:endParaRPr lang="zh-CN" altLang="en-US" dirty="0">
              <a:latin typeface="+mn-lt"/>
            </a:endParaRPr>
          </a:p>
        </p:txBody>
      </p:sp>
      <p:sp>
        <p:nvSpPr>
          <p:cNvPr id="18" name="矩形 17"/>
          <p:cNvSpPr/>
          <p:nvPr/>
        </p:nvSpPr>
        <p:spPr>
          <a:xfrm>
            <a:off x="4282447" y="1668720"/>
            <a:ext cx="431528" cy="461665"/>
          </a:xfrm>
          <a:prstGeom prst="rect">
            <a:avLst/>
          </a:prstGeom>
        </p:spPr>
        <p:txBody>
          <a:bodyPr wrap="none">
            <a:spAutoFit/>
          </a:bodyPr>
          <a:lstStyle/>
          <a:p>
            <a:r>
              <a:rPr lang="zh-CN" altLang="en-US" b="1" dirty="0">
                <a:solidFill>
                  <a:srgbClr val="222222"/>
                </a:solidFill>
                <a:latin typeface="+mn-lt"/>
              </a:rPr>
              <a:t>⊕</a:t>
            </a:r>
            <a:endParaRPr lang="zh-CN" altLang="en-US" dirty="0">
              <a:latin typeface="+mn-lt"/>
            </a:endParaRPr>
          </a:p>
        </p:txBody>
      </p:sp>
      <p:sp>
        <p:nvSpPr>
          <p:cNvPr id="19" name="矩形 18"/>
          <p:cNvSpPr/>
          <p:nvPr/>
        </p:nvSpPr>
        <p:spPr>
          <a:xfrm>
            <a:off x="5402587" y="1668720"/>
            <a:ext cx="431528" cy="461665"/>
          </a:xfrm>
          <a:prstGeom prst="rect">
            <a:avLst/>
          </a:prstGeom>
        </p:spPr>
        <p:txBody>
          <a:bodyPr wrap="none">
            <a:spAutoFit/>
          </a:bodyPr>
          <a:lstStyle/>
          <a:p>
            <a:r>
              <a:rPr lang="zh-CN" altLang="en-US" b="1" dirty="0">
                <a:solidFill>
                  <a:srgbClr val="222222"/>
                </a:solidFill>
                <a:latin typeface="+mn-lt"/>
              </a:rPr>
              <a:t>⊕</a:t>
            </a:r>
            <a:endParaRPr lang="zh-CN" altLang="en-US" dirty="0">
              <a:latin typeface="+mn-lt"/>
            </a:endParaRPr>
          </a:p>
        </p:txBody>
      </p:sp>
      <p:sp>
        <p:nvSpPr>
          <p:cNvPr id="20" name="矩形 19"/>
          <p:cNvSpPr/>
          <p:nvPr/>
        </p:nvSpPr>
        <p:spPr>
          <a:xfrm>
            <a:off x="6446527" y="1668720"/>
            <a:ext cx="431528" cy="461665"/>
          </a:xfrm>
          <a:prstGeom prst="rect">
            <a:avLst/>
          </a:prstGeom>
        </p:spPr>
        <p:txBody>
          <a:bodyPr wrap="none">
            <a:spAutoFit/>
          </a:bodyPr>
          <a:lstStyle/>
          <a:p>
            <a:r>
              <a:rPr lang="zh-CN" altLang="en-US" b="1" dirty="0">
                <a:solidFill>
                  <a:srgbClr val="222222"/>
                </a:solidFill>
                <a:latin typeface="+mn-lt"/>
              </a:rPr>
              <a:t>⊕</a:t>
            </a:r>
            <a:endParaRPr lang="zh-CN" altLang="en-US" dirty="0">
              <a:latin typeface="+mn-lt"/>
            </a:endParaRPr>
          </a:p>
        </p:txBody>
      </p:sp>
      <p:sp>
        <p:nvSpPr>
          <p:cNvPr id="21" name="矩形 20"/>
          <p:cNvSpPr/>
          <p:nvPr/>
        </p:nvSpPr>
        <p:spPr>
          <a:xfrm>
            <a:off x="7490467" y="1668720"/>
            <a:ext cx="431528" cy="461665"/>
          </a:xfrm>
          <a:prstGeom prst="rect">
            <a:avLst/>
          </a:prstGeom>
        </p:spPr>
        <p:txBody>
          <a:bodyPr wrap="none">
            <a:spAutoFit/>
          </a:bodyPr>
          <a:lstStyle/>
          <a:p>
            <a:r>
              <a:rPr lang="zh-CN" altLang="en-US" b="1" dirty="0">
                <a:solidFill>
                  <a:srgbClr val="222222"/>
                </a:solidFill>
                <a:latin typeface="+mn-lt"/>
              </a:rPr>
              <a:t>⊕</a:t>
            </a:r>
            <a:endParaRPr lang="zh-CN" altLang="en-US" dirty="0">
              <a:latin typeface="+mn-lt"/>
            </a:endParaRPr>
          </a:p>
        </p:txBody>
      </p:sp>
      <p:sp>
        <p:nvSpPr>
          <p:cNvPr id="22" name="文本框 21"/>
          <p:cNvSpPr txBox="1"/>
          <p:nvPr/>
        </p:nvSpPr>
        <p:spPr>
          <a:xfrm>
            <a:off x="1661794" y="1367028"/>
            <a:ext cx="873957" cy="400110"/>
          </a:xfrm>
          <a:prstGeom prst="rect">
            <a:avLst/>
          </a:prstGeom>
          <a:noFill/>
          <a:ln>
            <a:noFill/>
          </a:ln>
        </p:spPr>
        <p:txBody>
          <a:bodyPr wrap="none" rtlCol="0">
            <a:spAutoFit/>
          </a:bodyPr>
          <a:lstStyle/>
          <a:p>
            <a:r>
              <a:rPr lang="en-US" altLang="zh-CN" sz="2000" b="1" dirty="0">
                <a:latin typeface="+mn-lt"/>
                <a:ea typeface="+mn-ea"/>
              </a:rPr>
              <a:t>sender</a:t>
            </a:r>
            <a:endParaRPr lang="zh-CN" altLang="en-US" sz="2000" b="1" dirty="0">
              <a:latin typeface="+mn-lt"/>
              <a:ea typeface="+mn-ea"/>
            </a:endParaRPr>
          </a:p>
        </p:txBody>
      </p:sp>
      <p:sp>
        <p:nvSpPr>
          <p:cNvPr id="23" name="文本框 22"/>
          <p:cNvSpPr txBox="1"/>
          <p:nvPr/>
        </p:nvSpPr>
        <p:spPr>
          <a:xfrm>
            <a:off x="1596723" y="4811028"/>
            <a:ext cx="990977" cy="400110"/>
          </a:xfrm>
          <a:prstGeom prst="rect">
            <a:avLst/>
          </a:prstGeom>
          <a:noFill/>
          <a:ln>
            <a:noFill/>
          </a:ln>
        </p:spPr>
        <p:txBody>
          <a:bodyPr wrap="none" rtlCol="0">
            <a:spAutoFit/>
          </a:bodyPr>
          <a:lstStyle/>
          <a:p>
            <a:r>
              <a:rPr lang="en-US" altLang="zh-CN" sz="2000" b="1" dirty="0">
                <a:latin typeface="+mn-lt"/>
                <a:ea typeface="+mn-ea"/>
              </a:rPr>
              <a:t>receiver</a:t>
            </a:r>
            <a:endParaRPr lang="zh-CN" altLang="en-US" sz="2000" b="1" dirty="0">
              <a:latin typeface="+mn-lt"/>
              <a:ea typeface="+mn-ea"/>
            </a:endParaRPr>
          </a:p>
        </p:txBody>
      </p:sp>
      <p:sp>
        <p:nvSpPr>
          <p:cNvPr id="24" name="下箭头 23"/>
          <p:cNvSpPr/>
          <p:nvPr/>
        </p:nvSpPr>
        <p:spPr>
          <a:xfrm>
            <a:off x="3282821" y="2762783"/>
            <a:ext cx="358140" cy="244108"/>
          </a:xfrm>
          <a:prstGeom prst="downArrow">
            <a:avLst/>
          </a:prstGeom>
          <a:ln w="3175">
            <a:solidFill>
              <a:schemeClr val="tx1"/>
            </a:solidFill>
          </a:ln>
        </p:spPr>
        <p:txBody>
          <a:bodyPr wrap="square" rtlCol="0" anchor="ctr" anchorCtr="0">
            <a:noAutofit/>
          </a:bodyPr>
          <a:lstStyle/>
          <a:p>
            <a:pPr algn="ctr"/>
            <a:endParaRPr lang="zh-CN" altLang="en-US" dirty="0">
              <a:latin typeface="+mn-lt"/>
            </a:endParaRPr>
          </a:p>
        </p:txBody>
      </p:sp>
      <p:sp>
        <p:nvSpPr>
          <p:cNvPr id="25" name="动作按钮: 自定义 24">
            <a:hlinkClick r:id="" action="ppaction://noaction" highlightClick="1"/>
          </p:cNvPr>
          <p:cNvSpPr/>
          <p:nvPr/>
        </p:nvSpPr>
        <p:spPr>
          <a:xfrm>
            <a:off x="3061841" y="3177951"/>
            <a:ext cx="800100" cy="332874"/>
          </a:xfrm>
          <a:prstGeom prst="actionButtonBlank">
            <a:avLst/>
          </a:prstGeom>
          <a:solidFill>
            <a:schemeClr val="accent5">
              <a:lumMod val="20000"/>
              <a:lumOff val="80000"/>
            </a:schemeClr>
          </a:solidFill>
          <a:ln w="19050">
            <a:solidFill>
              <a:schemeClr val="accent1"/>
            </a:solidFill>
          </a:ln>
        </p:spPr>
        <p:txBody>
          <a:bodyPr wrap="square" rtlCol="0" anchor="ctr" anchorCtr="0">
            <a:noAutofit/>
          </a:bodyPr>
          <a:lstStyle/>
          <a:p>
            <a:pPr algn="ctr"/>
            <a:r>
              <a:rPr lang="en-US" altLang="zh-CN" sz="1600" dirty="0">
                <a:latin typeface="+mn-lt"/>
              </a:rPr>
              <a:t>c1</a:t>
            </a:r>
            <a:endParaRPr lang="zh-CN" altLang="en-US" sz="1600" dirty="0">
              <a:latin typeface="+mn-lt"/>
            </a:endParaRPr>
          </a:p>
        </p:txBody>
      </p:sp>
      <p:sp>
        <p:nvSpPr>
          <p:cNvPr id="26" name="文本框 25"/>
          <p:cNvSpPr txBox="1"/>
          <p:nvPr/>
        </p:nvSpPr>
        <p:spPr>
          <a:xfrm>
            <a:off x="1818237" y="2661618"/>
            <a:ext cx="853119" cy="400110"/>
          </a:xfrm>
          <a:prstGeom prst="rect">
            <a:avLst/>
          </a:prstGeom>
          <a:noFill/>
          <a:ln>
            <a:noFill/>
          </a:ln>
        </p:spPr>
        <p:txBody>
          <a:bodyPr wrap="none" rtlCol="0">
            <a:spAutoFit/>
          </a:bodyPr>
          <a:lstStyle/>
          <a:p>
            <a:r>
              <a:rPr lang="en-US" altLang="zh-CN" sz="2000" dirty="0">
                <a:latin typeface="+mn-lt"/>
                <a:ea typeface="+mn-ea"/>
              </a:rPr>
              <a:t>Key Ks</a:t>
            </a:r>
            <a:endParaRPr lang="zh-CN" altLang="en-US" sz="2000" dirty="0">
              <a:latin typeface="+mn-lt"/>
              <a:ea typeface="+mn-ea"/>
            </a:endParaRPr>
          </a:p>
        </p:txBody>
      </p:sp>
      <p:sp>
        <p:nvSpPr>
          <p:cNvPr id="27" name="下箭头 26"/>
          <p:cNvSpPr/>
          <p:nvPr/>
        </p:nvSpPr>
        <p:spPr>
          <a:xfrm>
            <a:off x="5439281" y="2762783"/>
            <a:ext cx="358140" cy="244108"/>
          </a:xfrm>
          <a:prstGeom prst="downArrow">
            <a:avLst/>
          </a:prstGeom>
          <a:ln w="3175">
            <a:solidFill>
              <a:schemeClr val="tx1"/>
            </a:solidFill>
          </a:ln>
        </p:spPr>
        <p:txBody>
          <a:bodyPr wrap="square" rtlCol="0" anchor="ctr" anchorCtr="0">
            <a:noAutofit/>
          </a:bodyPr>
          <a:lstStyle/>
          <a:p>
            <a:pPr algn="ctr"/>
            <a:endParaRPr lang="zh-CN" altLang="en-US" dirty="0">
              <a:latin typeface="+mn-lt"/>
            </a:endParaRPr>
          </a:p>
        </p:txBody>
      </p:sp>
      <p:sp>
        <p:nvSpPr>
          <p:cNvPr id="28" name="动作按钮: 自定义 27">
            <a:hlinkClick r:id="" action="ppaction://noaction" highlightClick="1"/>
          </p:cNvPr>
          <p:cNvSpPr/>
          <p:nvPr/>
        </p:nvSpPr>
        <p:spPr>
          <a:xfrm>
            <a:off x="5218301" y="3177951"/>
            <a:ext cx="800100" cy="332874"/>
          </a:xfrm>
          <a:prstGeom prst="actionButtonBlank">
            <a:avLst/>
          </a:prstGeom>
          <a:solidFill>
            <a:schemeClr val="bg1">
              <a:lumMod val="50000"/>
            </a:schemeClr>
          </a:solidFill>
          <a:ln w="19050">
            <a:solidFill>
              <a:schemeClr val="accent1"/>
            </a:solidFill>
          </a:ln>
        </p:spPr>
        <p:txBody>
          <a:bodyPr wrap="square" rtlCol="0" anchor="ctr" anchorCtr="0">
            <a:noAutofit/>
          </a:bodyPr>
          <a:lstStyle/>
          <a:p>
            <a:pPr algn="ctr"/>
            <a:r>
              <a:rPr lang="en-US" altLang="zh-CN" sz="1600" dirty="0">
                <a:latin typeface="+mn-lt"/>
              </a:rPr>
              <a:t>c3</a:t>
            </a:r>
            <a:endParaRPr lang="zh-CN" altLang="en-US" sz="1600" dirty="0">
              <a:latin typeface="+mn-lt"/>
            </a:endParaRPr>
          </a:p>
        </p:txBody>
      </p:sp>
      <p:sp>
        <p:nvSpPr>
          <p:cNvPr id="29" name="下箭头 28"/>
          <p:cNvSpPr/>
          <p:nvPr/>
        </p:nvSpPr>
        <p:spPr>
          <a:xfrm>
            <a:off x="6483221" y="2762783"/>
            <a:ext cx="358140" cy="244108"/>
          </a:xfrm>
          <a:prstGeom prst="downArrow">
            <a:avLst/>
          </a:prstGeom>
          <a:ln w="3175">
            <a:solidFill>
              <a:schemeClr val="tx1"/>
            </a:solidFill>
          </a:ln>
        </p:spPr>
        <p:txBody>
          <a:bodyPr wrap="square" rtlCol="0" anchor="ctr" anchorCtr="0">
            <a:noAutofit/>
          </a:bodyPr>
          <a:lstStyle/>
          <a:p>
            <a:pPr algn="ctr"/>
            <a:endParaRPr lang="zh-CN" altLang="en-US" dirty="0">
              <a:latin typeface="+mn-lt"/>
            </a:endParaRPr>
          </a:p>
        </p:txBody>
      </p:sp>
      <p:sp>
        <p:nvSpPr>
          <p:cNvPr id="30" name="动作按钮: 自定义 29">
            <a:hlinkClick r:id="" action="ppaction://noaction" highlightClick="1"/>
          </p:cNvPr>
          <p:cNvSpPr/>
          <p:nvPr/>
        </p:nvSpPr>
        <p:spPr>
          <a:xfrm>
            <a:off x="6262241" y="3177951"/>
            <a:ext cx="800100" cy="332874"/>
          </a:xfrm>
          <a:prstGeom prst="actionButtonBlank">
            <a:avLst/>
          </a:prstGeom>
          <a:solidFill>
            <a:schemeClr val="accent6">
              <a:lumMod val="40000"/>
              <a:lumOff val="60000"/>
            </a:schemeClr>
          </a:solidFill>
          <a:ln w="19050">
            <a:solidFill>
              <a:schemeClr val="accent1"/>
            </a:solidFill>
          </a:ln>
        </p:spPr>
        <p:txBody>
          <a:bodyPr wrap="square" rtlCol="0" anchor="ctr" anchorCtr="0">
            <a:noAutofit/>
          </a:bodyPr>
          <a:lstStyle/>
          <a:p>
            <a:pPr algn="ctr"/>
            <a:r>
              <a:rPr lang="en-US" altLang="zh-CN" sz="1600" dirty="0">
                <a:latin typeface="+mn-lt"/>
              </a:rPr>
              <a:t>c4</a:t>
            </a:r>
            <a:endParaRPr lang="zh-CN" altLang="en-US" sz="1600" dirty="0">
              <a:latin typeface="+mn-lt"/>
            </a:endParaRPr>
          </a:p>
        </p:txBody>
      </p:sp>
      <p:sp>
        <p:nvSpPr>
          <p:cNvPr id="31" name="下箭头 30"/>
          <p:cNvSpPr/>
          <p:nvPr/>
        </p:nvSpPr>
        <p:spPr>
          <a:xfrm>
            <a:off x="7527161" y="2762783"/>
            <a:ext cx="358140" cy="244108"/>
          </a:xfrm>
          <a:prstGeom prst="downArrow">
            <a:avLst/>
          </a:prstGeom>
          <a:ln w="3175">
            <a:solidFill>
              <a:schemeClr val="tx1"/>
            </a:solidFill>
          </a:ln>
        </p:spPr>
        <p:txBody>
          <a:bodyPr wrap="square" rtlCol="0" anchor="ctr" anchorCtr="0">
            <a:noAutofit/>
          </a:bodyPr>
          <a:lstStyle/>
          <a:p>
            <a:pPr algn="ctr"/>
            <a:endParaRPr lang="zh-CN" altLang="en-US" dirty="0">
              <a:latin typeface="+mn-lt"/>
            </a:endParaRPr>
          </a:p>
        </p:txBody>
      </p:sp>
      <p:sp>
        <p:nvSpPr>
          <p:cNvPr id="32" name="动作按钮: 自定义 31">
            <a:hlinkClick r:id="" action="ppaction://noaction" highlightClick="1"/>
          </p:cNvPr>
          <p:cNvSpPr/>
          <p:nvPr/>
        </p:nvSpPr>
        <p:spPr>
          <a:xfrm>
            <a:off x="7306181" y="3177951"/>
            <a:ext cx="800100" cy="332874"/>
          </a:xfrm>
          <a:prstGeom prst="actionButtonBlank">
            <a:avLst/>
          </a:prstGeom>
          <a:solidFill>
            <a:schemeClr val="tx2">
              <a:lumMod val="40000"/>
              <a:lumOff val="60000"/>
            </a:schemeClr>
          </a:solidFill>
          <a:ln w="19050">
            <a:solidFill>
              <a:schemeClr val="accent1"/>
            </a:solidFill>
          </a:ln>
        </p:spPr>
        <p:txBody>
          <a:bodyPr wrap="square" rtlCol="0" anchor="ctr" anchorCtr="0">
            <a:noAutofit/>
          </a:bodyPr>
          <a:lstStyle/>
          <a:p>
            <a:pPr algn="ctr"/>
            <a:r>
              <a:rPr lang="en-US" altLang="zh-CN" sz="1600" dirty="0">
                <a:latin typeface="+mn-lt"/>
              </a:rPr>
              <a:t>c5</a:t>
            </a:r>
            <a:endParaRPr lang="zh-CN" altLang="en-US" sz="1600" dirty="0">
              <a:latin typeface="+mn-lt"/>
            </a:endParaRPr>
          </a:p>
        </p:txBody>
      </p:sp>
      <p:sp>
        <p:nvSpPr>
          <p:cNvPr id="33" name="下箭头 32"/>
          <p:cNvSpPr/>
          <p:nvPr/>
        </p:nvSpPr>
        <p:spPr>
          <a:xfrm>
            <a:off x="4319141" y="2762783"/>
            <a:ext cx="358140" cy="244108"/>
          </a:xfrm>
          <a:prstGeom prst="downArrow">
            <a:avLst/>
          </a:prstGeom>
          <a:ln w="3175">
            <a:solidFill>
              <a:schemeClr val="tx1"/>
            </a:solidFill>
          </a:ln>
        </p:spPr>
        <p:txBody>
          <a:bodyPr wrap="square" rtlCol="0" anchor="ctr" anchorCtr="0">
            <a:noAutofit/>
          </a:bodyPr>
          <a:lstStyle/>
          <a:p>
            <a:pPr algn="ctr"/>
            <a:endParaRPr lang="zh-CN" altLang="en-US" dirty="0">
              <a:latin typeface="+mn-lt"/>
            </a:endParaRPr>
          </a:p>
        </p:txBody>
      </p:sp>
      <p:sp>
        <p:nvSpPr>
          <p:cNvPr id="34" name="动作按钮: 自定义 33">
            <a:hlinkClick r:id="" action="ppaction://noaction" highlightClick="1"/>
          </p:cNvPr>
          <p:cNvSpPr/>
          <p:nvPr/>
        </p:nvSpPr>
        <p:spPr>
          <a:xfrm>
            <a:off x="4098161" y="3177951"/>
            <a:ext cx="800100" cy="332874"/>
          </a:xfrm>
          <a:prstGeom prst="actionButtonBlank">
            <a:avLst/>
          </a:prstGeom>
          <a:solidFill>
            <a:schemeClr val="bg1">
              <a:lumMod val="85000"/>
            </a:schemeClr>
          </a:solidFill>
          <a:ln w="19050">
            <a:solidFill>
              <a:schemeClr val="accent1"/>
            </a:solidFill>
          </a:ln>
        </p:spPr>
        <p:txBody>
          <a:bodyPr wrap="square" rtlCol="0" anchor="ctr" anchorCtr="0">
            <a:noAutofit/>
          </a:bodyPr>
          <a:lstStyle/>
          <a:p>
            <a:pPr algn="ctr"/>
            <a:r>
              <a:rPr lang="en-US" altLang="zh-CN" sz="1600" dirty="0">
                <a:latin typeface="+mn-lt"/>
              </a:rPr>
              <a:t>c2</a:t>
            </a:r>
            <a:endParaRPr lang="zh-CN" altLang="en-US" sz="1600" dirty="0">
              <a:latin typeface="+mn-lt"/>
            </a:endParaRPr>
          </a:p>
        </p:txBody>
      </p:sp>
      <p:sp>
        <p:nvSpPr>
          <p:cNvPr id="35" name="文本框 34"/>
          <p:cNvSpPr txBox="1"/>
          <p:nvPr/>
        </p:nvSpPr>
        <p:spPr>
          <a:xfrm>
            <a:off x="8952662" y="1289300"/>
            <a:ext cx="1148071" cy="400110"/>
          </a:xfrm>
          <a:prstGeom prst="rect">
            <a:avLst/>
          </a:prstGeom>
          <a:noFill/>
          <a:ln>
            <a:noFill/>
          </a:ln>
        </p:spPr>
        <p:txBody>
          <a:bodyPr wrap="none" rtlCol="0">
            <a:spAutoFit/>
          </a:bodyPr>
          <a:lstStyle/>
          <a:p>
            <a:r>
              <a:rPr lang="en-US" altLang="zh-CN" sz="2000" dirty="0">
                <a:latin typeface="+mn-lt"/>
                <a:ea typeface="+mn-ea"/>
              </a:rPr>
              <a:t>Messages</a:t>
            </a:r>
            <a:endParaRPr lang="zh-CN" altLang="en-US" sz="2000" dirty="0">
              <a:latin typeface="+mn-lt"/>
              <a:ea typeface="+mn-ea"/>
            </a:endParaRPr>
          </a:p>
        </p:txBody>
      </p:sp>
      <p:sp>
        <p:nvSpPr>
          <p:cNvPr id="36" name="文本框 35"/>
          <p:cNvSpPr txBox="1"/>
          <p:nvPr/>
        </p:nvSpPr>
        <p:spPr>
          <a:xfrm>
            <a:off x="9039278" y="2398681"/>
            <a:ext cx="1050288" cy="400110"/>
          </a:xfrm>
          <a:prstGeom prst="rect">
            <a:avLst/>
          </a:prstGeom>
          <a:noFill/>
          <a:ln>
            <a:noFill/>
          </a:ln>
        </p:spPr>
        <p:txBody>
          <a:bodyPr wrap="none" rtlCol="0">
            <a:spAutoFit/>
          </a:bodyPr>
          <a:lstStyle/>
          <a:p>
            <a:r>
              <a:rPr lang="en-US" altLang="zh-CN" sz="2000" dirty="0">
                <a:latin typeface="+mn-lt"/>
                <a:ea typeface="+mn-ea"/>
              </a:rPr>
              <a:t>Also sent</a:t>
            </a:r>
            <a:endParaRPr lang="zh-CN" altLang="en-US" sz="2000" dirty="0">
              <a:latin typeface="+mn-lt"/>
              <a:ea typeface="+mn-ea"/>
            </a:endParaRPr>
          </a:p>
        </p:txBody>
      </p:sp>
      <p:sp>
        <p:nvSpPr>
          <p:cNvPr id="37" name="下箭头 36"/>
          <p:cNvSpPr/>
          <p:nvPr/>
        </p:nvSpPr>
        <p:spPr>
          <a:xfrm>
            <a:off x="3282821" y="3938872"/>
            <a:ext cx="358140" cy="244108"/>
          </a:xfrm>
          <a:prstGeom prst="downArrow">
            <a:avLst/>
          </a:prstGeom>
          <a:ln w="3175">
            <a:solidFill>
              <a:schemeClr val="tx1"/>
            </a:solidFill>
          </a:ln>
        </p:spPr>
        <p:txBody>
          <a:bodyPr wrap="square" rtlCol="0" anchor="ctr" anchorCtr="0">
            <a:noAutofit/>
          </a:bodyPr>
          <a:lstStyle/>
          <a:p>
            <a:pPr algn="ctr"/>
            <a:endParaRPr lang="zh-CN" altLang="en-US" dirty="0">
              <a:latin typeface="+mn-lt"/>
            </a:endParaRPr>
          </a:p>
        </p:txBody>
      </p:sp>
      <p:sp>
        <p:nvSpPr>
          <p:cNvPr id="38" name="下箭头 37"/>
          <p:cNvSpPr/>
          <p:nvPr/>
        </p:nvSpPr>
        <p:spPr>
          <a:xfrm>
            <a:off x="5439281" y="3938872"/>
            <a:ext cx="358140" cy="244108"/>
          </a:xfrm>
          <a:prstGeom prst="downArrow">
            <a:avLst/>
          </a:prstGeom>
          <a:ln w="3175">
            <a:solidFill>
              <a:schemeClr val="tx1"/>
            </a:solidFill>
          </a:ln>
        </p:spPr>
        <p:txBody>
          <a:bodyPr wrap="square" rtlCol="0" anchor="ctr" anchorCtr="0">
            <a:noAutofit/>
          </a:bodyPr>
          <a:lstStyle/>
          <a:p>
            <a:pPr algn="ctr"/>
            <a:endParaRPr lang="zh-CN" altLang="en-US" dirty="0">
              <a:latin typeface="+mn-lt"/>
            </a:endParaRPr>
          </a:p>
        </p:txBody>
      </p:sp>
      <p:sp>
        <p:nvSpPr>
          <p:cNvPr id="39" name="下箭头 38"/>
          <p:cNvSpPr/>
          <p:nvPr/>
        </p:nvSpPr>
        <p:spPr>
          <a:xfrm>
            <a:off x="6483221" y="3938872"/>
            <a:ext cx="358140" cy="244108"/>
          </a:xfrm>
          <a:prstGeom prst="downArrow">
            <a:avLst/>
          </a:prstGeom>
          <a:ln w="3175">
            <a:solidFill>
              <a:schemeClr val="tx1"/>
            </a:solidFill>
          </a:ln>
        </p:spPr>
        <p:txBody>
          <a:bodyPr wrap="square" rtlCol="0" anchor="ctr" anchorCtr="0">
            <a:noAutofit/>
          </a:bodyPr>
          <a:lstStyle/>
          <a:p>
            <a:pPr algn="ctr"/>
            <a:endParaRPr lang="zh-CN" altLang="en-US" dirty="0">
              <a:latin typeface="+mn-lt"/>
            </a:endParaRPr>
          </a:p>
        </p:txBody>
      </p:sp>
      <p:sp>
        <p:nvSpPr>
          <p:cNvPr id="40" name="下箭头 39"/>
          <p:cNvSpPr/>
          <p:nvPr/>
        </p:nvSpPr>
        <p:spPr>
          <a:xfrm>
            <a:off x="7527161" y="3938872"/>
            <a:ext cx="358140" cy="244108"/>
          </a:xfrm>
          <a:prstGeom prst="downArrow">
            <a:avLst/>
          </a:prstGeom>
          <a:ln w="3175">
            <a:solidFill>
              <a:schemeClr val="tx1"/>
            </a:solidFill>
          </a:ln>
        </p:spPr>
        <p:txBody>
          <a:bodyPr wrap="square" rtlCol="0" anchor="ctr" anchorCtr="0">
            <a:noAutofit/>
          </a:bodyPr>
          <a:lstStyle/>
          <a:p>
            <a:pPr algn="ctr"/>
            <a:endParaRPr lang="zh-CN" altLang="en-US" dirty="0">
              <a:latin typeface="+mn-lt"/>
            </a:endParaRPr>
          </a:p>
        </p:txBody>
      </p:sp>
      <p:sp>
        <p:nvSpPr>
          <p:cNvPr id="41" name="下箭头 40"/>
          <p:cNvSpPr/>
          <p:nvPr/>
        </p:nvSpPr>
        <p:spPr>
          <a:xfrm>
            <a:off x="4319141" y="3938872"/>
            <a:ext cx="358140" cy="244108"/>
          </a:xfrm>
          <a:prstGeom prst="downArrow">
            <a:avLst/>
          </a:prstGeom>
          <a:ln w="3175">
            <a:solidFill>
              <a:schemeClr val="tx1"/>
            </a:solidFill>
          </a:ln>
        </p:spPr>
        <p:txBody>
          <a:bodyPr wrap="square" rtlCol="0" anchor="ctr" anchorCtr="0">
            <a:noAutofit/>
          </a:bodyPr>
          <a:lstStyle/>
          <a:p>
            <a:pPr algn="ctr"/>
            <a:endParaRPr lang="zh-CN" altLang="en-US" dirty="0">
              <a:latin typeface="+mn-lt"/>
            </a:endParaRPr>
          </a:p>
        </p:txBody>
      </p:sp>
      <p:sp>
        <p:nvSpPr>
          <p:cNvPr id="42" name="动作按钮: 自定义 41">
            <a:hlinkClick r:id="" action="ppaction://noaction" highlightClick="1"/>
          </p:cNvPr>
          <p:cNvSpPr/>
          <p:nvPr/>
        </p:nvSpPr>
        <p:spPr>
          <a:xfrm>
            <a:off x="3061841" y="4368144"/>
            <a:ext cx="800100" cy="342900"/>
          </a:xfrm>
          <a:prstGeom prst="actionButtonBlank">
            <a:avLst/>
          </a:prstGeom>
          <a:solidFill>
            <a:schemeClr val="accent3"/>
          </a:solidFill>
          <a:ln w="19050">
            <a:solidFill>
              <a:schemeClr val="accent1"/>
            </a:solidFill>
          </a:ln>
        </p:spPr>
        <p:txBody>
          <a:bodyPr wrap="square" rtlCol="0" anchor="ctr" anchorCtr="0">
            <a:noAutofit/>
          </a:bodyPr>
          <a:lstStyle/>
          <a:p>
            <a:pPr algn="ctr"/>
            <a:r>
              <a:rPr lang="en-US" altLang="zh-CN" sz="1600" dirty="0">
                <a:latin typeface="+mn-lt"/>
              </a:rPr>
              <a:t>m1</a:t>
            </a:r>
            <a:endParaRPr lang="zh-CN" altLang="en-US" sz="1600" dirty="0">
              <a:latin typeface="+mn-lt"/>
            </a:endParaRPr>
          </a:p>
        </p:txBody>
      </p:sp>
      <p:sp>
        <p:nvSpPr>
          <p:cNvPr id="43" name="动作按钮: 自定义 42">
            <a:hlinkClick r:id="" action="ppaction://noaction" highlightClick="1"/>
          </p:cNvPr>
          <p:cNvSpPr/>
          <p:nvPr/>
        </p:nvSpPr>
        <p:spPr>
          <a:xfrm>
            <a:off x="4098161" y="4368144"/>
            <a:ext cx="800100" cy="342900"/>
          </a:xfrm>
          <a:prstGeom prst="actionButtonBlank">
            <a:avLst/>
          </a:prstGeom>
          <a:ln w="19050">
            <a:solidFill>
              <a:schemeClr val="accent1"/>
            </a:solidFill>
          </a:ln>
        </p:spPr>
        <p:txBody>
          <a:bodyPr wrap="square" rtlCol="0" anchor="ctr" anchorCtr="0">
            <a:noAutofit/>
          </a:bodyPr>
          <a:lstStyle/>
          <a:p>
            <a:pPr algn="ctr"/>
            <a:r>
              <a:rPr lang="en-US" altLang="zh-CN" sz="1600" dirty="0">
                <a:latin typeface="+mn-lt"/>
              </a:rPr>
              <a:t>m2</a:t>
            </a:r>
            <a:endParaRPr lang="zh-CN" altLang="en-US" sz="1600" dirty="0">
              <a:latin typeface="+mn-lt"/>
            </a:endParaRPr>
          </a:p>
        </p:txBody>
      </p:sp>
      <p:sp>
        <p:nvSpPr>
          <p:cNvPr id="44" name="动作按钮: 自定义 43">
            <a:hlinkClick r:id="" action="ppaction://noaction" highlightClick="1"/>
          </p:cNvPr>
          <p:cNvSpPr/>
          <p:nvPr/>
        </p:nvSpPr>
        <p:spPr>
          <a:xfrm>
            <a:off x="5218301" y="4368144"/>
            <a:ext cx="800100" cy="342900"/>
          </a:xfrm>
          <a:prstGeom prst="actionButtonBlank">
            <a:avLst/>
          </a:prstGeom>
          <a:ln w="19050">
            <a:solidFill>
              <a:schemeClr val="accent1"/>
            </a:solidFill>
          </a:ln>
        </p:spPr>
        <p:txBody>
          <a:bodyPr wrap="square" rtlCol="0" anchor="ctr" anchorCtr="0">
            <a:noAutofit/>
          </a:bodyPr>
          <a:lstStyle/>
          <a:p>
            <a:pPr algn="ctr"/>
            <a:r>
              <a:rPr lang="en-US" altLang="zh-CN" sz="1600" dirty="0">
                <a:latin typeface="+mn-lt"/>
              </a:rPr>
              <a:t>m3</a:t>
            </a:r>
            <a:endParaRPr lang="zh-CN" altLang="en-US" sz="1600" dirty="0">
              <a:latin typeface="+mn-lt"/>
            </a:endParaRPr>
          </a:p>
        </p:txBody>
      </p:sp>
      <p:sp>
        <p:nvSpPr>
          <p:cNvPr id="45" name="动作按钮: 自定义 44">
            <a:hlinkClick r:id="" action="ppaction://noaction" highlightClick="1"/>
          </p:cNvPr>
          <p:cNvSpPr/>
          <p:nvPr/>
        </p:nvSpPr>
        <p:spPr>
          <a:xfrm>
            <a:off x="6262241" y="4368144"/>
            <a:ext cx="800100" cy="342900"/>
          </a:xfrm>
          <a:prstGeom prst="actionButtonBlank">
            <a:avLst/>
          </a:prstGeom>
          <a:solidFill>
            <a:schemeClr val="accent3"/>
          </a:solidFill>
          <a:ln w="19050">
            <a:solidFill>
              <a:schemeClr val="accent1"/>
            </a:solidFill>
          </a:ln>
        </p:spPr>
        <p:txBody>
          <a:bodyPr wrap="square" rtlCol="0" anchor="ctr" anchorCtr="0">
            <a:noAutofit/>
          </a:bodyPr>
          <a:lstStyle/>
          <a:p>
            <a:pPr algn="ctr"/>
            <a:r>
              <a:rPr lang="en-US" altLang="zh-CN" sz="1600" dirty="0">
                <a:latin typeface="+mn-lt"/>
              </a:rPr>
              <a:t>m4</a:t>
            </a:r>
            <a:endParaRPr lang="zh-CN" altLang="en-US" sz="1600" dirty="0">
              <a:latin typeface="+mn-lt"/>
            </a:endParaRPr>
          </a:p>
        </p:txBody>
      </p:sp>
      <p:sp>
        <p:nvSpPr>
          <p:cNvPr id="46" name="动作按钮: 自定义 45">
            <a:hlinkClick r:id="" action="ppaction://noaction" highlightClick="1"/>
          </p:cNvPr>
          <p:cNvSpPr/>
          <p:nvPr/>
        </p:nvSpPr>
        <p:spPr>
          <a:xfrm>
            <a:off x="7306181" y="4368144"/>
            <a:ext cx="800100" cy="342900"/>
          </a:xfrm>
          <a:prstGeom prst="actionButtonBlank">
            <a:avLst/>
          </a:prstGeom>
          <a:ln w="19050">
            <a:solidFill>
              <a:schemeClr val="accent1"/>
            </a:solidFill>
          </a:ln>
        </p:spPr>
        <p:txBody>
          <a:bodyPr wrap="square" rtlCol="0" anchor="ctr" anchorCtr="0">
            <a:noAutofit/>
          </a:bodyPr>
          <a:lstStyle/>
          <a:p>
            <a:pPr algn="ctr"/>
            <a:r>
              <a:rPr lang="en-US" altLang="zh-CN" sz="1600" dirty="0">
                <a:latin typeface="+mn-lt"/>
              </a:rPr>
              <a:t>m5</a:t>
            </a:r>
            <a:endParaRPr lang="zh-CN" altLang="en-US" sz="1600" dirty="0">
              <a:latin typeface="+mn-lt"/>
            </a:endParaRPr>
          </a:p>
        </p:txBody>
      </p:sp>
      <p:sp>
        <p:nvSpPr>
          <p:cNvPr id="47" name="动作按钮: 自定义 46">
            <a:hlinkClick r:id="" action="ppaction://noaction" highlightClick="1"/>
          </p:cNvPr>
          <p:cNvSpPr/>
          <p:nvPr/>
        </p:nvSpPr>
        <p:spPr>
          <a:xfrm>
            <a:off x="3061841" y="5198724"/>
            <a:ext cx="800100" cy="342900"/>
          </a:xfrm>
          <a:prstGeom prst="actionButtonBlank">
            <a:avLst/>
          </a:prstGeom>
          <a:noFill/>
          <a:ln w="19050">
            <a:solidFill>
              <a:schemeClr val="accent1"/>
            </a:solidFill>
          </a:ln>
        </p:spPr>
        <p:txBody>
          <a:bodyPr wrap="square" rtlCol="0" anchor="ctr" anchorCtr="0">
            <a:noAutofit/>
          </a:bodyPr>
          <a:lstStyle/>
          <a:p>
            <a:pPr algn="ctr"/>
            <a:r>
              <a:rPr lang="en-US" altLang="zh-CN" sz="1600" dirty="0">
                <a:solidFill>
                  <a:schemeClr val="accent2"/>
                </a:solidFill>
                <a:latin typeface="+mn-lt"/>
              </a:rPr>
              <a:t>r1</a:t>
            </a:r>
            <a:endParaRPr lang="zh-CN" altLang="en-US" sz="1600" dirty="0">
              <a:solidFill>
                <a:schemeClr val="accent2"/>
              </a:solidFill>
              <a:latin typeface="+mn-lt"/>
            </a:endParaRPr>
          </a:p>
        </p:txBody>
      </p:sp>
      <p:sp>
        <p:nvSpPr>
          <p:cNvPr id="52" name="矩形 51"/>
          <p:cNvSpPr/>
          <p:nvPr/>
        </p:nvSpPr>
        <p:spPr>
          <a:xfrm>
            <a:off x="3246127" y="4711044"/>
            <a:ext cx="431528" cy="461665"/>
          </a:xfrm>
          <a:prstGeom prst="rect">
            <a:avLst/>
          </a:prstGeom>
        </p:spPr>
        <p:txBody>
          <a:bodyPr wrap="none">
            <a:spAutoFit/>
          </a:bodyPr>
          <a:lstStyle/>
          <a:p>
            <a:r>
              <a:rPr lang="zh-CN" altLang="en-US" b="1" dirty="0">
                <a:solidFill>
                  <a:srgbClr val="222222"/>
                </a:solidFill>
                <a:latin typeface="+mn-lt"/>
              </a:rPr>
              <a:t>⊕</a:t>
            </a:r>
            <a:endParaRPr lang="zh-CN" altLang="en-US" dirty="0">
              <a:latin typeface="+mn-lt"/>
            </a:endParaRPr>
          </a:p>
        </p:txBody>
      </p:sp>
      <p:sp>
        <p:nvSpPr>
          <p:cNvPr id="53" name="矩形 52"/>
          <p:cNvSpPr/>
          <p:nvPr/>
        </p:nvSpPr>
        <p:spPr>
          <a:xfrm>
            <a:off x="4282447" y="4711044"/>
            <a:ext cx="431528" cy="461665"/>
          </a:xfrm>
          <a:prstGeom prst="rect">
            <a:avLst/>
          </a:prstGeom>
        </p:spPr>
        <p:txBody>
          <a:bodyPr wrap="none">
            <a:spAutoFit/>
          </a:bodyPr>
          <a:lstStyle/>
          <a:p>
            <a:r>
              <a:rPr lang="zh-CN" altLang="en-US" b="1" dirty="0">
                <a:solidFill>
                  <a:srgbClr val="222222"/>
                </a:solidFill>
                <a:latin typeface="+mn-lt"/>
              </a:rPr>
              <a:t>⊕</a:t>
            </a:r>
            <a:endParaRPr lang="zh-CN" altLang="en-US" dirty="0">
              <a:latin typeface="+mn-lt"/>
            </a:endParaRPr>
          </a:p>
        </p:txBody>
      </p:sp>
      <p:sp>
        <p:nvSpPr>
          <p:cNvPr id="54" name="矩形 53"/>
          <p:cNvSpPr/>
          <p:nvPr/>
        </p:nvSpPr>
        <p:spPr>
          <a:xfrm>
            <a:off x="5402587" y="4711044"/>
            <a:ext cx="431528" cy="461665"/>
          </a:xfrm>
          <a:prstGeom prst="rect">
            <a:avLst/>
          </a:prstGeom>
        </p:spPr>
        <p:txBody>
          <a:bodyPr wrap="none">
            <a:spAutoFit/>
          </a:bodyPr>
          <a:lstStyle/>
          <a:p>
            <a:r>
              <a:rPr lang="zh-CN" altLang="en-US" b="1" dirty="0">
                <a:solidFill>
                  <a:srgbClr val="222222"/>
                </a:solidFill>
                <a:latin typeface="+mn-lt"/>
              </a:rPr>
              <a:t>⊕</a:t>
            </a:r>
            <a:endParaRPr lang="zh-CN" altLang="en-US" dirty="0">
              <a:latin typeface="+mn-lt"/>
            </a:endParaRPr>
          </a:p>
        </p:txBody>
      </p:sp>
      <p:sp>
        <p:nvSpPr>
          <p:cNvPr id="55" name="矩形 54"/>
          <p:cNvSpPr/>
          <p:nvPr/>
        </p:nvSpPr>
        <p:spPr>
          <a:xfrm>
            <a:off x="6446527" y="4711044"/>
            <a:ext cx="431528" cy="461665"/>
          </a:xfrm>
          <a:prstGeom prst="rect">
            <a:avLst/>
          </a:prstGeom>
        </p:spPr>
        <p:txBody>
          <a:bodyPr wrap="none">
            <a:spAutoFit/>
          </a:bodyPr>
          <a:lstStyle/>
          <a:p>
            <a:r>
              <a:rPr lang="zh-CN" altLang="en-US" b="1" dirty="0">
                <a:solidFill>
                  <a:srgbClr val="222222"/>
                </a:solidFill>
                <a:latin typeface="+mn-lt"/>
              </a:rPr>
              <a:t>⊕</a:t>
            </a:r>
            <a:endParaRPr lang="zh-CN" altLang="en-US" dirty="0">
              <a:latin typeface="+mn-lt"/>
            </a:endParaRPr>
          </a:p>
        </p:txBody>
      </p:sp>
      <p:sp>
        <p:nvSpPr>
          <p:cNvPr id="56" name="矩形 55"/>
          <p:cNvSpPr/>
          <p:nvPr/>
        </p:nvSpPr>
        <p:spPr>
          <a:xfrm>
            <a:off x="7490467" y="4711044"/>
            <a:ext cx="431528" cy="461665"/>
          </a:xfrm>
          <a:prstGeom prst="rect">
            <a:avLst/>
          </a:prstGeom>
        </p:spPr>
        <p:txBody>
          <a:bodyPr wrap="none">
            <a:spAutoFit/>
          </a:bodyPr>
          <a:lstStyle/>
          <a:p>
            <a:r>
              <a:rPr lang="zh-CN" altLang="en-US" b="1" dirty="0">
                <a:solidFill>
                  <a:srgbClr val="222222"/>
                </a:solidFill>
                <a:latin typeface="+mn-lt"/>
              </a:rPr>
              <a:t>⊕</a:t>
            </a:r>
            <a:endParaRPr lang="zh-CN" altLang="en-US" dirty="0">
              <a:latin typeface="+mn-lt"/>
            </a:endParaRPr>
          </a:p>
        </p:txBody>
      </p:sp>
      <p:cxnSp>
        <p:nvCxnSpPr>
          <p:cNvPr id="57" name="直接连接符 56"/>
          <p:cNvCxnSpPr/>
          <p:nvPr/>
        </p:nvCxnSpPr>
        <p:spPr bwMode="auto">
          <a:xfrm>
            <a:off x="1636088" y="3695700"/>
            <a:ext cx="8896910" cy="0"/>
          </a:xfrm>
          <a:prstGeom prst="line">
            <a:avLst/>
          </a:prstGeom>
          <a:solidFill>
            <a:schemeClr val="accent1"/>
          </a:solidFill>
          <a:ln w="57150" cap="flat" cmpd="sng" algn="ctr">
            <a:solidFill>
              <a:schemeClr val="accent5"/>
            </a:solidFill>
            <a:prstDash val="solid"/>
            <a:round/>
            <a:headEnd type="none" w="med" len="med"/>
            <a:tailEnd type="none" w="med" len="med"/>
          </a:ln>
          <a:effectLst/>
        </p:spPr>
      </p:cxnSp>
      <p:sp>
        <p:nvSpPr>
          <p:cNvPr id="58" name="下箭头 57"/>
          <p:cNvSpPr/>
          <p:nvPr/>
        </p:nvSpPr>
        <p:spPr>
          <a:xfrm>
            <a:off x="3282821" y="5976299"/>
            <a:ext cx="358140" cy="244108"/>
          </a:xfrm>
          <a:prstGeom prst="downArrow">
            <a:avLst/>
          </a:prstGeom>
          <a:ln w="3175">
            <a:solidFill>
              <a:schemeClr val="tx1"/>
            </a:solidFill>
          </a:ln>
        </p:spPr>
        <p:txBody>
          <a:bodyPr wrap="square" rtlCol="0" anchor="ctr" anchorCtr="0">
            <a:noAutofit/>
          </a:bodyPr>
          <a:lstStyle/>
          <a:p>
            <a:pPr algn="ctr"/>
            <a:endParaRPr lang="zh-CN" altLang="en-US" dirty="0">
              <a:latin typeface="+mn-lt"/>
            </a:endParaRPr>
          </a:p>
        </p:txBody>
      </p:sp>
      <p:sp>
        <p:nvSpPr>
          <p:cNvPr id="59" name="下箭头 58"/>
          <p:cNvSpPr/>
          <p:nvPr/>
        </p:nvSpPr>
        <p:spPr>
          <a:xfrm>
            <a:off x="5439281" y="5976299"/>
            <a:ext cx="358140" cy="244108"/>
          </a:xfrm>
          <a:prstGeom prst="downArrow">
            <a:avLst/>
          </a:prstGeom>
          <a:ln w="3175">
            <a:solidFill>
              <a:schemeClr val="tx1"/>
            </a:solidFill>
          </a:ln>
        </p:spPr>
        <p:txBody>
          <a:bodyPr wrap="square" rtlCol="0" anchor="ctr" anchorCtr="0">
            <a:noAutofit/>
          </a:bodyPr>
          <a:lstStyle/>
          <a:p>
            <a:pPr algn="ctr"/>
            <a:endParaRPr lang="zh-CN" altLang="en-US" dirty="0">
              <a:latin typeface="+mn-lt"/>
            </a:endParaRPr>
          </a:p>
        </p:txBody>
      </p:sp>
      <p:sp>
        <p:nvSpPr>
          <p:cNvPr id="60" name="下箭头 59"/>
          <p:cNvSpPr/>
          <p:nvPr/>
        </p:nvSpPr>
        <p:spPr>
          <a:xfrm>
            <a:off x="6483221" y="5976299"/>
            <a:ext cx="358140" cy="244108"/>
          </a:xfrm>
          <a:prstGeom prst="downArrow">
            <a:avLst/>
          </a:prstGeom>
          <a:ln w="3175">
            <a:solidFill>
              <a:schemeClr val="tx1"/>
            </a:solidFill>
          </a:ln>
        </p:spPr>
        <p:txBody>
          <a:bodyPr wrap="square" rtlCol="0" anchor="ctr" anchorCtr="0">
            <a:noAutofit/>
          </a:bodyPr>
          <a:lstStyle/>
          <a:p>
            <a:pPr algn="ctr"/>
            <a:endParaRPr lang="zh-CN" altLang="en-US" dirty="0">
              <a:latin typeface="+mn-lt"/>
            </a:endParaRPr>
          </a:p>
        </p:txBody>
      </p:sp>
      <p:sp>
        <p:nvSpPr>
          <p:cNvPr id="61" name="下箭头 60"/>
          <p:cNvSpPr/>
          <p:nvPr/>
        </p:nvSpPr>
        <p:spPr>
          <a:xfrm>
            <a:off x="7527161" y="5976299"/>
            <a:ext cx="358140" cy="244108"/>
          </a:xfrm>
          <a:prstGeom prst="downArrow">
            <a:avLst/>
          </a:prstGeom>
          <a:ln w="3175">
            <a:solidFill>
              <a:schemeClr val="tx1"/>
            </a:solidFill>
          </a:ln>
        </p:spPr>
        <p:txBody>
          <a:bodyPr wrap="square" rtlCol="0" anchor="ctr" anchorCtr="0">
            <a:noAutofit/>
          </a:bodyPr>
          <a:lstStyle/>
          <a:p>
            <a:pPr algn="ctr"/>
            <a:endParaRPr lang="zh-CN" altLang="en-US" dirty="0">
              <a:latin typeface="+mn-lt"/>
            </a:endParaRPr>
          </a:p>
        </p:txBody>
      </p:sp>
      <p:sp>
        <p:nvSpPr>
          <p:cNvPr id="62" name="下箭头 61"/>
          <p:cNvSpPr/>
          <p:nvPr/>
        </p:nvSpPr>
        <p:spPr>
          <a:xfrm>
            <a:off x="4319141" y="5976299"/>
            <a:ext cx="358140" cy="244108"/>
          </a:xfrm>
          <a:prstGeom prst="downArrow">
            <a:avLst/>
          </a:prstGeom>
          <a:ln w="3175">
            <a:solidFill>
              <a:schemeClr val="tx1"/>
            </a:solidFill>
          </a:ln>
        </p:spPr>
        <p:txBody>
          <a:bodyPr wrap="square" rtlCol="0" anchor="ctr" anchorCtr="0">
            <a:noAutofit/>
          </a:bodyPr>
          <a:lstStyle/>
          <a:p>
            <a:pPr algn="ctr"/>
            <a:endParaRPr lang="zh-CN" altLang="en-US" dirty="0">
              <a:latin typeface="+mn-lt"/>
            </a:endParaRPr>
          </a:p>
        </p:txBody>
      </p:sp>
      <p:sp>
        <p:nvSpPr>
          <p:cNvPr id="63" name="动作按钮: 自定义 62">
            <a:hlinkClick r:id="" action="ppaction://noaction" highlightClick="1"/>
          </p:cNvPr>
          <p:cNvSpPr/>
          <p:nvPr/>
        </p:nvSpPr>
        <p:spPr>
          <a:xfrm>
            <a:off x="3061841" y="6310247"/>
            <a:ext cx="800100" cy="342900"/>
          </a:xfrm>
          <a:prstGeom prst="actionButtonBlank">
            <a:avLst/>
          </a:prstGeom>
          <a:solidFill>
            <a:schemeClr val="accent3"/>
          </a:solidFill>
          <a:ln w="19050">
            <a:solidFill>
              <a:schemeClr val="accent1"/>
            </a:solidFill>
          </a:ln>
        </p:spPr>
        <p:txBody>
          <a:bodyPr wrap="square" rtlCol="0" anchor="ctr" anchorCtr="0">
            <a:noAutofit/>
          </a:bodyPr>
          <a:lstStyle/>
          <a:p>
            <a:pPr algn="ctr"/>
            <a:r>
              <a:rPr lang="en-US" altLang="zh-CN" sz="1600" dirty="0">
                <a:latin typeface="+mn-lt"/>
              </a:rPr>
              <a:t>m1</a:t>
            </a:r>
            <a:endParaRPr lang="zh-CN" altLang="en-US" sz="1600" dirty="0">
              <a:latin typeface="+mn-lt"/>
            </a:endParaRPr>
          </a:p>
        </p:txBody>
      </p:sp>
      <p:sp>
        <p:nvSpPr>
          <p:cNvPr id="64" name="动作按钮: 自定义 63">
            <a:hlinkClick r:id="" action="ppaction://noaction" highlightClick="1"/>
          </p:cNvPr>
          <p:cNvSpPr/>
          <p:nvPr/>
        </p:nvSpPr>
        <p:spPr>
          <a:xfrm>
            <a:off x="4098161" y="6310247"/>
            <a:ext cx="800100" cy="342900"/>
          </a:xfrm>
          <a:prstGeom prst="actionButtonBlank">
            <a:avLst/>
          </a:prstGeom>
          <a:ln w="19050">
            <a:solidFill>
              <a:schemeClr val="accent1"/>
            </a:solidFill>
          </a:ln>
        </p:spPr>
        <p:txBody>
          <a:bodyPr wrap="square" rtlCol="0" anchor="ctr" anchorCtr="0">
            <a:noAutofit/>
          </a:bodyPr>
          <a:lstStyle/>
          <a:p>
            <a:pPr algn="ctr"/>
            <a:r>
              <a:rPr lang="en-US" altLang="zh-CN" sz="1600" dirty="0">
                <a:latin typeface="+mn-lt"/>
              </a:rPr>
              <a:t>m2</a:t>
            </a:r>
            <a:endParaRPr lang="zh-CN" altLang="en-US" sz="1600" dirty="0">
              <a:latin typeface="+mn-lt"/>
            </a:endParaRPr>
          </a:p>
        </p:txBody>
      </p:sp>
      <p:sp>
        <p:nvSpPr>
          <p:cNvPr id="65" name="动作按钮: 自定义 64">
            <a:hlinkClick r:id="" action="ppaction://noaction" highlightClick="1"/>
          </p:cNvPr>
          <p:cNvSpPr/>
          <p:nvPr/>
        </p:nvSpPr>
        <p:spPr>
          <a:xfrm>
            <a:off x="5218301" y="6310247"/>
            <a:ext cx="800100" cy="342900"/>
          </a:xfrm>
          <a:prstGeom prst="actionButtonBlank">
            <a:avLst/>
          </a:prstGeom>
          <a:ln w="19050">
            <a:solidFill>
              <a:schemeClr val="accent1"/>
            </a:solidFill>
          </a:ln>
        </p:spPr>
        <p:txBody>
          <a:bodyPr wrap="square" rtlCol="0" anchor="ctr" anchorCtr="0">
            <a:noAutofit/>
          </a:bodyPr>
          <a:lstStyle/>
          <a:p>
            <a:pPr algn="ctr"/>
            <a:r>
              <a:rPr lang="en-US" altLang="zh-CN" sz="1600" dirty="0">
                <a:latin typeface="+mn-lt"/>
              </a:rPr>
              <a:t>m3</a:t>
            </a:r>
            <a:endParaRPr lang="zh-CN" altLang="en-US" sz="1600" dirty="0">
              <a:latin typeface="+mn-lt"/>
            </a:endParaRPr>
          </a:p>
        </p:txBody>
      </p:sp>
      <p:sp>
        <p:nvSpPr>
          <p:cNvPr id="66" name="动作按钮: 自定义 65">
            <a:hlinkClick r:id="" action="ppaction://noaction" highlightClick="1"/>
          </p:cNvPr>
          <p:cNvSpPr/>
          <p:nvPr/>
        </p:nvSpPr>
        <p:spPr>
          <a:xfrm>
            <a:off x="6262241" y="6310247"/>
            <a:ext cx="800100" cy="342900"/>
          </a:xfrm>
          <a:prstGeom prst="actionButtonBlank">
            <a:avLst/>
          </a:prstGeom>
          <a:solidFill>
            <a:schemeClr val="accent3"/>
          </a:solidFill>
          <a:ln w="19050">
            <a:solidFill>
              <a:schemeClr val="accent1"/>
            </a:solidFill>
          </a:ln>
        </p:spPr>
        <p:txBody>
          <a:bodyPr wrap="square" rtlCol="0" anchor="ctr" anchorCtr="0">
            <a:noAutofit/>
          </a:bodyPr>
          <a:lstStyle/>
          <a:p>
            <a:pPr algn="ctr"/>
            <a:r>
              <a:rPr lang="en-US" altLang="zh-CN" sz="1600" dirty="0">
                <a:latin typeface="+mn-lt"/>
              </a:rPr>
              <a:t>m4</a:t>
            </a:r>
            <a:endParaRPr lang="zh-CN" altLang="en-US" sz="1600" dirty="0">
              <a:latin typeface="+mn-lt"/>
            </a:endParaRPr>
          </a:p>
        </p:txBody>
      </p:sp>
      <p:sp>
        <p:nvSpPr>
          <p:cNvPr id="67" name="动作按钮: 自定义 66">
            <a:hlinkClick r:id="" action="ppaction://noaction" highlightClick="1"/>
          </p:cNvPr>
          <p:cNvSpPr/>
          <p:nvPr/>
        </p:nvSpPr>
        <p:spPr>
          <a:xfrm>
            <a:off x="7306181" y="6310247"/>
            <a:ext cx="800100" cy="342900"/>
          </a:xfrm>
          <a:prstGeom prst="actionButtonBlank">
            <a:avLst/>
          </a:prstGeom>
          <a:ln w="19050">
            <a:solidFill>
              <a:schemeClr val="accent1"/>
            </a:solidFill>
          </a:ln>
        </p:spPr>
        <p:txBody>
          <a:bodyPr wrap="square" rtlCol="0" anchor="ctr" anchorCtr="0">
            <a:noAutofit/>
          </a:bodyPr>
          <a:lstStyle/>
          <a:p>
            <a:pPr algn="ctr"/>
            <a:r>
              <a:rPr lang="en-US" altLang="zh-CN" sz="1600" dirty="0">
                <a:latin typeface="+mn-lt"/>
              </a:rPr>
              <a:t>m5</a:t>
            </a:r>
            <a:endParaRPr lang="zh-CN" altLang="en-US" sz="1600" dirty="0">
              <a:latin typeface="+mn-lt"/>
            </a:endParaRPr>
          </a:p>
        </p:txBody>
      </p:sp>
      <p:sp>
        <p:nvSpPr>
          <p:cNvPr id="68" name="动作按钮: 自定义 67">
            <a:hlinkClick r:id="" action="ppaction://noaction" highlightClick="1"/>
          </p:cNvPr>
          <p:cNvSpPr/>
          <p:nvPr/>
        </p:nvSpPr>
        <p:spPr>
          <a:xfrm>
            <a:off x="2793184" y="1211581"/>
            <a:ext cx="5756457" cy="1368793"/>
          </a:xfrm>
          <a:prstGeom prst="actionButtonBlank">
            <a:avLst/>
          </a:prstGeom>
          <a:ln w="19050">
            <a:solidFill>
              <a:srgbClr val="002060"/>
            </a:solidFill>
            <a:prstDash val="sysDash"/>
          </a:ln>
        </p:spPr>
        <p:txBody>
          <a:bodyPr wrap="square" rtlCol="0" anchor="ctr" anchorCtr="0">
            <a:noAutofit/>
          </a:bodyPr>
          <a:lstStyle/>
          <a:p>
            <a:pPr algn="ctr"/>
            <a:endParaRPr lang="zh-CN" altLang="en-US" dirty="0">
              <a:latin typeface="+mn-lt"/>
            </a:endParaRPr>
          </a:p>
        </p:txBody>
      </p:sp>
      <p:sp>
        <p:nvSpPr>
          <p:cNvPr id="69" name="动作按钮: 自定义 68">
            <a:hlinkClick r:id="" action="ppaction://noaction" highlightClick="1"/>
          </p:cNvPr>
          <p:cNvSpPr/>
          <p:nvPr/>
        </p:nvSpPr>
        <p:spPr>
          <a:xfrm>
            <a:off x="2793184" y="4279449"/>
            <a:ext cx="5756457" cy="1368793"/>
          </a:xfrm>
          <a:prstGeom prst="actionButtonBlank">
            <a:avLst/>
          </a:prstGeom>
          <a:ln w="19050">
            <a:solidFill>
              <a:srgbClr val="002060"/>
            </a:solidFill>
            <a:prstDash val="sysDash"/>
          </a:ln>
        </p:spPr>
        <p:txBody>
          <a:bodyPr wrap="square" rtlCol="0" anchor="ctr" anchorCtr="0">
            <a:noAutofit/>
          </a:bodyPr>
          <a:lstStyle/>
          <a:p>
            <a:pPr algn="ctr"/>
            <a:endParaRPr lang="zh-CN" altLang="en-US" dirty="0">
              <a:latin typeface="+mn-lt"/>
            </a:endParaRPr>
          </a:p>
        </p:txBody>
      </p:sp>
      <p:sp>
        <p:nvSpPr>
          <p:cNvPr id="70" name="文本框 69"/>
          <p:cNvSpPr txBox="1"/>
          <p:nvPr/>
        </p:nvSpPr>
        <p:spPr>
          <a:xfrm>
            <a:off x="9110290" y="1812336"/>
            <a:ext cx="1317668" cy="707886"/>
          </a:xfrm>
          <a:prstGeom prst="rect">
            <a:avLst/>
          </a:prstGeom>
          <a:noFill/>
          <a:ln>
            <a:noFill/>
          </a:ln>
        </p:spPr>
        <p:txBody>
          <a:bodyPr wrap="none" rtlCol="0">
            <a:spAutoFit/>
          </a:bodyPr>
          <a:lstStyle/>
          <a:p>
            <a:pPr algn="ctr"/>
            <a:r>
              <a:rPr lang="en-US" altLang="zh-CN" sz="2000" dirty="0">
                <a:latin typeface="+mn-lt"/>
                <a:ea typeface="+mn-ea"/>
              </a:rPr>
              <a:t>Block r1</a:t>
            </a:r>
          </a:p>
          <a:p>
            <a:pPr algn="ctr"/>
            <a:r>
              <a:rPr lang="en-US" altLang="zh-CN" sz="2000" dirty="0">
                <a:latin typeface="+mn-lt"/>
                <a:ea typeface="+mn-ea"/>
              </a:rPr>
              <a:t>(</a:t>
            </a:r>
            <a:r>
              <a:rPr lang="en-US" altLang="zh-CN" sz="2000" dirty="0" err="1">
                <a:latin typeface="+mn-lt"/>
                <a:ea typeface="+mn-ea"/>
              </a:rPr>
              <a:t>Init.</a:t>
            </a:r>
            <a:r>
              <a:rPr lang="en-US" altLang="zh-CN" sz="2000" dirty="0">
                <a:latin typeface="+mn-lt"/>
                <a:ea typeface="+mn-ea"/>
              </a:rPr>
              <a:t> Vector)</a:t>
            </a:r>
            <a:endParaRPr lang="zh-CN" altLang="en-US" sz="2000" dirty="0">
              <a:latin typeface="+mn-lt"/>
              <a:ea typeface="+mn-ea"/>
            </a:endParaRPr>
          </a:p>
        </p:txBody>
      </p:sp>
      <p:sp>
        <p:nvSpPr>
          <p:cNvPr id="71" name="文本框 70"/>
          <p:cNvSpPr txBox="1"/>
          <p:nvPr/>
        </p:nvSpPr>
        <p:spPr>
          <a:xfrm>
            <a:off x="1818237" y="3826649"/>
            <a:ext cx="853119" cy="400110"/>
          </a:xfrm>
          <a:prstGeom prst="rect">
            <a:avLst/>
          </a:prstGeom>
          <a:noFill/>
          <a:ln>
            <a:noFill/>
          </a:ln>
        </p:spPr>
        <p:txBody>
          <a:bodyPr wrap="none" rtlCol="0">
            <a:spAutoFit/>
          </a:bodyPr>
          <a:lstStyle/>
          <a:p>
            <a:r>
              <a:rPr lang="en-US" altLang="zh-CN" sz="2000" dirty="0">
                <a:latin typeface="+mn-lt"/>
                <a:ea typeface="+mn-ea"/>
              </a:rPr>
              <a:t>Key Ks</a:t>
            </a:r>
            <a:endParaRPr lang="zh-CN" altLang="en-US" sz="2000" dirty="0">
              <a:latin typeface="+mn-lt"/>
              <a:ea typeface="+mn-ea"/>
            </a:endParaRPr>
          </a:p>
        </p:txBody>
      </p:sp>
      <p:sp>
        <p:nvSpPr>
          <p:cNvPr id="72" name="文本框 71"/>
          <p:cNvSpPr txBox="1"/>
          <p:nvPr/>
        </p:nvSpPr>
        <p:spPr>
          <a:xfrm>
            <a:off x="8350122" y="3144333"/>
            <a:ext cx="1849737" cy="400110"/>
          </a:xfrm>
          <a:prstGeom prst="rect">
            <a:avLst/>
          </a:prstGeom>
          <a:noFill/>
          <a:ln>
            <a:noFill/>
          </a:ln>
        </p:spPr>
        <p:txBody>
          <a:bodyPr wrap="none" rtlCol="0">
            <a:spAutoFit/>
          </a:bodyPr>
          <a:lstStyle/>
          <a:p>
            <a:r>
              <a:rPr lang="en-US" altLang="zh-CN" sz="2000" dirty="0">
                <a:solidFill>
                  <a:schemeClr val="accent2"/>
                </a:solidFill>
                <a:latin typeface="+mn-lt"/>
                <a:ea typeface="+mn-ea"/>
              </a:rPr>
              <a:t>c1 and c4 are diff.</a:t>
            </a:r>
            <a:endParaRPr lang="zh-CN" altLang="en-US" sz="2000" dirty="0">
              <a:solidFill>
                <a:schemeClr val="accent2"/>
              </a:solidFill>
              <a:latin typeface="+mn-lt"/>
              <a:ea typeface="+mn-ea"/>
            </a:endParaRPr>
          </a:p>
        </p:txBody>
      </p:sp>
      <p:cxnSp>
        <p:nvCxnSpPr>
          <p:cNvPr id="74" name="直接箭头连接符 73"/>
          <p:cNvCxnSpPr>
            <a:stCxn id="25" idx="3"/>
            <a:endCxn id="13" idx="1"/>
          </p:cNvCxnSpPr>
          <p:nvPr/>
        </p:nvCxnSpPr>
        <p:spPr bwMode="auto">
          <a:xfrm flipV="1">
            <a:off x="3461891" y="2499301"/>
            <a:ext cx="1036320" cy="678651"/>
          </a:xfrm>
          <a:prstGeom prst="straightConnector1">
            <a:avLst/>
          </a:prstGeom>
          <a:solidFill>
            <a:schemeClr val="accent1"/>
          </a:solidFill>
          <a:ln w="38100" cap="flat" cmpd="sng" algn="ctr">
            <a:solidFill>
              <a:schemeClr val="accent5"/>
            </a:solidFill>
            <a:prstDash val="solid"/>
            <a:round/>
            <a:headEnd type="none" w="med" len="med"/>
            <a:tailEnd type="stealth" w="lg" len="lg"/>
          </a:ln>
          <a:effectLst/>
        </p:spPr>
      </p:cxnSp>
      <p:cxnSp>
        <p:nvCxnSpPr>
          <p:cNvPr id="75" name="直接箭头连接符 74"/>
          <p:cNvCxnSpPr>
            <a:stCxn id="34" idx="3"/>
            <a:endCxn id="14" idx="1"/>
          </p:cNvCxnSpPr>
          <p:nvPr/>
        </p:nvCxnSpPr>
        <p:spPr bwMode="auto">
          <a:xfrm flipV="1">
            <a:off x="4498211" y="2499301"/>
            <a:ext cx="1120140" cy="678651"/>
          </a:xfrm>
          <a:prstGeom prst="straightConnector1">
            <a:avLst/>
          </a:prstGeom>
          <a:solidFill>
            <a:schemeClr val="accent1"/>
          </a:solidFill>
          <a:ln w="38100" cap="flat" cmpd="sng" algn="ctr">
            <a:solidFill>
              <a:schemeClr val="accent5"/>
            </a:solidFill>
            <a:prstDash val="solid"/>
            <a:round/>
            <a:headEnd type="none" w="med" len="med"/>
            <a:tailEnd type="stealth" w="lg" len="lg"/>
          </a:ln>
          <a:effectLst/>
        </p:spPr>
      </p:cxnSp>
      <p:cxnSp>
        <p:nvCxnSpPr>
          <p:cNvPr id="78" name="直接箭头连接符 77"/>
          <p:cNvCxnSpPr>
            <a:stCxn id="28" idx="3"/>
            <a:endCxn id="15" idx="1"/>
          </p:cNvCxnSpPr>
          <p:nvPr/>
        </p:nvCxnSpPr>
        <p:spPr bwMode="auto">
          <a:xfrm flipV="1">
            <a:off x="5618351" y="2499301"/>
            <a:ext cx="1043940" cy="678651"/>
          </a:xfrm>
          <a:prstGeom prst="straightConnector1">
            <a:avLst/>
          </a:prstGeom>
          <a:solidFill>
            <a:schemeClr val="accent1"/>
          </a:solidFill>
          <a:ln w="38100" cap="flat" cmpd="sng" algn="ctr">
            <a:solidFill>
              <a:schemeClr val="accent5"/>
            </a:solidFill>
            <a:prstDash val="solid"/>
            <a:round/>
            <a:headEnd type="none" w="med" len="med"/>
            <a:tailEnd type="stealth" w="lg" len="lg"/>
          </a:ln>
          <a:effectLst/>
        </p:spPr>
      </p:cxnSp>
      <p:cxnSp>
        <p:nvCxnSpPr>
          <p:cNvPr id="81" name="直接箭头连接符 80"/>
          <p:cNvCxnSpPr>
            <a:stCxn id="30" idx="3"/>
            <a:endCxn id="16" idx="1"/>
          </p:cNvCxnSpPr>
          <p:nvPr/>
        </p:nvCxnSpPr>
        <p:spPr bwMode="auto">
          <a:xfrm flipV="1">
            <a:off x="6662291" y="2499301"/>
            <a:ext cx="1043940" cy="678651"/>
          </a:xfrm>
          <a:prstGeom prst="straightConnector1">
            <a:avLst/>
          </a:prstGeom>
          <a:solidFill>
            <a:schemeClr val="accent1"/>
          </a:solidFill>
          <a:ln w="38100" cap="flat" cmpd="sng" algn="ctr">
            <a:solidFill>
              <a:schemeClr val="accent5"/>
            </a:solidFill>
            <a:prstDash val="solid"/>
            <a:round/>
            <a:headEnd type="none" w="med" len="med"/>
            <a:tailEnd type="stealth" w="lg" len="lg"/>
          </a:ln>
          <a:effectLst/>
        </p:spPr>
      </p:cxnSp>
      <p:sp>
        <p:nvSpPr>
          <p:cNvPr id="84" name="动作按钮: 自定义 83">
            <a:hlinkClick r:id="" action="ppaction://noaction" highlightClick="1"/>
          </p:cNvPr>
          <p:cNvSpPr/>
          <p:nvPr/>
        </p:nvSpPr>
        <p:spPr>
          <a:xfrm>
            <a:off x="1993083" y="5926903"/>
            <a:ext cx="800100" cy="342900"/>
          </a:xfrm>
          <a:prstGeom prst="actionButtonBlank">
            <a:avLst/>
          </a:prstGeom>
          <a:noFill/>
          <a:ln w="19050">
            <a:solidFill>
              <a:schemeClr val="accent1"/>
            </a:solidFill>
          </a:ln>
        </p:spPr>
        <p:txBody>
          <a:bodyPr wrap="square" rtlCol="0" anchor="ctr" anchorCtr="0">
            <a:noAutofit/>
          </a:bodyPr>
          <a:lstStyle/>
          <a:p>
            <a:pPr algn="ctr"/>
            <a:r>
              <a:rPr lang="en-US" altLang="zh-CN" sz="1600" dirty="0">
                <a:solidFill>
                  <a:schemeClr val="accent2"/>
                </a:solidFill>
                <a:latin typeface="+mn-lt"/>
              </a:rPr>
              <a:t>r1, ci</a:t>
            </a:r>
            <a:endParaRPr lang="zh-CN" altLang="en-US" sz="1600" dirty="0">
              <a:solidFill>
                <a:schemeClr val="accent2"/>
              </a:solidFill>
              <a:latin typeface="+mn-lt"/>
            </a:endParaRPr>
          </a:p>
        </p:txBody>
      </p:sp>
      <p:sp>
        <p:nvSpPr>
          <p:cNvPr id="85" name="矩形 84"/>
          <p:cNvSpPr/>
          <p:nvPr/>
        </p:nvSpPr>
        <p:spPr>
          <a:xfrm>
            <a:off x="2821523" y="5811235"/>
            <a:ext cx="431528" cy="461665"/>
          </a:xfrm>
          <a:prstGeom prst="rect">
            <a:avLst/>
          </a:prstGeom>
        </p:spPr>
        <p:txBody>
          <a:bodyPr wrap="none">
            <a:spAutoFit/>
          </a:bodyPr>
          <a:lstStyle/>
          <a:p>
            <a:r>
              <a:rPr lang="zh-CN" altLang="en-US" b="1" dirty="0">
                <a:solidFill>
                  <a:srgbClr val="222222"/>
                </a:solidFill>
                <a:latin typeface="+mn-lt"/>
              </a:rPr>
              <a:t>⊕</a:t>
            </a:r>
            <a:endParaRPr lang="zh-CN" altLang="en-US" dirty="0">
              <a:latin typeface="+mn-lt"/>
            </a:endParaRPr>
          </a:p>
        </p:txBody>
      </p:sp>
      <p:sp>
        <p:nvSpPr>
          <p:cNvPr id="86" name="动作按钮: 自定义 85">
            <a:hlinkClick r:id="" action="ppaction://noaction" highlightClick="1"/>
          </p:cNvPr>
          <p:cNvSpPr/>
          <p:nvPr/>
        </p:nvSpPr>
        <p:spPr>
          <a:xfrm>
            <a:off x="4098161" y="5198724"/>
            <a:ext cx="800100" cy="342900"/>
          </a:xfrm>
          <a:prstGeom prst="actionButtonBlank">
            <a:avLst/>
          </a:prstGeom>
          <a:solidFill>
            <a:schemeClr val="accent5">
              <a:lumMod val="20000"/>
              <a:lumOff val="80000"/>
            </a:schemeClr>
          </a:solidFill>
          <a:ln w="19050">
            <a:solidFill>
              <a:schemeClr val="accent1"/>
            </a:solidFill>
          </a:ln>
        </p:spPr>
        <p:txBody>
          <a:bodyPr wrap="square" rtlCol="0" anchor="ctr" anchorCtr="0">
            <a:noAutofit/>
          </a:bodyPr>
          <a:lstStyle/>
          <a:p>
            <a:pPr algn="ctr"/>
            <a:r>
              <a:rPr lang="en-US" altLang="zh-CN" sz="1600" dirty="0">
                <a:latin typeface="+mn-lt"/>
              </a:rPr>
              <a:t>c1</a:t>
            </a:r>
            <a:endParaRPr lang="zh-CN" altLang="en-US" sz="1600" dirty="0">
              <a:latin typeface="+mn-lt"/>
            </a:endParaRPr>
          </a:p>
        </p:txBody>
      </p:sp>
      <p:sp>
        <p:nvSpPr>
          <p:cNvPr id="87" name="动作按钮: 自定义 86">
            <a:hlinkClick r:id="" action="ppaction://noaction" highlightClick="1"/>
          </p:cNvPr>
          <p:cNvSpPr/>
          <p:nvPr/>
        </p:nvSpPr>
        <p:spPr>
          <a:xfrm>
            <a:off x="5218301" y="5198724"/>
            <a:ext cx="800100" cy="342900"/>
          </a:xfrm>
          <a:prstGeom prst="actionButtonBlank">
            <a:avLst/>
          </a:prstGeom>
          <a:solidFill>
            <a:schemeClr val="bg1">
              <a:lumMod val="85000"/>
            </a:schemeClr>
          </a:solidFill>
          <a:ln w="19050">
            <a:solidFill>
              <a:schemeClr val="accent1"/>
            </a:solidFill>
          </a:ln>
        </p:spPr>
        <p:txBody>
          <a:bodyPr wrap="square" rtlCol="0" anchor="ctr" anchorCtr="0">
            <a:noAutofit/>
          </a:bodyPr>
          <a:lstStyle/>
          <a:p>
            <a:pPr algn="ctr"/>
            <a:r>
              <a:rPr lang="en-US" altLang="zh-CN" sz="1600" dirty="0">
                <a:latin typeface="+mn-lt"/>
              </a:rPr>
              <a:t>c2</a:t>
            </a:r>
            <a:endParaRPr lang="zh-CN" altLang="en-US" sz="1600" dirty="0">
              <a:latin typeface="+mn-lt"/>
            </a:endParaRPr>
          </a:p>
        </p:txBody>
      </p:sp>
      <p:sp>
        <p:nvSpPr>
          <p:cNvPr id="88" name="动作按钮: 自定义 87">
            <a:hlinkClick r:id="" action="ppaction://noaction" highlightClick="1"/>
          </p:cNvPr>
          <p:cNvSpPr/>
          <p:nvPr/>
        </p:nvSpPr>
        <p:spPr>
          <a:xfrm>
            <a:off x="6262241" y="5198724"/>
            <a:ext cx="800100" cy="342900"/>
          </a:xfrm>
          <a:prstGeom prst="actionButtonBlank">
            <a:avLst/>
          </a:prstGeom>
          <a:solidFill>
            <a:schemeClr val="bg1">
              <a:lumMod val="50000"/>
            </a:schemeClr>
          </a:solidFill>
          <a:ln w="19050">
            <a:solidFill>
              <a:schemeClr val="accent1"/>
            </a:solidFill>
          </a:ln>
        </p:spPr>
        <p:txBody>
          <a:bodyPr wrap="square" rtlCol="0" anchor="ctr" anchorCtr="0">
            <a:noAutofit/>
          </a:bodyPr>
          <a:lstStyle/>
          <a:p>
            <a:pPr algn="ctr"/>
            <a:r>
              <a:rPr lang="en-US" altLang="zh-CN" sz="1600" dirty="0">
                <a:latin typeface="+mn-lt"/>
              </a:rPr>
              <a:t>c3</a:t>
            </a:r>
            <a:endParaRPr lang="zh-CN" altLang="en-US" sz="1600" dirty="0">
              <a:latin typeface="+mn-lt"/>
            </a:endParaRPr>
          </a:p>
        </p:txBody>
      </p:sp>
      <p:sp>
        <p:nvSpPr>
          <p:cNvPr id="89" name="动作按钮: 自定义 88">
            <a:hlinkClick r:id="" action="ppaction://noaction" highlightClick="1"/>
          </p:cNvPr>
          <p:cNvSpPr/>
          <p:nvPr/>
        </p:nvSpPr>
        <p:spPr>
          <a:xfrm>
            <a:off x="7306181" y="5198724"/>
            <a:ext cx="800100" cy="342900"/>
          </a:xfrm>
          <a:prstGeom prst="actionButtonBlank">
            <a:avLst/>
          </a:prstGeom>
          <a:solidFill>
            <a:schemeClr val="accent6">
              <a:lumMod val="40000"/>
              <a:lumOff val="60000"/>
            </a:schemeClr>
          </a:solidFill>
          <a:ln w="19050">
            <a:solidFill>
              <a:schemeClr val="accent1"/>
            </a:solidFill>
          </a:ln>
        </p:spPr>
        <p:txBody>
          <a:bodyPr wrap="square" rtlCol="0" anchor="ctr" anchorCtr="0">
            <a:noAutofit/>
          </a:bodyPr>
          <a:lstStyle/>
          <a:p>
            <a:pPr algn="ctr"/>
            <a:r>
              <a:rPr lang="en-US" altLang="zh-CN" sz="1600" dirty="0">
                <a:latin typeface="+mn-lt"/>
              </a:rPr>
              <a:t>c4</a:t>
            </a:r>
            <a:endParaRPr lang="zh-CN" altLang="en-US" sz="1600" dirty="0">
              <a:latin typeface="+mn-lt"/>
            </a:endParaRPr>
          </a:p>
        </p:txBody>
      </p:sp>
      <p:sp>
        <p:nvSpPr>
          <p:cNvPr id="77" name="动作按钮: 自定义 76">
            <a:hlinkClick r:id="" action="ppaction://noaction" highlightClick="1"/>
          </p:cNvPr>
          <p:cNvSpPr/>
          <p:nvPr/>
        </p:nvSpPr>
        <p:spPr>
          <a:xfrm>
            <a:off x="1636088" y="3846450"/>
            <a:ext cx="8451882" cy="2929663"/>
          </a:xfrm>
          <a:prstGeom prst="actionButtonBlank">
            <a:avLst/>
          </a:prstGeom>
          <a:solidFill>
            <a:schemeClr val="bg1"/>
          </a:solidFill>
          <a:ln w="3175">
            <a:noFill/>
          </a:ln>
        </p:spPr>
        <p:txBody>
          <a:bodyPr wrap="square" rtlCol="0" anchor="ctr" anchorCtr="0">
            <a:noAutofit/>
          </a:bodyPr>
          <a:lstStyle/>
          <a:p>
            <a:pPr algn="ctr"/>
            <a:endParaRPr lang="zh-CN" altLang="en-US" dirty="0">
              <a:latin typeface="+mn-lt"/>
            </a:endParaRPr>
          </a:p>
        </p:txBody>
      </p:sp>
      <p:sp>
        <p:nvSpPr>
          <p:cNvPr id="2" name="灯片编号占位符 1"/>
          <p:cNvSpPr>
            <a:spLocks noGrp="1"/>
          </p:cNvSpPr>
          <p:nvPr>
            <p:ph type="sldNum" sz="quarter" idx="12"/>
          </p:nvPr>
        </p:nvSpPr>
        <p:spPr/>
        <p:txBody>
          <a:bodyPr/>
          <a:lstStyle/>
          <a:p>
            <a:pPr>
              <a:defRPr/>
            </a:pPr>
            <a:fld id="{B5976719-4C93-4032-AE44-9AF0CDE2F195}" type="slidenum">
              <a:rPr lang="en-US" altLang="zh-CN" smtClean="0">
                <a:latin typeface="+mn-lt"/>
              </a:rPr>
              <a:pPr>
                <a:defRPr/>
              </a:pPr>
              <a:t>44</a:t>
            </a:fld>
            <a:endParaRPr lang="en-US" altLang="zh-CN" dirty="0">
              <a:latin typeface="+mn-lt"/>
            </a:endParaRPr>
          </a:p>
        </p:txBody>
      </p:sp>
    </p:spTree>
    <p:extLst>
      <p:ext uri="{BB962C8B-B14F-4D97-AF65-F5344CB8AC3E}">
        <p14:creationId xmlns:p14="http://schemas.microsoft.com/office/powerpoint/2010/main" val="1629164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7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idx="1"/>
          </p:nvPr>
        </p:nvSpPr>
        <p:spPr/>
        <p:txBody>
          <a:bodyPr/>
          <a:lstStyle/>
          <a:p>
            <a:r>
              <a:rPr lang="en-US" altLang="zh-CN" dirty="0"/>
              <a:t>What is the common weakness of all symmetric-key encryption algorithms?</a:t>
            </a:r>
            <a:endParaRPr lang="zh-CN" altLang="en-US" dirty="0"/>
          </a:p>
        </p:txBody>
      </p:sp>
      <p:sp>
        <p:nvSpPr>
          <p:cNvPr id="3" name="灯片编号占位符 2"/>
          <p:cNvSpPr>
            <a:spLocks noGrp="1"/>
          </p:cNvSpPr>
          <p:nvPr>
            <p:ph type="sldNum" sz="quarter" idx="12"/>
          </p:nvPr>
        </p:nvSpPr>
        <p:spPr/>
        <p:txBody>
          <a:bodyPr/>
          <a:lstStyle/>
          <a:p>
            <a:pPr>
              <a:defRPr/>
            </a:pPr>
            <a:fld id="{B5976719-4C93-4032-AE44-9AF0CDE2F195}" type="slidenum">
              <a:rPr lang="en-US" altLang="zh-CN" smtClean="0"/>
              <a:pPr>
                <a:defRPr/>
              </a:pPr>
              <a:t>45</a:t>
            </a:fld>
            <a:endParaRPr lang="en-US" altLang="zh-CN" dirty="0"/>
          </a:p>
        </p:txBody>
      </p:sp>
      <p:sp>
        <p:nvSpPr>
          <p:cNvPr id="6" name="文本框 5"/>
          <p:cNvSpPr txBox="1"/>
          <p:nvPr/>
        </p:nvSpPr>
        <p:spPr>
          <a:xfrm>
            <a:off x="2510794" y="4563301"/>
            <a:ext cx="8436802" cy="830997"/>
          </a:xfrm>
          <a:prstGeom prst="rect">
            <a:avLst/>
          </a:prstGeom>
          <a:noFill/>
          <a:ln>
            <a:noFill/>
          </a:ln>
        </p:spPr>
        <p:txBody>
          <a:bodyPr wrap="square" rtlCol="0">
            <a:spAutoFit/>
          </a:bodyPr>
          <a:lstStyle/>
          <a:p>
            <a:r>
              <a:rPr lang="en-US" altLang="zh-CN" dirty="0">
                <a:solidFill>
                  <a:schemeClr val="accent3"/>
                </a:solidFill>
                <a:latin typeface="+mn-lt"/>
                <a:ea typeface="+mn-ea"/>
              </a:rPr>
              <a:t>The communication parties must agree on a secret (the symmetric key)! This can be difficult or impossible.  </a:t>
            </a:r>
            <a:endParaRPr lang="zh-CN" altLang="en-US" dirty="0">
              <a:solidFill>
                <a:schemeClr val="accent3"/>
              </a:solidFill>
              <a:latin typeface="+mn-lt"/>
              <a:ea typeface="+mn-ea"/>
            </a:endParaRPr>
          </a:p>
        </p:txBody>
      </p:sp>
    </p:spTree>
    <p:extLst>
      <p:ext uri="{BB962C8B-B14F-4D97-AF65-F5344CB8AC3E}">
        <p14:creationId xmlns:p14="http://schemas.microsoft.com/office/powerpoint/2010/main" val="891759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Classification of cryptography systems</a:t>
            </a:r>
            <a:endParaRPr lang="zh-CN" altLang="en-US" dirty="0"/>
          </a:p>
        </p:txBody>
      </p:sp>
      <p:sp>
        <p:nvSpPr>
          <p:cNvPr id="6" name="文本框 5"/>
          <p:cNvSpPr txBox="1"/>
          <p:nvPr/>
        </p:nvSpPr>
        <p:spPr>
          <a:xfrm>
            <a:off x="4068887" y="2438401"/>
            <a:ext cx="3969356" cy="584775"/>
          </a:xfrm>
          <a:prstGeom prst="rect">
            <a:avLst/>
          </a:prstGeom>
          <a:noFill/>
          <a:ln>
            <a:noFill/>
          </a:ln>
        </p:spPr>
        <p:txBody>
          <a:bodyPr wrap="none" rtlCol="0">
            <a:spAutoFit/>
          </a:bodyPr>
          <a:lstStyle/>
          <a:p>
            <a:r>
              <a:rPr lang="en-US" altLang="zh-CN" sz="3200" b="1" dirty="0">
                <a:solidFill>
                  <a:schemeClr val="tx1">
                    <a:lumMod val="65000"/>
                    <a:lumOff val="35000"/>
                  </a:schemeClr>
                </a:solidFill>
                <a:latin typeface="+mn-lt"/>
                <a:ea typeface="+mn-ea"/>
              </a:rPr>
              <a:t>symmetric key systems</a:t>
            </a:r>
            <a:endParaRPr lang="zh-CN" altLang="en-US" sz="3200" b="1" dirty="0">
              <a:solidFill>
                <a:schemeClr val="tx1">
                  <a:lumMod val="65000"/>
                  <a:lumOff val="35000"/>
                </a:schemeClr>
              </a:solidFill>
              <a:latin typeface="+mn-lt"/>
              <a:ea typeface="+mn-ea"/>
            </a:endParaRPr>
          </a:p>
        </p:txBody>
      </p:sp>
      <p:sp>
        <p:nvSpPr>
          <p:cNvPr id="7" name="文本框 6"/>
          <p:cNvSpPr txBox="1"/>
          <p:nvPr/>
        </p:nvSpPr>
        <p:spPr>
          <a:xfrm>
            <a:off x="4068887" y="4414498"/>
            <a:ext cx="3272050" cy="584775"/>
          </a:xfrm>
          <a:prstGeom prst="rect">
            <a:avLst/>
          </a:prstGeom>
          <a:noFill/>
          <a:ln>
            <a:noFill/>
          </a:ln>
        </p:spPr>
        <p:txBody>
          <a:bodyPr wrap="none" rtlCol="0">
            <a:spAutoFit/>
          </a:bodyPr>
          <a:lstStyle/>
          <a:p>
            <a:r>
              <a:rPr lang="en-US" altLang="zh-CN" sz="3200" b="1" dirty="0">
                <a:solidFill>
                  <a:schemeClr val="accent2"/>
                </a:solidFill>
                <a:latin typeface="+mn-lt"/>
                <a:ea typeface="+mn-ea"/>
              </a:rPr>
              <a:t>public key systems</a:t>
            </a:r>
            <a:endParaRPr lang="zh-CN" altLang="en-US" sz="3200" b="1" dirty="0">
              <a:solidFill>
                <a:schemeClr val="accent2"/>
              </a:solidFill>
              <a:latin typeface="+mn-lt"/>
              <a:ea typeface="+mn-ea"/>
            </a:endParaRPr>
          </a:p>
        </p:txBody>
      </p:sp>
      <p:sp>
        <p:nvSpPr>
          <p:cNvPr id="8" name="左大括号 7"/>
          <p:cNvSpPr/>
          <p:nvPr/>
        </p:nvSpPr>
        <p:spPr bwMode="auto">
          <a:xfrm>
            <a:off x="3053611" y="2050332"/>
            <a:ext cx="617220" cy="2948940"/>
          </a:xfrm>
          <a:prstGeom prst="leftBrace">
            <a:avLst>
              <a:gd name="adj1" fmla="val 119444"/>
              <a:gd name="adj2" fmla="val 50000"/>
            </a:avLst>
          </a:prstGeom>
          <a:solidFill>
            <a:schemeClr val="bg1">
              <a:lumMod val="95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p>
        </p:txBody>
      </p:sp>
      <p:sp>
        <p:nvSpPr>
          <p:cNvPr id="9" name="文本框 8"/>
          <p:cNvSpPr txBox="1"/>
          <p:nvPr/>
        </p:nvSpPr>
        <p:spPr>
          <a:xfrm>
            <a:off x="4066964" y="1853626"/>
            <a:ext cx="1192954" cy="584775"/>
          </a:xfrm>
          <a:prstGeom prst="rect">
            <a:avLst/>
          </a:prstGeom>
          <a:noFill/>
          <a:ln>
            <a:noFill/>
          </a:ln>
        </p:spPr>
        <p:txBody>
          <a:bodyPr wrap="none" rtlCol="0">
            <a:spAutoFit/>
          </a:bodyPr>
          <a:lstStyle/>
          <a:p>
            <a:pPr algn="ctr"/>
            <a:r>
              <a:rPr lang="en-US" altLang="zh-CN" sz="3200" b="1" dirty="0">
                <a:solidFill>
                  <a:schemeClr val="accent5"/>
                </a:solidFill>
                <a:latin typeface="+mn-lt"/>
                <a:ea typeface="+mn-ea"/>
              </a:rPr>
              <a:t>K</a:t>
            </a:r>
            <a:r>
              <a:rPr lang="en-US" altLang="zh-CN" sz="3200" b="1" baseline="-25000" dirty="0">
                <a:solidFill>
                  <a:schemeClr val="accent5"/>
                </a:solidFill>
                <a:latin typeface="+mn-lt"/>
                <a:ea typeface="+mn-ea"/>
              </a:rPr>
              <a:t>A</a:t>
            </a:r>
            <a:r>
              <a:rPr lang="en-US" altLang="zh-CN" sz="3200" b="1" dirty="0">
                <a:solidFill>
                  <a:schemeClr val="accent5"/>
                </a:solidFill>
                <a:latin typeface="+mn-lt"/>
                <a:ea typeface="+mn-ea"/>
              </a:rPr>
              <a:t>=K</a:t>
            </a:r>
            <a:r>
              <a:rPr lang="en-US" altLang="zh-CN" sz="3200" b="1" baseline="-25000" dirty="0">
                <a:solidFill>
                  <a:schemeClr val="accent5"/>
                </a:solidFill>
                <a:latin typeface="+mn-lt"/>
                <a:ea typeface="+mn-ea"/>
              </a:rPr>
              <a:t>B</a:t>
            </a:r>
            <a:endParaRPr lang="zh-CN" altLang="en-US" sz="3200" b="1" baseline="-25000" dirty="0">
              <a:solidFill>
                <a:schemeClr val="accent5"/>
              </a:solidFill>
              <a:latin typeface="+mn-lt"/>
              <a:ea typeface="+mn-ea"/>
            </a:endParaRPr>
          </a:p>
        </p:txBody>
      </p:sp>
      <p:sp>
        <p:nvSpPr>
          <p:cNvPr id="10" name="文本框 9"/>
          <p:cNvSpPr txBox="1"/>
          <p:nvPr/>
        </p:nvSpPr>
        <p:spPr>
          <a:xfrm>
            <a:off x="4204937" y="3646171"/>
            <a:ext cx="1221809" cy="584775"/>
          </a:xfrm>
          <a:prstGeom prst="rect">
            <a:avLst/>
          </a:prstGeom>
          <a:noFill/>
          <a:ln>
            <a:noFill/>
          </a:ln>
        </p:spPr>
        <p:txBody>
          <a:bodyPr wrap="none" rtlCol="0">
            <a:spAutoFit/>
          </a:bodyPr>
          <a:lstStyle/>
          <a:p>
            <a:pPr algn="ctr"/>
            <a:r>
              <a:rPr lang="en-US" altLang="zh-CN" sz="3200" b="1" dirty="0">
                <a:solidFill>
                  <a:schemeClr val="accent5"/>
                </a:solidFill>
                <a:latin typeface="+mn-lt"/>
                <a:ea typeface="+mn-ea"/>
              </a:rPr>
              <a:t>K</a:t>
            </a:r>
            <a:r>
              <a:rPr lang="en-US" altLang="zh-CN" sz="3200" b="1" baseline="-25000" dirty="0">
                <a:solidFill>
                  <a:schemeClr val="accent5"/>
                </a:solidFill>
                <a:latin typeface="+mn-lt"/>
                <a:ea typeface="+mn-ea"/>
              </a:rPr>
              <a:t>A</a:t>
            </a:r>
            <a:r>
              <a:rPr lang="en-US" altLang="zh-CN" sz="3200" b="1" dirty="0">
                <a:solidFill>
                  <a:schemeClr val="accent5"/>
                </a:solidFill>
                <a:latin typeface="+mn-lt"/>
                <a:ea typeface="+mn-ea"/>
              </a:rPr>
              <a:t>≠K</a:t>
            </a:r>
            <a:r>
              <a:rPr lang="en-US" altLang="zh-CN" sz="3200" b="1" baseline="-25000" dirty="0">
                <a:solidFill>
                  <a:schemeClr val="accent5"/>
                </a:solidFill>
                <a:latin typeface="+mn-lt"/>
                <a:ea typeface="+mn-ea"/>
              </a:rPr>
              <a:t>B</a:t>
            </a:r>
            <a:endParaRPr lang="zh-CN" altLang="en-US" sz="3200" b="1" baseline="-25000" dirty="0">
              <a:solidFill>
                <a:schemeClr val="accent5"/>
              </a:solidFill>
              <a:latin typeface="+mn-lt"/>
              <a:ea typeface="+mn-ea"/>
            </a:endParaRPr>
          </a:p>
        </p:txBody>
      </p:sp>
      <p:sp>
        <p:nvSpPr>
          <p:cNvPr id="3" name="灯片编号占位符 2"/>
          <p:cNvSpPr>
            <a:spLocks noGrp="1"/>
          </p:cNvSpPr>
          <p:nvPr>
            <p:ph type="sldNum" sz="quarter" idx="12"/>
          </p:nvPr>
        </p:nvSpPr>
        <p:spPr/>
        <p:txBody>
          <a:bodyPr/>
          <a:lstStyle/>
          <a:p>
            <a:pPr>
              <a:defRPr/>
            </a:pPr>
            <a:fld id="{B5976719-4C93-4032-AE44-9AF0CDE2F195}" type="slidenum">
              <a:rPr lang="en-US" altLang="zh-CN" smtClean="0"/>
              <a:pPr>
                <a:defRPr/>
              </a:pPr>
              <a:t>46</a:t>
            </a:fld>
            <a:endParaRPr lang="en-US" altLang="zh-CN" dirty="0"/>
          </a:p>
        </p:txBody>
      </p:sp>
    </p:spTree>
    <p:extLst>
      <p:ext uri="{BB962C8B-B14F-4D97-AF65-F5344CB8AC3E}">
        <p14:creationId xmlns:p14="http://schemas.microsoft.com/office/powerpoint/2010/main" val="3587633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7"/>
                                        </p:tgtEl>
                                        <p:attrNameLst>
                                          <p:attrName>fillcolor</p:attrName>
                                        </p:attrNameLst>
                                      </p:cBhvr>
                                      <p:to>
                                        <a:srgbClr val="FFC619"/>
                                      </p:to>
                                    </p:animClr>
                                    <p:set>
                                      <p:cBhvr>
                                        <p:cTn id="7" dur="2000" fill="hold"/>
                                        <p:tgtEl>
                                          <p:spTgt spid="7"/>
                                        </p:tgtEl>
                                        <p:attrNameLst>
                                          <p:attrName>fill.type</p:attrName>
                                        </p:attrNameLst>
                                      </p:cBhvr>
                                      <p:to>
                                        <p:strVal val="solid"/>
                                      </p:to>
                                    </p:set>
                                    <p:set>
                                      <p:cBhvr>
                                        <p:cTn id="8" dur="2000" fill="hold"/>
                                        <p:tgtEl>
                                          <p:spTgt spid="7"/>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dirty="0"/>
              <a:t>Public key cryptography</a:t>
            </a:r>
          </a:p>
        </p:txBody>
      </p:sp>
      <p:sp>
        <p:nvSpPr>
          <p:cNvPr id="46083" name="Text Box 3"/>
          <p:cNvSpPr txBox="1">
            <a:spLocks noChangeArrowheads="1"/>
          </p:cNvSpPr>
          <p:nvPr/>
        </p:nvSpPr>
        <p:spPr bwMode="auto">
          <a:xfrm>
            <a:off x="1736102" y="4401502"/>
            <a:ext cx="1348767" cy="707886"/>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dirty="0">
                <a:solidFill>
                  <a:schemeClr val="accent5"/>
                </a:solidFill>
                <a:latin typeface="+mn-lt"/>
                <a:cs typeface="Arial" charset="0"/>
              </a:rPr>
              <a:t>plaintext</a:t>
            </a:r>
          </a:p>
          <a:p>
            <a:pPr algn="ctr"/>
            <a:r>
              <a:rPr lang="en-US" dirty="0">
                <a:solidFill>
                  <a:schemeClr val="accent5"/>
                </a:solidFill>
                <a:latin typeface="+mn-lt"/>
                <a:cs typeface="Arial" charset="0"/>
              </a:rPr>
              <a:t>message, m</a:t>
            </a:r>
          </a:p>
        </p:txBody>
      </p:sp>
      <p:sp>
        <p:nvSpPr>
          <p:cNvPr id="46084" name="Text Box 4"/>
          <p:cNvSpPr txBox="1">
            <a:spLocks noChangeArrowheads="1"/>
          </p:cNvSpPr>
          <p:nvPr/>
        </p:nvSpPr>
        <p:spPr bwMode="auto">
          <a:xfrm>
            <a:off x="5239638" y="4371340"/>
            <a:ext cx="1096775" cy="40011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dirty="0">
                <a:solidFill>
                  <a:srgbClr val="C00000"/>
                </a:solidFill>
                <a:latin typeface="+mn-lt"/>
                <a:cs typeface="Arial" charset="0"/>
              </a:rPr>
              <a:t>ciphertext</a:t>
            </a:r>
          </a:p>
        </p:txBody>
      </p:sp>
      <p:sp>
        <p:nvSpPr>
          <p:cNvPr id="46086" name="Rectangle 6"/>
          <p:cNvSpPr>
            <a:spLocks noChangeArrowheads="1"/>
          </p:cNvSpPr>
          <p:nvPr/>
        </p:nvSpPr>
        <p:spPr bwMode="auto">
          <a:xfrm>
            <a:off x="3570289" y="4317366"/>
            <a:ext cx="1392237" cy="803275"/>
          </a:xfrm>
          <a:prstGeom prst="rect">
            <a:avLst/>
          </a:prstGeom>
          <a:solidFill>
            <a:schemeClr val="accent1"/>
          </a:solidFill>
          <a:ln w="9525">
            <a:solidFill>
              <a:schemeClr val="tx1"/>
            </a:solidFill>
            <a:miter lim="800000"/>
            <a:headEnd/>
            <a:tailEnd/>
          </a:ln>
        </p:spPr>
        <p:txBody>
          <a:bodyPr wrap="none" anchor="ctr"/>
          <a:lstStyle/>
          <a:p>
            <a:endParaRPr lang="en-US" dirty="0">
              <a:latin typeface="+mn-lt"/>
              <a:cs typeface="Arial" charset="0"/>
            </a:endParaRPr>
          </a:p>
        </p:txBody>
      </p:sp>
      <p:sp>
        <p:nvSpPr>
          <p:cNvPr id="46087" name="Text Box 7"/>
          <p:cNvSpPr txBox="1">
            <a:spLocks noChangeArrowheads="1"/>
          </p:cNvSpPr>
          <p:nvPr/>
        </p:nvSpPr>
        <p:spPr bwMode="auto">
          <a:xfrm>
            <a:off x="3701857" y="4326890"/>
            <a:ext cx="1156086"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dirty="0">
                <a:solidFill>
                  <a:schemeClr val="bg1"/>
                </a:solidFill>
                <a:latin typeface="+mn-lt"/>
                <a:cs typeface="Arial" charset="0"/>
              </a:rPr>
              <a:t>encryption</a:t>
            </a:r>
          </a:p>
          <a:p>
            <a:pPr algn="ctr"/>
            <a:r>
              <a:rPr lang="en-US" dirty="0">
                <a:solidFill>
                  <a:schemeClr val="bg1"/>
                </a:solidFill>
                <a:latin typeface="+mn-lt"/>
                <a:cs typeface="Arial" charset="0"/>
              </a:rPr>
              <a:t>algorithm</a:t>
            </a:r>
          </a:p>
        </p:txBody>
      </p:sp>
      <p:sp>
        <p:nvSpPr>
          <p:cNvPr id="46088" name="Rectangle 8"/>
          <p:cNvSpPr>
            <a:spLocks noChangeArrowheads="1"/>
          </p:cNvSpPr>
          <p:nvPr/>
        </p:nvSpPr>
        <p:spPr bwMode="auto">
          <a:xfrm>
            <a:off x="6791325" y="4330066"/>
            <a:ext cx="1377950" cy="803275"/>
          </a:xfrm>
          <a:prstGeom prst="rect">
            <a:avLst/>
          </a:prstGeom>
          <a:solidFill>
            <a:schemeClr val="accent1"/>
          </a:solidFill>
          <a:ln w="9525">
            <a:solidFill>
              <a:schemeClr val="tx1"/>
            </a:solidFill>
            <a:miter lim="800000"/>
            <a:headEnd/>
            <a:tailEnd/>
          </a:ln>
        </p:spPr>
        <p:txBody>
          <a:bodyPr wrap="none" anchor="ctr"/>
          <a:lstStyle/>
          <a:p>
            <a:endParaRPr lang="en-US" dirty="0">
              <a:latin typeface="+mn-lt"/>
              <a:cs typeface="Arial" charset="0"/>
            </a:endParaRPr>
          </a:p>
        </p:txBody>
      </p:sp>
      <p:sp>
        <p:nvSpPr>
          <p:cNvPr id="46089" name="Text Box 9"/>
          <p:cNvSpPr txBox="1">
            <a:spLocks noChangeArrowheads="1"/>
          </p:cNvSpPr>
          <p:nvPr/>
        </p:nvSpPr>
        <p:spPr bwMode="auto">
          <a:xfrm>
            <a:off x="6924204" y="4353878"/>
            <a:ext cx="1213794"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dirty="0">
                <a:solidFill>
                  <a:schemeClr val="bg1"/>
                </a:solidFill>
                <a:latin typeface="+mn-lt"/>
                <a:cs typeface="Arial" charset="0"/>
              </a:rPr>
              <a:t>decryption </a:t>
            </a:r>
          </a:p>
          <a:p>
            <a:pPr algn="ctr"/>
            <a:r>
              <a:rPr lang="en-US" dirty="0">
                <a:solidFill>
                  <a:schemeClr val="bg1"/>
                </a:solidFill>
                <a:latin typeface="+mn-lt"/>
                <a:cs typeface="Arial" charset="0"/>
              </a:rPr>
              <a:t>algorithm</a:t>
            </a:r>
          </a:p>
        </p:txBody>
      </p:sp>
      <p:sp>
        <p:nvSpPr>
          <p:cNvPr id="46090" name="Line 10"/>
          <p:cNvSpPr>
            <a:spLocks noChangeShapeType="1"/>
          </p:cNvSpPr>
          <p:nvPr/>
        </p:nvSpPr>
        <p:spPr bwMode="auto">
          <a:xfrm flipV="1">
            <a:off x="4991100" y="4725353"/>
            <a:ext cx="1809750" cy="4762"/>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46091" name="Text Box 11"/>
          <p:cNvSpPr txBox="1">
            <a:spLocks noChangeArrowheads="1"/>
          </p:cNvSpPr>
          <p:nvPr/>
        </p:nvSpPr>
        <p:spPr bwMode="auto">
          <a:xfrm>
            <a:off x="7934326" y="2232978"/>
            <a:ext cx="1762125" cy="641350"/>
          </a:xfrm>
          <a:prstGeom prst="rect">
            <a:avLst/>
          </a:prstGeom>
          <a:solidFill>
            <a:schemeClr val="accent4">
              <a:lumMod val="25000"/>
              <a:lumOff val="75000"/>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800" dirty="0">
                <a:latin typeface="+mn-lt"/>
                <a:cs typeface="Arial" charset="0"/>
              </a:rPr>
              <a:t>Bob</a:t>
            </a:r>
            <a:r>
              <a:rPr lang="en-US" altLang="ja-JP" sz="1800" dirty="0">
                <a:latin typeface="+mn-lt"/>
                <a:cs typeface="Arial" charset="0"/>
              </a:rPr>
              <a:t>'s </a:t>
            </a:r>
            <a:r>
              <a:rPr lang="en-US" altLang="ja-JP" sz="1800" i="1" u="sng" dirty="0">
                <a:solidFill>
                  <a:srgbClr val="C00000"/>
                </a:solidFill>
                <a:latin typeface="+mn-lt"/>
                <a:cs typeface="Arial" charset="0"/>
              </a:rPr>
              <a:t>public </a:t>
            </a:r>
          </a:p>
          <a:p>
            <a:r>
              <a:rPr lang="en-US" sz="1800" dirty="0">
                <a:latin typeface="+mn-lt"/>
                <a:cs typeface="Arial" charset="0"/>
              </a:rPr>
              <a:t>key </a:t>
            </a:r>
          </a:p>
        </p:txBody>
      </p:sp>
      <p:sp>
        <p:nvSpPr>
          <p:cNvPr id="46093" name="Line 13"/>
          <p:cNvSpPr>
            <a:spLocks noChangeShapeType="1"/>
          </p:cNvSpPr>
          <p:nvPr/>
        </p:nvSpPr>
        <p:spPr bwMode="auto">
          <a:xfrm>
            <a:off x="3139440" y="4755515"/>
            <a:ext cx="360998" cy="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46094" name="Line 14"/>
          <p:cNvSpPr>
            <a:spLocks noChangeShapeType="1"/>
          </p:cNvSpPr>
          <p:nvPr/>
        </p:nvSpPr>
        <p:spPr bwMode="auto">
          <a:xfrm>
            <a:off x="8210550" y="4711065"/>
            <a:ext cx="674688" cy="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ndParaRPr>
          </a:p>
        </p:txBody>
      </p:sp>
      <p:pic>
        <p:nvPicPr>
          <p:cNvPr id="46095" name="Picture 15" descr="BS00768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flipV="1">
            <a:off x="6977064" y="2375854"/>
            <a:ext cx="458787" cy="2365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6096" name="Text Box 16"/>
          <p:cNvSpPr txBox="1">
            <a:spLocks noChangeArrowheads="1"/>
          </p:cNvSpPr>
          <p:nvPr/>
        </p:nvSpPr>
        <p:spPr bwMode="auto">
          <a:xfrm>
            <a:off x="8841075" y="4374515"/>
            <a:ext cx="1348767"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dirty="0">
                <a:solidFill>
                  <a:schemeClr val="accent5"/>
                </a:solidFill>
                <a:latin typeface="+mn-lt"/>
                <a:cs typeface="Arial" charset="0"/>
              </a:rPr>
              <a:t>plaintext</a:t>
            </a:r>
          </a:p>
          <a:p>
            <a:pPr algn="ctr"/>
            <a:r>
              <a:rPr lang="en-US" dirty="0">
                <a:solidFill>
                  <a:schemeClr val="accent5"/>
                </a:solidFill>
                <a:latin typeface="+mn-lt"/>
                <a:cs typeface="Arial" charset="0"/>
              </a:rPr>
              <a:t>message, m</a:t>
            </a:r>
          </a:p>
        </p:txBody>
      </p:sp>
      <p:grpSp>
        <p:nvGrpSpPr>
          <p:cNvPr id="46097" name="Group 17"/>
          <p:cNvGrpSpPr>
            <a:grpSpLocks/>
          </p:cNvGrpSpPr>
          <p:nvPr/>
        </p:nvGrpSpPr>
        <p:grpSpPr bwMode="auto">
          <a:xfrm>
            <a:off x="5475291" y="4698365"/>
            <a:ext cx="757238" cy="617538"/>
            <a:chOff x="2389" y="2077"/>
            <a:chExt cx="477" cy="389"/>
          </a:xfrm>
        </p:grpSpPr>
        <p:sp>
          <p:nvSpPr>
            <p:cNvPr id="46115" name="Text Box 18"/>
            <p:cNvSpPr txBox="1">
              <a:spLocks noChangeArrowheads="1"/>
            </p:cNvSpPr>
            <p:nvPr/>
          </p:nvSpPr>
          <p:spPr bwMode="auto">
            <a:xfrm>
              <a:off x="2389" y="2132"/>
              <a:ext cx="477"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dirty="0">
                  <a:solidFill>
                    <a:srgbClr val="C00000"/>
                  </a:solidFill>
                  <a:latin typeface="+mn-lt"/>
                  <a:cs typeface="Arial" charset="0"/>
                </a:rPr>
                <a:t>K  (m)</a:t>
              </a:r>
            </a:p>
          </p:txBody>
        </p:sp>
        <p:sp>
          <p:nvSpPr>
            <p:cNvPr id="46116" name="Text Box 19"/>
            <p:cNvSpPr txBox="1">
              <a:spLocks noChangeArrowheads="1"/>
            </p:cNvSpPr>
            <p:nvPr/>
          </p:nvSpPr>
          <p:spPr bwMode="auto">
            <a:xfrm>
              <a:off x="2469" y="2253"/>
              <a:ext cx="189" cy="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1600" dirty="0">
                  <a:solidFill>
                    <a:srgbClr val="C00000"/>
                  </a:solidFill>
                  <a:latin typeface="+mn-lt"/>
                  <a:cs typeface="Arial" charset="0"/>
                </a:rPr>
                <a:t>B</a:t>
              </a:r>
            </a:p>
          </p:txBody>
        </p:sp>
        <p:sp>
          <p:nvSpPr>
            <p:cNvPr id="46117" name="Text Box 20"/>
            <p:cNvSpPr txBox="1">
              <a:spLocks noChangeArrowheads="1"/>
            </p:cNvSpPr>
            <p:nvPr/>
          </p:nvSpPr>
          <p:spPr bwMode="auto">
            <a:xfrm>
              <a:off x="2475" y="2077"/>
              <a:ext cx="178" cy="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1600" dirty="0">
                  <a:solidFill>
                    <a:srgbClr val="C00000"/>
                  </a:solidFill>
                  <a:latin typeface="+mn-lt"/>
                  <a:cs typeface="Arial" charset="0"/>
                </a:rPr>
                <a:t>+</a:t>
              </a:r>
            </a:p>
          </p:txBody>
        </p:sp>
      </p:grpSp>
      <p:sp>
        <p:nvSpPr>
          <p:cNvPr id="46098" name="Text Box 21"/>
          <p:cNvSpPr txBox="1">
            <a:spLocks noChangeArrowheads="1"/>
          </p:cNvSpPr>
          <p:nvPr/>
        </p:nvSpPr>
        <p:spPr bwMode="auto">
          <a:xfrm>
            <a:off x="7494956" y="2293303"/>
            <a:ext cx="383438"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dirty="0">
                <a:solidFill>
                  <a:srgbClr val="C00000"/>
                </a:solidFill>
                <a:latin typeface="+mn-lt"/>
                <a:cs typeface="Arial" charset="0"/>
              </a:rPr>
              <a:t>K </a:t>
            </a:r>
          </a:p>
        </p:txBody>
      </p:sp>
      <p:sp>
        <p:nvSpPr>
          <p:cNvPr id="46099" name="Text Box 22"/>
          <p:cNvSpPr txBox="1">
            <a:spLocks noChangeArrowheads="1"/>
          </p:cNvSpPr>
          <p:nvPr/>
        </p:nvSpPr>
        <p:spPr bwMode="auto">
          <a:xfrm>
            <a:off x="7629503" y="2472690"/>
            <a:ext cx="300082"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1600" dirty="0">
                <a:solidFill>
                  <a:srgbClr val="C00000"/>
                </a:solidFill>
                <a:latin typeface="+mn-lt"/>
                <a:cs typeface="Arial" charset="0"/>
              </a:rPr>
              <a:t>B</a:t>
            </a:r>
          </a:p>
        </p:txBody>
      </p:sp>
      <p:sp>
        <p:nvSpPr>
          <p:cNvPr id="46100" name="Text Box 23"/>
          <p:cNvSpPr txBox="1">
            <a:spLocks noChangeArrowheads="1"/>
          </p:cNvSpPr>
          <p:nvPr/>
        </p:nvSpPr>
        <p:spPr bwMode="auto">
          <a:xfrm>
            <a:off x="7637526" y="2193290"/>
            <a:ext cx="282449"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1600" dirty="0">
                <a:solidFill>
                  <a:srgbClr val="C00000"/>
                </a:solidFill>
                <a:latin typeface="+mn-lt"/>
                <a:cs typeface="Arial" charset="0"/>
              </a:rPr>
              <a:t>+</a:t>
            </a:r>
          </a:p>
        </p:txBody>
      </p:sp>
      <p:sp>
        <p:nvSpPr>
          <p:cNvPr id="46101" name="Text Box 24"/>
          <p:cNvSpPr txBox="1">
            <a:spLocks noChangeArrowheads="1"/>
          </p:cNvSpPr>
          <p:nvPr/>
        </p:nvSpPr>
        <p:spPr bwMode="auto">
          <a:xfrm>
            <a:off x="7931151" y="2910840"/>
            <a:ext cx="1762125" cy="641350"/>
          </a:xfrm>
          <a:prstGeom prst="rect">
            <a:avLst/>
          </a:prstGeom>
          <a:solidFill>
            <a:schemeClr val="accent3">
              <a:lumMod val="40000"/>
              <a:lumOff val="60000"/>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800" dirty="0">
                <a:latin typeface="+mn-lt"/>
                <a:cs typeface="Arial" charset="0"/>
              </a:rPr>
              <a:t>Bob</a:t>
            </a:r>
            <a:r>
              <a:rPr lang="en-US" altLang="ja-JP" sz="1800" dirty="0">
                <a:latin typeface="+mn-lt"/>
                <a:cs typeface="Arial" charset="0"/>
              </a:rPr>
              <a:t>'s </a:t>
            </a:r>
            <a:r>
              <a:rPr lang="en-US" altLang="ja-JP" sz="1800" i="1" u="sng" dirty="0">
                <a:solidFill>
                  <a:srgbClr val="C00000"/>
                </a:solidFill>
                <a:latin typeface="+mn-lt"/>
                <a:cs typeface="Arial" charset="0"/>
              </a:rPr>
              <a:t>private</a:t>
            </a:r>
          </a:p>
          <a:p>
            <a:r>
              <a:rPr lang="en-US" sz="1800" dirty="0">
                <a:latin typeface="+mn-lt"/>
                <a:cs typeface="Arial" charset="0"/>
              </a:rPr>
              <a:t>key </a:t>
            </a:r>
          </a:p>
        </p:txBody>
      </p:sp>
      <p:pic>
        <p:nvPicPr>
          <p:cNvPr id="46102" name="Picture 25" descr="BS00768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flipV="1">
            <a:off x="6973889" y="3048953"/>
            <a:ext cx="542925" cy="27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6103" name="Text Box 26"/>
          <p:cNvSpPr txBox="1">
            <a:spLocks noChangeArrowheads="1"/>
          </p:cNvSpPr>
          <p:nvPr/>
        </p:nvSpPr>
        <p:spPr bwMode="auto">
          <a:xfrm>
            <a:off x="7504481" y="2983865"/>
            <a:ext cx="383438"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dirty="0">
                <a:solidFill>
                  <a:srgbClr val="C00000"/>
                </a:solidFill>
                <a:latin typeface="+mn-lt"/>
                <a:cs typeface="Arial" charset="0"/>
              </a:rPr>
              <a:t>K </a:t>
            </a:r>
          </a:p>
        </p:txBody>
      </p:sp>
      <p:sp>
        <p:nvSpPr>
          <p:cNvPr id="46104" name="Text Box 27"/>
          <p:cNvSpPr txBox="1">
            <a:spLocks noChangeArrowheads="1"/>
          </p:cNvSpPr>
          <p:nvPr/>
        </p:nvSpPr>
        <p:spPr bwMode="auto">
          <a:xfrm>
            <a:off x="7702528" y="3175953"/>
            <a:ext cx="300082"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1600" dirty="0">
                <a:solidFill>
                  <a:srgbClr val="C00000"/>
                </a:solidFill>
                <a:latin typeface="+mn-lt"/>
                <a:cs typeface="Arial" charset="0"/>
              </a:rPr>
              <a:t>B</a:t>
            </a:r>
          </a:p>
        </p:txBody>
      </p:sp>
      <p:sp>
        <p:nvSpPr>
          <p:cNvPr id="46105" name="Text Box 28"/>
          <p:cNvSpPr txBox="1">
            <a:spLocks noChangeArrowheads="1"/>
          </p:cNvSpPr>
          <p:nvPr/>
        </p:nvSpPr>
        <p:spPr bwMode="auto">
          <a:xfrm>
            <a:off x="7730597" y="2896553"/>
            <a:ext cx="24077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1600" dirty="0">
                <a:solidFill>
                  <a:srgbClr val="C00000"/>
                </a:solidFill>
                <a:latin typeface="+mn-lt"/>
                <a:cs typeface="Arial" charset="0"/>
              </a:rPr>
              <a:t>-</a:t>
            </a:r>
          </a:p>
        </p:txBody>
      </p:sp>
      <p:grpSp>
        <p:nvGrpSpPr>
          <p:cNvPr id="46106" name="Group 29"/>
          <p:cNvGrpSpPr>
            <a:grpSpLocks/>
          </p:cNvGrpSpPr>
          <p:nvPr/>
        </p:nvGrpSpPr>
        <p:grpSpPr bwMode="auto">
          <a:xfrm>
            <a:off x="8397081" y="5328162"/>
            <a:ext cx="1593850" cy="636588"/>
            <a:chOff x="2505" y="3394"/>
            <a:chExt cx="1004" cy="401"/>
          </a:xfrm>
        </p:grpSpPr>
        <p:sp>
          <p:nvSpPr>
            <p:cNvPr id="46110" name="Text Box 30"/>
            <p:cNvSpPr txBox="1">
              <a:spLocks noChangeArrowheads="1"/>
            </p:cNvSpPr>
            <p:nvPr/>
          </p:nvSpPr>
          <p:spPr bwMode="auto">
            <a:xfrm>
              <a:off x="2505" y="3434"/>
              <a:ext cx="1004"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dirty="0">
                  <a:solidFill>
                    <a:srgbClr val="C00000"/>
                  </a:solidFill>
                  <a:latin typeface="+mn-lt"/>
                  <a:cs typeface="Arial" charset="0"/>
                </a:rPr>
                <a:t>m = K  </a:t>
              </a:r>
              <a:r>
                <a:rPr lang="en-US" sz="2400" dirty="0">
                  <a:solidFill>
                    <a:srgbClr val="C00000"/>
                  </a:solidFill>
                  <a:latin typeface="+mn-lt"/>
                  <a:cs typeface="Arial" charset="0"/>
                </a:rPr>
                <a:t>(</a:t>
              </a:r>
              <a:r>
                <a:rPr lang="en-US" dirty="0">
                  <a:solidFill>
                    <a:srgbClr val="C00000"/>
                  </a:solidFill>
                  <a:latin typeface="+mn-lt"/>
                  <a:cs typeface="Arial" charset="0"/>
                </a:rPr>
                <a:t>K  (m)</a:t>
              </a:r>
              <a:r>
                <a:rPr lang="en-US" sz="2400" dirty="0">
                  <a:solidFill>
                    <a:srgbClr val="C00000"/>
                  </a:solidFill>
                  <a:latin typeface="+mn-lt"/>
                  <a:cs typeface="Arial" charset="0"/>
                </a:rPr>
                <a:t>)</a:t>
              </a:r>
            </a:p>
          </p:txBody>
        </p:sp>
        <p:sp>
          <p:nvSpPr>
            <p:cNvPr id="46111" name="Text Box 31"/>
            <p:cNvSpPr txBox="1">
              <a:spLocks noChangeArrowheads="1"/>
            </p:cNvSpPr>
            <p:nvPr/>
          </p:nvSpPr>
          <p:spPr bwMode="auto">
            <a:xfrm>
              <a:off x="3096" y="3582"/>
              <a:ext cx="189" cy="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1600" dirty="0">
                  <a:solidFill>
                    <a:srgbClr val="C00000"/>
                  </a:solidFill>
                  <a:latin typeface="+mn-lt"/>
                  <a:cs typeface="Arial" charset="0"/>
                </a:rPr>
                <a:t>B</a:t>
              </a:r>
            </a:p>
          </p:txBody>
        </p:sp>
        <p:sp>
          <p:nvSpPr>
            <p:cNvPr id="46112" name="Text Box 32"/>
            <p:cNvSpPr txBox="1">
              <a:spLocks noChangeArrowheads="1"/>
            </p:cNvSpPr>
            <p:nvPr/>
          </p:nvSpPr>
          <p:spPr bwMode="auto">
            <a:xfrm>
              <a:off x="3099" y="3400"/>
              <a:ext cx="178" cy="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1600" dirty="0">
                  <a:solidFill>
                    <a:srgbClr val="C00000"/>
                  </a:solidFill>
                  <a:latin typeface="+mn-lt"/>
                  <a:cs typeface="Arial" charset="0"/>
                </a:rPr>
                <a:t>+</a:t>
              </a:r>
            </a:p>
          </p:txBody>
        </p:sp>
        <p:sp>
          <p:nvSpPr>
            <p:cNvPr id="46113" name="Text Box 33"/>
            <p:cNvSpPr txBox="1">
              <a:spLocks noChangeArrowheads="1"/>
            </p:cNvSpPr>
            <p:nvPr/>
          </p:nvSpPr>
          <p:spPr bwMode="auto">
            <a:xfrm>
              <a:off x="2835" y="3570"/>
              <a:ext cx="189" cy="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1600" dirty="0">
                  <a:solidFill>
                    <a:srgbClr val="C00000"/>
                  </a:solidFill>
                  <a:latin typeface="+mn-lt"/>
                  <a:cs typeface="Arial" charset="0"/>
                </a:rPr>
                <a:t>B</a:t>
              </a:r>
            </a:p>
          </p:txBody>
        </p:sp>
        <p:sp>
          <p:nvSpPr>
            <p:cNvPr id="46114" name="Text Box 34"/>
            <p:cNvSpPr txBox="1">
              <a:spLocks noChangeArrowheads="1"/>
            </p:cNvSpPr>
            <p:nvPr/>
          </p:nvSpPr>
          <p:spPr bwMode="auto">
            <a:xfrm>
              <a:off x="2860" y="3394"/>
              <a:ext cx="152" cy="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1600" dirty="0">
                  <a:solidFill>
                    <a:srgbClr val="C00000"/>
                  </a:solidFill>
                  <a:latin typeface="+mn-lt"/>
                  <a:cs typeface="Arial" charset="0"/>
                </a:rPr>
                <a:t>-</a:t>
              </a:r>
            </a:p>
          </p:txBody>
        </p:sp>
      </p:grpSp>
      <p:sp>
        <p:nvSpPr>
          <p:cNvPr id="46107" name="Freeform 35"/>
          <p:cNvSpPr>
            <a:spLocks/>
          </p:cNvSpPr>
          <p:nvPr/>
        </p:nvSpPr>
        <p:spPr bwMode="auto">
          <a:xfrm>
            <a:off x="4462463" y="2509204"/>
            <a:ext cx="2393950" cy="1754187"/>
          </a:xfrm>
          <a:custGeom>
            <a:avLst/>
            <a:gdLst>
              <a:gd name="T0" fmla="*/ 2147483647 w 1508"/>
              <a:gd name="T1" fmla="*/ 0 h 1105"/>
              <a:gd name="T2" fmla="*/ 0 w 1508"/>
              <a:gd name="T3" fmla="*/ 0 h 1105"/>
              <a:gd name="T4" fmla="*/ 2147483647 w 1508"/>
              <a:gd name="T5" fmla="*/ 2147483647 h 1105"/>
              <a:gd name="T6" fmla="*/ 0 60000 65536"/>
              <a:gd name="T7" fmla="*/ 0 60000 65536"/>
              <a:gd name="T8" fmla="*/ 0 60000 65536"/>
              <a:gd name="T9" fmla="*/ 0 w 1508"/>
              <a:gd name="T10" fmla="*/ 0 h 1105"/>
              <a:gd name="T11" fmla="*/ 1508 w 1508"/>
              <a:gd name="T12" fmla="*/ 1105 h 1105"/>
            </a:gdLst>
            <a:ahLst/>
            <a:cxnLst>
              <a:cxn ang="T6">
                <a:pos x="T0" y="T1"/>
              </a:cxn>
              <a:cxn ang="T7">
                <a:pos x="T2" y="T3"/>
              </a:cxn>
              <a:cxn ang="T8">
                <a:pos x="T4" y="T5"/>
              </a:cxn>
            </a:cxnLst>
            <a:rect l="T9" t="T10" r="T11" b="T12"/>
            <a:pathLst>
              <a:path w="1508" h="1105">
                <a:moveTo>
                  <a:pt x="1508" y="0"/>
                </a:moveTo>
                <a:lnTo>
                  <a:pt x="0" y="0"/>
                </a:lnTo>
                <a:lnTo>
                  <a:pt x="5" y="1105"/>
                </a:lnTo>
              </a:path>
            </a:pathLst>
          </a:custGeom>
          <a:noFill/>
          <a:ln w="19050">
            <a:solidFill>
              <a:schemeClr val="tx1"/>
            </a:solidFill>
            <a:prstDash val="dash"/>
            <a:round/>
            <a:headEn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en-US" dirty="0">
              <a:latin typeface="+mn-lt"/>
            </a:endParaRPr>
          </a:p>
        </p:txBody>
      </p:sp>
      <p:sp>
        <p:nvSpPr>
          <p:cNvPr id="46108" name="Freeform 36"/>
          <p:cNvSpPr>
            <a:spLocks/>
          </p:cNvSpPr>
          <p:nvPr/>
        </p:nvSpPr>
        <p:spPr bwMode="auto">
          <a:xfrm>
            <a:off x="6907213" y="3182304"/>
            <a:ext cx="330200" cy="1074737"/>
          </a:xfrm>
          <a:custGeom>
            <a:avLst/>
            <a:gdLst>
              <a:gd name="T0" fmla="*/ 2147483647 w 184"/>
              <a:gd name="T1" fmla="*/ 0 h 1113"/>
              <a:gd name="T2" fmla="*/ 0 w 184"/>
              <a:gd name="T3" fmla="*/ 2147483647 h 1113"/>
              <a:gd name="T4" fmla="*/ 2147483647 w 184"/>
              <a:gd name="T5" fmla="*/ 2147483647 h 1113"/>
              <a:gd name="T6" fmla="*/ 0 60000 65536"/>
              <a:gd name="T7" fmla="*/ 0 60000 65536"/>
              <a:gd name="T8" fmla="*/ 0 60000 65536"/>
              <a:gd name="T9" fmla="*/ 0 w 184"/>
              <a:gd name="T10" fmla="*/ 0 h 1113"/>
              <a:gd name="T11" fmla="*/ 184 w 184"/>
              <a:gd name="T12" fmla="*/ 1113 h 1113"/>
            </a:gdLst>
            <a:ahLst/>
            <a:cxnLst>
              <a:cxn ang="T6">
                <a:pos x="T0" y="T1"/>
              </a:cxn>
              <a:cxn ang="T7">
                <a:pos x="T2" y="T3"/>
              </a:cxn>
              <a:cxn ang="T8">
                <a:pos x="T4" y="T5"/>
              </a:cxn>
            </a:cxnLst>
            <a:rect l="T9" t="T10" r="T11" b="T12"/>
            <a:pathLst>
              <a:path w="184" h="1113">
                <a:moveTo>
                  <a:pt x="184" y="0"/>
                </a:moveTo>
                <a:lnTo>
                  <a:pt x="0" y="8"/>
                </a:lnTo>
                <a:lnTo>
                  <a:pt x="5" y="1113"/>
                </a:lnTo>
              </a:path>
            </a:pathLst>
          </a:custGeom>
          <a:noFill/>
          <a:ln w="19050">
            <a:solidFill>
              <a:schemeClr val="tx1"/>
            </a:solidFill>
            <a:prstDash val="dash"/>
            <a:round/>
            <a:headEn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en-US" dirty="0">
              <a:latin typeface="+mn-lt"/>
            </a:endParaRPr>
          </a:p>
        </p:txBody>
      </p:sp>
      <p:pic>
        <p:nvPicPr>
          <p:cNvPr id="38" name="图片 37"/>
          <p:cNvPicPr>
            <a:picLocks noChangeAspect="1"/>
          </p:cNvPicPr>
          <p:nvPr/>
        </p:nvPicPr>
        <p:blipFill>
          <a:blip r:embed="rId4" cstate="email">
            <a:extLst>
              <a:ext uri="{BEBA8EAE-BF5A-486C-A8C5-ECC9F3942E4B}">
                <a14:imgProps xmlns:a14="http://schemas.microsoft.com/office/drawing/2010/main">
                  <a14:imgLayer r:embed="rId5">
                    <a14:imgEffect>
                      <a14:backgroundRemoval t="0" b="99194" l="893" r="100000">
                        <a14:foregroundMark x1="25893" y1="82258" x2="25893" y2="82258"/>
                        <a14:foregroundMark x1="41964" y1="69355" x2="8036" y2="87903"/>
                        <a14:foregroundMark x1="77679" y1="68548" x2="99107" y2="80645"/>
                        <a14:foregroundMark x1="31250" y1="70968" x2="893" y2="90323"/>
                        <a14:foregroundMark x1="43750" y1="16935" x2="82143" y2="46774"/>
                        <a14:foregroundMark x1="33929" y1="20968" x2="27679" y2="57258"/>
                        <a14:foregroundMark x1="15179" y1="57258" x2="38393" y2="67742"/>
                        <a14:foregroundMark x1="75893" y1="76613" x2="92857" y2="91129"/>
                        <a14:foregroundMark x1="64286" y1="83065" x2="72321" y2="95161"/>
                        <a14:foregroundMark x1="48214" y1="79839" x2="68750" y2="94355"/>
                        <a14:foregroundMark x1="27679" y1="92742" x2="65179" y2="87097"/>
                      </a14:backgroundRemoval>
                    </a14:imgEffect>
                  </a14:imgLayer>
                </a14:imgProps>
              </a:ext>
              <a:ext uri="{28A0092B-C50C-407E-A947-70E740481C1C}">
                <a14:useLocalDpi xmlns:a14="http://schemas.microsoft.com/office/drawing/2010/main"/>
              </a:ext>
            </a:extLst>
          </a:blip>
          <a:stretch>
            <a:fillRect/>
          </a:stretch>
        </p:blipFill>
        <p:spPr>
          <a:xfrm>
            <a:off x="3482975" y="3252947"/>
            <a:ext cx="849210" cy="940197"/>
          </a:xfrm>
          <a:prstGeom prst="rect">
            <a:avLst/>
          </a:prstGeom>
        </p:spPr>
      </p:pic>
      <p:pic>
        <p:nvPicPr>
          <p:cNvPr id="39" name="图片 38"/>
          <p:cNvPicPr>
            <a:picLocks noChangeAspect="1"/>
          </p:cNvPicPr>
          <p:nvPr/>
        </p:nvPicPr>
        <p:blipFill>
          <a:blip r:embed="rId6">
            <a:extLst>
              <a:ext uri="{BEBA8EAE-BF5A-486C-A8C5-ECC9F3942E4B}">
                <a14:imgProps xmlns:a14="http://schemas.microsoft.com/office/drawing/2010/main">
                  <a14:imgLayer r:embed="rId7">
                    <a14:imgEffect>
                      <a14:backgroundRemoval t="0" b="100000" l="0" r="100000">
                        <a14:foregroundMark x1="30147" y1="29323" x2="58824" y2="11278"/>
                        <a14:foregroundMark x1="38971" y1="45865" x2="66912" y2="24060"/>
                        <a14:foregroundMark x1="17647" y1="72180" x2="27206" y2="90226"/>
                        <a14:foregroundMark x1="35294" y1="66917" x2="59559" y2="87218"/>
                        <a14:foregroundMark x1="67647" y1="70677" x2="88971" y2="89474"/>
                        <a14:foregroundMark x1="97059" y1="90977" x2="77941" y2="72180"/>
                        <a14:foregroundMark x1="18382" y1="95489" x2="19118" y2="70677"/>
                        <a14:foregroundMark x1="52941" y1="53383" x2="51471" y2="75940"/>
                        <a14:foregroundMark x1="7353" y1="76692" x2="15441" y2="87970"/>
                        <a14:foregroundMark x1="6618" y1="91729" x2="12500" y2="89474"/>
                        <a14:foregroundMark x1="56618" y1="60150" x2="55882" y2="72180"/>
                        <a14:foregroundMark x1="46324" y1="58647" x2="44118" y2="69925"/>
                        <a14:foregroundMark x1="79412" y1="93985" x2="64706" y2="87970"/>
                        <a14:foregroundMark x1="58824" y1="53383" x2="58824" y2="38346"/>
                        <a14:foregroundMark x1="58824" y1="18045" x2="71324" y2="25564"/>
                        <a14:foregroundMark x1="50000" y1="10526" x2="66912" y2="7519"/>
                        <a14:foregroundMark x1="37500" y1="14286" x2="48529" y2="5263"/>
                        <a14:foregroundMark x1="30882" y1="26316" x2="38235" y2="11278"/>
                      </a14:backgroundRemoval>
                    </a14:imgEffect>
                  </a14:imgLayer>
                </a14:imgProps>
              </a:ext>
            </a:extLst>
          </a:blip>
          <a:stretch>
            <a:fillRect/>
          </a:stretch>
        </p:blipFill>
        <p:spPr>
          <a:xfrm>
            <a:off x="7047885" y="3413126"/>
            <a:ext cx="833082" cy="814705"/>
          </a:xfrm>
          <a:prstGeom prst="rect">
            <a:avLst/>
          </a:prstGeom>
        </p:spPr>
      </p:pic>
      <p:sp>
        <p:nvSpPr>
          <p:cNvPr id="3" name="灯片编号占位符 2"/>
          <p:cNvSpPr>
            <a:spLocks noGrp="1"/>
          </p:cNvSpPr>
          <p:nvPr>
            <p:ph type="sldNum" sz="quarter" idx="12"/>
          </p:nvPr>
        </p:nvSpPr>
        <p:spPr/>
        <p:txBody>
          <a:bodyPr/>
          <a:lstStyle/>
          <a:p>
            <a:pPr>
              <a:defRPr/>
            </a:pPr>
            <a:fld id="{B5976719-4C93-4032-AE44-9AF0CDE2F195}" type="slidenum">
              <a:rPr lang="en-US" altLang="zh-CN" smtClean="0"/>
              <a:pPr>
                <a:defRPr/>
              </a:pPr>
              <a:t>47</a:t>
            </a:fld>
            <a:endParaRPr lang="en-US" altLang="zh-CN" dirty="0"/>
          </a:p>
        </p:txBody>
      </p:sp>
      <p:sp>
        <p:nvSpPr>
          <p:cNvPr id="2" name="圆角矩形标注 1"/>
          <p:cNvSpPr/>
          <p:nvPr/>
        </p:nvSpPr>
        <p:spPr>
          <a:xfrm>
            <a:off x="7836695" y="1095959"/>
            <a:ext cx="2238375" cy="889371"/>
          </a:xfrm>
          <a:prstGeom prst="wedgeRoundRectCallout">
            <a:avLst/>
          </a:prstGeom>
          <a:ln w="3175">
            <a:solidFill>
              <a:schemeClr val="tx1"/>
            </a:solidFill>
          </a:ln>
        </p:spPr>
        <p:txBody>
          <a:bodyPr wrap="square" rtlCol="0" anchor="ctr" anchorCtr="0">
            <a:noAutofit/>
          </a:bodyPr>
          <a:lstStyle/>
          <a:p>
            <a:pPr algn="ctr"/>
            <a:r>
              <a:rPr lang="en-US" altLang="zh-CN" dirty="0">
                <a:latin typeface="+mn-lt"/>
              </a:rPr>
              <a:t>This is known to everyone!</a:t>
            </a:r>
            <a:endParaRPr lang="zh-CN" altLang="en-US" dirty="0">
              <a:latin typeface="+mn-lt"/>
            </a:endParaRPr>
          </a:p>
        </p:txBody>
      </p:sp>
      <p:sp>
        <p:nvSpPr>
          <p:cNvPr id="40" name="圆角矩形标注 39"/>
          <p:cNvSpPr/>
          <p:nvPr/>
        </p:nvSpPr>
        <p:spPr>
          <a:xfrm>
            <a:off x="7898607" y="3663893"/>
            <a:ext cx="2238375" cy="578285"/>
          </a:xfrm>
          <a:prstGeom prst="wedgeRoundRectCallout">
            <a:avLst>
              <a:gd name="adj1" fmla="val -16254"/>
              <a:gd name="adj2" fmla="val -65345"/>
              <a:gd name="adj3" fmla="val 16667"/>
            </a:avLst>
          </a:prstGeom>
          <a:ln w="3175">
            <a:solidFill>
              <a:schemeClr val="tx1"/>
            </a:solidFill>
          </a:ln>
        </p:spPr>
        <p:txBody>
          <a:bodyPr wrap="square" rtlCol="0" anchor="ctr" anchorCtr="0">
            <a:noAutofit/>
          </a:bodyPr>
          <a:lstStyle/>
          <a:p>
            <a:pPr algn="ctr"/>
            <a:r>
              <a:rPr lang="en-US" altLang="zh-CN" dirty="0">
                <a:latin typeface="+mn-lt"/>
              </a:rPr>
              <a:t>Secret!</a:t>
            </a:r>
            <a:endParaRPr lang="zh-CN" altLang="en-US" dirty="0">
              <a:latin typeface="+mn-lt"/>
            </a:endParaRPr>
          </a:p>
        </p:txBody>
      </p:sp>
      <p:sp>
        <p:nvSpPr>
          <p:cNvPr id="4" name="右箭头 3"/>
          <p:cNvSpPr/>
          <p:nvPr/>
        </p:nvSpPr>
        <p:spPr>
          <a:xfrm>
            <a:off x="3742434" y="6003644"/>
            <a:ext cx="5097658" cy="423037"/>
          </a:xfrm>
          <a:prstGeom prst="rightArrow">
            <a:avLst/>
          </a:prstGeom>
          <a:ln w="3175">
            <a:solidFill>
              <a:schemeClr val="tx1"/>
            </a:solidFill>
          </a:ln>
        </p:spPr>
        <p:txBody>
          <a:bodyPr wrap="square" rtlCol="0" anchor="ctr" anchorCtr="0">
            <a:noAutofit/>
          </a:bodyPr>
          <a:lstStyle/>
          <a:p>
            <a:pPr algn="ctr"/>
            <a:endParaRPr lang="zh-CN" altLang="en-US" dirty="0">
              <a:latin typeface="+mn-lt"/>
            </a:endParaRPr>
          </a:p>
        </p:txBody>
      </p:sp>
      <p:sp>
        <p:nvSpPr>
          <p:cNvPr id="5" name="文本框 4"/>
          <p:cNvSpPr txBox="1"/>
          <p:nvPr/>
        </p:nvSpPr>
        <p:spPr>
          <a:xfrm>
            <a:off x="3693901" y="6456081"/>
            <a:ext cx="4249881" cy="400110"/>
          </a:xfrm>
          <a:prstGeom prst="rect">
            <a:avLst/>
          </a:prstGeom>
          <a:noFill/>
          <a:ln>
            <a:noFill/>
          </a:ln>
        </p:spPr>
        <p:txBody>
          <a:bodyPr wrap="none" rtlCol="0">
            <a:spAutoFit/>
          </a:bodyPr>
          <a:lstStyle/>
          <a:p>
            <a:r>
              <a:rPr lang="en-US" altLang="zh-CN" sz="2000" dirty="0">
                <a:latin typeface="+mn-lt"/>
                <a:ea typeface="+mn-ea"/>
              </a:rPr>
              <a:t>Alice sends a confidential message to Bob. </a:t>
            </a:r>
            <a:endParaRPr lang="zh-CN" altLang="en-US" sz="2000" dirty="0">
              <a:latin typeface="+mn-lt"/>
              <a:ea typeface="+mn-ea"/>
            </a:endParaRPr>
          </a:p>
        </p:txBody>
      </p:sp>
    </p:spTree>
    <p:extLst>
      <p:ext uri="{BB962C8B-B14F-4D97-AF65-F5344CB8AC3E}">
        <p14:creationId xmlns:p14="http://schemas.microsoft.com/office/powerpoint/2010/main" val="24047246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ChangeArrowheads="1"/>
          </p:cNvSpPr>
          <p:nvPr>
            <p:ph type="title"/>
          </p:nvPr>
        </p:nvSpPr>
        <p:spPr/>
        <p:txBody>
          <a:bodyPr/>
          <a:lstStyle/>
          <a:p>
            <a:r>
              <a:rPr lang="en-US" dirty="0"/>
              <a:t>Brief history (Public domain)</a:t>
            </a:r>
          </a:p>
        </p:txBody>
      </p:sp>
      <p:sp>
        <p:nvSpPr>
          <p:cNvPr id="4" name="灯片编号占位符 3"/>
          <p:cNvSpPr>
            <a:spLocks noGrp="1"/>
          </p:cNvSpPr>
          <p:nvPr>
            <p:ph type="sldNum" sz="quarter" idx="12"/>
          </p:nvPr>
        </p:nvSpPr>
        <p:spPr/>
        <p:txBody>
          <a:bodyPr/>
          <a:lstStyle/>
          <a:p>
            <a:pPr>
              <a:defRPr/>
            </a:pPr>
            <a:fld id="{EE7AFD8E-47EC-4333-9317-F3617AC17F61}" type="slidenum">
              <a:rPr lang="en-US" altLang="zh-CN" smtClean="0"/>
              <a:pPr>
                <a:defRPr/>
              </a:pPr>
              <a:t>48</a:t>
            </a:fld>
            <a:endParaRPr lang="en-US" altLang="zh-CN" dirty="0"/>
          </a:p>
        </p:txBody>
      </p:sp>
      <p:sp>
        <p:nvSpPr>
          <p:cNvPr id="6" name="矩形 5"/>
          <p:cNvSpPr/>
          <p:nvPr/>
        </p:nvSpPr>
        <p:spPr>
          <a:xfrm>
            <a:off x="3532526" y="1761064"/>
            <a:ext cx="5467611" cy="461665"/>
          </a:xfrm>
          <a:prstGeom prst="rect">
            <a:avLst/>
          </a:prstGeom>
        </p:spPr>
        <p:txBody>
          <a:bodyPr wrap="square">
            <a:spAutoFit/>
          </a:bodyPr>
          <a:lstStyle/>
          <a:p>
            <a:r>
              <a:rPr lang="en-US" altLang="zh-CN" dirty="0">
                <a:latin typeface="+mn-lt"/>
              </a:rPr>
              <a:t>Whitfield </a:t>
            </a:r>
            <a:r>
              <a:rPr lang="en-US" altLang="zh-CN" dirty="0" err="1">
                <a:latin typeface="+mn-lt"/>
              </a:rPr>
              <a:t>Diffie</a:t>
            </a:r>
            <a:r>
              <a:rPr lang="en-US" altLang="zh-CN" dirty="0">
                <a:latin typeface="+mn-lt"/>
              </a:rPr>
              <a:t> and Martin Hellman</a:t>
            </a:r>
            <a:endParaRPr lang="zh-CN" altLang="en-US" dirty="0">
              <a:latin typeface="+mn-lt"/>
            </a:endParaRPr>
          </a:p>
        </p:txBody>
      </p:sp>
      <p:sp>
        <p:nvSpPr>
          <p:cNvPr id="7" name="文本框 6"/>
          <p:cNvSpPr txBox="1"/>
          <p:nvPr/>
        </p:nvSpPr>
        <p:spPr>
          <a:xfrm>
            <a:off x="1812099" y="1257871"/>
            <a:ext cx="748923" cy="461665"/>
          </a:xfrm>
          <a:prstGeom prst="rect">
            <a:avLst/>
          </a:prstGeom>
          <a:noFill/>
          <a:ln>
            <a:noFill/>
          </a:ln>
        </p:spPr>
        <p:txBody>
          <a:bodyPr wrap="none" rtlCol="0">
            <a:spAutoFit/>
          </a:bodyPr>
          <a:lstStyle/>
          <a:p>
            <a:r>
              <a:rPr lang="en-US" altLang="zh-CN" b="1" dirty="0">
                <a:solidFill>
                  <a:schemeClr val="accent2"/>
                </a:solidFill>
                <a:latin typeface="+mn-lt"/>
                <a:ea typeface="+mn-ea"/>
              </a:rPr>
              <a:t>1976</a:t>
            </a:r>
            <a:endParaRPr lang="zh-CN" altLang="en-US" b="1" dirty="0">
              <a:solidFill>
                <a:schemeClr val="accent2"/>
              </a:solidFill>
              <a:latin typeface="+mn-lt"/>
              <a:ea typeface="+mn-ea"/>
            </a:endParaRPr>
          </a:p>
        </p:txBody>
      </p:sp>
      <p:sp>
        <p:nvSpPr>
          <p:cNvPr id="9" name="矩形 8"/>
          <p:cNvSpPr/>
          <p:nvPr/>
        </p:nvSpPr>
        <p:spPr>
          <a:xfrm>
            <a:off x="2933962" y="1250046"/>
            <a:ext cx="3672800" cy="461665"/>
          </a:xfrm>
          <a:prstGeom prst="rect">
            <a:avLst/>
          </a:prstGeom>
        </p:spPr>
        <p:txBody>
          <a:bodyPr wrap="none">
            <a:spAutoFit/>
          </a:bodyPr>
          <a:lstStyle/>
          <a:p>
            <a:r>
              <a:rPr lang="en-US" altLang="zh-CN" b="1" dirty="0" err="1">
                <a:solidFill>
                  <a:schemeClr val="accent2"/>
                </a:solidFill>
                <a:latin typeface="+mn-lt"/>
              </a:rPr>
              <a:t>Diffie</a:t>
            </a:r>
            <a:r>
              <a:rPr lang="en-US" altLang="zh-CN" b="1" dirty="0">
                <a:solidFill>
                  <a:schemeClr val="accent2"/>
                </a:solidFill>
                <a:latin typeface="+mn-lt"/>
              </a:rPr>
              <a:t>–Hellman key exchange</a:t>
            </a:r>
            <a:endParaRPr lang="zh-CN" altLang="en-US" b="1" dirty="0">
              <a:solidFill>
                <a:schemeClr val="accent2"/>
              </a:solidFill>
              <a:latin typeface="+mn-lt"/>
            </a:endParaRPr>
          </a:p>
        </p:txBody>
      </p:sp>
      <p:sp>
        <p:nvSpPr>
          <p:cNvPr id="11" name="矩形 10"/>
          <p:cNvSpPr/>
          <p:nvPr/>
        </p:nvSpPr>
        <p:spPr>
          <a:xfrm>
            <a:off x="3532526" y="2307855"/>
            <a:ext cx="3482043" cy="461665"/>
          </a:xfrm>
          <a:prstGeom prst="rect">
            <a:avLst/>
          </a:prstGeom>
        </p:spPr>
        <p:txBody>
          <a:bodyPr wrap="none">
            <a:spAutoFit/>
          </a:bodyPr>
          <a:lstStyle/>
          <a:p>
            <a:r>
              <a:rPr lang="en-US" altLang="zh-CN" dirty="0">
                <a:latin typeface="+mn-lt"/>
              </a:rPr>
              <a:t>Exponentiation in a finite field</a:t>
            </a:r>
            <a:endParaRPr lang="zh-CN" altLang="en-US" dirty="0">
              <a:latin typeface="+mn-lt"/>
            </a:endParaRPr>
          </a:p>
        </p:txBody>
      </p:sp>
      <p:sp>
        <p:nvSpPr>
          <p:cNvPr id="18" name="文本框 17"/>
          <p:cNvSpPr txBox="1"/>
          <p:nvPr/>
        </p:nvSpPr>
        <p:spPr>
          <a:xfrm>
            <a:off x="1812099" y="2944342"/>
            <a:ext cx="748923" cy="461665"/>
          </a:xfrm>
          <a:prstGeom prst="rect">
            <a:avLst/>
          </a:prstGeom>
          <a:noFill/>
          <a:ln>
            <a:noFill/>
          </a:ln>
        </p:spPr>
        <p:txBody>
          <a:bodyPr wrap="none" rtlCol="0">
            <a:spAutoFit/>
          </a:bodyPr>
          <a:lstStyle/>
          <a:p>
            <a:r>
              <a:rPr lang="en-US" altLang="zh-CN" b="1" dirty="0">
                <a:solidFill>
                  <a:schemeClr val="accent6"/>
                </a:solidFill>
                <a:latin typeface="+mn-lt"/>
                <a:ea typeface="+mn-ea"/>
              </a:rPr>
              <a:t>1977</a:t>
            </a:r>
            <a:endParaRPr lang="zh-CN" altLang="en-US" b="1" dirty="0">
              <a:solidFill>
                <a:schemeClr val="accent6"/>
              </a:solidFill>
              <a:latin typeface="+mn-lt"/>
              <a:ea typeface="+mn-ea"/>
            </a:endParaRPr>
          </a:p>
        </p:txBody>
      </p:sp>
      <p:sp>
        <p:nvSpPr>
          <p:cNvPr id="19" name="矩形 18"/>
          <p:cNvSpPr/>
          <p:nvPr/>
        </p:nvSpPr>
        <p:spPr>
          <a:xfrm>
            <a:off x="2933962" y="4733779"/>
            <a:ext cx="3441968" cy="461665"/>
          </a:xfrm>
          <a:prstGeom prst="rect">
            <a:avLst/>
          </a:prstGeom>
        </p:spPr>
        <p:txBody>
          <a:bodyPr wrap="none">
            <a:spAutoFit/>
          </a:bodyPr>
          <a:lstStyle/>
          <a:p>
            <a:r>
              <a:rPr lang="en-US" altLang="zh-CN" b="1" dirty="0">
                <a:solidFill>
                  <a:schemeClr val="accent5"/>
                </a:solidFill>
                <a:latin typeface="+mn-lt"/>
              </a:rPr>
              <a:t>Elliptic curve cryptography</a:t>
            </a:r>
            <a:endParaRPr lang="zh-CN" altLang="en-US" b="1" dirty="0">
              <a:solidFill>
                <a:schemeClr val="accent5"/>
              </a:solidFill>
              <a:latin typeface="+mn-lt"/>
            </a:endParaRPr>
          </a:p>
        </p:txBody>
      </p:sp>
      <p:sp>
        <p:nvSpPr>
          <p:cNvPr id="13" name="矩形 12"/>
          <p:cNvSpPr/>
          <p:nvPr/>
        </p:nvSpPr>
        <p:spPr>
          <a:xfrm>
            <a:off x="3532525" y="3505118"/>
            <a:ext cx="7005689" cy="461665"/>
          </a:xfrm>
          <a:prstGeom prst="rect">
            <a:avLst/>
          </a:prstGeom>
        </p:spPr>
        <p:txBody>
          <a:bodyPr wrap="square">
            <a:spAutoFit/>
          </a:bodyPr>
          <a:lstStyle/>
          <a:p>
            <a:r>
              <a:rPr lang="en-US" altLang="zh-CN" dirty="0">
                <a:latin typeface="+mn-lt"/>
              </a:rPr>
              <a:t>Ron </a:t>
            </a:r>
            <a:r>
              <a:rPr lang="en-US" altLang="zh-CN" dirty="0" err="1">
                <a:latin typeface="+mn-lt"/>
              </a:rPr>
              <a:t>Rivest</a:t>
            </a:r>
            <a:r>
              <a:rPr lang="en-US" altLang="zh-CN" dirty="0">
                <a:latin typeface="+mn-lt"/>
              </a:rPr>
              <a:t>, </a:t>
            </a:r>
            <a:r>
              <a:rPr lang="en-US" altLang="zh-CN" dirty="0" err="1">
                <a:latin typeface="+mn-lt"/>
              </a:rPr>
              <a:t>Adi</a:t>
            </a:r>
            <a:r>
              <a:rPr lang="en-US" altLang="zh-CN" dirty="0">
                <a:latin typeface="+mn-lt"/>
              </a:rPr>
              <a:t> Shamir and Leonard </a:t>
            </a:r>
            <a:r>
              <a:rPr lang="en-US" altLang="zh-CN" dirty="0" err="1">
                <a:latin typeface="+mn-lt"/>
              </a:rPr>
              <a:t>Adleman</a:t>
            </a:r>
            <a:endParaRPr lang="zh-CN" altLang="en-US" dirty="0">
              <a:latin typeface="+mn-lt"/>
            </a:endParaRPr>
          </a:p>
        </p:txBody>
      </p:sp>
      <p:sp>
        <p:nvSpPr>
          <p:cNvPr id="16" name="矩形 15"/>
          <p:cNvSpPr/>
          <p:nvPr/>
        </p:nvSpPr>
        <p:spPr>
          <a:xfrm>
            <a:off x="3532526" y="4025509"/>
            <a:ext cx="2762295" cy="461665"/>
          </a:xfrm>
          <a:prstGeom prst="rect">
            <a:avLst/>
          </a:prstGeom>
        </p:spPr>
        <p:txBody>
          <a:bodyPr wrap="none">
            <a:spAutoFit/>
          </a:bodyPr>
          <a:lstStyle/>
          <a:p>
            <a:r>
              <a:rPr lang="en-US" altLang="zh-CN" dirty="0">
                <a:latin typeface="+mn-lt"/>
              </a:rPr>
              <a:t>Exponentiation modulo</a:t>
            </a:r>
            <a:endParaRPr lang="zh-CN" altLang="en-US" dirty="0">
              <a:latin typeface="+mn-lt"/>
            </a:endParaRPr>
          </a:p>
        </p:txBody>
      </p:sp>
      <p:sp>
        <p:nvSpPr>
          <p:cNvPr id="25" name="文本框 24"/>
          <p:cNvSpPr txBox="1"/>
          <p:nvPr/>
        </p:nvSpPr>
        <p:spPr>
          <a:xfrm>
            <a:off x="1812099" y="4759893"/>
            <a:ext cx="889987" cy="461665"/>
          </a:xfrm>
          <a:prstGeom prst="rect">
            <a:avLst/>
          </a:prstGeom>
          <a:noFill/>
          <a:ln>
            <a:noFill/>
          </a:ln>
        </p:spPr>
        <p:txBody>
          <a:bodyPr wrap="none" rtlCol="0">
            <a:spAutoFit/>
          </a:bodyPr>
          <a:lstStyle/>
          <a:p>
            <a:r>
              <a:rPr lang="en-US" altLang="zh-CN" b="1" dirty="0">
                <a:solidFill>
                  <a:schemeClr val="accent5"/>
                </a:solidFill>
                <a:latin typeface="+mn-lt"/>
                <a:ea typeface="+mn-ea"/>
              </a:rPr>
              <a:t>1980s</a:t>
            </a:r>
            <a:endParaRPr lang="zh-CN" altLang="en-US" b="1" dirty="0">
              <a:solidFill>
                <a:schemeClr val="accent5"/>
              </a:solidFill>
              <a:latin typeface="+mn-lt"/>
              <a:ea typeface="+mn-ea"/>
            </a:endParaRPr>
          </a:p>
        </p:txBody>
      </p:sp>
      <p:sp>
        <p:nvSpPr>
          <p:cNvPr id="26" name="矩形 25"/>
          <p:cNvSpPr/>
          <p:nvPr/>
        </p:nvSpPr>
        <p:spPr>
          <a:xfrm>
            <a:off x="3532525" y="5457033"/>
            <a:ext cx="4667158" cy="461665"/>
          </a:xfrm>
          <a:prstGeom prst="rect">
            <a:avLst/>
          </a:prstGeom>
        </p:spPr>
        <p:txBody>
          <a:bodyPr wrap="square">
            <a:spAutoFit/>
          </a:bodyPr>
          <a:lstStyle/>
          <a:p>
            <a:r>
              <a:rPr lang="en-US" altLang="zh-CN" dirty="0">
                <a:latin typeface="+mn-lt"/>
              </a:rPr>
              <a:t>Neal </a:t>
            </a:r>
            <a:r>
              <a:rPr lang="en-US" altLang="zh-CN" dirty="0" err="1">
                <a:latin typeface="+mn-lt"/>
              </a:rPr>
              <a:t>Koblitz</a:t>
            </a:r>
            <a:r>
              <a:rPr lang="en-US" altLang="zh-CN" dirty="0">
                <a:latin typeface="+mn-lt"/>
              </a:rPr>
              <a:t> and Victor Miller</a:t>
            </a:r>
            <a:endParaRPr lang="zh-CN" altLang="en-US" dirty="0">
              <a:latin typeface="+mn-lt"/>
            </a:endParaRPr>
          </a:p>
        </p:txBody>
      </p:sp>
      <p:sp>
        <p:nvSpPr>
          <p:cNvPr id="27" name="矩形 26"/>
          <p:cNvSpPr/>
          <p:nvPr/>
        </p:nvSpPr>
        <p:spPr>
          <a:xfrm>
            <a:off x="3532525" y="6042225"/>
            <a:ext cx="2294218" cy="461665"/>
          </a:xfrm>
          <a:prstGeom prst="rect">
            <a:avLst/>
          </a:prstGeom>
        </p:spPr>
        <p:txBody>
          <a:bodyPr wrap="none">
            <a:spAutoFit/>
          </a:bodyPr>
          <a:lstStyle/>
          <a:p>
            <a:r>
              <a:rPr lang="en-US" altLang="zh-CN" dirty="0">
                <a:latin typeface="+mn-lt"/>
              </a:rPr>
              <a:t>Discrete logarithm </a:t>
            </a:r>
            <a:endParaRPr lang="zh-CN" altLang="en-US" dirty="0">
              <a:latin typeface="+mn-lt"/>
            </a:endParaRPr>
          </a:p>
        </p:txBody>
      </p:sp>
      <p:sp>
        <p:nvSpPr>
          <p:cNvPr id="29" name="矩形 28"/>
          <p:cNvSpPr/>
          <p:nvPr/>
        </p:nvSpPr>
        <p:spPr>
          <a:xfrm>
            <a:off x="2933962" y="2963668"/>
            <a:ext cx="718466" cy="461665"/>
          </a:xfrm>
          <a:prstGeom prst="rect">
            <a:avLst/>
          </a:prstGeom>
        </p:spPr>
        <p:txBody>
          <a:bodyPr wrap="none">
            <a:spAutoFit/>
          </a:bodyPr>
          <a:lstStyle/>
          <a:p>
            <a:r>
              <a:rPr lang="en-US" altLang="zh-CN" b="1" dirty="0">
                <a:solidFill>
                  <a:schemeClr val="accent6"/>
                </a:solidFill>
                <a:latin typeface="+mn-lt"/>
              </a:rPr>
              <a:t>RSA</a:t>
            </a:r>
            <a:endParaRPr lang="zh-CN" altLang="en-US" b="1" dirty="0">
              <a:solidFill>
                <a:schemeClr val="accent6"/>
              </a:solidFill>
              <a:latin typeface="+mn-lt"/>
            </a:endParaRPr>
          </a:p>
        </p:txBody>
      </p:sp>
      <p:pic>
        <p:nvPicPr>
          <p:cNvPr id="2" name="图片 1"/>
          <p:cNvPicPr>
            <a:picLocks noChangeAspect="1"/>
          </p:cNvPicPr>
          <p:nvPr/>
        </p:nvPicPr>
        <p:blipFill>
          <a:blip r:embed="rId2"/>
          <a:stretch>
            <a:fillRect/>
          </a:stretch>
        </p:blipFill>
        <p:spPr>
          <a:xfrm>
            <a:off x="8896350" y="1586186"/>
            <a:ext cx="800100" cy="952500"/>
          </a:xfrm>
          <a:prstGeom prst="rect">
            <a:avLst/>
          </a:prstGeom>
        </p:spPr>
      </p:pic>
      <p:pic>
        <p:nvPicPr>
          <p:cNvPr id="3" name="图片 2"/>
          <p:cNvPicPr>
            <a:picLocks noChangeAspect="1"/>
          </p:cNvPicPr>
          <p:nvPr/>
        </p:nvPicPr>
        <p:blipFill>
          <a:blip r:embed="rId3"/>
          <a:stretch>
            <a:fillRect/>
          </a:stretch>
        </p:blipFill>
        <p:spPr>
          <a:xfrm>
            <a:off x="9872140" y="1609998"/>
            <a:ext cx="674521" cy="928688"/>
          </a:xfrm>
          <a:prstGeom prst="rect">
            <a:avLst/>
          </a:prstGeom>
        </p:spPr>
      </p:pic>
      <p:pic>
        <p:nvPicPr>
          <p:cNvPr id="5" name="图片 4"/>
          <p:cNvPicPr>
            <a:picLocks noChangeAspect="1"/>
          </p:cNvPicPr>
          <p:nvPr/>
        </p:nvPicPr>
        <p:blipFill>
          <a:blip r:embed="rId4"/>
          <a:stretch>
            <a:fillRect/>
          </a:stretch>
        </p:blipFill>
        <p:spPr>
          <a:xfrm>
            <a:off x="8199683" y="4150241"/>
            <a:ext cx="2338530" cy="907445"/>
          </a:xfrm>
          <a:prstGeom prst="rect">
            <a:avLst/>
          </a:prstGeom>
        </p:spPr>
      </p:pic>
      <p:pic>
        <p:nvPicPr>
          <p:cNvPr id="8" name="图片 7"/>
          <p:cNvPicPr>
            <a:picLocks noChangeAspect="1"/>
          </p:cNvPicPr>
          <p:nvPr/>
        </p:nvPicPr>
        <p:blipFill>
          <a:blip r:embed="rId5"/>
          <a:stretch>
            <a:fillRect/>
          </a:stretch>
        </p:blipFill>
        <p:spPr>
          <a:xfrm>
            <a:off x="9058276" y="5551836"/>
            <a:ext cx="638175" cy="857250"/>
          </a:xfrm>
          <a:prstGeom prst="rect">
            <a:avLst/>
          </a:prstGeom>
        </p:spPr>
      </p:pic>
      <p:pic>
        <p:nvPicPr>
          <p:cNvPr id="10" name="图片 9"/>
          <p:cNvPicPr>
            <a:picLocks noChangeAspect="1"/>
          </p:cNvPicPr>
          <p:nvPr/>
        </p:nvPicPr>
        <p:blipFill>
          <a:blip r:embed="rId6"/>
          <a:stretch>
            <a:fillRect/>
          </a:stretch>
        </p:blipFill>
        <p:spPr>
          <a:xfrm>
            <a:off x="9855401" y="5551837"/>
            <a:ext cx="599082" cy="857250"/>
          </a:xfrm>
          <a:prstGeom prst="rect">
            <a:avLst/>
          </a:prstGeom>
        </p:spPr>
      </p:pic>
    </p:spTree>
    <p:extLst>
      <p:ext uri="{BB962C8B-B14F-4D97-AF65-F5344CB8AC3E}">
        <p14:creationId xmlns:p14="http://schemas.microsoft.com/office/powerpoint/2010/main" val="115196487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dirty="0"/>
              <a:t>Public key encryption algorithms</a:t>
            </a:r>
          </a:p>
        </p:txBody>
      </p:sp>
      <mc:AlternateContent xmlns:mc="http://schemas.openxmlformats.org/markup-compatibility/2006" xmlns:a14="http://schemas.microsoft.com/office/drawing/2010/main">
        <mc:Choice Requires="a14">
          <p:sp>
            <p:nvSpPr>
              <p:cNvPr id="47107" name="Rectangle 3"/>
              <p:cNvSpPr>
                <a:spLocks noGrp="1" noChangeArrowheads="1"/>
              </p:cNvSpPr>
              <p:nvPr>
                <p:ph type="body" idx="4294967295"/>
              </p:nvPr>
            </p:nvSpPr>
            <p:spPr>
              <a:xfrm>
                <a:off x="3641725" y="2351566"/>
                <a:ext cx="5619750" cy="625475"/>
              </a:xfrm>
            </p:spPr>
            <p:txBody>
              <a:bodyPr/>
              <a:lstStyle/>
              <a:p>
                <a:pPr>
                  <a:buFont typeface="Wingdings" charset="0"/>
                  <a:buNone/>
                </a:pPr>
                <a:r>
                  <a:rPr lang="en-US" dirty="0">
                    <a:cs typeface="Arial" charset="0"/>
                  </a:rPr>
                  <a:t>Need  </a:t>
                </a:r>
                <a14:m>
                  <m:oMath xmlns:m="http://schemas.openxmlformats.org/officeDocument/2006/math">
                    <m:sSubSup>
                      <m:sSubSupPr>
                        <m:ctrlPr>
                          <a:rPr lang="en-US" altLang="zh-CN" i="1" dirty="0" smtClean="0">
                            <a:latin typeface="Cambria Math" panose="02040503050406030204" pitchFamily="18" charset="0"/>
                            <a:cs typeface="Arial" charset="0"/>
                          </a:rPr>
                        </m:ctrlPr>
                      </m:sSubSupPr>
                      <m:e>
                        <m:r>
                          <m:rPr>
                            <m:sty m:val="p"/>
                          </m:rPr>
                          <a:rPr lang="en-US" altLang="zh-CN" i="1" dirty="0">
                            <a:latin typeface="Cambria Math" panose="02040503050406030204" pitchFamily="18" charset="0"/>
                            <a:cs typeface="Arial" charset="0"/>
                          </a:rPr>
                          <m:t>K</m:t>
                        </m:r>
                      </m:e>
                      <m:sub>
                        <m:r>
                          <m:rPr>
                            <m:sty m:val="p"/>
                          </m:rPr>
                          <a:rPr lang="en-US" altLang="zh-CN" i="1" dirty="0">
                            <a:latin typeface="Cambria Math" panose="02040503050406030204" pitchFamily="18" charset="0"/>
                            <a:cs typeface="Arial" charset="0"/>
                          </a:rPr>
                          <m:t>B</m:t>
                        </m:r>
                      </m:sub>
                      <m:sup>
                        <m:r>
                          <a:rPr lang="en-US" altLang="zh-CN" b="1" i="1" dirty="0" smtClean="0">
                            <a:latin typeface="Cambria Math" panose="02040503050406030204" pitchFamily="18" charset="0"/>
                            <a:cs typeface="Arial" charset="0"/>
                          </a:rPr>
                          <m:t>+</m:t>
                        </m:r>
                      </m:sup>
                    </m:sSubSup>
                    <m:r>
                      <a:rPr lang="en-US" altLang="zh-CN" i="1" dirty="0" smtClean="0">
                        <a:latin typeface="Cambria Math" panose="02040503050406030204" pitchFamily="18" charset="0"/>
                        <a:cs typeface="Arial" charset="0"/>
                      </a:rPr>
                      <m:t> </m:t>
                    </m:r>
                  </m:oMath>
                </a14:m>
                <a:r>
                  <a:rPr lang="en-US" dirty="0">
                    <a:cs typeface="Arial" charset="0"/>
                  </a:rPr>
                  <a:t>(</a:t>
                </a:r>
                <a:r>
                  <a:rPr lang="en-US" altLang="zh-CN" dirty="0">
                    <a:cs typeface="Arial" charset="0"/>
                  </a:rPr>
                  <a:t>·</a:t>
                </a:r>
                <a:r>
                  <a:rPr lang="en-US" dirty="0">
                    <a:cs typeface="Arial" charset="0"/>
                  </a:rPr>
                  <a:t>) and </a:t>
                </a:r>
                <a14:m>
                  <m:oMath xmlns:m="http://schemas.openxmlformats.org/officeDocument/2006/math">
                    <m:sSubSup>
                      <m:sSubSupPr>
                        <m:ctrlPr>
                          <a:rPr lang="en-US" altLang="zh-CN" i="1" dirty="0">
                            <a:latin typeface="Cambria Math" panose="02040503050406030204" pitchFamily="18" charset="0"/>
                            <a:cs typeface="Arial" charset="0"/>
                          </a:rPr>
                        </m:ctrlPr>
                      </m:sSubSupPr>
                      <m:e>
                        <m:r>
                          <m:rPr>
                            <m:sty m:val="p"/>
                          </m:rPr>
                          <a:rPr lang="en-US" altLang="zh-CN" i="1" dirty="0">
                            <a:latin typeface="Cambria Math" panose="02040503050406030204" pitchFamily="18" charset="0"/>
                            <a:cs typeface="Arial" charset="0"/>
                          </a:rPr>
                          <m:t>K</m:t>
                        </m:r>
                      </m:e>
                      <m:sub>
                        <m:r>
                          <m:rPr>
                            <m:sty m:val="p"/>
                          </m:rPr>
                          <a:rPr lang="en-US" altLang="zh-CN" i="1" dirty="0">
                            <a:latin typeface="Cambria Math" panose="02040503050406030204" pitchFamily="18" charset="0"/>
                            <a:cs typeface="Arial" charset="0"/>
                          </a:rPr>
                          <m:t>B</m:t>
                        </m:r>
                      </m:sub>
                      <m:sup>
                        <m:r>
                          <a:rPr lang="en-US" altLang="zh-CN" b="1" i="1" dirty="0" smtClean="0">
                            <a:latin typeface="Cambria Math" panose="02040503050406030204" pitchFamily="18" charset="0"/>
                            <a:cs typeface="Arial" charset="0"/>
                          </a:rPr>
                          <m:t>−</m:t>
                        </m:r>
                      </m:sup>
                    </m:sSubSup>
                    <m:r>
                      <a:rPr lang="en-US" altLang="zh-CN" i="1" dirty="0">
                        <a:latin typeface="Cambria Math" panose="02040503050406030204" pitchFamily="18" charset="0"/>
                        <a:cs typeface="Arial" charset="0"/>
                      </a:rPr>
                      <m:t> </m:t>
                    </m:r>
                  </m:oMath>
                </a14:m>
                <a:r>
                  <a:rPr lang="en-US" altLang="zh-CN" dirty="0">
                    <a:cs typeface="Arial" charset="0"/>
                  </a:rPr>
                  <a:t>(·)</a:t>
                </a:r>
                <a:r>
                  <a:rPr lang="en-US" dirty="0">
                    <a:cs typeface="Arial" charset="0"/>
                  </a:rPr>
                  <a:t> such that</a:t>
                </a:r>
              </a:p>
            </p:txBody>
          </p:sp>
        </mc:Choice>
        <mc:Fallback xmlns="">
          <p:sp>
            <p:nvSpPr>
              <p:cNvPr id="47107" name="Rectangle 3"/>
              <p:cNvSpPr>
                <a:spLocks noGrp="1" noRot="1" noChangeAspect="1" noMove="1" noResize="1" noEditPoints="1" noAdjustHandles="1" noChangeArrowheads="1" noChangeShapeType="1" noTextEdit="1"/>
              </p:cNvSpPr>
              <p:nvPr>
                <p:ph type="body" idx="4294967295"/>
              </p:nvPr>
            </p:nvSpPr>
            <p:spPr>
              <a:xfrm>
                <a:off x="3641725" y="2351566"/>
                <a:ext cx="5619750" cy="625475"/>
              </a:xfrm>
              <a:blipFill>
                <a:blip r:embed="rId2"/>
                <a:stretch>
                  <a:fillRect l="-2169" t="-10784" b="-1078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7112" name="Rectangle 8"/>
              <p:cNvSpPr>
                <a:spLocks noChangeArrowheads="1"/>
              </p:cNvSpPr>
              <p:nvPr/>
            </p:nvSpPr>
            <p:spPr bwMode="auto">
              <a:xfrm>
                <a:off x="3679031" y="4611052"/>
                <a:ext cx="5468938" cy="625475"/>
              </a:xfrm>
              <a:prstGeom prst="rect">
                <a:avLst/>
              </a:prstGeom>
              <a:noFill/>
              <a:ln>
                <a:noFill/>
              </a:ln>
              <a:extLst>
                <a:ext uri="{909E8E84-426E-40dd-AFC4-6F175D3DCCD1}">
                  <a14:hiddenFill xmlns="">
                    <a:solidFill>
                      <a:srgbClr val="FFFFFF"/>
                    </a:solidFill>
                  </a14:hiddenFill>
                </a:ext>
                <a:ext uri="{91240B29-F687-4f45-9708-019B960494DF}">
                  <a14:hiddenLine xmlns="" w="9525">
                    <a:solidFill>
                      <a:srgbClr val="000000"/>
                    </a:solidFill>
                    <a:miter lim="800000"/>
                    <a:headEnd/>
                    <a:tailEnd/>
                  </a14:hiddenLine>
                </a:ext>
              </a:extLst>
            </p:spPr>
            <p:txBody>
              <a:bodyPr/>
              <a:lstStyle/>
              <a:p>
                <a:pPr marL="342900" indent="-342900">
                  <a:spcBef>
                    <a:spcPct val="20000"/>
                  </a:spcBef>
                  <a:buClr>
                    <a:schemeClr val="accent2"/>
                  </a:buClr>
                  <a:buSzPct val="85000"/>
                </a:pPr>
                <a:r>
                  <a:rPr lang="en-US" sz="2800" dirty="0">
                    <a:latin typeface="+mn-lt"/>
                    <a:cs typeface="Arial" charset="0"/>
                  </a:rPr>
                  <a:t>given public key </a:t>
                </a:r>
                <a14:m>
                  <m:oMath xmlns:m="http://schemas.openxmlformats.org/officeDocument/2006/math">
                    <m:sSubSup>
                      <m:sSubSupPr>
                        <m:ctrlPr>
                          <a:rPr lang="en-US" altLang="zh-CN" sz="2800" i="1" dirty="0" smtClean="0">
                            <a:latin typeface="Cambria Math" panose="02040503050406030204" pitchFamily="18" charset="0"/>
                            <a:cs typeface="Arial" charset="0"/>
                          </a:rPr>
                        </m:ctrlPr>
                      </m:sSubSupPr>
                      <m:e>
                        <m:r>
                          <m:rPr>
                            <m:sty m:val="p"/>
                          </m:rPr>
                          <a:rPr lang="en-US" altLang="zh-CN" sz="2800" i="1" dirty="0">
                            <a:latin typeface="Cambria Math" panose="02040503050406030204" pitchFamily="18" charset="0"/>
                            <a:cs typeface="Arial" charset="0"/>
                          </a:rPr>
                          <m:t>K</m:t>
                        </m:r>
                      </m:e>
                      <m:sub>
                        <m:r>
                          <m:rPr>
                            <m:sty m:val="p"/>
                          </m:rPr>
                          <a:rPr lang="en-US" altLang="zh-CN" sz="2800" i="1" dirty="0">
                            <a:latin typeface="Cambria Math" panose="02040503050406030204" pitchFamily="18" charset="0"/>
                            <a:cs typeface="Arial" charset="0"/>
                          </a:rPr>
                          <m:t>B</m:t>
                        </m:r>
                      </m:sub>
                      <m:sup>
                        <m:r>
                          <a:rPr lang="en-US" altLang="zh-CN" sz="2800" b="1" i="1" dirty="0" smtClean="0">
                            <a:latin typeface="Cambria Math" panose="02040503050406030204" pitchFamily="18" charset="0"/>
                            <a:cs typeface="Arial" charset="0"/>
                          </a:rPr>
                          <m:t>+</m:t>
                        </m:r>
                      </m:sup>
                    </m:sSubSup>
                    <m:r>
                      <a:rPr lang="en-US" altLang="zh-CN" sz="2800" i="1" dirty="0" smtClean="0">
                        <a:latin typeface="Cambria Math" panose="02040503050406030204" pitchFamily="18" charset="0"/>
                        <a:cs typeface="Arial" charset="0"/>
                      </a:rPr>
                      <m:t> </m:t>
                    </m:r>
                  </m:oMath>
                </a14:m>
                <a:r>
                  <a:rPr lang="en-US" sz="2800" dirty="0">
                    <a:latin typeface="+mn-lt"/>
                    <a:cs typeface="Arial" charset="0"/>
                  </a:rPr>
                  <a:t> , it should be </a:t>
                </a:r>
                <a:r>
                  <a:rPr lang="en-US" sz="2800" dirty="0">
                    <a:solidFill>
                      <a:schemeClr val="accent2"/>
                    </a:solidFill>
                    <a:latin typeface="+mn-lt"/>
                    <a:cs typeface="Arial" charset="0"/>
                  </a:rPr>
                  <a:t>impossible</a:t>
                </a:r>
                <a:r>
                  <a:rPr lang="en-US" sz="2800" dirty="0">
                    <a:latin typeface="+mn-lt"/>
                    <a:cs typeface="Arial" charset="0"/>
                  </a:rPr>
                  <a:t> to compute private key </a:t>
                </a:r>
                <a14:m>
                  <m:oMath xmlns:m="http://schemas.openxmlformats.org/officeDocument/2006/math">
                    <m:sSubSup>
                      <m:sSubSupPr>
                        <m:ctrlPr>
                          <a:rPr lang="en-US" altLang="zh-CN" sz="2800" i="1" dirty="0">
                            <a:latin typeface="Cambria Math" panose="02040503050406030204" pitchFamily="18" charset="0"/>
                            <a:cs typeface="Arial" charset="0"/>
                          </a:rPr>
                        </m:ctrlPr>
                      </m:sSubSupPr>
                      <m:e>
                        <m:r>
                          <m:rPr>
                            <m:sty m:val="p"/>
                          </m:rPr>
                          <a:rPr lang="en-US" altLang="zh-CN" sz="2800" i="1" dirty="0">
                            <a:latin typeface="Cambria Math" panose="02040503050406030204" pitchFamily="18" charset="0"/>
                            <a:cs typeface="Arial" charset="0"/>
                          </a:rPr>
                          <m:t>K</m:t>
                        </m:r>
                      </m:e>
                      <m:sub>
                        <m:r>
                          <m:rPr>
                            <m:sty m:val="p"/>
                          </m:rPr>
                          <a:rPr lang="en-US" altLang="zh-CN" sz="2800" i="1" dirty="0">
                            <a:latin typeface="Cambria Math" panose="02040503050406030204" pitchFamily="18" charset="0"/>
                            <a:cs typeface="Arial" charset="0"/>
                          </a:rPr>
                          <m:t>B</m:t>
                        </m:r>
                      </m:sub>
                      <m:sup>
                        <m:r>
                          <a:rPr lang="en-US" altLang="zh-CN" sz="2800" b="1" i="1" dirty="0" smtClean="0">
                            <a:latin typeface="Cambria Math" panose="02040503050406030204" pitchFamily="18" charset="0"/>
                            <a:cs typeface="Arial" charset="0"/>
                          </a:rPr>
                          <m:t>−</m:t>
                        </m:r>
                      </m:sup>
                    </m:sSubSup>
                  </m:oMath>
                </a14:m>
                <a:endParaRPr lang="en-US" sz="2800" dirty="0">
                  <a:latin typeface="+mn-lt"/>
                  <a:cs typeface="Arial" charset="0"/>
                </a:endParaRPr>
              </a:p>
            </p:txBody>
          </p:sp>
        </mc:Choice>
        <mc:Fallback xmlns="">
          <p:sp>
            <p:nvSpPr>
              <p:cNvPr id="47112" name="Rectangle 8"/>
              <p:cNvSpPr>
                <a:spLocks noRot="1" noChangeAspect="1" noMove="1" noResize="1" noEditPoints="1" noAdjustHandles="1" noChangeArrowheads="1" noChangeShapeType="1" noTextEdit="1"/>
              </p:cNvSpPr>
              <p:nvPr/>
            </p:nvSpPr>
            <p:spPr bwMode="auto">
              <a:xfrm>
                <a:off x="3679031" y="4611052"/>
                <a:ext cx="5468938" cy="625475"/>
              </a:xfrm>
              <a:prstGeom prst="rect">
                <a:avLst/>
              </a:prstGeom>
              <a:blipFill>
                <a:blip r:embed="rId3"/>
                <a:stretch>
                  <a:fillRect l="-2341" t="-9709" b="-77670"/>
                </a:stretch>
              </a:blip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zh-CN" altLang="en-US">
                    <a:noFill/>
                  </a:rPr>
                  <a:t> </a:t>
                </a:r>
              </a:p>
            </p:txBody>
          </p:sp>
        </mc:Fallback>
      </mc:AlternateContent>
      <p:sp>
        <p:nvSpPr>
          <p:cNvPr id="47115" name="Text Box 11"/>
          <p:cNvSpPr txBox="1">
            <a:spLocks noChangeArrowheads="1"/>
          </p:cNvSpPr>
          <p:nvPr/>
        </p:nvSpPr>
        <p:spPr bwMode="auto">
          <a:xfrm>
            <a:off x="2205940" y="1535113"/>
            <a:ext cx="2242922"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800" b="1">
                <a:solidFill>
                  <a:schemeClr val="accent2"/>
                </a:solidFill>
                <a:latin typeface="+mn-lt"/>
                <a:cs typeface="Arial" charset="0"/>
              </a:rPr>
              <a:t>Requirements:</a:t>
            </a:r>
            <a:endParaRPr lang="en-US" sz="2400" b="1" dirty="0">
              <a:solidFill>
                <a:schemeClr val="accent2"/>
              </a:solidFill>
              <a:latin typeface="+mn-lt"/>
              <a:cs typeface="Arial" charset="0"/>
            </a:endParaRPr>
          </a:p>
        </p:txBody>
      </p:sp>
      <p:sp>
        <p:nvSpPr>
          <p:cNvPr id="47116" name="Oval 13"/>
          <p:cNvSpPr>
            <a:spLocks noChangeArrowheads="1"/>
          </p:cNvSpPr>
          <p:nvPr/>
        </p:nvSpPr>
        <p:spPr bwMode="auto">
          <a:xfrm>
            <a:off x="3014663" y="2308226"/>
            <a:ext cx="552450" cy="517525"/>
          </a:xfrm>
          <a:prstGeom prst="ellipse">
            <a:avLst/>
          </a:prstGeom>
          <a:solidFill>
            <a:srgbClr val="FFFFFF"/>
          </a:solidFill>
          <a:ln w="19050">
            <a:solidFill>
              <a:srgbClr val="000099"/>
            </a:solidFill>
            <a:round/>
            <a:headEnd/>
            <a:tailEnd/>
          </a:ln>
        </p:spPr>
        <p:txBody>
          <a:bodyPr wrap="none" anchor="ctr"/>
          <a:lstStyle/>
          <a:p>
            <a:endParaRPr lang="en-US" dirty="0">
              <a:solidFill>
                <a:srgbClr val="000099"/>
              </a:solidFill>
              <a:latin typeface="+mn-lt"/>
              <a:ea typeface="+mn-ea"/>
              <a:cs typeface="Arial" charset="0"/>
            </a:endParaRPr>
          </a:p>
        </p:txBody>
      </p:sp>
      <p:sp>
        <p:nvSpPr>
          <p:cNvPr id="47117" name="Text Box 14"/>
          <p:cNvSpPr txBox="1">
            <a:spLocks noChangeArrowheads="1"/>
          </p:cNvSpPr>
          <p:nvPr/>
        </p:nvSpPr>
        <p:spPr bwMode="auto">
          <a:xfrm>
            <a:off x="3119190" y="2308225"/>
            <a:ext cx="346570"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99"/>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800" dirty="0">
                <a:solidFill>
                  <a:srgbClr val="000099"/>
                </a:solidFill>
                <a:latin typeface="+mn-lt"/>
                <a:ea typeface="+mn-ea"/>
                <a:cs typeface="Arial" charset="0"/>
              </a:rPr>
              <a:t>1</a:t>
            </a:r>
            <a:endParaRPr lang="en-US" sz="2400" dirty="0">
              <a:solidFill>
                <a:srgbClr val="000099"/>
              </a:solidFill>
              <a:latin typeface="+mn-lt"/>
              <a:ea typeface="+mn-ea"/>
              <a:cs typeface="Arial" charset="0"/>
            </a:endParaRPr>
          </a:p>
        </p:txBody>
      </p:sp>
      <p:grpSp>
        <p:nvGrpSpPr>
          <p:cNvPr id="47118" name="Group 15"/>
          <p:cNvGrpSpPr>
            <a:grpSpLocks/>
          </p:cNvGrpSpPr>
          <p:nvPr/>
        </p:nvGrpSpPr>
        <p:grpSpPr bwMode="auto">
          <a:xfrm>
            <a:off x="3085306" y="4556760"/>
            <a:ext cx="552450" cy="533400"/>
            <a:chOff x="489" y="1776"/>
            <a:chExt cx="348" cy="336"/>
          </a:xfrm>
        </p:grpSpPr>
        <p:sp>
          <p:nvSpPr>
            <p:cNvPr id="47132" name="Oval 16"/>
            <p:cNvSpPr>
              <a:spLocks noChangeArrowheads="1"/>
            </p:cNvSpPr>
            <p:nvPr/>
          </p:nvSpPr>
          <p:spPr bwMode="auto">
            <a:xfrm>
              <a:off x="489" y="1786"/>
              <a:ext cx="348" cy="326"/>
            </a:xfrm>
            <a:prstGeom prst="ellipse">
              <a:avLst/>
            </a:prstGeom>
            <a:solidFill>
              <a:srgbClr val="FFFFFF"/>
            </a:solidFill>
            <a:ln w="19050">
              <a:solidFill>
                <a:srgbClr val="000099"/>
              </a:solidFill>
              <a:round/>
              <a:headEnd/>
              <a:tailEnd/>
            </a:ln>
          </p:spPr>
          <p:txBody>
            <a:bodyPr wrap="none" anchor="ctr"/>
            <a:lstStyle/>
            <a:p>
              <a:endParaRPr lang="en-US" dirty="0">
                <a:solidFill>
                  <a:srgbClr val="000099"/>
                </a:solidFill>
                <a:latin typeface="+mn-lt"/>
                <a:ea typeface="+mn-ea"/>
                <a:cs typeface="Arial" charset="0"/>
              </a:endParaRPr>
            </a:p>
          </p:txBody>
        </p:sp>
        <p:sp>
          <p:nvSpPr>
            <p:cNvPr id="47133" name="Text Box 17"/>
            <p:cNvSpPr txBox="1">
              <a:spLocks noChangeArrowheads="1"/>
            </p:cNvSpPr>
            <p:nvPr/>
          </p:nvSpPr>
          <p:spPr bwMode="auto">
            <a:xfrm>
              <a:off x="558" y="1776"/>
              <a:ext cx="219" cy="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99"/>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800" dirty="0">
                  <a:solidFill>
                    <a:srgbClr val="000099"/>
                  </a:solidFill>
                  <a:latin typeface="+mn-lt"/>
                  <a:ea typeface="+mn-ea"/>
                  <a:cs typeface="Arial" charset="0"/>
                </a:rPr>
                <a:t>2</a:t>
              </a:r>
              <a:endParaRPr lang="en-US" sz="2400" dirty="0">
                <a:solidFill>
                  <a:srgbClr val="000099"/>
                </a:solidFill>
                <a:latin typeface="+mn-lt"/>
                <a:ea typeface="+mn-ea"/>
                <a:cs typeface="Arial" charset="0"/>
              </a:endParaRPr>
            </a:p>
          </p:txBody>
        </p:sp>
      </p:grpSp>
      <p:sp>
        <p:nvSpPr>
          <p:cNvPr id="3" name="灯片编号占位符 2"/>
          <p:cNvSpPr>
            <a:spLocks noGrp="1"/>
          </p:cNvSpPr>
          <p:nvPr>
            <p:ph type="sldNum" sz="quarter" idx="12"/>
          </p:nvPr>
        </p:nvSpPr>
        <p:spPr/>
        <p:txBody>
          <a:bodyPr/>
          <a:lstStyle/>
          <a:p>
            <a:pPr>
              <a:defRPr/>
            </a:pPr>
            <a:fld id="{B5976719-4C93-4032-AE44-9AF0CDE2F195}" type="slidenum">
              <a:rPr lang="en-US" altLang="zh-CN" smtClean="0"/>
              <a:pPr>
                <a:defRPr/>
              </a:pPr>
              <a:t>49</a:t>
            </a:fld>
            <a:endParaRPr lang="en-US" altLang="zh-CN" dirty="0"/>
          </a:p>
        </p:txBody>
      </p:sp>
      <mc:AlternateContent xmlns:mc="http://schemas.openxmlformats.org/markup-compatibility/2006" xmlns:a14="http://schemas.microsoft.com/office/drawing/2010/main">
        <mc:Choice Requires="a14">
          <p:sp>
            <p:nvSpPr>
              <p:cNvPr id="29" name="Rectangle 3">
                <a:extLst>
                  <a:ext uri="{FF2B5EF4-FFF2-40B4-BE49-F238E27FC236}">
                    <a16:creationId xmlns:a16="http://schemas.microsoft.com/office/drawing/2014/main" id="{1F845952-BD2A-42C4-9435-502D77C456DB}"/>
                  </a:ext>
                </a:extLst>
              </p:cNvPr>
              <p:cNvSpPr txBox="1">
                <a:spLocks noChangeArrowheads="1"/>
              </p:cNvSpPr>
              <p:nvPr/>
            </p:nvSpPr>
            <p:spPr bwMode="auto">
              <a:xfrm>
                <a:off x="3465760" y="3158173"/>
                <a:ext cx="4812613" cy="625475"/>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0" fontAlgn="base" hangingPunct="0">
                  <a:spcBef>
                    <a:spcPts val="600"/>
                  </a:spcBef>
                  <a:spcAft>
                    <a:spcPts val="200"/>
                  </a:spcAft>
                  <a:buSzPct val="85000"/>
                  <a:buFont typeface="Wingdings" panose="05000000000000000000" pitchFamily="2" charset="2"/>
                  <a:buChar char="q"/>
                  <a:defRPr sz="28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75000"/>
                  <a:buFont typeface="Wingdings" panose="05000000000000000000" pitchFamily="2" charset="2"/>
                  <a:buChar char="v"/>
                  <a:defRPr sz="2400">
                    <a:solidFill>
                      <a:schemeClr val="tx1"/>
                    </a:solidFill>
                    <a:latin typeface="+mn-lt"/>
                    <a:ea typeface="微软雅黑" panose="020B0503020204020204" pitchFamily="34" charset="-122"/>
                  </a:defRPr>
                </a:lvl2pPr>
                <a:lvl3pPr marL="1143000" indent="-228600" algn="l" rtl="0" eaLnBrk="0" fontAlgn="base" hangingPunct="0">
                  <a:spcBef>
                    <a:spcPct val="20000"/>
                  </a:spcBef>
                  <a:spcAft>
                    <a:spcPct val="0"/>
                  </a:spcAft>
                  <a:buChar char="•"/>
                  <a:defRPr sz="2000">
                    <a:solidFill>
                      <a:schemeClr val="tx1"/>
                    </a:solidFill>
                    <a:latin typeface="+mn-lt"/>
                    <a:ea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5pPr>
                <a:lvl6pPr marL="2514600" indent="-228600" algn="l" rtl="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algn="l" rtl="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algn="l" rtl="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algn="l" rtl="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buFont typeface="Wingdings" charset="0"/>
                  <a:buNone/>
                </a:pPr>
                <a14:m>
                  <m:oMath xmlns:m="http://schemas.openxmlformats.org/officeDocument/2006/math">
                    <m:sSubSup>
                      <m:sSubSupPr>
                        <m:ctrlPr>
                          <a:rPr lang="en-US" altLang="zh-CN" i="1" kern="0" dirty="0" smtClean="0">
                            <a:solidFill>
                              <a:schemeClr val="accent5"/>
                            </a:solidFill>
                            <a:latin typeface="Cambria Math" panose="02040503050406030204" pitchFamily="18" charset="0"/>
                            <a:cs typeface="Arial" charset="0"/>
                          </a:rPr>
                        </m:ctrlPr>
                      </m:sSubSupPr>
                      <m:e>
                        <m:r>
                          <m:rPr>
                            <m:sty m:val="p"/>
                          </m:rPr>
                          <a:rPr lang="en-US" altLang="zh-CN" i="1" kern="0" dirty="0">
                            <a:solidFill>
                              <a:schemeClr val="accent5"/>
                            </a:solidFill>
                            <a:latin typeface="Cambria Math" panose="02040503050406030204" pitchFamily="18" charset="0"/>
                            <a:cs typeface="Arial" charset="0"/>
                          </a:rPr>
                          <m:t>K</m:t>
                        </m:r>
                      </m:e>
                      <m:sub>
                        <m:r>
                          <m:rPr>
                            <m:sty m:val="p"/>
                          </m:rPr>
                          <a:rPr lang="en-US" altLang="zh-CN" i="1" kern="0" dirty="0">
                            <a:solidFill>
                              <a:schemeClr val="accent5"/>
                            </a:solidFill>
                            <a:latin typeface="Cambria Math" panose="02040503050406030204" pitchFamily="18" charset="0"/>
                            <a:cs typeface="Arial" charset="0"/>
                          </a:rPr>
                          <m:t>B</m:t>
                        </m:r>
                      </m:sub>
                      <m:sup>
                        <m:r>
                          <a:rPr lang="en-US" altLang="zh-CN" i="1" kern="0" dirty="0" smtClean="0">
                            <a:solidFill>
                              <a:schemeClr val="accent5"/>
                            </a:solidFill>
                            <a:latin typeface="Cambria Math" panose="02040503050406030204" pitchFamily="18" charset="0"/>
                            <a:cs typeface="Arial" charset="0"/>
                          </a:rPr>
                          <m:t>+</m:t>
                        </m:r>
                      </m:sup>
                    </m:sSubSup>
                    <m:r>
                      <a:rPr lang="en-US" altLang="zh-CN" i="1" kern="0" dirty="0" smtClean="0">
                        <a:solidFill>
                          <a:schemeClr val="accent5"/>
                        </a:solidFill>
                        <a:latin typeface="Cambria Math" panose="02040503050406030204" pitchFamily="18" charset="0"/>
                        <a:cs typeface="Arial" charset="0"/>
                      </a:rPr>
                      <m:t> </m:t>
                    </m:r>
                  </m:oMath>
                </a14:m>
                <a:r>
                  <a:rPr lang="en-US" kern="0" dirty="0">
                    <a:solidFill>
                      <a:schemeClr val="accent5"/>
                    </a:solidFill>
                    <a:cs typeface="Arial" charset="0"/>
                  </a:rPr>
                  <a:t>(</a:t>
                </a:r>
                <a14:m>
                  <m:oMath xmlns:m="http://schemas.openxmlformats.org/officeDocument/2006/math">
                    <m:sSubSup>
                      <m:sSubSupPr>
                        <m:ctrlPr>
                          <a:rPr lang="en-US" altLang="zh-CN" i="1" kern="0" dirty="0">
                            <a:solidFill>
                              <a:schemeClr val="accent5"/>
                            </a:solidFill>
                            <a:latin typeface="Cambria Math" panose="02040503050406030204" pitchFamily="18" charset="0"/>
                            <a:cs typeface="Arial" charset="0"/>
                          </a:rPr>
                        </m:ctrlPr>
                      </m:sSubSupPr>
                      <m:e>
                        <m:r>
                          <m:rPr>
                            <m:sty m:val="p"/>
                          </m:rPr>
                          <a:rPr lang="en-US" altLang="zh-CN" i="1" kern="0" dirty="0">
                            <a:solidFill>
                              <a:schemeClr val="accent5"/>
                            </a:solidFill>
                            <a:latin typeface="Cambria Math" panose="02040503050406030204" pitchFamily="18" charset="0"/>
                            <a:cs typeface="Arial" charset="0"/>
                          </a:rPr>
                          <m:t>K</m:t>
                        </m:r>
                      </m:e>
                      <m:sub>
                        <m:r>
                          <m:rPr>
                            <m:sty m:val="p"/>
                          </m:rPr>
                          <a:rPr lang="en-US" altLang="zh-CN" i="1" kern="0" dirty="0">
                            <a:solidFill>
                              <a:schemeClr val="accent5"/>
                            </a:solidFill>
                            <a:latin typeface="Cambria Math" panose="02040503050406030204" pitchFamily="18" charset="0"/>
                            <a:cs typeface="Arial" charset="0"/>
                          </a:rPr>
                          <m:t>B</m:t>
                        </m:r>
                      </m:sub>
                      <m:sup>
                        <m:r>
                          <a:rPr lang="en-US" altLang="zh-CN" i="1" kern="0" dirty="0">
                            <a:solidFill>
                              <a:schemeClr val="accent5"/>
                            </a:solidFill>
                            <a:latin typeface="Cambria Math" panose="02040503050406030204" pitchFamily="18" charset="0"/>
                            <a:cs typeface="Arial" charset="0"/>
                          </a:rPr>
                          <m:t>−</m:t>
                        </m:r>
                      </m:sup>
                    </m:sSubSup>
                    <m:r>
                      <a:rPr lang="en-US" altLang="zh-CN" i="1" kern="0" dirty="0">
                        <a:solidFill>
                          <a:schemeClr val="accent5"/>
                        </a:solidFill>
                        <a:latin typeface="Cambria Math" panose="02040503050406030204" pitchFamily="18" charset="0"/>
                        <a:cs typeface="Arial" charset="0"/>
                      </a:rPr>
                      <m:t> </m:t>
                    </m:r>
                  </m:oMath>
                </a14:m>
                <a:r>
                  <a:rPr lang="en-US" altLang="zh-CN" kern="0" dirty="0">
                    <a:solidFill>
                      <a:schemeClr val="accent5"/>
                    </a:solidFill>
                    <a:cs typeface="Arial" charset="0"/>
                  </a:rPr>
                  <a:t>(m) </a:t>
                </a:r>
                <a:r>
                  <a:rPr lang="en-US" kern="0" dirty="0">
                    <a:solidFill>
                      <a:schemeClr val="accent5"/>
                    </a:solidFill>
                    <a:cs typeface="Arial" charset="0"/>
                  </a:rPr>
                  <a:t>) = m</a:t>
                </a:r>
              </a:p>
            </p:txBody>
          </p:sp>
        </mc:Choice>
        <mc:Fallback xmlns="">
          <p:sp>
            <p:nvSpPr>
              <p:cNvPr id="29" name="Rectangle 3">
                <a:extLst>
                  <a:ext uri="{FF2B5EF4-FFF2-40B4-BE49-F238E27FC236}">
                    <a16:creationId xmlns:a16="http://schemas.microsoft.com/office/drawing/2014/main" id="{1F845952-BD2A-42C4-9435-502D77C456DB}"/>
                  </a:ext>
                </a:extLst>
              </p:cNvPr>
              <p:cNvSpPr txBox="1">
                <a:spLocks noRot="1" noChangeAspect="1" noMove="1" noResize="1" noEditPoints="1" noAdjustHandles="1" noChangeArrowheads="1" noChangeShapeType="1" noTextEdit="1"/>
              </p:cNvSpPr>
              <p:nvPr/>
            </p:nvSpPr>
            <p:spPr bwMode="auto">
              <a:xfrm>
                <a:off x="3465760" y="3158173"/>
                <a:ext cx="4812613" cy="625475"/>
              </a:xfrm>
              <a:prstGeom prst="rect">
                <a:avLst/>
              </a:prstGeom>
              <a:blipFill>
                <a:blip r:embed="rId4"/>
                <a:stretch>
                  <a:fillRect t="-9709" b="-9709"/>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noFill/>
                  </a:rPr>
                  <a:t> </a:t>
                </a:r>
              </a:p>
            </p:txBody>
          </p:sp>
        </mc:Fallback>
      </mc:AlternateContent>
    </p:spTree>
    <p:extLst>
      <p:ext uri="{BB962C8B-B14F-4D97-AF65-F5344CB8AC3E}">
        <p14:creationId xmlns:p14="http://schemas.microsoft.com/office/powerpoint/2010/main" val="29004711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dirty="0"/>
              <a:t>Prerequisite: modular arithmetic</a:t>
            </a:r>
          </a:p>
        </p:txBody>
      </p:sp>
      <p:sp>
        <p:nvSpPr>
          <p:cNvPr id="48131" name="Rectangle 3"/>
          <p:cNvSpPr>
            <a:spLocks noGrp="1" noChangeArrowheads="1"/>
          </p:cNvSpPr>
          <p:nvPr>
            <p:ph idx="1"/>
          </p:nvPr>
        </p:nvSpPr>
        <p:spPr/>
        <p:txBody>
          <a:bodyPr/>
          <a:lstStyle/>
          <a:p>
            <a:pPr marL="277813" indent="-277813">
              <a:lnSpc>
                <a:spcPct val="90000"/>
              </a:lnSpc>
            </a:pPr>
            <a:r>
              <a:rPr lang="en-US" dirty="0">
                <a:solidFill>
                  <a:schemeClr val="accent2"/>
                </a:solidFill>
              </a:rPr>
              <a:t>x mod n = remainder of x when divide by n</a:t>
            </a:r>
          </a:p>
          <a:p>
            <a:pPr marL="277813" indent="-277813">
              <a:lnSpc>
                <a:spcPct val="90000"/>
              </a:lnSpc>
            </a:pPr>
            <a:r>
              <a:rPr lang="en-US" dirty="0"/>
              <a:t>facts:</a:t>
            </a:r>
          </a:p>
          <a:p>
            <a:pPr marL="277813" lvl="1" indent="60325">
              <a:lnSpc>
                <a:spcPct val="90000"/>
              </a:lnSpc>
              <a:buNone/>
            </a:pPr>
            <a:r>
              <a:rPr lang="en-US" dirty="0">
                <a:solidFill>
                  <a:srgbClr val="000099"/>
                </a:solidFill>
              </a:rPr>
              <a:t>[(a mod n) + (b mod n)] mod n = (a+b) mod n</a:t>
            </a:r>
          </a:p>
          <a:p>
            <a:pPr marL="277813" lvl="1" indent="60325">
              <a:lnSpc>
                <a:spcPct val="90000"/>
              </a:lnSpc>
              <a:buNone/>
            </a:pPr>
            <a:r>
              <a:rPr lang="en-US" dirty="0">
                <a:solidFill>
                  <a:srgbClr val="000099"/>
                </a:solidFill>
              </a:rPr>
              <a:t>[(a mod n) - (b mod n)] mod n = (a-b) mod n</a:t>
            </a:r>
          </a:p>
          <a:p>
            <a:pPr marL="277813" lvl="1" indent="60325">
              <a:lnSpc>
                <a:spcPct val="90000"/>
              </a:lnSpc>
              <a:buNone/>
            </a:pPr>
            <a:r>
              <a:rPr lang="en-US" dirty="0">
                <a:solidFill>
                  <a:srgbClr val="000099"/>
                </a:solidFill>
              </a:rPr>
              <a:t>[(a mod n) x (b mod n)] mod n = (</a:t>
            </a:r>
            <a:r>
              <a:rPr lang="en-US" dirty="0" err="1">
                <a:solidFill>
                  <a:srgbClr val="000099"/>
                </a:solidFill>
              </a:rPr>
              <a:t>axb</a:t>
            </a:r>
            <a:r>
              <a:rPr lang="en-US" dirty="0">
                <a:solidFill>
                  <a:srgbClr val="000099"/>
                </a:solidFill>
              </a:rPr>
              <a:t>) mod n</a:t>
            </a:r>
          </a:p>
          <a:p>
            <a:pPr marL="277813" indent="-277813">
              <a:lnSpc>
                <a:spcPct val="90000"/>
              </a:lnSpc>
            </a:pPr>
            <a:r>
              <a:rPr lang="en-US" dirty="0"/>
              <a:t>thus</a:t>
            </a:r>
          </a:p>
          <a:p>
            <a:pPr marL="277813" indent="-277813">
              <a:lnSpc>
                <a:spcPct val="90000"/>
              </a:lnSpc>
              <a:buNone/>
            </a:pPr>
            <a:r>
              <a:rPr lang="en-US" dirty="0"/>
              <a:t>    </a:t>
            </a:r>
            <a:r>
              <a:rPr lang="en-US" dirty="0">
                <a:solidFill>
                  <a:srgbClr val="000099"/>
                </a:solidFill>
              </a:rPr>
              <a:t>(a mod n)</a:t>
            </a:r>
            <a:r>
              <a:rPr lang="en-US" baseline="30000" dirty="0">
                <a:solidFill>
                  <a:srgbClr val="000099"/>
                </a:solidFill>
              </a:rPr>
              <a:t>d</a:t>
            </a:r>
            <a:r>
              <a:rPr lang="en-US" dirty="0">
                <a:solidFill>
                  <a:srgbClr val="000099"/>
                </a:solidFill>
              </a:rPr>
              <a:t> mod n = a</a:t>
            </a:r>
            <a:r>
              <a:rPr lang="en-US" baseline="30000" dirty="0">
                <a:solidFill>
                  <a:srgbClr val="000099"/>
                </a:solidFill>
              </a:rPr>
              <a:t>d</a:t>
            </a:r>
            <a:r>
              <a:rPr lang="en-US" dirty="0">
                <a:solidFill>
                  <a:srgbClr val="000099"/>
                </a:solidFill>
              </a:rPr>
              <a:t> mod n</a:t>
            </a:r>
          </a:p>
          <a:p>
            <a:pPr marL="277813" indent="-277813">
              <a:lnSpc>
                <a:spcPct val="90000"/>
              </a:lnSpc>
            </a:pPr>
            <a:r>
              <a:rPr lang="en-US" sz="2000" dirty="0">
                <a:solidFill>
                  <a:schemeClr val="accent5"/>
                </a:solidFill>
              </a:rPr>
              <a:t>example: x=14, n=10, d=2:</a:t>
            </a:r>
            <a:br>
              <a:rPr lang="en-US" sz="2000" dirty="0">
                <a:solidFill>
                  <a:schemeClr val="accent5"/>
                </a:solidFill>
              </a:rPr>
            </a:br>
            <a:r>
              <a:rPr lang="en-US" sz="2000" dirty="0">
                <a:solidFill>
                  <a:schemeClr val="accent5"/>
                </a:solidFill>
              </a:rPr>
              <a:t>  (x mod n)</a:t>
            </a:r>
            <a:r>
              <a:rPr lang="en-US" sz="2000" baseline="30000" dirty="0">
                <a:solidFill>
                  <a:schemeClr val="accent5"/>
                </a:solidFill>
              </a:rPr>
              <a:t>d</a:t>
            </a:r>
            <a:r>
              <a:rPr lang="en-US" sz="2000" dirty="0">
                <a:solidFill>
                  <a:schemeClr val="accent5"/>
                </a:solidFill>
              </a:rPr>
              <a:t> mod n = 4</a:t>
            </a:r>
            <a:r>
              <a:rPr lang="en-US" sz="2000" baseline="30000" dirty="0">
                <a:solidFill>
                  <a:schemeClr val="accent5"/>
                </a:solidFill>
              </a:rPr>
              <a:t>2</a:t>
            </a:r>
            <a:r>
              <a:rPr lang="en-US" sz="2000" dirty="0">
                <a:solidFill>
                  <a:schemeClr val="accent5"/>
                </a:solidFill>
              </a:rPr>
              <a:t> mod 10 = 6</a:t>
            </a:r>
            <a:br>
              <a:rPr lang="en-US" sz="2000" dirty="0">
                <a:solidFill>
                  <a:schemeClr val="accent5"/>
                </a:solidFill>
              </a:rPr>
            </a:br>
            <a:r>
              <a:rPr lang="en-US" sz="2000" dirty="0">
                <a:solidFill>
                  <a:schemeClr val="accent5"/>
                </a:solidFill>
              </a:rPr>
              <a:t>  x</a:t>
            </a:r>
            <a:r>
              <a:rPr lang="en-US" sz="2000" baseline="30000" dirty="0">
                <a:solidFill>
                  <a:schemeClr val="accent5"/>
                </a:solidFill>
              </a:rPr>
              <a:t>d</a:t>
            </a:r>
            <a:r>
              <a:rPr lang="en-US" sz="2000" dirty="0">
                <a:solidFill>
                  <a:schemeClr val="accent5"/>
                </a:solidFill>
              </a:rPr>
              <a:t> = 14</a:t>
            </a:r>
            <a:r>
              <a:rPr lang="en-US" sz="2000" baseline="30000" dirty="0">
                <a:solidFill>
                  <a:schemeClr val="accent5"/>
                </a:solidFill>
              </a:rPr>
              <a:t>2</a:t>
            </a:r>
            <a:r>
              <a:rPr lang="en-US" sz="2000" dirty="0">
                <a:solidFill>
                  <a:schemeClr val="accent5"/>
                </a:solidFill>
              </a:rPr>
              <a:t> = 196 </a:t>
            </a:r>
            <a:r>
              <a:rPr lang="en-US" sz="2000" dirty="0" err="1">
                <a:solidFill>
                  <a:schemeClr val="accent5"/>
                </a:solidFill>
              </a:rPr>
              <a:t>x</a:t>
            </a:r>
            <a:r>
              <a:rPr lang="en-US" sz="2000" baseline="30000" dirty="0" err="1">
                <a:solidFill>
                  <a:schemeClr val="accent5"/>
                </a:solidFill>
              </a:rPr>
              <a:t>d</a:t>
            </a:r>
            <a:r>
              <a:rPr lang="en-US" sz="2000" dirty="0">
                <a:solidFill>
                  <a:schemeClr val="accent5"/>
                </a:solidFill>
              </a:rPr>
              <a:t> mod 10  = 6 </a:t>
            </a:r>
          </a:p>
        </p:txBody>
      </p:sp>
      <p:sp>
        <p:nvSpPr>
          <p:cNvPr id="3" name="灯片编号占位符 2"/>
          <p:cNvSpPr>
            <a:spLocks noGrp="1"/>
          </p:cNvSpPr>
          <p:nvPr>
            <p:ph type="sldNum" sz="quarter" idx="12"/>
          </p:nvPr>
        </p:nvSpPr>
        <p:spPr/>
        <p:txBody>
          <a:bodyPr/>
          <a:lstStyle/>
          <a:p>
            <a:pPr>
              <a:defRPr/>
            </a:pPr>
            <a:fld id="{8DE895D9-91D8-4958-BB05-9803D63D1C8A}" type="slidenum">
              <a:rPr lang="en-US" altLang="zh-CN" smtClean="0"/>
              <a:pPr>
                <a:defRPr/>
              </a:pPr>
              <a:t>50</a:t>
            </a:fld>
            <a:endParaRPr lang="en-US" altLang="zh-CN" dirty="0"/>
          </a:p>
        </p:txBody>
      </p:sp>
    </p:spTree>
    <p:extLst>
      <p:ext uri="{BB962C8B-B14F-4D97-AF65-F5344CB8AC3E}">
        <p14:creationId xmlns:p14="http://schemas.microsoft.com/office/powerpoint/2010/main" val="26895637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dirty="0"/>
              <a:t>RSA: getting ready</a:t>
            </a:r>
          </a:p>
        </p:txBody>
      </p:sp>
      <p:sp>
        <p:nvSpPr>
          <p:cNvPr id="49155" name="Rectangle 3"/>
          <p:cNvSpPr>
            <a:spLocks noGrp="1" noChangeArrowheads="1"/>
          </p:cNvSpPr>
          <p:nvPr>
            <p:ph idx="1"/>
          </p:nvPr>
        </p:nvSpPr>
        <p:spPr/>
        <p:txBody>
          <a:bodyPr/>
          <a:lstStyle/>
          <a:p>
            <a:pPr marL="277813" indent="-277813"/>
            <a:r>
              <a:rPr lang="en-US" sz="2400" dirty="0"/>
              <a:t>message: just a bit pattern</a:t>
            </a:r>
          </a:p>
          <a:p>
            <a:pPr marL="277813" indent="-277813"/>
            <a:r>
              <a:rPr lang="en-US" sz="2400" dirty="0"/>
              <a:t>bit pattern can be uniquely represented by an </a:t>
            </a:r>
            <a:r>
              <a:rPr lang="en-US" sz="2400" dirty="0">
                <a:solidFill>
                  <a:schemeClr val="accent5"/>
                </a:solidFill>
              </a:rPr>
              <a:t>integer number </a:t>
            </a:r>
          </a:p>
          <a:p>
            <a:pPr marL="277813" indent="-277813"/>
            <a:r>
              <a:rPr lang="en-US" sz="2400" dirty="0"/>
              <a:t>thus, encrypting a message is equivalent to </a:t>
            </a:r>
            <a:r>
              <a:rPr lang="en-US" sz="2400" dirty="0">
                <a:solidFill>
                  <a:schemeClr val="accent5"/>
                </a:solidFill>
              </a:rPr>
              <a:t>encrypting a number</a:t>
            </a:r>
          </a:p>
          <a:p>
            <a:pPr>
              <a:buFont typeface="Wingdings" charset="0"/>
              <a:buNone/>
            </a:pPr>
            <a:r>
              <a:rPr lang="en-US" sz="2400" i="1" dirty="0">
                <a:solidFill>
                  <a:srgbClr val="C00000"/>
                </a:solidFill>
              </a:rPr>
              <a:t>example:</a:t>
            </a:r>
          </a:p>
          <a:p>
            <a:r>
              <a:rPr lang="en-US" sz="2000" dirty="0"/>
              <a:t>m= 10010001. This message is uniquely represented by the decimal number 145. </a:t>
            </a:r>
          </a:p>
          <a:p>
            <a:r>
              <a:rPr lang="en-US" sz="2000" dirty="0"/>
              <a:t>to encrypt m, we encrypt the corresponding number, which gives a new number (the ciphertext).</a:t>
            </a:r>
          </a:p>
        </p:txBody>
      </p:sp>
      <p:sp>
        <p:nvSpPr>
          <p:cNvPr id="3" name="灯片编号占位符 2"/>
          <p:cNvSpPr>
            <a:spLocks noGrp="1"/>
          </p:cNvSpPr>
          <p:nvPr>
            <p:ph type="sldNum" sz="quarter" idx="12"/>
          </p:nvPr>
        </p:nvSpPr>
        <p:spPr/>
        <p:txBody>
          <a:bodyPr/>
          <a:lstStyle/>
          <a:p>
            <a:pPr>
              <a:defRPr/>
            </a:pPr>
            <a:fld id="{8DE895D9-91D8-4958-BB05-9803D63D1C8A}" type="slidenum">
              <a:rPr lang="en-US" altLang="zh-CN" smtClean="0"/>
              <a:pPr>
                <a:defRPr/>
              </a:pPr>
              <a:t>51</a:t>
            </a:fld>
            <a:endParaRPr lang="en-US" altLang="zh-CN" dirty="0"/>
          </a:p>
        </p:txBody>
      </p:sp>
    </p:spTree>
    <p:extLst>
      <p:ext uri="{BB962C8B-B14F-4D97-AF65-F5344CB8AC3E}">
        <p14:creationId xmlns:p14="http://schemas.microsoft.com/office/powerpoint/2010/main" val="88506221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US" dirty="0"/>
              <a:t>RSA: Creating public/private key pair</a:t>
            </a:r>
          </a:p>
        </p:txBody>
      </p:sp>
      <p:sp>
        <p:nvSpPr>
          <p:cNvPr id="50179" name="Text Box 3"/>
          <p:cNvSpPr txBox="1">
            <a:spLocks noChangeArrowheads="1"/>
          </p:cNvSpPr>
          <p:nvPr/>
        </p:nvSpPr>
        <p:spPr bwMode="auto">
          <a:xfrm>
            <a:off x="2149475" y="1400176"/>
            <a:ext cx="5516254" cy="954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2800" dirty="0">
                <a:solidFill>
                  <a:srgbClr val="000099"/>
                </a:solidFill>
                <a:latin typeface="+mn-lt"/>
              </a:rPr>
              <a:t>1.</a:t>
            </a:r>
            <a:r>
              <a:rPr lang="en-US" sz="2800" dirty="0">
                <a:latin typeface="+mn-lt"/>
              </a:rPr>
              <a:t> choose </a:t>
            </a:r>
            <a:r>
              <a:rPr lang="en-US" sz="2800" dirty="0">
                <a:highlight>
                  <a:srgbClr val="00FF00"/>
                </a:highlight>
                <a:latin typeface="+mn-lt"/>
              </a:rPr>
              <a:t>two large prime numbers </a:t>
            </a:r>
            <a:r>
              <a:rPr lang="en-US" sz="2800" i="1" dirty="0">
                <a:highlight>
                  <a:srgbClr val="00FF00"/>
                </a:highlight>
                <a:latin typeface="+mn-lt"/>
              </a:rPr>
              <a:t>p, q.</a:t>
            </a:r>
            <a:r>
              <a:rPr lang="en-US" sz="2800" dirty="0">
                <a:highlight>
                  <a:srgbClr val="00FF00"/>
                </a:highlight>
                <a:latin typeface="+mn-lt"/>
              </a:rPr>
              <a:t> </a:t>
            </a:r>
          </a:p>
          <a:p>
            <a:r>
              <a:rPr lang="en-US" sz="2800" dirty="0">
                <a:latin typeface="+mn-lt"/>
              </a:rPr>
              <a:t>   (e.g., 1024 bits each)</a:t>
            </a:r>
          </a:p>
        </p:txBody>
      </p:sp>
      <p:sp>
        <p:nvSpPr>
          <p:cNvPr id="50180" name="Text Box 4"/>
          <p:cNvSpPr txBox="1">
            <a:spLocks noChangeArrowheads="1"/>
          </p:cNvSpPr>
          <p:nvPr/>
        </p:nvSpPr>
        <p:spPr bwMode="auto">
          <a:xfrm>
            <a:off x="2135188" y="2386013"/>
            <a:ext cx="4515980"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2800" dirty="0">
                <a:solidFill>
                  <a:srgbClr val="000099"/>
                </a:solidFill>
                <a:latin typeface="+mn-lt"/>
              </a:rPr>
              <a:t>2.</a:t>
            </a:r>
            <a:r>
              <a:rPr lang="en-US" sz="2800" dirty="0">
                <a:latin typeface="+mn-lt"/>
              </a:rPr>
              <a:t> compute </a:t>
            </a:r>
            <a:r>
              <a:rPr lang="en-US" sz="2800" i="1" dirty="0">
                <a:solidFill>
                  <a:srgbClr val="C00000"/>
                </a:solidFill>
                <a:latin typeface="+mn-lt"/>
              </a:rPr>
              <a:t>n </a:t>
            </a:r>
            <a:r>
              <a:rPr lang="en-US" sz="2800" i="1" dirty="0">
                <a:latin typeface="+mn-lt"/>
              </a:rPr>
              <a:t>= pq,  z = (p-1)(q-1</a:t>
            </a:r>
            <a:r>
              <a:rPr lang="en-US" sz="2800" dirty="0">
                <a:latin typeface="+mn-lt"/>
              </a:rPr>
              <a:t>)</a:t>
            </a:r>
          </a:p>
        </p:txBody>
      </p:sp>
      <p:sp>
        <p:nvSpPr>
          <p:cNvPr id="50181" name="Text Box 5"/>
          <p:cNvSpPr txBox="1">
            <a:spLocks noChangeArrowheads="1"/>
          </p:cNvSpPr>
          <p:nvPr/>
        </p:nvSpPr>
        <p:spPr bwMode="auto">
          <a:xfrm>
            <a:off x="2133600" y="3055939"/>
            <a:ext cx="6800260" cy="954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2800" dirty="0">
                <a:solidFill>
                  <a:srgbClr val="000099"/>
                </a:solidFill>
                <a:latin typeface="+mn-lt"/>
              </a:rPr>
              <a:t>3.</a:t>
            </a:r>
            <a:r>
              <a:rPr lang="en-US" sz="2800" dirty="0">
                <a:latin typeface="+mn-lt"/>
              </a:rPr>
              <a:t> </a:t>
            </a:r>
            <a:r>
              <a:rPr lang="en-US" sz="2800" dirty="0">
                <a:highlight>
                  <a:srgbClr val="FFFF00"/>
                </a:highlight>
                <a:latin typeface="+mn-lt"/>
              </a:rPr>
              <a:t>choose </a:t>
            </a:r>
            <a:r>
              <a:rPr lang="en-US" sz="2800" i="1" dirty="0">
                <a:solidFill>
                  <a:srgbClr val="C00000"/>
                </a:solidFill>
                <a:highlight>
                  <a:srgbClr val="FFFF00"/>
                </a:highlight>
                <a:latin typeface="+mn-lt"/>
              </a:rPr>
              <a:t>e</a:t>
            </a:r>
            <a:r>
              <a:rPr lang="en-US" sz="2800" i="1" dirty="0">
                <a:latin typeface="+mn-lt"/>
              </a:rPr>
              <a:t> (</a:t>
            </a:r>
            <a:r>
              <a:rPr lang="en-US" sz="2800" dirty="0">
                <a:latin typeface="+mn-lt"/>
              </a:rPr>
              <a:t>with</a:t>
            </a:r>
            <a:r>
              <a:rPr lang="en-US" sz="2800" i="1" dirty="0">
                <a:latin typeface="+mn-lt"/>
              </a:rPr>
              <a:t> </a:t>
            </a:r>
            <a:r>
              <a:rPr lang="en-US" sz="2800" i="1" dirty="0">
                <a:solidFill>
                  <a:schemeClr val="accent5"/>
                </a:solidFill>
                <a:latin typeface="+mn-lt"/>
              </a:rPr>
              <a:t>e&lt;n</a:t>
            </a:r>
            <a:r>
              <a:rPr lang="en-US" sz="2800" i="1" dirty="0">
                <a:latin typeface="+mn-lt"/>
              </a:rPr>
              <a:t>)</a:t>
            </a:r>
            <a:r>
              <a:rPr lang="en-US" sz="2800" dirty="0">
                <a:latin typeface="+mn-lt"/>
              </a:rPr>
              <a:t> that </a:t>
            </a:r>
            <a:r>
              <a:rPr lang="en-US" sz="2800" dirty="0">
                <a:solidFill>
                  <a:schemeClr val="accent5"/>
                </a:solidFill>
                <a:latin typeface="+mn-lt"/>
              </a:rPr>
              <a:t>has no common factors</a:t>
            </a:r>
          </a:p>
          <a:p>
            <a:r>
              <a:rPr lang="en-US" sz="2800" dirty="0">
                <a:latin typeface="+mn-lt"/>
              </a:rPr>
              <a:t>    with z (</a:t>
            </a:r>
            <a:r>
              <a:rPr lang="en-US" sz="2800" i="1" dirty="0">
                <a:latin typeface="+mn-lt"/>
              </a:rPr>
              <a:t>e, z</a:t>
            </a:r>
            <a:r>
              <a:rPr lang="en-US" sz="2800" dirty="0">
                <a:latin typeface="+mn-lt"/>
              </a:rPr>
              <a:t> are </a:t>
            </a:r>
            <a:r>
              <a:rPr lang="en-US" altLang="ja-JP" sz="2800" dirty="0">
                <a:latin typeface="+mn-lt"/>
              </a:rPr>
              <a:t>"</a:t>
            </a:r>
            <a:r>
              <a:rPr lang="en-US" altLang="ja-JP" sz="2800" dirty="0">
                <a:solidFill>
                  <a:schemeClr val="accent2"/>
                </a:solidFill>
                <a:latin typeface="+mn-lt"/>
              </a:rPr>
              <a:t>relatively prime</a:t>
            </a:r>
            <a:r>
              <a:rPr lang="en-US" altLang="ja-JP" sz="2800" dirty="0">
                <a:latin typeface="+mn-lt"/>
              </a:rPr>
              <a:t>").</a:t>
            </a:r>
            <a:endParaRPr lang="en-US" sz="2800" dirty="0">
              <a:latin typeface="+mn-lt"/>
            </a:endParaRPr>
          </a:p>
        </p:txBody>
      </p:sp>
      <p:sp>
        <p:nvSpPr>
          <p:cNvPr id="50182" name="Text Box 6"/>
          <p:cNvSpPr txBox="1">
            <a:spLocks noChangeArrowheads="1"/>
          </p:cNvSpPr>
          <p:nvPr/>
        </p:nvSpPr>
        <p:spPr bwMode="auto">
          <a:xfrm>
            <a:off x="2149475" y="4044951"/>
            <a:ext cx="5780750" cy="954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2800" dirty="0">
                <a:solidFill>
                  <a:srgbClr val="000099"/>
                </a:solidFill>
                <a:latin typeface="+mn-lt"/>
              </a:rPr>
              <a:t>4.</a:t>
            </a:r>
            <a:r>
              <a:rPr lang="en-US" sz="2800" dirty="0">
                <a:latin typeface="+mn-lt"/>
              </a:rPr>
              <a:t> </a:t>
            </a:r>
            <a:r>
              <a:rPr lang="en-US" sz="2800" dirty="0">
                <a:highlight>
                  <a:srgbClr val="FFFF00"/>
                </a:highlight>
                <a:latin typeface="+mn-lt"/>
              </a:rPr>
              <a:t>choose </a:t>
            </a:r>
            <a:r>
              <a:rPr lang="en-US" sz="2800" i="1" dirty="0">
                <a:solidFill>
                  <a:srgbClr val="C00000"/>
                </a:solidFill>
                <a:highlight>
                  <a:srgbClr val="FFFF00"/>
                </a:highlight>
                <a:latin typeface="+mn-lt"/>
              </a:rPr>
              <a:t>d</a:t>
            </a:r>
            <a:r>
              <a:rPr lang="en-US" sz="2800" dirty="0">
                <a:highlight>
                  <a:srgbClr val="FFFF00"/>
                </a:highlight>
                <a:latin typeface="+mn-lt"/>
              </a:rPr>
              <a:t> </a:t>
            </a:r>
            <a:r>
              <a:rPr lang="en-US" sz="2800" dirty="0">
                <a:latin typeface="+mn-lt"/>
              </a:rPr>
              <a:t>such that </a:t>
            </a:r>
            <a:r>
              <a:rPr lang="en-US" sz="2800" i="1" dirty="0">
                <a:latin typeface="+mn-lt"/>
              </a:rPr>
              <a:t>ed-1</a:t>
            </a:r>
            <a:r>
              <a:rPr lang="en-US" sz="2800" dirty="0">
                <a:latin typeface="+mn-lt"/>
              </a:rPr>
              <a:t> is divisible by </a:t>
            </a:r>
            <a:r>
              <a:rPr lang="en-US" sz="2800" i="1" dirty="0">
                <a:latin typeface="+mn-lt"/>
              </a:rPr>
              <a:t>z</a:t>
            </a:r>
            <a:r>
              <a:rPr lang="en-US" sz="2800" dirty="0">
                <a:latin typeface="+mn-lt"/>
              </a:rPr>
              <a:t>.</a:t>
            </a:r>
          </a:p>
          <a:p>
            <a:r>
              <a:rPr lang="en-US" sz="2800" dirty="0">
                <a:latin typeface="+mn-lt"/>
              </a:rPr>
              <a:t>    (in other words: </a:t>
            </a:r>
            <a:r>
              <a:rPr lang="en-US" sz="2800" b="1" i="1" u="sng" dirty="0">
                <a:solidFill>
                  <a:schemeClr val="accent6"/>
                </a:solidFill>
                <a:latin typeface="+mn-lt"/>
              </a:rPr>
              <a:t>ed</a:t>
            </a:r>
            <a:r>
              <a:rPr lang="en-US" sz="2800" b="1" u="sng" dirty="0">
                <a:solidFill>
                  <a:schemeClr val="accent6"/>
                </a:solidFill>
                <a:latin typeface="+mn-lt"/>
              </a:rPr>
              <a:t> mod </a:t>
            </a:r>
            <a:r>
              <a:rPr lang="en-US" sz="2800" b="1" i="1" u="sng" dirty="0">
                <a:solidFill>
                  <a:schemeClr val="accent6"/>
                </a:solidFill>
                <a:latin typeface="+mn-lt"/>
              </a:rPr>
              <a:t>z  = 1 </a:t>
            </a:r>
            <a:r>
              <a:rPr lang="en-US" sz="2800" dirty="0">
                <a:latin typeface="+mn-lt"/>
              </a:rPr>
              <a:t>)</a:t>
            </a:r>
            <a:r>
              <a:rPr lang="en-US" sz="2800" b="1" dirty="0">
                <a:solidFill>
                  <a:schemeClr val="bg2"/>
                </a:solidFill>
                <a:latin typeface="+mn-lt"/>
              </a:rPr>
              <a:t>.</a:t>
            </a:r>
          </a:p>
        </p:txBody>
      </p:sp>
      <p:sp>
        <p:nvSpPr>
          <p:cNvPr id="50183" name="Text Box 7"/>
          <p:cNvSpPr txBox="1">
            <a:spLocks noChangeArrowheads="1"/>
          </p:cNvSpPr>
          <p:nvPr/>
        </p:nvSpPr>
        <p:spPr bwMode="auto">
          <a:xfrm>
            <a:off x="2160589" y="5156200"/>
            <a:ext cx="5533887"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2800" dirty="0">
                <a:solidFill>
                  <a:srgbClr val="000099"/>
                </a:solidFill>
                <a:latin typeface="+mn-lt"/>
              </a:rPr>
              <a:t>5.</a:t>
            </a:r>
            <a:r>
              <a:rPr lang="en-US" sz="2800" dirty="0">
                <a:latin typeface="+mn-lt"/>
              </a:rPr>
              <a:t> </a:t>
            </a:r>
            <a:r>
              <a:rPr lang="en-US" sz="2800" i="1" dirty="0">
                <a:latin typeface="+mn-lt"/>
              </a:rPr>
              <a:t>public</a:t>
            </a:r>
            <a:r>
              <a:rPr lang="en-US" sz="2800" dirty="0">
                <a:latin typeface="+mn-lt"/>
              </a:rPr>
              <a:t> key is </a:t>
            </a:r>
            <a:r>
              <a:rPr lang="en-US" sz="2800" i="1" dirty="0">
                <a:latin typeface="+mn-lt"/>
              </a:rPr>
              <a:t>(</a:t>
            </a:r>
            <a:r>
              <a:rPr lang="en-US" sz="2800" i="1" dirty="0">
                <a:solidFill>
                  <a:srgbClr val="C00000"/>
                </a:solidFill>
                <a:latin typeface="+mn-lt"/>
              </a:rPr>
              <a:t>n,e</a:t>
            </a:r>
            <a:r>
              <a:rPr lang="en-US" sz="2800" i="1" dirty="0">
                <a:latin typeface="+mn-lt"/>
              </a:rPr>
              <a:t>).</a:t>
            </a:r>
            <a:r>
              <a:rPr lang="en-US" sz="2800" dirty="0">
                <a:latin typeface="+mn-lt"/>
              </a:rPr>
              <a:t>  </a:t>
            </a:r>
            <a:r>
              <a:rPr lang="en-US" sz="2800" i="1" dirty="0">
                <a:latin typeface="+mn-lt"/>
              </a:rPr>
              <a:t>private</a:t>
            </a:r>
            <a:r>
              <a:rPr lang="en-US" sz="2800" dirty="0">
                <a:latin typeface="+mn-lt"/>
              </a:rPr>
              <a:t> key is </a:t>
            </a:r>
            <a:r>
              <a:rPr lang="en-US" sz="2800" i="1" dirty="0">
                <a:latin typeface="+mn-lt"/>
              </a:rPr>
              <a:t>(</a:t>
            </a:r>
            <a:r>
              <a:rPr lang="en-US" sz="2800" i="1" dirty="0">
                <a:solidFill>
                  <a:srgbClr val="C00000"/>
                </a:solidFill>
                <a:latin typeface="+mn-lt"/>
              </a:rPr>
              <a:t>n,d</a:t>
            </a:r>
            <a:r>
              <a:rPr lang="en-US" sz="2800" i="1" dirty="0">
                <a:latin typeface="+mn-lt"/>
              </a:rPr>
              <a:t>).</a:t>
            </a:r>
          </a:p>
        </p:txBody>
      </p:sp>
      <p:grpSp>
        <p:nvGrpSpPr>
          <p:cNvPr id="50184" name="Group 8"/>
          <p:cNvGrpSpPr>
            <a:grpSpLocks/>
          </p:cNvGrpSpPr>
          <p:nvPr/>
        </p:nvGrpSpPr>
        <p:grpSpPr bwMode="auto">
          <a:xfrm>
            <a:off x="4334233" y="5883574"/>
            <a:ext cx="573088" cy="708025"/>
            <a:chOff x="1764" y="3628"/>
            <a:chExt cx="361" cy="446"/>
          </a:xfrm>
        </p:grpSpPr>
        <p:sp>
          <p:nvSpPr>
            <p:cNvPr id="50192" name="Text Box 9"/>
            <p:cNvSpPr txBox="1">
              <a:spLocks noChangeArrowheads="1"/>
            </p:cNvSpPr>
            <p:nvPr/>
          </p:nvSpPr>
          <p:spPr bwMode="auto">
            <a:xfrm>
              <a:off x="1764" y="3700"/>
              <a:ext cx="259"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400" dirty="0">
                  <a:solidFill>
                    <a:srgbClr val="C00000"/>
                  </a:solidFill>
                  <a:latin typeface="+mn-lt"/>
                  <a:cs typeface="Arial" charset="0"/>
                </a:rPr>
                <a:t>K</a:t>
              </a:r>
              <a:r>
                <a:rPr lang="en-US" dirty="0">
                  <a:solidFill>
                    <a:srgbClr val="C00000"/>
                  </a:solidFill>
                  <a:latin typeface="+mn-lt"/>
                  <a:cs typeface="Arial" charset="0"/>
                </a:rPr>
                <a:t> </a:t>
              </a:r>
            </a:p>
          </p:txBody>
        </p:sp>
        <p:sp>
          <p:nvSpPr>
            <p:cNvPr id="50193" name="Text Box 10"/>
            <p:cNvSpPr txBox="1">
              <a:spLocks noChangeArrowheads="1"/>
            </p:cNvSpPr>
            <p:nvPr/>
          </p:nvSpPr>
          <p:spPr bwMode="auto">
            <a:xfrm>
              <a:off x="1918" y="3822"/>
              <a:ext cx="207"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dirty="0">
                  <a:solidFill>
                    <a:srgbClr val="C00000"/>
                  </a:solidFill>
                  <a:latin typeface="+mn-lt"/>
                  <a:cs typeface="Arial" charset="0"/>
                </a:rPr>
                <a:t>B</a:t>
              </a:r>
            </a:p>
          </p:txBody>
        </p:sp>
        <p:sp>
          <p:nvSpPr>
            <p:cNvPr id="50194" name="Text Box 11"/>
            <p:cNvSpPr txBox="1">
              <a:spLocks noChangeArrowheads="1"/>
            </p:cNvSpPr>
            <p:nvPr/>
          </p:nvSpPr>
          <p:spPr bwMode="auto">
            <a:xfrm>
              <a:off x="1917" y="3628"/>
              <a:ext cx="194"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dirty="0">
                  <a:solidFill>
                    <a:srgbClr val="C00000"/>
                  </a:solidFill>
                  <a:latin typeface="+mn-lt"/>
                  <a:cs typeface="Arial" charset="0"/>
                </a:rPr>
                <a:t>+</a:t>
              </a:r>
            </a:p>
          </p:txBody>
        </p:sp>
      </p:grpSp>
      <p:grpSp>
        <p:nvGrpSpPr>
          <p:cNvPr id="50185" name="Group 12"/>
          <p:cNvGrpSpPr>
            <a:grpSpLocks/>
          </p:cNvGrpSpPr>
          <p:nvPr/>
        </p:nvGrpSpPr>
        <p:grpSpPr bwMode="auto">
          <a:xfrm>
            <a:off x="7106366" y="5837536"/>
            <a:ext cx="573088" cy="708025"/>
            <a:chOff x="1764" y="3628"/>
            <a:chExt cx="361" cy="446"/>
          </a:xfrm>
        </p:grpSpPr>
        <p:sp>
          <p:nvSpPr>
            <p:cNvPr id="50189" name="Text Box 13"/>
            <p:cNvSpPr txBox="1">
              <a:spLocks noChangeArrowheads="1"/>
            </p:cNvSpPr>
            <p:nvPr/>
          </p:nvSpPr>
          <p:spPr bwMode="auto">
            <a:xfrm>
              <a:off x="1764" y="3700"/>
              <a:ext cx="259"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400" dirty="0">
                  <a:solidFill>
                    <a:srgbClr val="C00000"/>
                  </a:solidFill>
                  <a:latin typeface="+mn-lt"/>
                  <a:cs typeface="Arial" charset="0"/>
                </a:rPr>
                <a:t>K</a:t>
              </a:r>
              <a:r>
                <a:rPr lang="en-US" dirty="0">
                  <a:solidFill>
                    <a:srgbClr val="C00000"/>
                  </a:solidFill>
                  <a:latin typeface="+mn-lt"/>
                  <a:cs typeface="Arial" charset="0"/>
                </a:rPr>
                <a:t> </a:t>
              </a:r>
            </a:p>
          </p:txBody>
        </p:sp>
        <p:sp>
          <p:nvSpPr>
            <p:cNvPr id="50190" name="Text Box 14"/>
            <p:cNvSpPr txBox="1">
              <a:spLocks noChangeArrowheads="1"/>
            </p:cNvSpPr>
            <p:nvPr/>
          </p:nvSpPr>
          <p:spPr bwMode="auto">
            <a:xfrm>
              <a:off x="1918" y="3822"/>
              <a:ext cx="207"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dirty="0">
                  <a:solidFill>
                    <a:srgbClr val="C00000"/>
                  </a:solidFill>
                  <a:latin typeface="+mn-lt"/>
                  <a:cs typeface="Arial" charset="0"/>
                </a:rPr>
                <a:t>B</a:t>
              </a:r>
            </a:p>
          </p:txBody>
        </p:sp>
        <p:sp>
          <p:nvSpPr>
            <p:cNvPr id="50191" name="Text Box 15"/>
            <p:cNvSpPr txBox="1">
              <a:spLocks noChangeArrowheads="1"/>
            </p:cNvSpPr>
            <p:nvPr/>
          </p:nvSpPr>
          <p:spPr bwMode="auto">
            <a:xfrm>
              <a:off x="1929" y="3628"/>
              <a:ext cx="161"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dirty="0">
                  <a:solidFill>
                    <a:srgbClr val="C00000"/>
                  </a:solidFill>
                  <a:latin typeface="+mn-lt"/>
                  <a:cs typeface="Arial" charset="0"/>
                </a:rPr>
                <a:t>-</a:t>
              </a:r>
            </a:p>
          </p:txBody>
        </p:sp>
      </p:grpSp>
      <p:sp>
        <p:nvSpPr>
          <p:cNvPr id="3" name="灯片编号占位符 2"/>
          <p:cNvSpPr>
            <a:spLocks noGrp="1"/>
          </p:cNvSpPr>
          <p:nvPr>
            <p:ph type="sldNum" sz="quarter" idx="12"/>
          </p:nvPr>
        </p:nvSpPr>
        <p:spPr/>
        <p:txBody>
          <a:bodyPr/>
          <a:lstStyle/>
          <a:p>
            <a:pPr>
              <a:defRPr/>
            </a:pPr>
            <a:fld id="{B5976719-4C93-4032-AE44-9AF0CDE2F195}" type="slidenum">
              <a:rPr lang="en-US" altLang="zh-CN" smtClean="0"/>
              <a:pPr>
                <a:defRPr/>
              </a:pPr>
              <a:t>52</a:t>
            </a:fld>
            <a:endParaRPr lang="en-US" altLang="zh-CN" dirty="0"/>
          </a:p>
        </p:txBody>
      </p:sp>
    </p:spTree>
    <p:extLst>
      <p:ext uri="{BB962C8B-B14F-4D97-AF65-F5344CB8AC3E}">
        <p14:creationId xmlns:p14="http://schemas.microsoft.com/office/powerpoint/2010/main" val="380977584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Flow of creating a key pair</a:t>
            </a:r>
            <a:endParaRPr lang="zh-CN" altLang="en-US" dirty="0"/>
          </a:p>
        </p:txBody>
      </p:sp>
      <p:sp>
        <p:nvSpPr>
          <p:cNvPr id="3" name="灯片编号占位符 2"/>
          <p:cNvSpPr>
            <a:spLocks noGrp="1"/>
          </p:cNvSpPr>
          <p:nvPr>
            <p:ph type="sldNum" sz="quarter" idx="12"/>
          </p:nvPr>
        </p:nvSpPr>
        <p:spPr/>
        <p:txBody>
          <a:bodyPr/>
          <a:lstStyle/>
          <a:p>
            <a:pPr>
              <a:defRPr/>
            </a:pPr>
            <a:fld id="{B5976719-4C93-4032-AE44-9AF0CDE2F195}" type="slidenum">
              <a:rPr lang="en-US" altLang="zh-CN" smtClean="0"/>
              <a:pPr>
                <a:defRPr/>
              </a:pPr>
              <a:t>53</a:t>
            </a:fld>
            <a:endParaRPr lang="en-US" altLang="zh-CN" dirty="0"/>
          </a:p>
        </p:txBody>
      </p:sp>
      <p:sp>
        <p:nvSpPr>
          <p:cNvPr id="5" name="椭圆 4"/>
          <p:cNvSpPr/>
          <p:nvPr/>
        </p:nvSpPr>
        <p:spPr>
          <a:xfrm>
            <a:off x="4465320" y="1305652"/>
            <a:ext cx="586740" cy="586740"/>
          </a:xfrm>
          <a:prstGeom prst="ellipse">
            <a:avLst/>
          </a:prstGeom>
          <a:solidFill>
            <a:schemeClr val="accent3"/>
          </a:solidFill>
          <a:ln w="38100">
            <a:solidFill>
              <a:schemeClr val="tx1"/>
            </a:solidFill>
          </a:ln>
        </p:spPr>
        <p:txBody>
          <a:bodyPr wrap="square" rtlCol="0" anchor="ctr" anchorCtr="0">
            <a:noAutofit/>
          </a:bodyPr>
          <a:lstStyle/>
          <a:p>
            <a:pPr algn="ctr"/>
            <a:r>
              <a:rPr lang="en-US" altLang="zh-CN" dirty="0">
                <a:latin typeface="+mn-lt"/>
              </a:rPr>
              <a:t>p</a:t>
            </a:r>
            <a:endParaRPr lang="zh-CN" altLang="en-US" dirty="0">
              <a:latin typeface="+mn-lt"/>
            </a:endParaRPr>
          </a:p>
        </p:txBody>
      </p:sp>
      <p:sp>
        <p:nvSpPr>
          <p:cNvPr id="6" name="椭圆 5"/>
          <p:cNvSpPr/>
          <p:nvPr/>
        </p:nvSpPr>
        <p:spPr>
          <a:xfrm>
            <a:off x="5478780" y="1305652"/>
            <a:ext cx="586740" cy="586740"/>
          </a:xfrm>
          <a:prstGeom prst="ellipse">
            <a:avLst/>
          </a:prstGeom>
          <a:solidFill>
            <a:schemeClr val="accent3"/>
          </a:solidFill>
          <a:ln w="38100">
            <a:solidFill>
              <a:schemeClr val="tx1"/>
            </a:solidFill>
          </a:ln>
        </p:spPr>
        <p:txBody>
          <a:bodyPr wrap="square" rtlCol="0" anchor="ctr" anchorCtr="0">
            <a:noAutofit/>
          </a:bodyPr>
          <a:lstStyle/>
          <a:p>
            <a:pPr algn="ctr"/>
            <a:r>
              <a:rPr lang="en-US" altLang="zh-CN" dirty="0">
                <a:latin typeface="+mn-lt"/>
              </a:rPr>
              <a:t>q</a:t>
            </a:r>
            <a:endParaRPr lang="zh-CN" altLang="en-US" dirty="0">
              <a:latin typeface="+mn-lt"/>
            </a:endParaRPr>
          </a:p>
        </p:txBody>
      </p:sp>
      <p:cxnSp>
        <p:nvCxnSpPr>
          <p:cNvPr id="8" name="直接箭头连接符 7"/>
          <p:cNvCxnSpPr>
            <a:stCxn id="5" idx="4"/>
            <a:endCxn id="12" idx="0"/>
          </p:cNvCxnSpPr>
          <p:nvPr/>
        </p:nvCxnSpPr>
        <p:spPr bwMode="auto">
          <a:xfrm>
            <a:off x="4758690" y="1892392"/>
            <a:ext cx="666750" cy="914400"/>
          </a:xfrm>
          <a:prstGeom prst="straightConnector1">
            <a:avLst/>
          </a:prstGeom>
          <a:solidFill>
            <a:schemeClr val="accent1"/>
          </a:solidFill>
          <a:ln w="19050" cap="flat" cmpd="sng" algn="ctr">
            <a:solidFill>
              <a:schemeClr val="tx1"/>
            </a:solidFill>
            <a:prstDash val="solid"/>
            <a:round/>
            <a:headEnd type="none" w="med" len="med"/>
            <a:tailEnd type="stealth" w="lg" len="lg"/>
          </a:ln>
          <a:effectLst/>
        </p:spPr>
      </p:cxnSp>
      <p:cxnSp>
        <p:nvCxnSpPr>
          <p:cNvPr id="9" name="直接箭头连接符 8"/>
          <p:cNvCxnSpPr>
            <a:stCxn id="6" idx="4"/>
            <a:endCxn id="12" idx="0"/>
          </p:cNvCxnSpPr>
          <p:nvPr/>
        </p:nvCxnSpPr>
        <p:spPr bwMode="auto">
          <a:xfrm flipH="1">
            <a:off x="5425440" y="1892392"/>
            <a:ext cx="346710" cy="914400"/>
          </a:xfrm>
          <a:prstGeom prst="straightConnector1">
            <a:avLst/>
          </a:prstGeom>
          <a:solidFill>
            <a:schemeClr val="accent1"/>
          </a:solidFill>
          <a:ln w="19050" cap="flat" cmpd="sng" algn="ctr">
            <a:solidFill>
              <a:schemeClr val="tx1"/>
            </a:solidFill>
            <a:prstDash val="solid"/>
            <a:round/>
            <a:headEnd type="none" w="med" len="med"/>
            <a:tailEnd type="stealth" w="lg" len="lg"/>
          </a:ln>
          <a:effectLst/>
        </p:spPr>
      </p:cxnSp>
      <p:sp>
        <p:nvSpPr>
          <p:cNvPr id="12" name="矩形 11"/>
          <p:cNvSpPr/>
          <p:nvPr/>
        </p:nvSpPr>
        <p:spPr>
          <a:xfrm>
            <a:off x="4231005" y="2806792"/>
            <a:ext cx="2388870" cy="1066800"/>
          </a:xfrm>
          <a:prstGeom prst="rect">
            <a:avLst/>
          </a:prstGeom>
          <a:ln w="28575">
            <a:solidFill>
              <a:schemeClr val="tx1"/>
            </a:solidFill>
            <a:prstDash val="sysDash"/>
          </a:ln>
        </p:spPr>
        <p:txBody>
          <a:bodyPr wrap="square" rtlCol="0" anchor="ctr" anchorCtr="0">
            <a:noAutofit/>
          </a:bodyPr>
          <a:lstStyle/>
          <a:p>
            <a:pPr algn="ctr"/>
            <a:endParaRPr lang="zh-CN" altLang="en-US" dirty="0">
              <a:latin typeface="+mn-lt"/>
            </a:endParaRPr>
          </a:p>
        </p:txBody>
      </p:sp>
      <p:sp>
        <p:nvSpPr>
          <p:cNvPr id="15" name="圆角矩形 14"/>
          <p:cNvSpPr/>
          <p:nvPr/>
        </p:nvSpPr>
        <p:spPr>
          <a:xfrm>
            <a:off x="4589145" y="3047494"/>
            <a:ext cx="586740" cy="586740"/>
          </a:xfrm>
          <a:prstGeom prst="roundRect">
            <a:avLst/>
          </a:prstGeom>
          <a:solidFill>
            <a:schemeClr val="accent1">
              <a:lumMod val="10000"/>
              <a:lumOff val="90000"/>
            </a:schemeClr>
          </a:solidFill>
          <a:ln w="38100">
            <a:solidFill>
              <a:schemeClr val="tx1"/>
            </a:solidFill>
          </a:ln>
        </p:spPr>
        <p:txBody>
          <a:bodyPr wrap="square" rtlCol="0" anchor="ctr" anchorCtr="0">
            <a:noAutofit/>
          </a:bodyPr>
          <a:lstStyle/>
          <a:p>
            <a:pPr algn="ctr"/>
            <a:r>
              <a:rPr lang="en-US" altLang="zh-CN" dirty="0">
                <a:latin typeface="+mn-lt"/>
              </a:rPr>
              <a:t>n</a:t>
            </a:r>
            <a:endParaRPr lang="zh-CN" altLang="en-US" dirty="0">
              <a:latin typeface="+mn-lt"/>
            </a:endParaRPr>
          </a:p>
        </p:txBody>
      </p:sp>
      <p:sp>
        <p:nvSpPr>
          <p:cNvPr id="16" name="圆角矩形 15"/>
          <p:cNvSpPr/>
          <p:nvPr/>
        </p:nvSpPr>
        <p:spPr>
          <a:xfrm>
            <a:off x="5577840" y="3047494"/>
            <a:ext cx="586740" cy="586740"/>
          </a:xfrm>
          <a:prstGeom prst="roundRect">
            <a:avLst/>
          </a:prstGeom>
          <a:solidFill>
            <a:schemeClr val="accent1">
              <a:lumMod val="10000"/>
              <a:lumOff val="90000"/>
            </a:schemeClr>
          </a:solidFill>
          <a:ln w="38100">
            <a:solidFill>
              <a:schemeClr val="tx1"/>
            </a:solidFill>
          </a:ln>
        </p:spPr>
        <p:txBody>
          <a:bodyPr wrap="square" rtlCol="0" anchor="ctr" anchorCtr="0">
            <a:noAutofit/>
          </a:bodyPr>
          <a:lstStyle/>
          <a:p>
            <a:pPr algn="ctr"/>
            <a:r>
              <a:rPr lang="en-US" altLang="zh-CN" dirty="0">
                <a:latin typeface="+mn-lt"/>
              </a:rPr>
              <a:t>z</a:t>
            </a:r>
            <a:endParaRPr lang="zh-CN" altLang="en-US" dirty="0">
              <a:latin typeface="+mn-lt"/>
            </a:endParaRPr>
          </a:p>
        </p:txBody>
      </p:sp>
      <p:sp>
        <p:nvSpPr>
          <p:cNvPr id="18" name="椭圆 17"/>
          <p:cNvSpPr/>
          <p:nvPr/>
        </p:nvSpPr>
        <p:spPr>
          <a:xfrm>
            <a:off x="7536180" y="3047494"/>
            <a:ext cx="586740" cy="586740"/>
          </a:xfrm>
          <a:prstGeom prst="ellipse">
            <a:avLst/>
          </a:prstGeom>
          <a:solidFill>
            <a:schemeClr val="accent6">
              <a:lumMod val="60000"/>
              <a:lumOff val="40000"/>
            </a:schemeClr>
          </a:solidFill>
          <a:ln w="38100">
            <a:solidFill>
              <a:schemeClr val="tx1"/>
            </a:solidFill>
          </a:ln>
        </p:spPr>
        <p:txBody>
          <a:bodyPr wrap="square" rtlCol="0" anchor="ctr" anchorCtr="0">
            <a:noAutofit/>
          </a:bodyPr>
          <a:lstStyle/>
          <a:p>
            <a:pPr algn="ctr"/>
            <a:r>
              <a:rPr lang="en-US" altLang="zh-CN" dirty="0">
                <a:latin typeface="+mn-lt"/>
              </a:rPr>
              <a:t>e</a:t>
            </a:r>
            <a:endParaRPr lang="zh-CN" altLang="en-US" dirty="0">
              <a:latin typeface="+mn-lt"/>
            </a:endParaRPr>
          </a:p>
        </p:txBody>
      </p:sp>
      <p:cxnSp>
        <p:nvCxnSpPr>
          <p:cNvPr id="19" name="直接箭头连接符 18"/>
          <p:cNvCxnSpPr>
            <a:stCxn id="18" idx="4"/>
            <a:endCxn id="25" idx="0"/>
          </p:cNvCxnSpPr>
          <p:nvPr/>
        </p:nvCxnSpPr>
        <p:spPr bwMode="auto">
          <a:xfrm flipH="1">
            <a:off x="7026276" y="3634234"/>
            <a:ext cx="803275" cy="1197602"/>
          </a:xfrm>
          <a:prstGeom prst="straightConnector1">
            <a:avLst/>
          </a:prstGeom>
          <a:solidFill>
            <a:schemeClr val="accent1"/>
          </a:solidFill>
          <a:ln w="19050" cap="flat" cmpd="sng" algn="ctr">
            <a:solidFill>
              <a:schemeClr val="tx1"/>
            </a:solidFill>
            <a:prstDash val="solid"/>
            <a:round/>
            <a:headEnd type="none" w="med" len="med"/>
            <a:tailEnd type="stealth" w="lg" len="lg"/>
          </a:ln>
          <a:effectLst/>
        </p:spPr>
      </p:cxnSp>
      <p:cxnSp>
        <p:nvCxnSpPr>
          <p:cNvPr id="22" name="直接箭头连接符 21"/>
          <p:cNvCxnSpPr>
            <a:stCxn id="16" idx="2"/>
            <a:endCxn id="25" idx="0"/>
          </p:cNvCxnSpPr>
          <p:nvPr/>
        </p:nvCxnSpPr>
        <p:spPr bwMode="auto">
          <a:xfrm>
            <a:off x="5871211" y="3634234"/>
            <a:ext cx="1155065" cy="1197602"/>
          </a:xfrm>
          <a:prstGeom prst="straightConnector1">
            <a:avLst/>
          </a:prstGeom>
          <a:solidFill>
            <a:schemeClr val="accent1"/>
          </a:solidFill>
          <a:ln w="19050" cap="flat" cmpd="sng" algn="ctr">
            <a:solidFill>
              <a:schemeClr val="tx1"/>
            </a:solidFill>
            <a:prstDash val="solid"/>
            <a:round/>
            <a:headEnd type="none" w="med" len="med"/>
            <a:tailEnd type="stealth" w="lg" len="lg"/>
          </a:ln>
          <a:effectLst/>
        </p:spPr>
      </p:cxnSp>
      <p:sp>
        <p:nvSpPr>
          <p:cNvPr id="25" name="圆角矩形 24"/>
          <p:cNvSpPr/>
          <p:nvPr/>
        </p:nvSpPr>
        <p:spPr>
          <a:xfrm>
            <a:off x="6732905" y="4831836"/>
            <a:ext cx="586740" cy="586740"/>
          </a:xfrm>
          <a:prstGeom prst="roundRect">
            <a:avLst/>
          </a:prstGeom>
          <a:solidFill>
            <a:schemeClr val="accent6">
              <a:lumMod val="60000"/>
              <a:lumOff val="40000"/>
            </a:schemeClr>
          </a:solidFill>
          <a:ln w="38100">
            <a:solidFill>
              <a:schemeClr val="tx1"/>
            </a:solidFill>
          </a:ln>
        </p:spPr>
        <p:txBody>
          <a:bodyPr wrap="square" rtlCol="0" anchor="ctr" anchorCtr="0">
            <a:noAutofit/>
          </a:bodyPr>
          <a:lstStyle/>
          <a:p>
            <a:pPr algn="ctr"/>
            <a:r>
              <a:rPr lang="en-US" altLang="zh-CN" dirty="0">
                <a:latin typeface="+mn-lt"/>
              </a:rPr>
              <a:t>d</a:t>
            </a:r>
            <a:endParaRPr lang="zh-CN" altLang="en-US" dirty="0">
              <a:latin typeface="+mn-lt"/>
            </a:endParaRPr>
          </a:p>
        </p:txBody>
      </p:sp>
      <p:sp>
        <p:nvSpPr>
          <p:cNvPr id="29" name="文本框 28"/>
          <p:cNvSpPr txBox="1"/>
          <p:nvPr/>
        </p:nvSpPr>
        <p:spPr>
          <a:xfrm>
            <a:off x="2125981" y="3046822"/>
            <a:ext cx="774571" cy="400110"/>
          </a:xfrm>
          <a:prstGeom prst="rect">
            <a:avLst/>
          </a:prstGeom>
          <a:noFill/>
          <a:ln>
            <a:noFill/>
          </a:ln>
        </p:spPr>
        <p:txBody>
          <a:bodyPr wrap="none" rtlCol="0">
            <a:spAutoFit/>
          </a:bodyPr>
          <a:lstStyle/>
          <a:p>
            <a:r>
              <a:rPr lang="en-US" altLang="zh-CN" sz="2000" b="1" dirty="0">
                <a:solidFill>
                  <a:schemeClr val="accent5"/>
                </a:solidFill>
                <a:latin typeface="+mn-lt"/>
                <a:ea typeface="+mn-ea"/>
              </a:rPr>
              <a:t>n=p*q</a:t>
            </a:r>
            <a:endParaRPr lang="zh-CN" altLang="en-US" sz="2000" b="1" dirty="0">
              <a:solidFill>
                <a:schemeClr val="accent5"/>
              </a:solidFill>
              <a:latin typeface="+mn-lt"/>
              <a:ea typeface="+mn-ea"/>
            </a:endParaRPr>
          </a:p>
        </p:txBody>
      </p:sp>
      <p:sp>
        <p:nvSpPr>
          <p:cNvPr id="30" name="文本框 29"/>
          <p:cNvSpPr txBox="1"/>
          <p:nvPr/>
        </p:nvSpPr>
        <p:spPr>
          <a:xfrm>
            <a:off x="2125980" y="3582097"/>
            <a:ext cx="1409360" cy="400110"/>
          </a:xfrm>
          <a:prstGeom prst="rect">
            <a:avLst/>
          </a:prstGeom>
          <a:noFill/>
          <a:ln>
            <a:noFill/>
          </a:ln>
        </p:spPr>
        <p:txBody>
          <a:bodyPr wrap="none" rtlCol="0">
            <a:spAutoFit/>
          </a:bodyPr>
          <a:lstStyle/>
          <a:p>
            <a:r>
              <a:rPr lang="en-US" altLang="zh-CN" sz="2000" b="1" dirty="0">
                <a:solidFill>
                  <a:schemeClr val="accent5"/>
                </a:solidFill>
                <a:latin typeface="+mn-lt"/>
                <a:ea typeface="+mn-ea"/>
              </a:rPr>
              <a:t>z=(p-1)*(q-1)</a:t>
            </a:r>
            <a:endParaRPr lang="zh-CN" altLang="en-US" sz="2000" b="1" dirty="0">
              <a:solidFill>
                <a:schemeClr val="accent5"/>
              </a:solidFill>
              <a:latin typeface="+mn-lt"/>
              <a:ea typeface="+mn-ea"/>
            </a:endParaRPr>
          </a:p>
        </p:txBody>
      </p:sp>
      <p:sp>
        <p:nvSpPr>
          <p:cNvPr id="31" name="文本框 30"/>
          <p:cNvSpPr txBox="1"/>
          <p:nvPr/>
        </p:nvSpPr>
        <p:spPr>
          <a:xfrm>
            <a:off x="7640109" y="4617376"/>
            <a:ext cx="2659702" cy="1015663"/>
          </a:xfrm>
          <a:prstGeom prst="rect">
            <a:avLst/>
          </a:prstGeom>
          <a:noFill/>
          <a:ln>
            <a:noFill/>
          </a:ln>
        </p:spPr>
        <p:txBody>
          <a:bodyPr wrap="none" rtlCol="0">
            <a:spAutoFit/>
          </a:bodyPr>
          <a:lstStyle/>
          <a:p>
            <a:r>
              <a:rPr lang="en-US" altLang="zh-CN" sz="2000" dirty="0">
                <a:solidFill>
                  <a:schemeClr val="accent5"/>
                </a:solidFill>
                <a:latin typeface="+mn-lt"/>
                <a:ea typeface="+mn-ea"/>
              </a:rPr>
              <a:t>(</a:t>
            </a:r>
            <a:r>
              <a:rPr lang="en-US" altLang="zh-CN" sz="2000" dirty="0">
                <a:solidFill>
                  <a:schemeClr val="accent3">
                    <a:lumMod val="75000"/>
                  </a:schemeClr>
                </a:solidFill>
                <a:latin typeface="+mn-lt"/>
                <a:ea typeface="+mn-ea"/>
              </a:rPr>
              <a:t>e</a:t>
            </a:r>
            <a:r>
              <a:rPr lang="en-US" altLang="zh-CN" sz="2000" dirty="0">
                <a:solidFill>
                  <a:schemeClr val="accent5"/>
                </a:solidFill>
                <a:latin typeface="+mn-lt"/>
                <a:ea typeface="+mn-ea"/>
              </a:rPr>
              <a:t>*d) mod </a:t>
            </a:r>
            <a:r>
              <a:rPr lang="en-US" altLang="zh-CN" sz="2000" dirty="0">
                <a:solidFill>
                  <a:schemeClr val="accent3">
                    <a:lumMod val="75000"/>
                  </a:schemeClr>
                </a:solidFill>
                <a:latin typeface="+mn-lt"/>
                <a:ea typeface="+mn-ea"/>
              </a:rPr>
              <a:t>z</a:t>
            </a:r>
            <a:r>
              <a:rPr lang="en-US" altLang="zh-CN" sz="2000" dirty="0">
                <a:solidFill>
                  <a:schemeClr val="accent5"/>
                </a:solidFill>
                <a:latin typeface="+mn-lt"/>
                <a:ea typeface="+mn-ea"/>
              </a:rPr>
              <a:t> = 1</a:t>
            </a:r>
          </a:p>
          <a:p>
            <a:r>
              <a:rPr lang="en-US" altLang="zh-CN" sz="2000" dirty="0">
                <a:solidFill>
                  <a:schemeClr val="accent5"/>
                </a:solidFill>
                <a:latin typeface="+mn-lt"/>
                <a:ea typeface="+mn-ea"/>
              </a:rPr>
              <a:t>or</a:t>
            </a:r>
          </a:p>
          <a:p>
            <a:r>
              <a:rPr lang="en-US" altLang="zh-CN" sz="2000" dirty="0">
                <a:solidFill>
                  <a:schemeClr val="accent5"/>
                </a:solidFill>
                <a:latin typeface="+mn-lt"/>
                <a:ea typeface="+mn-ea"/>
              </a:rPr>
              <a:t>d = (k * z + 1)/e for some k</a:t>
            </a:r>
            <a:endParaRPr lang="zh-CN" altLang="en-US" sz="2000" dirty="0">
              <a:solidFill>
                <a:schemeClr val="accent5"/>
              </a:solidFill>
              <a:latin typeface="+mn-lt"/>
              <a:ea typeface="+mn-ea"/>
            </a:endParaRPr>
          </a:p>
        </p:txBody>
      </p:sp>
      <p:sp>
        <p:nvSpPr>
          <p:cNvPr id="32" name="矩形 31"/>
          <p:cNvSpPr/>
          <p:nvPr/>
        </p:nvSpPr>
        <p:spPr>
          <a:xfrm>
            <a:off x="2084747" y="5125207"/>
            <a:ext cx="1504274" cy="434340"/>
          </a:xfrm>
          <a:prstGeom prst="rect">
            <a:avLst/>
          </a:prstGeom>
          <a:solidFill>
            <a:schemeClr val="accent2"/>
          </a:solidFill>
          <a:ln w="3175">
            <a:solidFill>
              <a:schemeClr val="tx1"/>
            </a:solidFill>
          </a:ln>
        </p:spPr>
        <p:txBody>
          <a:bodyPr wrap="square" rtlCol="0" anchor="ctr" anchorCtr="0">
            <a:noAutofit/>
          </a:bodyPr>
          <a:lstStyle/>
          <a:p>
            <a:pPr algn="ctr"/>
            <a:r>
              <a:rPr lang="en-US" altLang="zh-CN" sz="1800" b="1" dirty="0">
                <a:solidFill>
                  <a:schemeClr val="bg1"/>
                </a:solidFill>
                <a:latin typeface="+mn-lt"/>
              </a:rPr>
              <a:t>Public key</a:t>
            </a:r>
            <a:endParaRPr lang="zh-CN" altLang="en-US" sz="1800" b="1" dirty="0">
              <a:solidFill>
                <a:schemeClr val="bg1"/>
              </a:solidFill>
              <a:latin typeface="+mn-lt"/>
            </a:endParaRPr>
          </a:p>
        </p:txBody>
      </p:sp>
      <p:sp>
        <p:nvSpPr>
          <p:cNvPr id="33" name="矩形 32"/>
          <p:cNvSpPr/>
          <p:nvPr/>
        </p:nvSpPr>
        <p:spPr>
          <a:xfrm>
            <a:off x="2084747" y="5756464"/>
            <a:ext cx="1504274" cy="434340"/>
          </a:xfrm>
          <a:prstGeom prst="rect">
            <a:avLst/>
          </a:prstGeom>
          <a:solidFill>
            <a:schemeClr val="tx2">
              <a:lumMod val="40000"/>
              <a:lumOff val="60000"/>
            </a:schemeClr>
          </a:solidFill>
          <a:ln w="3175">
            <a:solidFill>
              <a:schemeClr val="tx1"/>
            </a:solidFill>
          </a:ln>
        </p:spPr>
        <p:txBody>
          <a:bodyPr wrap="square" rtlCol="0" anchor="ctr" anchorCtr="0">
            <a:noAutofit/>
          </a:bodyPr>
          <a:lstStyle/>
          <a:p>
            <a:pPr algn="ctr"/>
            <a:r>
              <a:rPr lang="en-US" altLang="zh-CN" sz="1800" b="1" dirty="0">
                <a:latin typeface="+mn-lt"/>
              </a:rPr>
              <a:t>Private key</a:t>
            </a:r>
            <a:endParaRPr lang="zh-CN" altLang="en-US" sz="1800" b="1" dirty="0">
              <a:latin typeface="+mn-lt"/>
            </a:endParaRPr>
          </a:p>
        </p:txBody>
      </p:sp>
      <p:sp>
        <p:nvSpPr>
          <p:cNvPr id="34" name="矩形 33"/>
          <p:cNvSpPr/>
          <p:nvPr/>
        </p:nvSpPr>
        <p:spPr>
          <a:xfrm>
            <a:off x="3589021" y="5125207"/>
            <a:ext cx="1000124" cy="434340"/>
          </a:xfrm>
          <a:prstGeom prst="rect">
            <a:avLst/>
          </a:prstGeom>
          <a:ln w="3175">
            <a:solidFill>
              <a:schemeClr val="tx1"/>
            </a:solidFill>
          </a:ln>
        </p:spPr>
        <p:txBody>
          <a:bodyPr wrap="square" rtlCol="0" anchor="ctr" anchorCtr="0">
            <a:noAutofit/>
          </a:bodyPr>
          <a:lstStyle/>
          <a:p>
            <a:pPr algn="ctr"/>
            <a:r>
              <a:rPr lang="en-US" altLang="zh-CN" sz="1800" b="1" dirty="0">
                <a:solidFill>
                  <a:schemeClr val="accent2"/>
                </a:solidFill>
                <a:latin typeface="+mn-lt"/>
              </a:rPr>
              <a:t>(n, e)</a:t>
            </a:r>
            <a:endParaRPr lang="zh-CN" altLang="en-US" sz="1800" b="1" dirty="0">
              <a:solidFill>
                <a:schemeClr val="accent2"/>
              </a:solidFill>
              <a:latin typeface="+mn-lt"/>
            </a:endParaRPr>
          </a:p>
        </p:txBody>
      </p:sp>
      <p:sp>
        <p:nvSpPr>
          <p:cNvPr id="35" name="矩形 34"/>
          <p:cNvSpPr/>
          <p:nvPr/>
        </p:nvSpPr>
        <p:spPr>
          <a:xfrm>
            <a:off x="3589021" y="5756464"/>
            <a:ext cx="1000124" cy="434340"/>
          </a:xfrm>
          <a:prstGeom prst="rect">
            <a:avLst/>
          </a:prstGeom>
          <a:ln w="3175">
            <a:solidFill>
              <a:schemeClr val="tx1"/>
            </a:solidFill>
          </a:ln>
        </p:spPr>
        <p:txBody>
          <a:bodyPr wrap="square" rtlCol="0" anchor="ctr" anchorCtr="0">
            <a:noAutofit/>
          </a:bodyPr>
          <a:lstStyle/>
          <a:p>
            <a:pPr algn="ctr"/>
            <a:r>
              <a:rPr lang="en-US" altLang="zh-CN" sz="1800" b="1" dirty="0">
                <a:solidFill>
                  <a:schemeClr val="accent5"/>
                </a:solidFill>
                <a:latin typeface="+mn-lt"/>
              </a:rPr>
              <a:t>(n, d)</a:t>
            </a:r>
            <a:endParaRPr lang="zh-CN" altLang="en-US" sz="1800" b="1" dirty="0">
              <a:solidFill>
                <a:schemeClr val="accent5"/>
              </a:solidFill>
              <a:latin typeface="+mn-lt"/>
            </a:endParaRPr>
          </a:p>
        </p:txBody>
      </p:sp>
      <p:sp>
        <p:nvSpPr>
          <p:cNvPr id="41" name="椭圆 40"/>
          <p:cNvSpPr/>
          <p:nvPr/>
        </p:nvSpPr>
        <p:spPr>
          <a:xfrm>
            <a:off x="8938260" y="1037507"/>
            <a:ext cx="205740" cy="222523"/>
          </a:xfrm>
          <a:prstGeom prst="ellipse">
            <a:avLst/>
          </a:prstGeom>
          <a:solidFill>
            <a:schemeClr val="accent3"/>
          </a:solidFill>
          <a:ln w="38100">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44" name="文本框 43"/>
          <p:cNvSpPr txBox="1"/>
          <p:nvPr/>
        </p:nvSpPr>
        <p:spPr>
          <a:xfrm>
            <a:off x="9330305" y="945830"/>
            <a:ext cx="864339" cy="400110"/>
          </a:xfrm>
          <a:prstGeom prst="rect">
            <a:avLst/>
          </a:prstGeom>
          <a:noFill/>
          <a:ln>
            <a:noFill/>
          </a:ln>
        </p:spPr>
        <p:txBody>
          <a:bodyPr wrap="none" rtlCol="0">
            <a:spAutoFit/>
          </a:bodyPr>
          <a:lstStyle/>
          <a:p>
            <a:r>
              <a:rPr lang="en-US" altLang="zh-CN" sz="2000" dirty="0">
                <a:solidFill>
                  <a:schemeClr val="accent3">
                    <a:lumMod val="50000"/>
                  </a:schemeClr>
                </a:solidFill>
                <a:latin typeface="+mn-lt"/>
                <a:ea typeface="+mn-ea"/>
              </a:rPr>
              <a:t>chosen</a:t>
            </a:r>
            <a:endParaRPr lang="zh-CN" altLang="en-US" sz="2000" dirty="0">
              <a:solidFill>
                <a:schemeClr val="accent3">
                  <a:lumMod val="50000"/>
                </a:schemeClr>
              </a:solidFill>
              <a:latin typeface="+mn-lt"/>
              <a:ea typeface="+mn-ea"/>
            </a:endParaRPr>
          </a:p>
        </p:txBody>
      </p:sp>
      <p:sp>
        <p:nvSpPr>
          <p:cNvPr id="26" name="文本框 25"/>
          <p:cNvSpPr txBox="1"/>
          <p:nvPr/>
        </p:nvSpPr>
        <p:spPr>
          <a:xfrm>
            <a:off x="2691084" y="1272059"/>
            <a:ext cx="1601925" cy="707886"/>
          </a:xfrm>
          <a:prstGeom prst="rect">
            <a:avLst/>
          </a:prstGeom>
          <a:noFill/>
          <a:ln>
            <a:noFill/>
          </a:ln>
        </p:spPr>
        <p:txBody>
          <a:bodyPr wrap="square" rtlCol="0">
            <a:spAutoFit/>
          </a:bodyPr>
          <a:lstStyle/>
          <a:p>
            <a:r>
              <a:rPr lang="en-US" altLang="zh-CN" sz="2000" dirty="0">
                <a:latin typeface="+mn-lt"/>
                <a:ea typeface="+mn-ea"/>
              </a:rPr>
              <a:t>Large prime numbers</a:t>
            </a:r>
            <a:endParaRPr lang="zh-CN" altLang="en-US" sz="2000" dirty="0">
              <a:latin typeface="+mn-lt"/>
              <a:ea typeface="+mn-ea"/>
            </a:endParaRPr>
          </a:p>
        </p:txBody>
      </p:sp>
      <p:sp>
        <p:nvSpPr>
          <p:cNvPr id="27" name="文本框 26"/>
          <p:cNvSpPr txBox="1"/>
          <p:nvPr/>
        </p:nvSpPr>
        <p:spPr>
          <a:xfrm>
            <a:off x="8404860" y="2739045"/>
            <a:ext cx="2190504" cy="1631216"/>
          </a:xfrm>
          <a:prstGeom prst="rect">
            <a:avLst/>
          </a:prstGeom>
          <a:noFill/>
          <a:ln>
            <a:noFill/>
          </a:ln>
        </p:spPr>
        <p:txBody>
          <a:bodyPr wrap="square" rtlCol="0">
            <a:spAutoFit/>
          </a:bodyPr>
          <a:lstStyle/>
          <a:p>
            <a:r>
              <a:rPr lang="en-US" altLang="zh-CN" sz="2000" dirty="0">
                <a:latin typeface="+mn-lt"/>
                <a:ea typeface="+mn-ea"/>
              </a:rPr>
              <a:t>- e&lt;n</a:t>
            </a:r>
          </a:p>
          <a:p>
            <a:r>
              <a:rPr lang="en-US" altLang="zh-CN" sz="2000" dirty="0">
                <a:latin typeface="+mn-lt"/>
                <a:ea typeface="+mn-ea"/>
              </a:rPr>
              <a:t>- e and z are relatively prime</a:t>
            </a:r>
          </a:p>
          <a:p>
            <a:r>
              <a:rPr lang="en-US" altLang="zh-CN" sz="2000" dirty="0">
                <a:latin typeface="+mn-lt"/>
                <a:ea typeface="+mn-ea"/>
              </a:rPr>
              <a:t>(i.e., no common factors)</a:t>
            </a:r>
            <a:endParaRPr lang="zh-CN" altLang="en-US" sz="2000" dirty="0">
              <a:latin typeface="+mn-lt"/>
              <a:ea typeface="+mn-ea"/>
            </a:endParaRPr>
          </a:p>
        </p:txBody>
      </p:sp>
    </p:spTree>
    <p:extLst>
      <p:ext uri="{BB962C8B-B14F-4D97-AF65-F5344CB8AC3E}">
        <p14:creationId xmlns:p14="http://schemas.microsoft.com/office/powerpoint/2010/main" val="385131330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a:t>RSA: encryption, decryption</a:t>
            </a:r>
            <a:endParaRPr lang="en-US" dirty="0"/>
          </a:p>
        </p:txBody>
      </p:sp>
      <p:sp>
        <p:nvSpPr>
          <p:cNvPr id="3" name="灯片编号占位符 2"/>
          <p:cNvSpPr>
            <a:spLocks noGrp="1"/>
          </p:cNvSpPr>
          <p:nvPr>
            <p:ph type="sldNum" sz="quarter" idx="12"/>
          </p:nvPr>
        </p:nvSpPr>
        <p:spPr/>
        <p:txBody>
          <a:bodyPr/>
          <a:lstStyle/>
          <a:p>
            <a:fld id="{B5976719-4C93-4032-AE44-9AF0CDE2F195}" type="slidenum">
              <a:rPr lang="en-US" altLang="zh-CN" smtClean="0"/>
              <a:pPr/>
              <a:t>54</a:t>
            </a:fld>
            <a:endParaRPr lang="en-US" altLang="zh-CN" dirty="0"/>
          </a:p>
        </p:txBody>
      </p:sp>
      <p:sp>
        <p:nvSpPr>
          <p:cNvPr id="51203" name="Text Box 3"/>
          <p:cNvSpPr txBox="1">
            <a:spLocks noChangeArrowheads="1"/>
          </p:cNvSpPr>
          <p:nvPr/>
        </p:nvSpPr>
        <p:spPr bwMode="auto">
          <a:xfrm>
            <a:off x="2136775" y="1500188"/>
            <a:ext cx="5891356"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2800" dirty="0">
                <a:solidFill>
                  <a:srgbClr val="000099"/>
                </a:solidFill>
                <a:latin typeface="+mn-lt"/>
              </a:rPr>
              <a:t>0.</a:t>
            </a:r>
            <a:r>
              <a:rPr lang="en-US" sz="2800" dirty="0">
                <a:latin typeface="+mn-lt"/>
              </a:rPr>
              <a:t>  given (</a:t>
            </a:r>
            <a:r>
              <a:rPr lang="en-US" sz="2800" i="1" dirty="0">
                <a:solidFill>
                  <a:srgbClr val="C00000"/>
                </a:solidFill>
                <a:latin typeface="+mn-lt"/>
              </a:rPr>
              <a:t>n,e</a:t>
            </a:r>
            <a:r>
              <a:rPr lang="en-US" sz="2800" dirty="0">
                <a:latin typeface="+mn-lt"/>
              </a:rPr>
              <a:t>) and (</a:t>
            </a:r>
            <a:r>
              <a:rPr lang="en-US" sz="2800" i="1" dirty="0">
                <a:solidFill>
                  <a:srgbClr val="C00000"/>
                </a:solidFill>
                <a:latin typeface="+mn-lt"/>
              </a:rPr>
              <a:t>n,d</a:t>
            </a:r>
            <a:r>
              <a:rPr lang="en-US" sz="2800" dirty="0">
                <a:latin typeface="+mn-lt"/>
              </a:rPr>
              <a:t>) as computed above</a:t>
            </a:r>
          </a:p>
        </p:txBody>
      </p:sp>
      <p:grpSp>
        <p:nvGrpSpPr>
          <p:cNvPr id="51204" name="Group 4"/>
          <p:cNvGrpSpPr>
            <a:grpSpLocks/>
          </p:cNvGrpSpPr>
          <p:nvPr/>
        </p:nvGrpSpPr>
        <p:grpSpPr bwMode="auto">
          <a:xfrm>
            <a:off x="2186306" y="2179638"/>
            <a:ext cx="6024563" cy="1060450"/>
            <a:chOff x="407" y="1521"/>
            <a:chExt cx="3795" cy="668"/>
          </a:xfrm>
        </p:grpSpPr>
        <p:sp>
          <p:nvSpPr>
            <p:cNvPr id="51219" name="Text Box 5"/>
            <p:cNvSpPr txBox="1">
              <a:spLocks noChangeArrowheads="1"/>
            </p:cNvSpPr>
            <p:nvPr/>
          </p:nvSpPr>
          <p:spPr bwMode="auto">
            <a:xfrm>
              <a:off x="407" y="1521"/>
              <a:ext cx="3346" cy="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2800" dirty="0">
                  <a:solidFill>
                    <a:srgbClr val="000099"/>
                  </a:solidFill>
                  <a:latin typeface="+mn-lt"/>
                </a:rPr>
                <a:t>1.</a:t>
              </a:r>
              <a:r>
                <a:rPr lang="en-US" sz="2800" dirty="0">
                  <a:latin typeface="+mn-lt"/>
                </a:rPr>
                <a:t> to encrypt message </a:t>
              </a:r>
              <a:r>
                <a:rPr lang="en-US" sz="2800" i="1" dirty="0">
                  <a:latin typeface="+mn-lt"/>
                </a:rPr>
                <a:t>m (&lt;n)</a:t>
              </a:r>
              <a:r>
                <a:rPr lang="en-US" sz="2800" dirty="0">
                  <a:latin typeface="+mn-lt"/>
                </a:rPr>
                <a:t>, compute</a:t>
              </a:r>
            </a:p>
          </p:txBody>
        </p:sp>
        <p:sp>
          <p:nvSpPr>
            <p:cNvPr id="51224" name="Text Box 7"/>
            <p:cNvSpPr txBox="1">
              <a:spLocks noChangeArrowheads="1"/>
            </p:cNvSpPr>
            <p:nvPr/>
          </p:nvSpPr>
          <p:spPr bwMode="auto">
            <a:xfrm>
              <a:off x="594" y="1859"/>
              <a:ext cx="1633" cy="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800" i="1" dirty="0">
                  <a:solidFill>
                    <a:schemeClr val="tx1">
                      <a:lumMod val="95000"/>
                      <a:lumOff val="5000"/>
                    </a:schemeClr>
                  </a:solidFill>
                  <a:latin typeface="+mn-lt"/>
                </a:rPr>
                <a:t>c</a:t>
              </a:r>
              <a:r>
                <a:rPr lang="en-US" sz="2800" i="1" dirty="0">
                  <a:solidFill>
                    <a:srgbClr val="C00000"/>
                  </a:solidFill>
                  <a:latin typeface="+mn-lt"/>
                </a:rPr>
                <a:t> = </a:t>
              </a:r>
              <a:r>
                <a:rPr lang="en-US" sz="2800" i="1" dirty="0">
                  <a:solidFill>
                    <a:schemeClr val="accent6"/>
                  </a:solidFill>
                  <a:latin typeface="+mn-lt"/>
                </a:rPr>
                <a:t>m</a:t>
              </a:r>
              <a:r>
                <a:rPr lang="en-US" sz="2800" i="1" baseline="30000" dirty="0">
                  <a:solidFill>
                    <a:srgbClr val="C00000"/>
                  </a:solidFill>
                  <a:latin typeface="+mn-lt"/>
                </a:rPr>
                <a:t>e</a:t>
              </a:r>
              <a:r>
                <a:rPr lang="en-US" sz="2800" i="1" dirty="0">
                  <a:solidFill>
                    <a:srgbClr val="C00000"/>
                  </a:solidFill>
                  <a:latin typeface="+mn-lt"/>
                </a:rPr>
                <a:t> </a:t>
              </a:r>
              <a:r>
                <a:rPr lang="en-US" sz="2800" dirty="0">
                  <a:solidFill>
                    <a:srgbClr val="C00000"/>
                  </a:solidFill>
                  <a:latin typeface="+mn-lt"/>
                </a:rPr>
                <a:t>mod n</a:t>
              </a:r>
              <a:endParaRPr lang="en-US" sz="2800" i="1" dirty="0">
                <a:solidFill>
                  <a:srgbClr val="C00000"/>
                </a:solidFill>
                <a:latin typeface="+mn-lt"/>
              </a:endParaRPr>
            </a:p>
          </p:txBody>
        </p:sp>
        <p:grpSp>
          <p:nvGrpSpPr>
            <p:cNvPr id="51221" name="Group 9"/>
            <p:cNvGrpSpPr>
              <a:grpSpLocks/>
            </p:cNvGrpSpPr>
            <p:nvPr/>
          </p:nvGrpSpPr>
          <p:grpSpPr bwMode="auto">
            <a:xfrm>
              <a:off x="1966" y="1724"/>
              <a:ext cx="2236" cy="439"/>
              <a:chOff x="777" y="2538"/>
              <a:chExt cx="2236" cy="439"/>
            </a:xfrm>
          </p:grpSpPr>
          <p:sp>
            <p:nvSpPr>
              <p:cNvPr id="51222" name="Text Box 10"/>
              <p:cNvSpPr txBox="1">
                <a:spLocks noChangeArrowheads="1"/>
              </p:cNvSpPr>
              <p:nvPr/>
            </p:nvSpPr>
            <p:spPr bwMode="auto">
              <a:xfrm>
                <a:off x="777" y="2647"/>
                <a:ext cx="116" cy="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endParaRPr lang="en-US" sz="2800" dirty="0">
                  <a:latin typeface="+mn-lt"/>
                </a:endParaRPr>
              </a:p>
            </p:txBody>
          </p:sp>
          <p:sp>
            <p:nvSpPr>
              <p:cNvPr id="51223" name="Text Box 11"/>
              <p:cNvSpPr txBox="1">
                <a:spLocks noChangeArrowheads="1"/>
              </p:cNvSpPr>
              <p:nvPr/>
            </p:nvSpPr>
            <p:spPr bwMode="auto">
              <a:xfrm>
                <a:off x="2897" y="2538"/>
                <a:ext cx="116" cy="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endParaRPr lang="en-US" sz="2800" i="1" dirty="0">
                  <a:solidFill>
                    <a:srgbClr val="FF0000"/>
                  </a:solidFill>
                  <a:latin typeface="+mn-lt"/>
                </a:endParaRPr>
              </a:p>
            </p:txBody>
          </p:sp>
        </p:grpSp>
      </p:grpSp>
      <p:sp>
        <p:nvSpPr>
          <p:cNvPr id="51205" name="Text Box 12"/>
          <p:cNvSpPr txBox="1">
            <a:spLocks noChangeArrowheads="1"/>
          </p:cNvSpPr>
          <p:nvPr/>
        </p:nvSpPr>
        <p:spPr bwMode="auto">
          <a:xfrm>
            <a:off x="2193926" y="3449638"/>
            <a:ext cx="5990743"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2800" dirty="0">
                <a:solidFill>
                  <a:srgbClr val="000099"/>
                </a:solidFill>
                <a:latin typeface="+mn-lt"/>
              </a:rPr>
              <a:t>2.</a:t>
            </a:r>
            <a:r>
              <a:rPr lang="en-US" sz="2800" dirty="0">
                <a:latin typeface="+mn-lt"/>
              </a:rPr>
              <a:t> to decrypt received bit pattern, </a:t>
            </a:r>
            <a:r>
              <a:rPr lang="en-US" sz="2800" i="1" dirty="0">
                <a:latin typeface="+mn-lt"/>
              </a:rPr>
              <a:t>c</a:t>
            </a:r>
            <a:r>
              <a:rPr lang="en-US" sz="2800" dirty="0">
                <a:latin typeface="+mn-lt"/>
              </a:rPr>
              <a:t>, compute</a:t>
            </a:r>
          </a:p>
        </p:txBody>
      </p:sp>
      <p:sp>
        <p:nvSpPr>
          <p:cNvPr id="51217" name="Text Box 14"/>
          <p:cNvSpPr txBox="1">
            <a:spLocks noChangeArrowheads="1"/>
          </p:cNvSpPr>
          <p:nvPr/>
        </p:nvSpPr>
        <p:spPr bwMode="auto">
          <a:xfrm>
            <a:off x="2203769" y="3976877"/>
            <a:ext cx="3228975"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800" i="1" dirty="0">
                <a:solidFill>
                  <a:srgbClr val="C00000"/>
                </a:solidFill>
                <a:latin typeface="+mn-lt"/>
              </a:rPr>
              <a:t>m = c</a:t>
            </a:r>
            <a:r>
              <a:rPr lang="en-US" sz="2800" i="1" baseline="30000" dirty="0">
                <a:solidFill>
                  <a:srgbClr val="C00000"/>
                </a:solidFill>
                <a:latin typeface="+mn-lt"/>
              </a:rPr>
              <a:t>d</a:t>
            </a:r>
            <a:r>
              <a:rPr lang="en-US" sz="2800" i="1" dirty="0">
                <a:solidFill>
                  <a:srgbClr val="C00000"/>
                </a:solidFill>
                <a:latin typeface="+mn-lt"/>
              </a:rPr>
              <a:t> </a:t>
            </a:r>
            <a:r>
              <a:rPr lang="en-US" sz="2800" dirty="0">
                <a:solidFill>
                  <a:srgbClr val="C00000"/>
                </a:solidFill>
                <a:latin typeface="+mn-lt"/>
              </a:rPr>
              <a:t>mod</a:t>
            </a:r>
            <a:r>
              <a:rPr lang="en-US" sz="2800" i="1" dirty="0">
                <a:solidFill>
                  <a:srgbClr val="C00000"/>
                </a:solidFill>
                <a:latin typeface="+mn-lt"/>
              </a:rPr>
              <a:t>  n</a:t>
            </a:r>
          </a:p>
        </p:txBody>
      </p:sp>
      <p:sp>
        <p:nvSpPr>
          <p:cNvPr id="51213" name="Text Box 17"/>
          <p:cNvSpPr txBox="1">
            <a:spLocks noChangeArrowheads="1"/>
          </p:cNvSpPr>
          <p:nvPr/>
        </p:nvSpPr>
        <p:spPr bwMode="auto">
          <a:xfrm>
            <a:off x="4489450" y="5083182"/>
            <a:ext cx="4432766"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400" i="1" dirty="0">
                <a:latin typeface="+mn-lt"/>
                <a:cs typeface="Arial" charset="0"/>
              </a:rPr>
              <a:t>m  =  (</a:t>
            </a:r>
            <a:r>
              <a:rPr lang="en-US" sz="2400" i="1" dirty="0">
                <a:solidFill>
                  <a:schemeClr val="accent2"/>
                </a:solidFill>
                <a:latin typeface="+mn-lt"/>
                <a:cs typeface="Arial" charset="0"/>
              </a:rPr>
              <a:t>m</a:t>
            </a:r>
            <a:r>
              <a:rPr lang="en-US" sz="2400" i="1" baseline="30000" dirty="0">
                <a:solidFill>
                  <a:schemeClr val="accent2"/>
                </a:solidFill>
                <a:latin typeface="+mn-lt"/>
                <a:cs typeface="Arial" charset="0"/>
              </a:rPr>
              <a:t>e</a:t>
            </a:r>
            <a:r>
              <a:rPr lang="en-US" sz="2400" i="1" dirty="0">
                <a:solidFill>
                  <a:schemeClr val="accent2"/>
                </a:solidFill>
                <a:latin typeface="+mn-lt"/>
                <a:cs typeface="Arial" charset="0"/>
              </a:rPr>
              <a:t> </a:t>
            </a:r>
            <a:r>
              <a:rPr lang="en-US" sz="2400" dirty="0">
                <a:solidFill>
                  <a:schemeClr val="accent2"/>
                </a:solidFill>
                <a:latin typeface="+mn-lt"/>
                <a:cs typeface="Arial" charset="0"/>
              </a:rPr>
              <a:t>mod</a:t>
            </a:r>
            <a:r>
              <a:rPr lang="en-US" sz="2400" i="1" dirty="0">
                <a:solidFill>
                  <a:schemeClr val="accent2"/>
                </a:solidFill>
                <a:latin typeface="+mn-lt"/>
                <a:cs typeface="Arial" charset="0"/>
              </a:rPr>
              <a:t>  n</a:t>
            </a:r>
            <a:r>
              <a:rPr lang="en-US" sz="2400" i="1" dirty="0">
                <a:latin typeface="+mn-lt"/>
                <a:cs typeface="Arial" charset="0"/>
              </a:rPr>
              <a:t>) </a:t>
            </a:r>
            <a:r>
              <a:rPr lang="en-US" sz="2400" i="1" baseline="30000" dirty="0">
                <a:latin typeface="+mn-lt"/>
                <a:cs typeface="Arial" charset="0"/>
              </a:rPr>
              <a:t>d</a:t>
            </a:r>
            <a:r>
              <a:rPr lang="en-US" sz="2400" dirty="0">
                <a:latin typeface="+mn-lt"/>
                <a:cs typeface="Arial" charset="0"/>
              </a:rPr>
              <a:t> mod</a:t>
            </a:r>
            <a:r>
              <a:rPr lang="en-US" sz="2400" i="1" baseline="30000" dirty="0">
                <a:latin typeface="+mn-lt"/>
                <a:cs typeface="Arial" charset="0"/>
              </a:rPr>
              <a:t> </a:t>
            </a:r>
            <a:r>
              <a:rPr lang="en-US" sz="2400" i="1" dirty="0">
                <a:latin typeface="+mn-lt"/>
                <a:cs typeface="Arial" charset="0"/>
              </a:rPr>
              <a:t>n</a:t>
            </a:r>
          </a:p>
        </p:txBody>
      </p:sp>
      <p:sp>
        <p:nvSpPr>
          <p:cNvPr id="51208" name="Text Box 21"/>
          <p:cNvSpPr txBox="1">
            <a:spLocks noChangeArrowheads="1"/>
          </p:cNvSpPr>
          <p:nvPr/>
        </p:nvSpPr>
        <p:spPr bwMode="auto">
          <a:xfrm>
            <a:off x="3035578" y="4910139"/>
            <a:ext cx="1415772" cy="954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r"/>
            <a:r>
              <a:rPr lang="en-US" sz="2800" i="1" dirty="0">
                <a:solidFill>
                  <a:schemeClr val="accent5"/>
                </a:solidFill>
                <a:latin typeface="+mn-lt"/>
              </a:rPr>
              <a:t>magic</a:t>
            </a:r>
          </a:p>
          <a:p>
            <a:pPr algn="r"/>
            <a:r>
              <a:rPr lang="en-US" sz="2800" i="1" dirty="0">
                <a:solidFill>
                  <a:schemeClr val="accent5"/>
                </a:solidFill>
                <a:latin typeface="+mn-lt"/>
              </a:rPr>
              <a:t>happens!</a:t>
            </a:r>
          </a:p>
        </p:txBody>
      </p:sp>
      <p:sp>
        <p:nvSpPr>
          <p:cNvPr id="51209" name="Rectangle 22"/>
          <p:cNvSpPr>
            <a:spLocks noChangeArrowheads="1"/>
          </p:cNvSpPr>
          <p:nvPr/>
        </p:nvSpPr>
        <p:spPr bwMode="auto">
          <a:xfrm>
            <a:off x="2722564" y="4786313"/>
            <a:ext cx="6256337" cy="1268412"/>
          </a:xfrm>
          <a:prstGeom prst="rect">
            <a:avLst/>
          </a:prstGeom>
          <a:noFill/>
          <a:ln w="19050">
            <a:solidFill>
              <a:srgbClr val="C000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dirty="0">
              <a:latin typeface="+mn-lt"/>
            </a:endParaRPr>
          </a:p>
        </p:txBody>
      </p:sp>
      <p:sp>
        <p:nvSpPr>
          <p:cNvPr id="51210" name="AutoShape 23"/>
          <p:cNvSpPr>
            <a:spLocks/>
          </p:cNvSpPr>
          <p:nvPr/>
        </p:nvSpPr>
        <p:spPr bwMode="auto">
          <a:xfrm rot="-5400000">
            <a:off x="6526906" y="4823215"/>
            <a:ext cx="206524" cy="1615441"/>
          </a:xfrm>
          <a:prstGeom prst="leftBrace">
            <a:avLst>
              <a:gd name="adj1" fmla="val 73011"/>
              <a:gd name="adj2" fmla="val 52954"/>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dirty="0">
              <a:latin typeface="+mn-lt"/>
              <a:cs typeface="Arial" charset="0"/>
            </a:endParaRPr>
          </a:p>
        </p:txBody>
      </p:sp>
      <p:sp>
        <p:nvSpPr>
          <p:cNvPr id="51211" name="Text Box 24"/>
          <p:cNvSpPr txBox="1">
            <a:spLocks noChangeArrowheads="1"/>
          </p:cNvSpPr>
          <p:nvPr/>
        </p:nvSpPr>
        <p:spPr bwMode="auto">
          <a:xfrm>
            <a:off x="6408738" y="5665861"/>
            <a:ext cx="436562"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spcBef>
                <a:spcPct val="50000"/>
              </a:spcBef>
            </a:pPr>
            <a:r>
              <a:rPr lang="en-US" sz="2400" dirty="0">
                <a:latin typeface="+mn-lt"/>
                <a:cs typeface="Arial" charset="0"/>
              </a:rPr>
              <a:t>c</a:t>
            </a:r>
          </a:p>
        </p:txBody>
      </p:sp>
    </p:spTree>
    <p:extLst>
      <p:ext uri="{BB962C8B-B14F-4D97-AF65-F5344CB8AC3E}">
        <p14:creationId xmlns:p14="http://schemas.microsoft.com/office/powerpoint/2010/main" val="377006473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dirty="0"/>
              <a:t>RSA example:</a:t>
            </a:r>
          </a:p>
        </p:txBody>
      </p:sp>
      <p:sp>
        <p:nvSpPr>
          <p:cNvPr id="52227" name="Text Box 3"/>
          <p:cNvSpPr txBox="1">
            <a:spLocks noChangeArrowheads="1"/>
          </p:cNvSpPr>
          <p:nvPr/>
        </p:nvSpPr>
        <p:spPr bwMode="auto">
          <a:xfrm>
            <a:off x="2541257" y="1300164"/>
            <a:ext cx="491397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400" dirty="0">
                <a:latin typeface="+mn-lt"/>
                <a:cs typeface="Arial" charset="0"/>
              </a:rPr>
              <a:t>Bob chooses </a:t>
            </a:r>
            <a:r>
              <a:rPr lang="en-US" sz="2400" i="1" dirty="0">
                <a:latin typeface="+mn-lt"/>
                <a:cs typeface="Arial" charset="0"/>
              </a:rPr>
              <a:t>p=5, q=7</a:t>
            </a:r>
            <a:r>
              <a:rPr lang="en-US" sz="2400" dirty="0">
                <a:latin typeface="+mn-lt"/>
                <a:cs typeface="Arial" charset="0"/>
              </a:rPr>
              <a:t>.  Then </a:t>
            </a:r>
            <a:r>
              <a:rPr lang="en-US" sz="2400" i="1" dirty="0">
                <a:latin typeface="+mn-lt"/>
                <a:cs typeface="Arial" charset="0"/>
              </a:rPr>
              <a:t>n=35, z=24</a:t>
            </a:r>
            <a:r>
              <a:rPr lang="en-US" sz="2400" dirty="0">
                <a:latin typeface="+mn-lt"/>
                <a:cs typeface="Arial" charset="0"/>
              </a:rPr>
              <a:t>.</a:t>
            </a:r>
          </a:p>
        </p:txBody>
      </p:sp>
      <p:sp>
        <p:nvSpPr>
          <p:cNvPr id="52228" name="Text Box 4"/>
          <p:cNvSpPr txBox="1">
            <a:spLocks noChangeArrowheads="1"/>
          </p:cNvSpPr>
          <p:nvPr/>
        </p:nvSpPr>
        <p:spPr bwMode="auto">
          <a:xfrm>
            <a:off x="3836989" y="1724026"/>
            <a:ext cx="4273927"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2400" i="1" dirty="0">
                <a:latin typeface="+mn-lt"/>
                <a:cs typeface="Arial" charset="0"/>
              </a:rPr>
              <a:t>e=5</a:t>
            </a:r>
            <a:r>
              <a:rPr lang="en-US" sz="2400" dirty="0">
                <a:latin typeface="+mn-lt"/>
                <a:cs typeface="Arial" charset="0"/>
              </a:rPr>
              <a:t>  (so </a:t>
            </a:r>
            <a:r>
              <a:rPr lang="en-US" sz="2400" i="1" dirty="0">
                <a:latin typeface="+mn-lt"/>
                <a:cs typeface="Arial" charset="0"/>
              </a:rPr>
              <a:t>e, z</a:t>
            </a:r>
            <a:r>
              <a:rPr lang="en-US" sz="2400" dirty="0">
                <a:latin typeface="+mn-lt"/>
                <a:cs typeface="Arial" charset="0"/>
              </a:rPr>
              <a:t>  relatively prime).</a:t>
            </a:r>
          </a:p>
          <a:p>
            <a:r>
              <a:rPr lang="en-US" sz="2400" i="1" dirty="0">
                <a:latin typeface="+mn-lt"/>
                <a:cs typeface="Arial" charset="0"/>
              </a:rPr>
              <a:t>d=29</a:t>
            </a:r>
            <a:r>
              <a:rPr lang="en-US" sz="2400" dirty="0">
                <a:latin typeface="+mn-lt"/>
                <a:cs typeface="Arial" charset="0"/>
              </a:rPr>
              <a:t> (so </a:t>
            </a:r>
            <a:r>
              <a:rPr lang="en-US" sz="2400" i="1" dirty="0">
                <a:latin typeface="+mn-lt"/>
                <a:cs typeface="Arial" charset="0"/>
              </a:rPr>
              <a:t>ed-1</a:t>
            </a:r>
            <a:r>
              <a:rPr lang="en-US" sz="2400" dirty="0">
                <a:latin typeface="+mn-lt"/>
                <a:cs typeface="Arial" charset="0"/>
              </a:rPr>
              <a:t> exactly divisible by z).</a:t>
            </a:r>
          </a:p>
        </p:txBody>
      </p:sp>
      <p:sp>
        <p:nvSpPr>
          <p:cNvPr id="52229" name="Text Box 5"/>
          <p:cNvSpPr txBox="1">
            <a:spLocks noChangeArrowheads="1"/>
          </p:cNvSpPr>
          <p:nvPr/>
        </p:nvSpPr>
        <p:spPr bwMode="auto">
          <a:xfrm>
            <a:off x="3599505" y="3465514"/>
            <a:ext cx="1311578"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400" dirty="0">
                <a:latin typeface="+mn-lt"/>
                <a:cs typeface="Arial" charset="0"/>
              </a:rPr>
              <a:t>bit pattern</a:t>
            </a:r>
          </a:p>
        </p:txBody>
      </p:sp>
      <p:sp>
        <p:nvSpPr>
          <p:cNvPr id="52230" name="Text Box 6"/>
          <p:cNvSpPr txBox="1">
            <a:spLocks noChangeArrowheads="1"/>
          </p:cNvSpPr>
          <p:nvPr/>
        </p:nvSpPr>
        <p:spPr bwMode="auto">
          <a:xfrm>
            <a:off x="5357332" y="3441701"/>
            <a:ext cx="39466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400" dirty="0">
                <a:latin typeface="+mn-lt"/>
                <a:cs typeface="Arial" charset="0"/>
              </a:rPr>
              <a:t>m</a:t>
            </a:r>
          </a:p>
        </p:txBody>
      </p:sp>
      <p:sp>
        <p:nvSpPr>
          <p:cNvPr id="52231" name="Text Box 7"/>
          <p:cNvSpPr txBox="1">
            <a:spLocks noChangeArrowheads="1"/>
          </p:cNvSpPr>
          <p:nvPr/>
        </p:nvSpPr>
        <p:spPr bwMode="auto">
          <a:xfrm>
            <a:off x="6624953" y="3462339"/>
            <a:ext cx="394659"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400" dirty="0">
                <a:latin typeface="+mn-lt"/>
                <a:cs typeface="Arial" charset="0"/>
              </a:rPr>
              <a:t>m</a:t>
            </a:r>
          </a:p>
        </p:txBody>
      </p:sp>
      <p:sp>
        <p:nvSpPr>
          <p:cNvPr id="52232" name="Text Box 8"/>
          <p:cNvSpPr txBox="1">
            <a:spLocks noChangeArrowheads="1"/>
          </p:cNvSpPr>
          <p:nvPr/>
        </p:nvSpPr>
        <p:spPr bwMode="auto">
          <a:xfrm>
            <a:off x="6846741" y="3309939"/>
            <a:ext cx="32573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400" dirty="0">
                <a:latin typeface="+mn-lt"/>
                <a:cs typeface="Arial" charset="0"/>
              </a:rPr>
              <a:t>e</a:t>
            </a:r>
          </a:p>
        </p:txBody>
      </p:sp>
      <p:grpSp>
        <p:nvGrpSpPr>
          <p:cNvPr id="52233" name="Group 9"/>
          <p:cNvGrpSpPr>
            <a:grpSpLocks/>
          </p:cNvGrpSpPr>
          <p:nvPr/>
        </p:nvGrpSpPr>
        <p:grpSpPr bwMode="auto">
          <a:xfrm>
            <a:off x="8393113" y="3343275"/>
            <a:ext cx="1725612" cy="590550"/>
            <a:chOff x="2812" y="1773"/>
            <a:chExt cx="1087" cy="372"/>
          </a:xfrm>
        </p:grpSpPr>
        <p:sp>
          <p:nvSpPr>
            <p:cNvPr id="52261" name="Text Box 10"/>
            <p:cNvSpPr txBox="1">
              <a:spLocks noChangeArrowheads="1"/>
            </p:cNvSpPr>
            <p:nvPr/>
          </p:nvSpPr>
          <p:spPr bwMode="auto">
            <a:xfrm>
              <a:off x="2812" y="1854"/>
              <a:ext cx="1087"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400" dirty="0">
                  <a:latin typeface="+mn-lt"/>
                  <a:cs typeface="Arial" charset="0"/>
                </a:rPr>
                <a:t>c = m  mod  n</a:t>
              </a:r>
            </a:p>
          </p:txBody>
        </p:sp>
        <p:sp>
          <p:nvSpPr>
            <p:cNvPr id="52262" name="Text Box 11"/>
            <p:cNvSpPr txBox="1">
              <a:spLocks noChangeArrowheads="1"/>
            </p:cNvSpPr>
            <p:nvPr/>
          </p:nvSpPr>
          <p:spPr bwMode="auto">
            <a:xfrm>
              <a:off x="3177" y="1773"/>
              <a:ext cx="205"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400" dirty="0">
                  <a:latin typeface="+mn-lt"/>
                  <a:cs typeface="Arial" charset="0"/>
                </a:rPr>
                <a:t>e</a:t>
              </a:r>
            </a:p>
          </p:txBody>
        </p:sp>
      </p:grpSp>
      <p:sp>
        <p:nvSpPr>
          <p:cNvPr id="52234" name="Text Box 12"/>
          <p:cNvSpPr txBox="1">
            <a:spLocks noChangeArrowheads="1"/>
          </p:cNvSpPr>
          <p:nvPr/>
        </p:nvSpPr>
        <p:spPr bwMode="auto">
          <a:xfrm>
            <a:off x="3637215" y="4005264"/>
            <a:ext cx="122822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400" dirty="0">
                <a:solidFill>
                  <a:srgbClr val="C00000"/>
                </a:solidFill>
                <a:latin typeface="+mn-lt"/>
              </a:rPr>
              <a:t>0000l000</a:t>
            </a:r>
          </a:p>
        </p:txBody>
      </p:sp>
      <p:sp>
        <p:nvSpPr>
          <p:cNvPr id="52235" name="Text Box 13"/>
          <p:cNvSpPr txBox="1">
            <a:spLocks noChangeArrowheads="1"/>
          </p:cNvSpPr>
          <p:nvPr/>
        </p:nvSpPr>
        <p:spPr bwMode="auto">
          <a:xfrm>
            <a:off x="5294278" y="3995739"/>
            <a:ext cx="46679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400" dirty="0">
                <a:solidFill>
                  <a:srgbClr val="C00000"/>
                </a:solidFill>
                <a:latin typeface="+mn-lt"/>
              </a:rPr>
              <a:t>12</a:t>
            </a:r>
          </a:p>
        </p:txBody>
      </p:sp>
      <p:sp>
        <p:nvSpPr>
          <p:cNvPr id="52236" name="Text Box 14"/>
          <p:cNvSpPr txBox="1">
            <a:spLocks noChangeArrowheads="1"/>
          </p:cNvSpPr>
          <p:nvPr/>
        </p:nvSpPr>
        <p:spPr bwMode="auto">
          <a:xfrm>
            <a:off x="6378877" y="3987801"/>
            <a:ext cx="889987"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400" dirty="0">
                <a:solidFill>
                  <a:srgbClr val="C00000"/>
                </a:solidFill>
                <a:latin typeface="+mn-lt"/>
              </a:rPr>
              <a:t>24832</a:t>
            </a:r>
          </a:p>
        </p:txBody>
      </p:sp>
      <p:sp>
        <p:nvSpPr>
          <p:cNvPr id="52237" name="Text Box 15"/>
          <p:cNvSpPr txBox="1">
            <a:spLocks noChangeArrowheads="1"/>
          </p:cNvSpPr>
          <p:nvPr/>
        </p:nvSpPr>
        <p:spPr bwMode="auto">
          <a:xfrm>
            <a:off x="9190003" y="3986214"/>
            <a:ext cx="46679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400" dirty="0">
                <a:solidFill>
                  <a:srgbClr val="C00000"/>
                </a:solidFill>
                <a:latin typeface="+mn-lt"/>
              </a:rPr>
              <a:t>17</a:t>
            </a:r>
          </a:p>
        </p:txBody>
      </p:sp>
      <p:sp>
        <p:nvSpPr>
          <p:cNvPr id="52238" name="Text Box 28"/>
          <p:cNvSpPr txBox="1">
            <a:spLocks noChangeArrowheads="1"/>
          </p:cNvSpPr>
          <p:nvPr/>
        </p:nvSpPr>
        <p:spPr bwMode="auto">
          <a:xfrm>
            <a:off x="2108349" y="3767139"/>
            <a:ext cx="108555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400" dirty="0">
                <a:solidFill>
                  <a:srgbClr val="000099"/>
                </a:solidFill>
                <a:latin typeface="+mn-lt"/>
                <a:cs typeface="Arial" charset="0"/>
              </a:rPr>
              <a:t>encrypt:</a:t>
            </a:r>
          </a:p>
        </p:txBody>
      </p:sp>
      <p:sp>
        <p:nvSpPr>
          <p:cNvPr id="52239" name="Text Box 31"/>
          <p:cNvSpPr txBox="1">
            <a:spLocks noChangeArrowheads="1"/>
          </p:cNvSpPr>
          <p:nvPr/>
        </p:nvSpPr>
        <p:spPr bwMode="auto">
          <a:xfrm>
            <a:off x="2027239" y="2667001"/>
            <a:ext cx="3211135"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2400" dirty="0">
                <a:latin typeface="+mn-lt"/>
                <a:cs typeface="Arial" charset="0"/>
              </a:rPr>
              <a:t>encrypting 8-bit messages.</a:t>
            </a:r>
          </a:p>
        </p:txBody>
      </p:sp>
      <p:sp>
        <p:nvSpPr>
          <p:cNvPr id="52241" name="Right Brace 1"/>
          <p:cNvSpPr>
            <a:spLocks/>
          </p:cNvSpPr>
          <p:nvPr/>
        </p:nvSpPr>
        <p:spPr bwMode="auto">
          <a:xfrm rot="5400000">
            <a:off x="4149726" y="3203576"/>
            <a:ext cx="180975" cy="1403350"/>
          </a:xfrm>
          <a:prstGeom prst="rightBrace">
            <a:avLst>
              <a:gd name="adj1" fmla="val 8257"/>
              <a:gd name="adj2" fmla="val 50000"/>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dirty="0">
              <a:latin typeface="+mn-lt"/>
            </a:endParaRPr>
          </a:p>
        </p:txBody>
      </p:sp>
      <p:sp>
        <p:nvSpPr>
          <p:cNvPr id="52242" name="Right Brace 31"/>
          <p:cNvSpPr>
            <a:spLocks/>
          </p:cNvSpPr>
          <p:nvPr/>
        </p:nvSpPr>
        <p:spPr bwMode="auto">
          <a:xfrm rot="5400000">
            <a:off x="5472113" y="3676651"/>
            <a:ext cx="169863" cy="468312"/>
          </a:xfrm>
          <a:prstGeom prst="rightBrace">
            <a:avLst>
              <a:gd name="adj1" fmla="val 8284"/>
              <a:gd name="adj2" fmla="val 50000"/>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dirty="0">
              <a:latin typeface="+mn-lt"/>
            </a:endParaRPr>
          </a:p>
        </p:txBody>
      </p:sp>
      <p:sp>
        <p:nvSpPr>
          <p:cNvPr id="52243" name="Right Brace 32"/>
          <p:cNvSpPr>
            <a:spLocks/>
          </p:cNvSpPr>
          <p:nvPr/>
        </p:nvSpPr>
        <p:spPr bwMode="auto">
          <a:xfrm rot="5400000">
            <a:off x="6719095" y="3682207"/>
            <a:ext cx="168275" cy="468313"/>
          </a:xfrm>
          <a:prstGeom prst="rightBrace">
            <a:avLst>
              <a:gd name="adj1" fmla="val 8362"/>
              <a:gd name="adj2" fmla="val 50000"/>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dirty="0">
              <a:latin typeface="+mn-lt"/>
            </a:endParaRPr>
          </a:p>
        </p:txBody>
      </p:sp>
      <p:sp>
        <p:nvSpPr>
          <p:cNvPr id="52244" name="Right Brace 33"/>
          <p:cNvSpPr>
            <a:spLocks/>
          </p:cNvSpPr>
          <p:nvPr/>
        </p:nvSpPr>
        <p:spPr bwMode="auto">
          <a:xfrm rot="5400000">
            <a:off x="9261475" y="2892425"/>
            <a:ext cx="179388" cy="2046288"/>
          </a:xfrm>
          <a:prstGeom prst="rightBrace">
            <a:avLst>
              <a:gd name="adj1" fmla="val 8344"/>
              <a:gd name="adj2" fmla="val 50000"/>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dirty="0">
              <a:latin typeface="+mn-lt"/>
            </a:endParaRPr>
          </a:p>
        </p:txBody>
      </p:sp>
      <p:grpSp>
        <p:nvGrpSpPr>
          <p:cNvPr id="5" name="Group 4"/>
          <p:cNvGrpSpPr>
            <a:grpSpLocks/>
          </p:cNvGrpSpPr>
          <p:nvPr/>
        </p:nvGrpSpPr>
        <p:grpSpPr bwMode="auto">
          <a:xfrm>
            <a:off x="2165429" y="4729165"/>
            <a:ext cx="7435770" cy="1155128"/>
            <a:chOff x="640655" y="4729397"/>
            <a:chExt cx="7436548" cy="1154449"/>
          </a:xfrm>
        </p:grpSpPr>
        <p:sp>
          <p:nvSpPr>
            <p:cNvPr id="52247" name="Text Box 16"/>
            <p:cNvSpPr txBox="1">
              <a:spLocks noChangeArrowheads="1"/>
            </p:cNvSpPr>
            <p:nvPr/>
          </p:nvSpPr>
          <p:spPr bwMode="auto">
            <a:xfrm>
              <a:off x="2374019" y="4873856"/>
              <a:ext cx="311337" cy="4613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400" dirty="0">
                  <a:latin typeface="+mn-lt"/>
                  <a:cs typeface="Arial" charset="0"/>
                </a:rPr>
                <a:t>c</a:t>
              </a:r>
            </a:p>
          </p:txBody>
        </p:sp>
        <p:grpSp>
          <p:nvGrpSpPr>
            <p:cNvPr id="52248" name="Group 17"/>
            <p:cNvGrpSpPr>
              <a:grpSpLocks/>
            </p:cNvGrpSpPr>
            <p:nvPr/>
          </p:nvGrpSpPr>
          <p:grpSpPr bwMode="auto">
            <a:xfrm>
              <a:off x="6218245" y="4766587"/>
              <a:ext cx="1725613" cy="590551"/>
              <a:chOff x="2812" y="1773"/>
              <a:chExt cx="1087" cy="372"/>
            </a:xfrm>
          </p:grpSpPr>
          <p:sp>
            <p:nvSpPr>
              <p:cNvPr id="52259" name="Text Box 18"/>
              <p:cNvSpPr txBox="1">
                <a:spLocks noChangeArrowheads="1"/>
              </p:cNvSpPr>
              <p:nvPr/>
            </p:nvSpPr>
            <p:spPr bwMode="auto">
              <a:xfrm>
                <a:off x="2812" y="1854"/>
                <a:ext cx="1087"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400" dirty="0">
                    <a:latin typeface="+mn-lt"/>
                    <a:cs typeface="Arial" charset="0"/>
                  </a:rPr>
                  <a:t>m = c  mod  n</a:t>
                </a:r>
              </a:p>
            </p:txBody>
          </p:sp>
          <p:sp>
            <p:nvSpPr>
              <p:cNvPr id="52260" name="Text Box 19"/>
              <p:cNvSpPr txBox="1">
                <a:spLocks noChangeArrowheads="1"/>
              </p:cNvSpPr>
              <p:nvPr/>
            </p:nvSpPr>
            <p:spPr bwMode="auto">
              <a:xfrm>
                <a:off x="3178" y="1773"/>
                <a:ext cx="205"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400" dirty="0">
                    <a:latin typeface="+mn-lt"/>
                    <a:cs typeface="Arial" charset="0"/>
                  </a:rPr>
                  <a:t>d</a:t>
                </a:r>
              </a:p>
            </p:txBody>
          </p:sp>
        </p:grpSp>
        <p:sp>
          <p:nvSpPr>
            <p:cNvPr id="52249" name="Text Box 20"/>
            <p:cNvSpPr txBox="1">
              <a:spLocks noChangeArrowheads="1"/>
            </p:cNvSpPr>
            <p:nvPr/>
          </p:nvSpPr>
          <p:spPr bwMode="auto">
            <a:xfrm>
              <a:off x="2236735" y="5409753"/>
              <a:ext cx="466843" cy="4613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400" dirty="0">
                  <a:solidFill>
                    <a:srgbClr val="C00000"/>
                  </a:solidFill>
                  <a:latin typeface="+mn-lt"/>
                  <a:cs typeface="Arial" charset="0"/>
                </a:rPr>
                <a:t>17</a:t>
              </a:r>
            </a:p>
          </p:txBody>
        </p:sp>
        <p:sp>
          <p:nvSpPr>
            <p:cNvPr id="52250" name="Text Box 21"/>
            <p:cNvSpPr txBox="1">
              <a:spLocks noChangeArrowheads="1"/>
            </p:cNvSpPr>
            <p:nvPr/>
          </p:nvSpPr>
          <p:spPr bwMode="auto">
            <a:xfrm>
              <a:off x="3118412" y="5541062"/>
              <a:ext cx="2714873" cy="2768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1200" dirty="0">
                  <a:solidFill>
                    <a:srgbClr val="C00000"/>
                  </a:solidFill>
                  <a:latin typeface="+mn-lt"/>
                  <a:cs typeface="Arial" charset="0"/>
                </a:rPr>
                <a:t>481968572106750915091411825223071697</a:t>
              </a:r>
            </a:p>
          </p:txBody>
        </p:sp>
        <p:sp>
          <p:nvSpPr>
            <p:cNvPr id="52251" name="Text Box 22"/>
            <p:cNvSpPr txBox="1">
              <a:spLocks noChangeArrowheads="1"/>
            </p:cNvSpPr>
            <p:nvPr/>
          </p:nvSpPr>
          <p:spPr bwMode="auto">
            <a:xfrm>
              <a:off x="6837310" y="5422453"/>
              <a:ext cx="466843" cy="4613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400" dirty="0">
                  <a:solidFill>
                    <a:srgbClr val="C00000"/>
                  </a:solidFill>
                  <a:latin typeface="+mn-lt"/>
                  <a:cs typeface="Arial" charset="0"/>
                </a:rPr>
                <a:t>12</a:t>
              </a:r>
            </a:p>
          </p:txBody>
        </p:sp>
        <p:grpSp>
          <p:nvGrpSpPr>
            <p:cNvPr id="52252" name="Group 23"/>
            <p:cNvGrpSpPr>
              <a:grpSpLocks/>
            </p:cNvGrpSpPr>
            <p:nvPr/>
          </p:nvGrpSpPr>
          <p:grpSpPr bwMode="auto">
            <a:xfrm>
              <a:off x="3503623" y="4729397"/>
              <a:ext cx="481013" cy="615951"/>
              <a:chOff x="3043" y="2876"/>
              <a:chExt cx="303" cy="388"/>
            </a:xfrm>
          </p:grpSpPr>
          <p:sp>
            <p:nvSpPr>
              <p:cNvPr id="52257" name="Text Box 24"/>
              <p:cNvSpPr txBox="1">
                <a:spLocks noChangeArrowheads="1"/>
              </p:cNvSpPr>
              <p:nvPr/>
            </p:nvSpPr>
            <p:spPr bwMode="auto">
              <a:xfrm>
                <a:off x="3043" y="2973"/>
                <a:ext cx="196"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400" dirty="0">
                    <a:latin typeface="+mn-lt"/>
                    <a:cs typeface="Arial" charset="0"/>
                  </a:rPr>
                  <a:t>c</a:t>
                </a:r>
              </a:p>
            </p:txBody>
          </p:sp>
          <p:sp>
            <p:nvSpPr>
              <p:cNvPr id="52258" name="Text Box 25"/>
              <p:cNvSpPr txBox="1">
                <a:spLocks noChangeArrowheads="1"/>
              </p:cNvSpPr>
              <p:nvPr/>
            </p:nvSpPr>
            <p:spPr bwMode="auto">
              <a:xfrm>
                <a:off x="3141" y="2876"/>
                <a:ext cx="205"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400" dirty="0">
                    <a:latin typeface="+mn-lt"/>
                    <a:cs typeface="Arial" charset="0"/>
                  </a:rPr>
                  <a:t>d</a:t>
                </a:r>
              </a:p>
            </p:txBody>
          </p:sp>
        </p:grpSp>
        <p:sp>
          <p:nvSpPr>
            <p:cNvPr id="52253" name="Text Box 29"/>
            <p:cNvSpPr txBox="1">
              <a:spLocks noChangeArrowheads="1"/>
            </p:cNvSpPr>
            <p:nvPr/>
          </p:nvSpPr>
          <p:spPr bwMode="auto">
            <a:xfrm>
              <a:off x="640655" y="5059140"/>
              <a:ext cx="1085668" cy="4613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400" dirty="0">
                  <a:solidFill>
                    <a:srgbClr val="000099"/>
                  </a:solidFill>
                  <a:latin typeface="+mn-lt"/>
                  <a:cs typeface="Arial" charset="0"/>
                </a:rPr>
                <a:t>decrypt:</a:t>
              </a:r>
            </a:p>
          </p:txBody>
        </p:sp>
        <p:sp>
          <p:nvSpPr>
            <p:cNvPr id="52254" name="Right Brace 36"/>
            <p:cNvSpPr>
              <a:spLocks/>
            </p:cNvSpPr>
            <p:nvPr/>
          </p:nvSpPr>
          <p:spPr bwMode="auto">
            <a:xfrm rot="5400000">
              <a:off x="2446575" y="5102686"/>
              <a:ext cx="168727" cy="468086"/>
            </a:xfrm>
            <a:prstGeom prst="rightBrace">
              <a:avLst>
                <a:gd name="adj1" fmla="val 8336"/>
                <a:gd name="adj2" fmla="val 50000"/>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dirty="0">
                <a:latin typeface="+mn-lt"/>
              </a:endParaRPr>
            </a:p>
          </p:txBody>
        </p:sp>
        <p:sp>
          <p:nvSpPr>
            <p:cNvPr id="52255" name="Right Brace 37"/>
            <p:cNvSpPr>
              <a:spLocks/>
            </p:cNvSpPr>
            <p:nvPr/>
          </p:nvSpPr>
          <p:spPr bwMode="auto">
            <a:xfrm rot="5400000">
              <a:off x="3605907" y="5108131"/>
              <a:ext cx="168727" cy="468086"/>
            </a:xfrm>
            <a:prstGeom prst="rightBrace">
              <a:avLst>
                <a:gd name="adj1" fmla="val 8336"/>
                <a:gd name="adj2" fmla="val 50000"/>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dirty="0">
                <a:latin typeface="+mn-lt"/>
              </a:endParaRPr>
            </a:p>
          </p:txBody>
        </p:sp>
        <p:sp>
          <p:nvSpPr>
            <p:cNvPr id="52256" name="Right Brace 38"/>
            <p:cNvSpPr>
              <a:spLocks/>
            </p:cNvSpPr>
            <p:nvPr/>
          </p:nvSpPr>
          <p:spPr bwMode="auto">
            <a:xfrm rot="5400000">
              <a:off x="6964140" y="4340683"/>
              <a:ext cx="179612" cy="2046514"/>
            </a:xfrm>
            <a:prstGeom prst="rightBrace">
              <a:avLst>
                <a:gd name="adj1" fmla="val 8335"/>
                <a:gd name="adj2" fmla="val 50000"/>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dirty="0">
                <a:latin typeface="+mn-lt"/>
              </a:endParaRPr>
            </a:p>
          </p:txBody>
        </p:sp>
      </p:grpSp>
      <p:sp>
        <p:nvSpPr>
          <p:cNvPr id="6" name="Left-Right Arrow 5"/>
          <p:cNvSpPr>
            <a:spLocks noChangeArrowheads="1"/>
          </p:cNvSpPr>
          <p:nvPr/>
        </p:nvSpPr>
        <p:spPr bwMode="auto">
          <a:xfrm rot="1604466">
            <a:off x="5637213" y="4827588"/>
            <a:ext cx="2944812" cy="246062"/>
          </a:xfrm>
          <a:prstGeom prst="leftRightArrow">
            <a:avLst>
              <a:gd name="adj1" fmla="val 50000"/>
              <a:gd name="adj2" fmla="val 50032"/>
            </a:avLst>
          </a:prstGeom>
          <a:solidFill>
            <a:srgbClr val="C00000">
              <a:alpha val="23137"/>
            </a:srgbClr>
          </a:solidFill>
          <a:ln w="9525">
            <a:solidFill>
              <a:schemeClr val="bg1"/>
            </a:solidFill>
            <a:round/>
            <a:headEnd/>
            <a:tailEnd/>
          </a:ln>
        </p:spPr>
        <p:txBody>
          <a:bodyPr/>
          <a:lstStyle/>
          <a:p>
            <a:endParaRPr lang="en-US" dirty="0">
              <a:latin typeface="+mn-lt"/>
            </a:endParaRPr>
          </a:p>
        </p:txBody>
      </p:sp>
      <p:sp>
        <p:nvSpPr>
          <p:cNvPr id="3" name="灯片编号占位符 2"/>
          <p:cNvSpPr>
            <a:spLocks noGrp="1"/>
          </p:cNvSpPr>
          <p:nvPr>
            <p:ph type="sldNum" sz="quarter" idx="12"/>
          </p:nvPr>
        </p:nvSpPr>
        <p:spPr/>
        <p:txBody>
          <a:bodyPr/>
          <a:lstStyle/>
          <a:p>
            <a:pPr>
              <a:defRPr/>
            </a:pPr>
            <a:fld id="{B5976719-4C93-4032-AE44-9AF0CDE2F195}" type="slidenum">
              <a:rPr lang="en-US" altLang="zh-CN" smtClean="0"/>
              <a:pPr>
                <a:defRPr/>
              </a:pPr>
              <a:t>55</a:t>
            </a:fld>
            <a:endParaRPr lang="en-US" altLang="zh-CN" dirty="0"/>
          </a:p>
        </p:txBody>
      </p:sp>
    </p:spTree>
    <p:extLst>
      <p:ext uri="{BB962C8B-B14F-4D97-AF65-F5344CB8AC3E}">
        <p14:creationId xmlns:p14="http://schemas.microsoft.com/office/powerpoint/2010/main" val="53467603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a:t>Why does RSA work?</a:t>
            </a:r>
            <a:endParaRPr lang="en-US" dirty="0"/>
          </a:p>
        </p:txBody>
      </p:sp>
      <p:sp>
        <p:nvSpPr>
          <p:cNvPr id="53251" name="Rectangle 3"/>
          <p:cNvSpPr>
            <a:spLocks noGrp="1" noChangeArrowheads="1"/>
          </p:cNvSpPr>
          <p:nvPr>
            <p:ph idx="1"/>
          </p:nvPr>
        </p:nvSpPr>
        <p:spPr>
          <a:xfrm>
            <a:off x="1704001" y="4419600"/>
            <a:ext cx="4829175" cy="2324190"/>
          </a:xfrm>
        </p:spPr>
        <p:txBody>
          <a:bodyPr>
            <a:normAutofit/>
          </a:bodyPr>
          <a:lstStyle/>
          <a:p>
            <a:pPr marL="0" indent="0">
              <a:spcBef>
                <a:spcPts val="0"/>
              </a:spcBef>
              <a:spcAft>
                <a:spcPts val="0"/>
              </a:spcAft>
              <a:buNone/>
            </a:pPr>
            <a:r>
              <a:rPr lang="en-US" dirty="0"/>
              <a:t> c</a:t>
            </a:r>
            <a:r>
              <a:rPr lang="en-US" baseline="30000" dirty="0"/>
              <a:t>d</a:t>
            </a:r>
            <a:r>
              <a:rPr lang="en-US" dirty="0"/>
              <a:t> mod n = (m</a:t>
            </a:r>
            <a:r>
              <a:rPr lang="en-US" baseline="30000" dirty="0"/>
              <a:t>e</a:t>
            </a:r>
            <a:r>
              <a:rPr lang="en-US" dirty="0"/>
              <a:t> mod n)</a:t>
            </a:r>
            <a:r>
              <a:rPr lang="en-US" baseline="30000" dirty="0"/>
              <a:t>d</a:t>
            </a:r>
            <a:r>
              <a:rPr lang="en-US" dirty="0"/>
              <a:t> mod n</a:t>
            </a:r>
          </a:p>
          <a:p>
            <a:pPr>
              <a:spcBef>
                <a:spcPts val="0"/>
              </a:spcBef>
              <a:spcAft>
                <a:spcPts val="0"/>
              </a:spcAft>
              <a:buNone/>
            </a:pPr>
            <a:r>
              <a:rPr lang="en-US" dirty="0"/>
              <a:t>                  = m</a:t>
            </a:r>
            <a:r>
              <a:rPr lang="en-US" u="sng" baseline="30000" dirty="0"/>
              <a:t>ed</a:t>
            </a:r>
            <a:r>
              <a:rPr lang="en-US" dirty="0"/>
              <a:t> mod n </a:t>
            </a:r>
          </a:p>
          <a:p>
            <a:pPr>
              <a:spcBef>
                <a:spcPts val="0"/>
              </a:spcBef>
              <a:spcAft>
                <a:spcPts val="0"/>
              </a:spcAft>
              <a:buNone/>
            </a:pPr>
            <a:r>
              <a:rPr lang="en-US" dirty="0"/>
              <a:t>                  = </a:t>
            </a:r>
            <a:r>
              <a:rPr lang="en-US" dirty="0">
                <a:solidFill>
                  <a:schemeClr val="accent5"/>
                </a:solidFill>
              </a:rPr>
              <a:t>m</a:t>
            </a:r>
            <a:r>
              <a:rPr lang="en-US" baseline="30000" dirty="0">
                <a:solidFill>
                  <a:schemeClr val="accent5"/>
                </a:solidFill>
              </a:rPr>
              <a:t>(</a:t>
            </a:r>
            <a:r>
              <a:rPr lang="en-US" u="sng" baseline="30000" dirty="0">
                <a:solidFill>
                  <a:schemeClr val="accent5"/>
                </a:solidFill>
              </a:rPr>
              <a:t>ed</a:t>
            </a:r>
            <a:r>
              <a:rPr lang="en-US" baseline="30000" dirty="0">
                <a:solidFill>
                  <a:schemeClr val="accent5"/>
                </a:solidFill>
              </a:rPr>
              <a:t> mod z)</a:t>
            </a:r>
            <a:r>
              <a:rPr lang="en-US" dirty="0">
                <a:solidFill>
                  <a:schemeClr val="accent5"/>
                </a:solidFill>
              </a:rPr>
              <a:t> mod n</a:t>
            </a:r>
          </a:p>
          <a:p>
            <a:pPr>
              <a:spcBef>
                <a:spcPts val="0"/>
              </a:spcBef>
              <a:spcAft>
                <a:spcPts val="0"/>
              </a:spcAft>
              <a:buNone/>
            </a:pPr>
            <a:r>
              <a:rPr lang="en-US" dirty="0"/>
              <a:t>                  = m</a:t>
            </a:r>
            <a:r>
              <a:rPr lang="en-US" baseline="30000" dirty="0"/>
              <a:t>1</a:t>
            </a:r>
            <a:r>
              <a:rPr lang="en-US" dirty="0"/>
              <a:t> mod n</a:t>
            </a:r>
          </a:p>
          <a:p>
            <a:pPr>
              <a:spcBef>
                <a:spcPts val="0"/>
              </a:spcBef>
              <a:spcAft>
                <a:spcPts val="0"/>
              </a:spcAft>
              <a:buNone/>
            </a:pPr>
            <a:r>
              <a:rPr lang="en-US" dirty="0"/>
              <a:t>                  = m</a:t>
            </a:r>
          </a:p>
        </p:txBody>
      </p:sp>
      <p:sp>
        <p:nvSpPr>
          <p:cNvPr id="3" name="灯片编号占位符 2"/>
          <p:cNvSpPr>
            <a:spLocks noGrp="1"/>
          </p:cNvSpPr>
          <p:nvPr>
            <p:ph type="sldNum" sz="quarter" idx="12"/>
          </p:nvPr>
        </p:nvSpPr>
        <p:spPr/>
        <p:txBody>
          <a:bodyPr/>
          <a:lstStyle/>
          <a:p>
            <a:pPr>
              <a:defRPr/>
            </a:pPr>
            <a:fld id="{8DE895D9-91D8-4958-BB05-9803D63D1C8A}" type="slidenum">
              <a:rPr lang="en-US" altLang="zh-CN" smtClean="0"/>
              <a:pPr>
                <a:defRPr/>
              </a:pPr>
              <a:t>56</a:t>
            </a:fld>
            <a:endParaRPr lang="en-US" altLang="zh-CN" dirty="0"/>
          </a:p>
        </p:txBody>
      </p:sp>
      <p:sp>
        <p:nvSpPr>
          <p:cNvPr id="10" name="矩形 9">
            <a:extLst>
              <a:ext uri="{FF2B5EF4-FFF2-40B4-BE49-F238E27FC236}">
                <a16:creationId xmlns:a16="http://schemas.microsoft.com/office/drawing/2014/main" id="{27CA2501-FFDC-41DE-BFA0-E66B368B0B29}"/>
              </a:ext>
            </a:extLst>
          </p:cNvPr>
          <p:cNvSpPr/>
          <p:nvPr/>
        </p:nvSpPr>
        <p:spPr>
          <a:xfrm>
            <a:off x="1704000" y="2093797"/>
            <a:ext cx="4572000" cy="954107"/>
          </a:xfrm>
          <a:prstGeom prst="rect">
            <a:avLst/>
          </a:prstGeom>
        </p:spPr>
        <p:txBody>
          <a:bodyPr>
            <a:spAutoFit/>
          </a:bodyPr>
          <a:lstStyle/>
          <a:p>
            <a:r>
              <a:rPr lang="en-US" altLang="zh-CN" sz="2800" dirty="0">
                <a:latin typeface="+mn-lt"/>
              </a:rPr>
              <a:t>must show that </a:t>
            </a:r>
            <a:r>
              <a:rPr lang="en-US" altLang="zh-CN" sz="2800" dirty="0">
                <a:solidFill>
                  <a:schemeClr val="accent5"/>
                </a:solidFill>
                <a:latin typeface="+mn-lt"/>
              </a:rPr>
              <a:t>c</a:t>
            </a:r>
            <a:r>
              <a:rPr lang="en-US" altLang="zh-CN" sz="2800" baseline="30000" dirty="0">
                <a:solidFill>
                  <a:schemeClr val="accent5"/>
                </a:solidFill>
                <a:latin typeface="+mn-lt"/>
              </a:rPr>
              <a:t>d</a:t>
            </a:r>
            <a:r>
              <a:rPr lang="en-US" altLang="zh-CN" sz="2800" dirty="0">
                <a:solidFill>
                  <a:schemeClr val="accent5"/>
                </a:solidFill>
                <a:latin typeface="+mn-lt"/>
              </a:rPr>
              <a:t> mod n = m </a:t>
            </a:r>
            <a:br>
              <a:rPr lang="en-US" altLang="zh-CN" sz="2800" dirty="0">
                <a:latin typeface="+mn-lt"/>
              </a:rPr>
            </a:br>
            <a:r>
              <a:rPr lang="en-US" altLang="zh-CN" sz="2800" dirty="0">
                <a:latin typeface="+mn-lt"/>
              </a:rPr>
              <a:t>where </a:t>
            </a:r>
            <a:r>
              <a:rPr lang="en-US" altLang="zh-CN" sz="2800" dirty="0">
                <a:solidFill>
                  <a:schemeClr val="accent5"/>
                </a:solidFill>
                <a:latin typeface="+mn-lt"/>
              </a:rPr>
              <a:t>c = m</a:t>
            </a:r>
            <a:r>
              <a:rPr lang="en-US" altLang="zh-CN" sz="2800" baseline="30000" dirty="0">
                <a:solidFill>
                  <a:schemeClr val="accent5"/>
                </a:solidFill>
                <a:latin typeface="+mn-lt"/>
              </a:rPr>
              <a:t>e</a:t>
            </a:r>
            <a:r>
              <a:rPr lang="en-US" altLang="zh-CN" sz="2800" dirty="0">
                <a:solidFill>
                  <a:schemeClr val="accent5"/>
                </a:solidFill>
                <a:latin typeface="+mn-lt"/>
              </a:rPr>
              <a:t> mod n</a:t>
            </a:r>
          </a:p>
        </p:txBody>
      </p:sp>
      <p:sp>
        <p:nvSpPr>
          <p:cNvPr id="11" name="箭头: 下 10">
            <a:extLst>
              <a:ext uri="{FF2B5EF4-FFF2-40B4-BE49-F238E27FC236}">
                <a16:creationId xmlns:a16="http://schemas.microsoft.com/office/drawing/2014/main" id="{EB2B48F6-9520-4728-AFE3-58D05A0DF8DF}"/>
              </a:ext>
            </a:extLst>
          </p:cNvPr>
          <p:cNvSpPr/>
          <p:nvPr/>
        </p:nvSpPr>
        <p:spPr>
          <a:xfrm>
            <a:off x="2181226" y="3047904"/>
            <a:ext cx="733425" cy="1371697"/>
          </a:xfrm>
          <a:prstGeom prst="downArrow">
            <a:avLst>
              <a:gd name="adj1" fmla="val 37013"/>
              <a:gd name="adj2" fmla="val 50000"/>
            </a:avLst>
          </a:prstGeom>
          <a:solidFill>
            <a:schemeClr val="accent5">
              <a:lumMod val="20000"/>
              <a:lumOff val="80000"/>
            </a:schemeClr>
          </a:solidFill>
          <a:ln w="3175">
            <a:no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12" name="箭头: 右 11">
            <a:extLst>
              <a:ext uri="{FF2B5EF4-FFF2-40B4-BE49-F238E27FC236}">
                <a16:creationId xmlns:a16="http://schemas.microsoft.com/office/drawing/2014/main" id="{E91A8854-F094-48C0-A30C-C7E5C746D136}"/>
              </a:ext>
            </a:extLst>
          </p:cNvPr>
          <p:cNvSpPr/>
          <p:nvPr/>
        </p:nvSpPr>
        <p:spPr>
          <a:xfrm rot="10800000">
            <a:off x="2743198" y="3429000"/>
            <a:ext cx="3133727" cy="247650"/>
          </a:xfrm>
          <a:prstGeom prst="rightArrow">
            <a:avLst/>
          </a:prstGeom>
          <a:solidFill>
            <a:schemeClr val="bg2">
              <a:lumMod val="60000"/>
              <a:lumOff val="40000"/>
            </a:schemeClr>
          </a:solidFill>
          <a:ln w="3175">
            <a:no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17" name="箭头: 右 16">
            <a:extLst>
              <a:ext uri="{FF2B5EF4-FFF2-40B4-BE49-F238E27FC236}">
                <a16:creationId xmlns:a16="http://schemas.microsoft.com/office/drawing/2014/main" id="{0821716C-8D66-4C4B-B9E3-465F1A1B3EED}"/>
              </a:ext>
            </a:extLst>
          </p:cNvPr>
          <p:cNvSpPr/>
          <p:nvPr/>
        </p:nvSpPr>
        <p:spPr>
          <a:xfrm rot="10800000">
            <a:off x="6448423" y="5457869"/>
            <a:ext cx="651902" cy="247650"/>
          </a:xfrm>
          <a:prstGeom prst="rightArrow">
            <a:avLst/>
          </a:prstGeom>
          <a:solidFill>
            <a:schemeClr val="bg2">
              <a:lumMod val="60000"/>
              <a:lumOff val="40000"/>
            </a:schemeClr>
          </a:solidFill>
          <a:ln w="3175">
            <a:no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9" name="矩形 8">
            <a:extLst>
              <a:ext uri="{FF2B5EF4-FFF2-40B4-BE49-F238E27FC236}">
                <a16:creationId xmlns:a16="http://schemas.microsoft.com/office/drawing/2014/main" id="{EF053BA4-D587-46ED-A4FB-9CA260A0E13A}"/>
              </a:ext>
            </a:extLst>
          </p:cNvPr>
          <p:cNvSpPr/>
          <p:nvPr/>
        </p:nvSpPr>
        <p:spPr>
          <a:xfrm>
            <a:off x="5876925" y="3057429"/>
            <a:ext cx="4572000" cy="1200329"/>
          </a:xfrm>
          <a:prstGeom prst="rect">
            <a:avLst/>
          </a:prstGeom>
          <a:solidFill>
            <a:schemeClr val="bg1">
              <a:lumMod val="95000"/>
            </a:schemeClr>
          </a:solidFill>
          <a:ln w="19050">
            <a:solidFill>
              <a:schemeClr val="accent5"/>
            </a:solidFill>
          </a:ln>
        </p:spPr>
        <p:txBody>
          <a:bodyPr>
            <a:spAutoFit/>
          </a:bodyPr>
          <a:lstStyle/>
          <a:p>
            <a:r>
              <a:rPr lang="en-US" altLang="zh-CN" dirty="0">
                <a:latin typeface="+mn-lt"/>
              </a:rPr>
              <a:t>fact: </a:t>
            </a:r>
            <a:r>
              <a:rPr lang="en-US" altLang="zh-CN" b="1" dirty="0">
                <a:latin typeface="+mn-lt"/>
              </a:rPr>
              <a:t>for any x and y</a:t>
            </a:r>
            <a:r>
              <a:rPr lang="en-US" altLang="zh-CN" dirty="0">
                <a:latin typeface="+mn-lt"/>
              </a:rPr>
              <a:t>: </a:t>
            </a:r>
            <a:br>
              <a:rPr lang="en-US" altLang="zh-CN" dirty="0">
                <a:latin typeface="+mn-lt"/>
              </a:rPr>
            </a:br>
            <a:r>
              <a:rPr lang="en-US" altLang="zh-CN" dirty="0" err="1">
                <a:solidFill>
                  <a:schemeClr val="accent5"/>
                </a:solidFill>
                <a:latin typeface="+mn-lt"/>
              </a:rPr>
              <a:t>x</a:t>
            </a:r>
            <a:r>
              <a:rPr lang="en-US" altLang="zh-CN" baseline="30000" dirty="0" err="1">
                <a:solidFill>
                  <a:schemeClr val="accent5"/>
                </a:solidFill>
                <a:latin typeface="+mn-lt"/>
              </a:rPr>
              <a:t>y</a:t>
            </a:r>
            <a:r>
              <a:rPr lang="en-US" altLang="zh-CN" dirty="0">
                <a:solidFill>
                  <a:schemeClr val="accent5"/>
                </a:solidFill>
                <a:latin typeface="+mn-lt"/>
              </a:rPr>
              <a:t> mod </a:t>
            </a:r>
            <a:r>
              <a:rPr lang="en-US" altLang="zh-CN" b="1" dirty="0">
                <a:solidFill>
                  <a:schemeClr val="accent2"/>
                </a:solidFill>
                <a:latin typeface="+mn-lt"/>
              </a:rPr>
              <a:t>n</a:t>
            </a:r>
            <a:r>
              <a:rPr lang="en-US" altLang="zh-CN" dirty="0">
                <a:solidFill>
                  <a:schemeClr val="accent5"/>
                </a:solidFill>
                <a:latin typeface="+mn-lt"/>
              </a:rPr>
              <a:t> = x</a:t>
            </a:r>
            <a:r>
              <a:rPr lang="en-US" altLang="zh-CN" baseline="30000" dirty="0">
                <a:solidFill>
                  <a:schemeClr val="accent5"/>
                </a:solidFill>
                <a:latin typeface="+mn-lt"/>
              </a:rPr>
              <a:t>(y mod </a:t>
            </a:r>
            <a:r>
              <a:rPr lang="en-US" altLang="zh-CN" b="1" baseline="30000" dirty="0">
                <a:solidFill>
                  <a:schemeClr val="accent2"/>
                </a:solidFill>
                <a:latin typeface="+mn-lt"/>
              </a:rPr>
              <a:t>z</a:t>
            </a:r>
            <a:r>
              <a:rPr lang="en-US" altLang="zh-CN" baseline="30000" dirty="0">
                <a:solidFill>
                  <a:schemeClr val="accent5"/>
                </a:solidFill>
                <a:latin typeface="+mn-lt"/>
              </a:rPr>
              <a:t>)</a:t>
            </a:r>
            <a:r>
              <a:rPr lang="en-US" altLang="zh-CN" dirty="0">
                <a:solidFill>
                  <a:schemeClr val="accent5"/>
                </a:solidFill>
                <a:latin typeface="+mn-lt"/>
              </a:rPr>
              <a:t> mod </a:t>
            </a:r>
            <a:r>
              <a:rPr lang="en-US" altLang="zh-CN" b="1" dirty="0">
                <a:solidFill>
                  <a:schemeClr val="accent2"/>
                </a:solidFill>
                <a:latin typeface="+mn-lt"/>
              </a:rPr>
              <a:t>n</a:t>
            </a:r>
          </a:p>
          <a:p>
            <a:pPr lvl="1"/>
            <a:r>
              <a:rPr lang="en-US" altLang="zh-CN" dirty="0">
                <a:solidFill>
                  <a:schemeClr val="accent2"/>
                </a:solidFill>
                <a:latin typeface="+mn-lt"/>
              </a:rPr>
              <a:t>where n= </a:t>
            </a:r>
            <a:r>
              <a:rPr lang="en-US" altLang="zh-CN" dirty="0" err="1">
                <a:solidFill>
                  <a:schemeClr val="accent2"/>
                </a:solidFill>
                <a:latin typeface="+mn-lt"/>
              </a:rPr>
              <a:t>pq</a:t>
            </a:r>
            <a:r>
              <a:rPr lang="en-US" altLang="zh-CN" dirty="0">
                <a:solidFill>
                  <a:schemeClr val="accent2"/>
                </a:solidFill>
                <a:latin typeface="+mn-lt"/>
              </a:rPr>
              <a:t> and z = (p-1)(q-1)</a:t>
            </a:r>
          </a:p>
        </p:txBody>
      </p:sp>
      <p:sp>
        <p:nvSpPr>
          <p:cNvPr id="16" name="矩形 15">
            <a:extLst>
              <a:ext uri="{FF2B5EF4-FFF2-40B4-BE49-F238E27FC236}">
                <a16:creationId xmlns:a16="http://schemas.microsoft.com/office/drawing/2014/main" id="{1A6D5C5E-27A4-4F43-A7E5-B53A2D2A9C6D}"/>
              </a:ext>
            </a:extLst>
          </p:cNvPr>
          <p:cNvSpPr/>
          <p:nvPr/>
        </p:nvSpPr>
        <p:spPr>
          <a:xfrm>
            <a:off x="7100325" y="5350863"/>
            <a:ext cx="3348600" cy="461665"/>
          </a:xfrm>
          <a:prstGeom prst="rect">
            <a:avLst/>
          </a:prstGeom>
          <a:solidFill>
            <a:schemeClr val="bg1">
              <a:lumMod val="95000"/>
            </a:schemeClr>
          </a:solidFill>
          <a:ln w="19050">
            <a:solidFill>
              <a:schemeClr val="accent5"/>
            </a:solidFill>
          </a:ln>
        </p:spPr>
        <p:txBody>
          <a:bodyPr wrap="square">
            <a:spAutoFit/>
          </a:bodyPr>
          <a:lstStyle/>
          <a:p>
            <a:r>
              <a:rPr lang="en-US" altLang="zh-CN" b="1" i="1" u="sng" dirty="0">
                <a:solidFill>
                  <a:schemeClr val="accent6"/>
                </a:solidFill>
              </a:rPr>
              <a:t>ed</a:t>
            </a:r>
            <a:r>
              <a:rPr lang="en-US" altLang="zh-CN" b="1" u="sng" dirty="0">
                <a:solidFill>
                  <a:schemeClr val="accent6"/>
                </a:solidFill>
              </a:rPr>
              <a:t> mod </a:t>
            </a:r>
            <a:r>
              <a:rPr lang="en-US" altLang="zh-CN" b="1" i="1" u="sng" dirty="0">
                <a:solidFill>
                  <a:schemeClr val="accent6"/>
                </a:solidFill>
              </a:rPr>
              <a:t>z  = 1</a:t>
            </a:r>
            <a:endParaRPr lang="en-US" altLang="zh-CN" dirty="0">
              <a:solidFill>
                <a:schemeClr val="accent2"/>
              </a:solidFill>
              <a:latin typeface="+mn-lt"/>
            </a:endParaRPr>
          </a:p>
        </p:txBody>
      </p:sp>
    </p:spTree>
    <p:extLst>
      <p:ext uri="{BB962C8B-B14F-4D97-AF65-F5344CB8AC3E}">
        <p14:creationId xmlns:p14="http://schemas.microsoft.com/office/powerpoint/2010/main" val="279049516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US" dirty="0"/>
              <a:t>RSA: another important property</a:t>
            </a:r>
          </a:p>
        </p:txBody>
      </p:sp>
      <p:sp>
        <p:nvSpPr>
          <p:cNvPr id="54275" name="Text Box 3"/>
          <p:cNvSpPr txBox="1">
            <a:spLocks noChangeArrowheads="1"/>
          </p:cNvSpPr>
          <p:nvPr/>
        </p:nvSpPr>
        <p:spPr bwMode="auto">
          <a:xfrm>
            <a:off x="2914570" y="1422400"/>
            <a:ext cx="6221575"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800" dirty="0">
                <a:latin typeface="+mn-lt"/>
              </a:rPr>
              <a:t>The following property will be </a:t>
            </a:r>
            <a:r>
              <a:rPr lang="en-US" sz="2800" i="1" dirty="0">
                <a:solidFill>
                  <a:srgbClr val="C00000"/>
                </a:solidFill>
                <a:latin typeface="+mn-lt"/>
              </a:rPr>
              <a:t>very</a:t>
            </a:r>
            <a:r>
              <a:rPr lang="en-US" sz="2800" dirty="0">
                <a:solidFill>
                  <a:srgbClr val="C00000"/>
                </a:solidFill>
                <a:latin typeface="+mn-lt"/>
              </a:rPr>
              <a:t> </a:t>
            </a:r>
            <a:r>
              <a:rPr lang="en-US" sz="2800" dirty="0">
                <a:latin typeface="+mn-lt"/>
              </a:rPr>
              <a:t>useful later:</a:t>
            </a:r>
            <a:endParaRPr lang="en-US" sz="2400" dirty="0">
              <a:latin typeface="+mn-lt"/>
            </a:endParaRPr>
          </a:p>
        </p:txBody>
      </p:sp>
      <p:grpSp>
        <p:nvGrpSpPr>
          <p:cNvPr id="54276" name="Group 4"/>
          <p:cNvGrpSpPr>
            <a:grpSpLocks/>
          </p:cNvGrpSpPr>
          <p:nvPr/>
        </p:nvGrpSpPr>
        <p:grpSpPr bwMode="auto">
          <a:xfrm>
            <a:off x="3397252" y="2252663"/>
            <a:ext cx="4845050" cy="949325"/>
            <a:chOff x="650" y="1583"/>
            <a:chExt cx="3052" cy="598"/>
          </a:xfrm>
        </p:grpSpPr>
        <p:grpSp>
          <p:nvGrpSpPr>
            <p:cNvPr id="54283" name="Group 5"/>
            <p:cNvGrpSpPr>
              <a:grpSpLocks/>
            </p:cNvGrpSpPr>
            <p:nvPr/>
          </p:nvGrpSpPr>
          <p:grpSpPr bwMode="auto">
            <a:xfrm>
              <a:off x="650" y="1583"/>
              <a:ext cx="1510" cy="594"/>
              <a:chOff x="1477" y="1703"/>
              <a:chExt cx="1510" cy="594"/>
            </a:xfrm>
          </p:grpSpPr>
          <p:grpSp>
            <p:nvGrpSpPr>
              <p:cNvPr id="54290" name="Group 6"/>
              <p:cNvGrpSpPr>
                <a:grpSpLocks/>
              </p:cNvGrpSpPr>
              <p:nvPr/>
            </p:nvGrpSpPr>
            <p:grpSpPr bwMode="auto">
              <a:xfrm>
                <a:off x="1477" y="1811"/>
                <a:ext cx="1510" cy="486"/>
                <a:chOff x="1848" y="1433"/>
                <a:chExt cx="1510" cy="486"/>
              </a:xfrm>
            </p:grpSpPr>
            <p:sp>
              <p:nvSpPr>
                <p:cNvPr id="54293" name="Text Box 7"/>
                <p:cNvSpPr txBox="1">
                  <a:spLocks noChangeArrowheads="1"/>
                </p:cNvSpPr>
                <p:nvPr/>
              </p:nvSpPr>
              <p:spPr bwMode="auto">
                <a:xfrm>
                  <a:off x="1848" y="1433"/>
                  <a:ext cx="1510" cy="3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800" dirty="0">
                      <a:solidFill>
                        <a:srgbClr val="C00000"/>
                      </a:solidFill>
                      <a:latin typeface="+mn-lt"/>
                      <a:cs typeface="Arial" charset="0"/>
                    </a:rPr>
                    <a:t>K  </a:t>
                  </a:r>
                  <a:r>
                    <a:rPr lang="en-US" sz="3200" dirty="0">
                      <a:solidFill>
                        <a:srgbClr val="C00000"/>
                      </a:solidFill>
                      <a:latin typeface="+mn-lt"/>
                      <a:cs typeface="Arial" charset="0"/>
                    </a:rPr>
                    <a:t>(</a:t>
                  </a:r>
                  <a:r>
                    <a:rPr lang="en-US" sz="2800" dirty="0">
                      <a:solidFill>
                        <a:srgbClr val="C00000"/>
                      </a:solidFill>
                      <a:latin typeface="+mn-lt"/>
                      <a:cs typeface="Arial" charset="0"/>
                    </a:rPr>
                    <a:t>K  (m)</a:t>
                  </a:r>
                  <a:r>
                    <a:rPr lang="en-US" sz="3200" dirty="0">
                      <a:solidFill>
                        <a:srgbClr val="C00000"/>
                      </a:solidFill>
                      <a:latin typeface="+mn-lt"/>
                      <a:cs typeface="Arial" charset="0"/>
                    </a:rPr>
                    <a:t>)</a:t>
                  </a:r>
                  <a:r>
                    <a:rPr lang="en-US" sz="2800" dirty="0">
                      <a:solidFill>
                        <a:srgbClr val="C00000"/>
                      </a:solidFill>
                      <a:latin typeface="+mn-lt"/>
                      <a:cs typeface="Arial" charset="0"/>
                    </a:rPr>
                    <a:t>  =  m </a:t>
                  </a:r>
                </a:p>
              </p:txBody>
            </p:sp>
            <p:sp>
              <p:nvSpPr>
                <p:cNvPr id="54294" name="Text Box 8"/>
                <p:cNvSpPr txBox="1">
                  <a:spLocks noChangeArrowheads="1"/>
                </p:cNvSpPr>
                <p:nvPr/>
              </p:nvSpPr>
              <p:spPr bwMode="auto">
                <a:xfrm>
                  <a:off x="2271" y="1628"/>
                  <a:ext cx="222"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400" dirty="0">
                      <a:solidFill>
                        <a:srgbClr val="C00000"/>
                      </a:solidFill>
                      <a:latin typeface="+mn-lt"/>
                      <a:cs typeface="Arial" charset="0"/>
                    </a:rPr>
                    <a:t>B</a:t>
                  </a:r>
                  <a:endParaRPr lang="en-US" sz="2800" dirty="0">
                    <a:solidFill>
                      <a:srgbClr val="C00000"/>
                    </a:solidFill>
                    <a:latin typeface="+mn-lt"/>
                    <a:cs typeface="Arial" charset="0"/>
                  </a:endParaRPr>
                </a:p>
              </p:txBody>
            </p:sp>
            <p:sp>
              <p:nvSpPr>
                <p:cNvPr id="54295" name="Text Box 9"/>
                <p:cNvSpPr txBox="1">
                  <a:spLocks noChangeArrowheads="1"/>
                </p:cNvSpPr>
                <p:nvPr/>
              </p:nvSpPr>
              <p:spPr bwMode="auto">
                <a:xfrm>
                  <a:off x="1985" y="1617"/>
                  <a:ext cx="222"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400" dirty="0">
                      <a:solidFill>
                        <a:srgbClr val="C00000"/>
                      </a:solidFill>
                      <a:latin typeface="+mn-lt"/>
                      <a:cs typeface="Arial" charset="0"/>
                    </a:rPr>
                    <a:t>B</a:t>
                  </a:r>
                  <a:endParaRPr lang="en-US" sz="2800" dirty="0">
                    <a:solidFill>
                      <a:srgbClr val="C00000"/>
                    </a:solidFill>
                    <a:latin typeface="+mn-lt"/>
                    <a:cs typeface="Arial" charset="0"/>
                  </a:endParaRPr>
                </a:p>
              </p:txBody>
            </p:sp>
          </p:grpSp>
          <p:sp>
            <p:nvSpPr>
              <p:cNvPr id="54291" name="Text Box 10"/>
              <p:cNvSpPr txBox="1">
                <a:spLocks noChangeArrowheads="1"/>
              </p:cNvSpPr>
              <p:nvPr/>
            </p:nvSpPr>
            <p:spPr bwMode="auto">
              <a:xfrm>
                <a:off x="1618" y="1703"/>
                <a:ext cx="169"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400" dirty="0">
                    <a:solidFill>
                      <a:srgbClr val="C00000"/>
                    </a:solidFill>
                    <a:latin typeface="+mn-lt"/>
                    <a:cs typeface="Arial" charset="0"/>
                  </a:rPr>
                  <a:t>-</a:t>
                </a:r>
              </a:p>
            </p:txBody>
          </p:sp>
          <p:sp>
            <p:nvSpPr>
              <p:cNvPr id="54292" name="Text Box 11"/>
              <p:cNvSpPr txBox="1">
                <a:spLocks noChangeArrowheads="1"/>
              </p:cNvSpPr>
              <p:nvPr/>
            </p:nvSpPr>
            <p:spPr bwMode="auto">
              <a:xfrm>
                <a:off x="1876" y="1719"/>
                <a:ext cx="209"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400" dirty="0">
                    <a:solidFill>
                      <a:srgbClr val="C00000"/>
                    </a:solidFill>
                    <a:latin typeface="+mn-lt"/>
                    <a:cs typeface="Arial" charset="0"/>
                  </a:rPr>
                  <a:t>+</a:t>
                </a:r>
              </a:p>
            </p:txBody>
          </p:sp>
        </p:grpSp>
        <p:sp>
          <p:nvSpPr>
            <p:cNvPr id="54284" name="Text Box 12"/>
            <p:cNvSpPr txBox="1">
              <a:spLocks noChangeArrowheads="1"/>
            </p:cNvSpPr>
            <p:nvPr/>
          </p:nvSpPr>
          <p:spPr bwMode="auto">
            <a:xfrm>
              <a:off x="2609" y="1704"/>
              <a:ext cx="1093" cy="3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800" dirty="0">
                  <a:solidFill>
                    <a:srgbClr val="C00000"/>
                  </a:solidFill>
                  <a:latin typeface="+mn-lt"/>
                  <a:cs typeface="Arial" charset="0"/>
                </a:rPr>
                <a:t>K  </a:t>
              </a:r>
              <a:r>
                <a:rPr lang="en-US" sz="3200" dirty="0">
                  <a:solidFill>
                    <a:srgbClr val="C00000"/>
                  </a:solidFill>
                  <a:latin typeface="+mn-lt"/>
                  <a:cs typeface="Arial" charset="0"/>
                </a:rPr>
                <a:t>(</a:t>
              </a:r>
              <a:r>
                <a:rPr lang="en-US" sz="2800" dirty="0">
                  <a:solidFill>
                    <a:srgbClr val="C00000"/>
                  </a:solidFill>
                  <a:latin typeface="+mn-lt"/>
                  <a:cs typeface="Arial" charset="0"/>
                </a:rPr>
                <a:t>K  (m)</a:t>
              </a:r>
              <a:r>
                <a:rPr lang="en-US" sz="3200" dirty="0">
                  <a:solidFill>
                    <a:srgbClr val="C00000"/>
                  </a:solidFill>
                  <a:latin typeface="+mn-lt"/>
                  <a:cs typeface="Arial" charset="0"/>
                </a:rPr>
                <a:t>)</a:t>
              </a:r>
              <a:r>
                <a:rPr lang="en-US" sz="2800" dirty="0">
                  <a:solidFill>
                    <a:srgbClr val="C00000"/>
                  </a:solidFill>
                  <a:latin typeface="+mn-lt"/>
                  <a:cs typeface="Arial" charset="0"/>
                </a:rPr>
                <a:t>  </a:t>
              </a:r>
            </a:p>
          </p:txBody>
        </p:sp>
        <p:sp>
          <p:nvSpPr>
            <p:cNvPr id="54285" name="Text Box 13"/>
            <p:cNvSpPr txBox="1">
              <a:spLocks noChangeArrowheads="1"/>
            </p:cNvSpPr>
            <p:nvPr/>
          </p:nvSpPr>
          <p:spPr bwMode="auto">
            <a:xfrm>
              <a:off x="3043" y="1886"/>
              <a:ext cx="222"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400" dirty="0">
                  <a:solidFill>
                    <a:srgbClr val="C00000"/>
                  </a:solidFill>
                  <a:latin typeface="+mn-lt"/>
                  <a:cs typeface="Arial" charset="0"/>
                </a:rPr>
                <a:t>B</a:t>
              </a:r>
              <a:endParaRPr lang="en-US" sz="2800" dirty="0">
                <a:solidFill>
                  <a:srgbClr val="C00000"/>
                </a:solidFill>
                <a:latin typeface="+mn-lt"/>
                <a:cs typeface="Arial" charset="0"/>
              </a:endParaRPr>
            </a:p>
          </p:txBody>
        </p:sp>
        <p:sp>
          <p:nvSpPr>
            <p:cNvPr id="54286" name="Text Box 14"/>
            <p:cNvSpPr txBox="1">
              <a:spLocks noChangeArrowheads="1"/>
            </p:cNvSpPr>
            <p:nvPr/>
          </p:nvSpPr>
          <p:spPr bwMode="auto">
            <a:xfrm>
              <a:off x="2743" y="1890"/>
              <a:ext cx="222"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400" dirty="0">
                  <a:solidFill>
                    <a:srgbClr val="C00000"/>
                  </a:solidFill>
                  <a:latin typeface="+mn-lt"/>
                  <a:cs typeface="Arial" charset="0"/>
                </a:rPr>
                <a:t>B</a:t>
              </a:r>
              <a:endParaRPr lang="en-US" sz="2800" dirty="0">
                <a:solidFill>
                  <a:srgbClr val="C00000"/>
                </a:solidFill>
                <a:latin typeface="+mn-lt"/>
                <a:cs typeface="Arial" charset="0"/>
              </a:endParaRPr>
            </a:p>
          </p:txBody>
        </p:sp>
        <p:sp>
          <p:nvSpPr>
            <p:cNvPr id="54287" name="Text Box 15"/>
            <p:cNvSpPr txBox="1">
              <a:spLocks noChangeArrowheads="1"/>
            </p:cNvSpPr>
            <p:nvPr/>
          </p:nvSpPr>
          <p:spPr bwMode="auto">
            <a:xfrm>
              <a:off x="2728" y="1635"/>
              <a:ext cx="209"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400" dirty="0">
                  <a:solidFill>
                    <a:srgbClr val="C00000"/>
                  </a:solidFill>
                  <a:latin typeface="+mn-lt"/>
                  <a:cs typeface="Arial" charset="0"/>
                </a:rPr>
                <a:t>+</a:t>
              </a:r>
            </a:p>
          </p:txBody>
        </p:sp>
        <p:sp>
          <p:nvSpPr>
            <p:cNvPr id="54288" name="Text Box 16"/>
            <p:cNvSpPr txBox="1">
              <a:spLocks noChangeArrowheads="1"/>
            </p:cNvSpPr>
            <p:nvPr/>
          </p:nvSpPr>
          <p:spPr bwMode="auto">
            <a:xfrm>
              <a:off x="3039" y="1614"/>
              <a:ext cx="169"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400" dirty="0">
                  <a:solidFill>
                    <a:srgbClr val="C00000"/>
                  </a:solidFill>
                  <a:latin typeface="+mn-lt"/>
                  <a:cs typeface="Arial" charset="0"/>
                </a:rPr>
                <a:t>-</a:t>
              </a:r>
            </a:p>
          </p:txBody>
        </p:sp>
        <p:sp>
          <p:nvSpPr>
            <p:cNvPr id="54289" name="Text Box 17"/>
            <p:cNvSpPr txBox="1">
              <a:spLocks noChangeArrowheads="1"/>
            </p:cNvSpPr>
            <p:nvPr/>
          </p:nvSpPr>
          <p:spPr bwMode="auto">
            <a:xfrm>
              <a:off x="2260" y="1755"/>
              <a:ext cx="215"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400" dirty="0">
                  <a:solidFill>
                    <a:srgbClr val="C00000"/>
                  </a:solidFill>
                  <a:latin typeface="+mn-lt"/>
                  <a:cs typeface="Arial" charset="0"/>
                </a:rPr>
                <a:t>=</a:t>
              </a:r>
            </a:p>
          </p:txBody>
        </p:sp>
      </p:grpSp>
      <p:sp>
        <p:nvSpPr>
          <p:cNvPr id="54277" name="Text Box 18"/>
          <p:cNvSpPr txBox="1">
            <a:spLocks noChangeArrowheads="1"/>
          </p:cNvSpPr>
          <p:nvPr/>
        </p:nvSpPr>
        <p:spPr bwMode="auto">
          <a:xfrm>
            <a:off x="2687639" y="3487739"/>
            <a:ext cx="2917825" cy="13731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800" dirty="0">
                <a:latin typeface="+mn-lt"/>
              </a:rPr>
              <a:t>use public key first, followed by private key </a:t>
            </a:r>
            <a:endParaRPr lang="en-US" sz="2400" dirty="0">
              <a:latin typeface="+mn-lt"/>
            </a:endParaRPr>
          </a:p>
        </p:txBody>
      </p:sp>
      <p:sp>
        <p:nvSpPr>
          <p:cNvPr id="54278" name="Text Box 19"/>
          <p:cNvSpPr txBox="1">
            <a:spLocks noChangeArrowheads="1"/>
          </p:cNvSpPr>
          <p:nvPr/>
        </p:nvSpPr>
        <p:spPr bwMode="auto">
          <a:xfrm>
            <a:off x="6018214" y="3479800"/>
            <a:ext cx="2917825" cy="1373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800" dirty="0">
                <a:latin typeface="+mn-lt"/>
              </a:rPr>
              <a:t>use private key first, followed by public key </a:t>
            </a:r>
            <a:endParaRPr lang="en-US" sz="2400" dirty="0">
              <a:latin typeface="+mn-lt"/>
            </a:endParaRPr>
          </a:p>
        </p:txBody>
      </p:sp>
      <p:sp>
        <p:nvSpPr>
          <p:cNvPr id="54279" name="AutoShape 20"/>
          <p:cNvSpPr>
            <a:spLocks/>
          </p:cNvSpPr>
          <p:nvPr/>
        </p:nvSpPr>
        <p:spPr bwMode="auto">
          <a:xfrm rot="5400000">
            <a:off x="4005263" y="2509838"/>
            <a:ext cx="138112" cy="1509712"/>
          </a:xfrm>
          <a:prstGeom prst="rightBrace">
            <a:avLst>
              <a:gd name="adj1" fmla="val 91092"/>
              <a:gd name="adj2" fmla="val 50000"/>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dirty="0">
              <a:solidFill>
                <a:srgbClr val="C00000"/>
              </a:solidFill>
              <a:latin typeface="+mn-lt"/>
              <a:cs typeface="Arial" charset="0"/>
            </a:endParaRPr>
          </a:p>
        </p:txBody>
      </p:sp>
      <p:sp>
        <p:nvSpPr>
          <p:cNvPr id="54280" name="AutoShape 21"/>
          <p:cNvSpPr>
            <a:spLocks/>
          </p:cNvSpPr>
          <p:nvPr/>
        </p:nvSpPr>
        <p:spPr bwMode="auto">
          <a:xfrm rot="5400000">
            <a:off x="7277101" y="2501901"/>
            <a:ext cx="138113" cy="1509713"/>
          </a:xfrm>
          <a:prstGeom prst="rightBrace">
            <a:avLst>
              <a:gd name="adj1" fmla="val 91092"/>
              <a:gd name="adj2" fmla="val 50000"/>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dirty="0">
              <a:solidFill>
                <a:srgbClr val="C00000"/>
              </a:solidFill>
              <a:latin typeface="+mn-lt"/>
              <a:cs typeface="Arial" charset="0"/>
            </a:endParaRPr>
          </a:p>
        </p:txBody>
      </p:sp>
      <p:sp>
        <p:nvSpPr>
          <p:cNvPr id="54281" name="Text Box 22"/>
          <p:cNvSpPr txBox="1">
            <a:spLocks noChangeArrowheads="1"/>
          </p:cNvSpPr>
          <p:nvPr/>
        </p:nvSpPr>
        <p:spPr bwMode="auto">
          <a:xfrm>
            <a:off x="4232275" y="5200651"/>
            <a:ext cx="3467100"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3200" i="1" dirty="0">
                <a:solidFill>
                  <a:srgbClr val="C00000"/>
                </a:solidFill>
                <a:latin typeface="+mn-lt"/>
              </a:rPr>
              <a:t>result is the same!</a:t>
            </a:r>
            <a:r>
              <a:rPr lang="en-US" sz="3200" dirty="0">
                <a:solidFill>
                  <a:srgbClr val="C00000"/>
                </a:solidFill>
                <a:latin typeface="+mn-lt"/>
              </a:rPr>
              <a:t> </a:t>
            </a:r>
          </a:p>
        </p:txBody>
      </p:sp>
      <p:sp>
        <p:nvSpPr>
          <p:cNvPr id="3" name="灯片编号占位符 2"/>
          <p:cNvSpPr>
            <a:spLocks noGrp="1"/>
          </p:cNvSpPr>
          <p:nvPr>
            <p:ph type="sldNum" sz="quarter" idx="12"/>
          </p:nvPr>
        </p:nvSpPr>
        <p:spPr/>
        <p:txBody>
          <a:bodyPr/>
          <a:lstStyle/>
          <a:p>
            <a:pPr>
              <a:defRPr/>
            </a:pPr>
            <a:fld id="{B5976719-4C93-4032-AE44-9AF0CDE2F195}" type="slidenum">
              <a:rPr lang="en-US" altLang="zh-CN" smtClean="0"/>
              <a:pPr>
                <a:defRPr/>
              </a:pPr>
              <a:t>57</a:t>
            </a:fld>
            <a:endParaRPr lang="en-US" altLang="zh-CN" dirty="0"/>
          </a:p>
        </p:txBody>
      </p:sp>
    </p:spTree>
    <p:extLst>
      <p:ext uri="{BB962C8B-B14F-4D97-AF65-F5344CB8AC3E}">
        <p14:creationId xmlns:p14="http://schemas.microsoft.com/office/powerpoint/2010/main" val="259546943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r>
              <a:rPr lang="en-US" altLang="zh-CN"/>
              <a:t>1-</a:t>
            </a:r>
            <a:fld id="{915E6C46-DFE5-4088-B310-E8CCA5A54168}" type="slidenum">
              <a:rPr lang="en-US" altLang="zh-CN" smtClean="0"/>
              <a:pPr/>
              <a:t>58</a:t>
            </a:fld>
            <a:endParaRPr lang="en-US" altLang="zh-CN" dirty="0"/>
          </a:p>
        </p:txBody>
      </p:sp>
      <p:sp>
        <p:nvSpPr>
          <p:cNvPr id="55298" name="Rectangle 3"/>
          <p:cNvSpPr>
            <a:spLocks noGrp="1" noChangeArrowheads="1"/>
          </p:cNvSpPr>
          <p:nvPr>
            <p:ph type="body" idx="4294967295"/>
          </p:nvPr>
        </p:nvSpPr>
        <p:spPr>
          <a:xfrm>
            <a:off x="2476500" y="1998919"/>
            <a:ext cx="7772400" cy="4648200"/>
          </a:xfrm>
        </p:spPr>
        <p:txBody>
          <a:bodyPr/>
          <a:lstStyle/>
          <a:p>
            <a:pPr>
              <a:buFont typeface="Wingdings" charset="0"/>
              <a:buNone/>
            </a:pPr>
            <a:endParaRPr lang="en-US" dirty="0"/>
          </a:p>
          <a:p>
            <a:pPr>
              <a:buFont typeface="Wingdings" charset="0"/>
              <a:buNone/>
            </a:pPr>
            <a:r>
              <a:rPr lang="en-US" dirty="0"/>
              <a:t>follows directly from modular arithmetic:</a:t>
            </a:r>
          </a:p>
          <a:p>
            <a:pPr>
              <a:buFont typeface="Wingdings" charset="0"/>
              <a:buNone/>
            </a:pPr>
            <a:endParaRPr lang="en-US" dirty="0"/>
          </a:p>
          <a:p>
            <a:pPr>
              <a:buFont typeface="Wingdings" charset="0"/>
              <a:buNone/>
            </a:pPr>
            <a:r>
              <a:rPr lang="en-US" dirty="0">
                <a:solidFill>
                  <a:schemeClr val="accent5"/>
                </a:solidFill>
              </a:rPr>
              <a:t>(m</a:t>
            </a:r>
            <a:r>
              <a:rPr lang="en-US" baseline="30000" dirty="0">
                <a:solidFill>
                  <a:schemeClr val="accent5"/>
                </a:solidFill>
              </a:rPr>
              <a:t>e</a:t>
            </a:r>
            <a:r>
              <a:rPr lang="en-US" dirty="0">
                <a:solidFill>
                  <a:schemeClr val="accent5"/>
                </a:solidFill>
              </a:rPr>
              <a:t> mod n)</a:t>
            </a:r>
            <a:r>
              <a:rPr lang="en-US" baseline="30000" dirty="0">
                <a:solidFill>
                  <a:schemeClr val="accent5"/>
                </a:solidFill>
              </a:rPr>
              <a:t>d</a:t>
            </a:r>
            <a:r>
              <a:rPr lang="en-US" dirty="0">
                <a:solidFill>
                  <a:schemeClr val="accent5"/>
                </a:solidFill>
              </a:rPr>
              <a:t> mod n = m</a:t>
            </a:r>
            <a:r>
              <a:rPr lang="en-US" baseline="30000" dirty="0">
                <a:solidFill>
                  <a:schemeClr val="accent5"/>
                </a:solidFill>
              </a:rPr>
              <a:t>ed</a:t>
            </a:r>
            <a:r>
              <a:rPr lang="en-US" dirty="0">
                <a:solidFill>
                  <a:schemeClr val="accent5"/>
                </a:solidFill>
              </a:rPr>
              <a:t> mod n</a:t>
            </a:r>
          </a:p>
          <a:p>
            <a:pPr>
              <a:buFont typeface="Wingdings" charset="0"/>
              <a:buNone/>
            </a:pPr>
            <a:r>
              <a:rPr lang="en-US" dirty="0">
                <a:solidFill>
                  <a:schemeClr val="accent5"/>
                </a:solidFill>
              </a:rPr>
              <a:t>                             = m</a:t>
            </a:r>
            <a:r>
              <a:rPr lang="en-US" baseline="30000" dirty="0">
                <a:solidFill>
                  <a:schemeClr val="accent5"/>
                </a:solidFill>
              </a:rPr>
              <a:t>de</a:t>
            </a:r>
            <a:r>
              <a:rPr lang="en-US" dirty="0">
                <a:solidFill>
                  <a:schemeClr val="accent5"/>
                </a:solidFill>
              </a:rPr>
              <a:t> mod n</a:t>
            </a:r>
          </a:p>
          <a:p>
            <a:pPr>
              <a:buFont typeface="Wingdings" charset="0"/>
              <a:buNone/>
            </a:pPr>
            <a:r>
              <a:rPr lang="en-US" dirty="0">
                <a:solidFill>
                  <a:schemeClr val="accent5"/>
                </a:solidFill>
              </a:rPr>
              <a:t>                             = (m</a:t>
            </a:r>
            <a:r>
              <a:rPr lang="en-US" baseline="30000" dirty="0">
                <a:solidFill>
                  <a:schemeClr val="accent5"/>
                </a:solidFill>
              </a:rPr>
              <a:t>d</a:t>
            </a:r>
            <a:r>
              <a:rPr lang="en-US" dirty="0">
                <a:solidFill>
                  <a:schemeClr val="accent5"/>
                </a:solidFill>
              </a:rPr>
              <a:t> mod n)</a:t>
            </a:r>
            <a:r>
              <a:rPr lang="en-US" baseline="30000" dirty="0">
                <a:solidFill>
                  <a:schemeClr val="accent5"/>
                </a:solidFill>
              </a:rPr>
              <a:t>e</a:t>
            </a:r>
            <a:r>
              <a:rPr lang="en-US" dirty="0">
                <a:solidFill>
                  <a:schemeClr val="accent5"/>
                </a:solidFill>
              </a:rPr>
              <a:t> mod n </a:t>
            </a:r>
          </a:p>
          <a:p>
            <a:pPr>
              <a:buFont typeface="Wingdings" charset="0"/>
              <a:buNone/>
            </a:pPr>
            <a:endParaRPr lang="en-US" dirty="0"/>
          </a:p>
        </p:txBody>
      </p:sp>
      <p:grpSp>
        <p:nvGrpSpPr>
          <p:cNvPr id="55299" name="Group 1"/>
          <p:cNvGrpSpPr>
            <a:grpSpLocks/>
          </p:cNvGrpSpPr>
          <p:nvPr/>
        </p:nvGrpSpPr>
        <p:grpSpPr bwMode="auto">
          <a:xfrm>
            <a:off x="2315354" y="868695"/>
            <a:ext cx="6859243" cy="941388"/>
            <a:chOff x="170940" y="833439"/>
            <a:chExt cx="6858295" cy="941388"/>
          </a:xfrm>
        </p:grpSpPr>
        <p:grpSp>
          <p:nvGrpSpPr>
            <p:cNvPr id="55301" name="Group 5"/>
            <p:cNvGrpSpPr>
              <a:grpSpLocks/>
            </p:cNvGrpSpPr>
            <p:nvPr/>
          </p:nvGrpSpPr>
          <p:grpSpPr bwMode="auto">
            <a:xfrm>
              <a:off x="1912937" y="833439"/>
              <a:ext cx="4845050" cy="941388"/>
              <a:chOff x="650" y="1583"/>
              <a:chExt cx="3052" cy="593"/>
            </a:xfrm>
          </p:grpSpPr>
          <p:grpSp>
            <p:nvGrpSpPr>
              <p:cNvPr id="55304" name="Group 6"/>
              <p:cNvGrpSpPr>
                <a:grpSpLocks/>
              </p:cNvGrpSpPr>
              <p:nvPr/>
            </p:nvGrpSpPr>
            <p:grpSpPr bwMode="auto">
              <a:xfrm>
                <a:off x="650" y="1583"/>
                <a:ext cx="1510" cy="589"/>
                <a:chOff x="1477" y="1703"/>
                <a:chExt cx="1510" cy="589"/>
              </a:xfrm>
            </p:grpSpPr>
            <p:grpSp>
              <p:nvGrpSpPr>
                <p:cNvPr id="55311" name="Group 7"/>
                <p:cNvGrpSpPr>
                  <a:grpSpLocks/>
                </p:cNvGrpSpPr>
                <p:nvPr/>
              </p:nvGrpSpPr>
              <p:grpSpPr bwMode="auto">
                <a:xfrm>
                  <a:off x="1477" y="1811"/>
                  <a:ext cx="1510" cy="481"/>
                  <a:chOff x="1848" y="1433"/>
                  <a:chExt cx="1510" cy="481"/>
                </a:xfrm>
              </p:grpSpPr>
              <p:sp>
                <p:nvSpPr>
                  <p:cNvPr id="55314" name="Text Box 8"/>
                  <p:cNvSpPr txBox="1">
                    <a:spLocks noChangeArrowheads="1"/>
                  </p:cNvSpPr>
                  <p:nvPr/>
                </p:nvSpPr>
                <p:spPr bwMode="auto">
                  <a:xfrm>
                    <a:off x="1848" y="1433"/>
                    <a:ext cx="1510" cy="3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800" dirty="0">
                        <a:solidFill>
                          <a:srgbClr val="C00000"/>
                        </a:solidFill>
                        <a:latin typeface="+mn-lt"/>
                        <a:cs typeface="Arial" charset="0"/>
                      </a:rPr>
                      <a:t>K  </a:t>
                    </a:r>
                    <a:r>
                      <a:rPr lang="en-US" sz="3200" dirty="0">
                        <a:solidFill>
                          <a:srgbClr val="C00000"/>
                        </a:solidFill>
                        <a:latin typeface="+mn-lt"/>
                        <a:cs typeface="Arial" charset="0"/>
                      </a:rPr>
                      <a:t>(</a:t>
                    </a:r>
                    <a:r>
                      <a:rPr lang="en-US" sz="2800" dirty="0">
                        <a:solidFill>
                          <a:srgbClr val="C00000"/>
                        </a:solidFill>
                        <a:latin typeface="+mn-lt"/>
                        <a:cs typeface="Arial" charset="0"/>
                      </a:rPr>
                      <a:t>K  (m)</a:t>
                    </a:r>
                    <a:r>
                      <a:rPr lang="en-US" sz="3200" dirty="0">
                        <a:solidFill>
                          <a:srgbClr val="C00000"/>
                        </a:solidFill>
                        <a:latin typeface="+mn-lt"/>
                        <a:cs typeface="Arial" charset="0"/>
                      </a:rPr>
                      <a:t>)</a:t>
                    </a:r>
                    <a:r>
                      <a:rPr lang="en-US" sz="2800" dirty="0">
                        <a:solidFill>
                          <a:srgbClr val="C00000"/>
                        </a:solidFill>
                        <a:latin typeface="+mn-lt"/>
                        <a:cs typeface="Arial" charset="0"/>
                      </a:rPr>
                      <a:t>  =  m </a:t>
                    </a:r>
                  </a:p>
                </p:txBody>
              </p:sp>
              <p:sp>
                <p:nvSpPr>
                  <p:cNvPr id="55315" name="Text Box 9"/>
                  <p:cNvSpPr txBox="1">
                    <a:spLocks noChangeArrowheads="1"/>
                  </p:cNvSpPr>
                  <p:nvPr/>
                </p:nvSpPr>
                <p:spPr bwMode="auto">
                  <a:xfrm>
                    <a:off x="2279" y="1623"/>
                    <a:ext cx="222"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400" dirty="0">
                        <a:solidFill>
                          <a:srgbClr val="C00000"/>
                        </a:solidFill>
                        <a:latin typeface="+mn-lt"/>
                        <a:cs typeface="Arial" charset="0"/>
                      </a:rPr>
                      <a:t>B</a:t>
                    </a:r>
                    <a:endParaRPr lang="en-US" sz="2800" dirty="0">
                      <a:solidFill>
                        <a:srgbClr val="C00000"/>
                      </a:solidFill>
                      <a:latin typeface="+mn-lt"/>
                      <a:cs typeface="Arial" charset="0"/>
                    </a:endParaRPr>
                  </a:p>
                </p:txBody>
              </p:sp>
              <p:sp>
                <p:nvSpPr>
                  <p:cNvPr id="55316" name="Text Box 10"/>
                  <p:cNvSpPr txBox="1">
                    <a:spLocks noChangeArrowheads="1"/>
                  </p:cNvSpPr>
                  <p:nvPr/>
                </p:nvSpPr>
                <p:spPr bwMode="auto">
                  <a:xfrm>
                    <a:off x="1976" y="1617"/>
                    <a:ext cx="222"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400" dirty="0">
                        <a:solidFill>
                          <a:srgbClr val="C00000"/>
                        </a:solidFill>
                        <a:latin typeface="+mn-lt"/>
                        <a:cs typeface="Arial" charset="0"/>
                      </a:rPr>
                      <a:t>B</a:t>
                    </a:r>
                    <a:endParaRPr lang="en-US" sz="2800" dirty="0">
                      <a:solidFill>
                        <a:srgbClr val="C00000"/>
                      </a:solidFill>
                      <a:latin typeface="+mn-lt"/>
                      <a:cs typeface="Arial" charset="0"/>
                    </a:endParaRPr>
                  </a:p>
                </p:txBody>
              </p:sp>
            </p:grpSp>
            <p:sp>
              <p:nvSpPr>
                <p:cNvPr id="55312" name="Text Box 11"/>
                <p:cNvSpPr txBox="1">
                  <a:spLocks noChangeArrowheads="1"/>
                </p:cNvSpPr>
                <p:nvPr/>
              </p:nvSpPr>
              <p:spPr bwMode="auto">
                <a:xfrm>
                  <a:off x="1633" y="1703"/>
                  <a:ext cx="169"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400" dirty="0">
                      <a:solidFill>
                        <a:srgbClr val="C00000"/>
                      </a:solidFill>
                      <a:latin typeface="+mn-lt"/>
                      <a:cs typeface="Arial" charset="0"/>
                    </a:rPr>
                    <a:t>-</a:t>
                  </a:r>
                </a:p>
              </p:txBody>
            </p:sp>
            <p:sp>
              <p:nvSpPr>
                <p:cNvPr id="55313" name="Text Box 12"/>
                <p:cNvSpPr txBox="1">
                  <a:spLocks noChangeArrowheads="1"/>
                </p:cNvSpPr>
                <p:nvPr/>
              </p:nvSpPr>
              <p:spPr bwMode="auto">
                <a:xfrm>
                  <a:off x="1913" y="1731"/>
                  <a:ext cx="209"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400" dirty="0">
                      <a:solidFill>
                        <a:srgbClr val="C00000"/>
                      </a:solidFill>
                      <a:latin typeface="+mn-lt"/>
                      <a:cs typeface="Arial" charset="0"/>
                    </a:rPr>
                    <a:t>+</a:t>
                  </a:r>
                </a:p>
              </p:txBody>
            </p:sp>
          </p:grpSp>
          <p:sp>
            <p:nvSpPr>
              <p:cNvPr id="55305" name="Text Box 13"/>
              <p:cNvSpPr txBox="1">
                <a:spLocks noChangeArrowheads="1"/>
              </p:cNvSpPr>
              <p:nvPr/>
            </p:nvSpPr>
            <p:spPr bwMode="auto">
              <a:xfrm>
                <a:off x="2609" y="1704"/>
                <a:ext cx="1093" cy="3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800" dirty="0">
                    <a:solidFill>
                      <a:srgbClr val="C00000"/>
                    </a:solidFill>
                    <a:latin typeface="+mn-lt"/>
                    <a:cs typeface="Arial" charset="0"/>
                  </a:rPr>
                  <a:t>K  </a:t>
                </a:r>
                <a:r>
                  <a:rPr lang="en-US" sz="3200" dirty="0">
                    <a:solidFill>
                      <a:srgbClr val="C00000"/>
                    </a:solidFill>
                    <a:latin typeface="+mn-lt"/>
                    <a:cs typeface="Arial" charset="0"/>
                  </a:rPr>
                  <a:t>(</a:t>
                </a:r>
                <a:r>
                  <a:rPr lang="en-US" sz="2800" dirty="0">
                    <a:solidFill>
                      <a:srgbClr val="C00000"/>
                    </a:solidFill>
                    <a:latin typeface="+mn-lt"/>
                    <a:cs typeface="Arial" charset="0"/>
                  </a:rPr>
                  <a:t>K  (m)</a:t>
                </a:r>
                <a:r>
                  <a:rPr lang="en-US" sz="3200" dirty="0">
                    <a:solidFill>
                      <a:srgbClr val="C00000"/>
                    </a:solidFill>
                    <a:latin typeface="+mn-lt"/>
                    <a:cs typeface="Arial" charset="0"/>
                  </a:rPr>
                  <a:t>)</a:t>
                </a:r>
                <a:r>
                  <a:rPr lang="en-US" sz="2800" dirty="0">
                    <a:solidFill>
                      <a:srgbClr val="C00000"/>
                    </a:solidFill>
                    <a:latin typeface="+mn-lt"/>
                    <a:cs typeface="Arial" charset="0"/>
                  </a:rPr>
                  <a:t>  </a:t>
                </a:r>
              </a:p>
            </p:txBody>
          </p:sp>
          <p:sp>
            <p:nvSpPr>
              <p:cNvPr id="55306" name="Text Box 14"/>
              <p:cNvSpPr txBox="1">
                <a:spLocks noChangeArrowheads="1"/>
              </p:cNvSpPr>
              <p:nvPr/>
            </p:nvSpPr>
            <p:spPr bwMode="auto">
              <a:xfrm>
                <a:off x="3031" y="1881"/>
                <a:ext cx="222"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400" dirty="0">
                    <a:solidFill>
                      <a:srgbClr val="C00000"/>
                    </a:solidFill>
                    <a:latin typeface="+mn-lt"/>
                    <a:cs typeface="Arial" charset="0"/>
                  </a:rPr>
                  <a:t>B</a:t>
                </a:r>
                <a:endParaRPr lang="en-US" sz="2800" dirty="0">
                  <a:solidFill>
                    <a:srgbClr val="C00000"/>
                  </a:solidFill>
                  <a:latin typeface="+mn-lt"/>
                  <a:cs typeface="Arial" charset="0"/>
                </a:endParaRPr>
              </a:p>
            </p:txBody>
          </p:sp>
          <p:sp>
            <p:nvSpPr>
              <p:cNvPr id="55307" name="Text Box 15"/>
              <p:cNvSpPr txBox="1">
                <a:spLocks noChangeArrowheads="1"/>
              </p:cNvSpPr>
              <p:nvPr/>
            </p:nvSpPr>
            <p:spPr bwMode="auto">
              <a:xfrm>
                <a:off x="2747" y="1885"/>
                <a:ext cx="222"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400" dirty="0">
                    <a:solidFill>
                      <a:srgbClr val="C00000"/>
                    </a:solidFill>
                    <a:latin typeface="+mn-lt"/>
                    <a:cs typeface="Arial" charset="0"/>
                  </a:rPr>
                  <a:t>B</a:t>
                </a:r>
                <a:endParaRPr lang="en-US" sz="2800" dirty="0">
                  <a:solidFill>
                    <a:srgbClr val="C00000"/>
                  </a:solidFill>
                  <a:latin typeface="+mn-lt"/>
                  <a:cs typeface="Arial" charset="0"/>
                </a:endParaRPr>
              </a:p>
            </p:txBody>
          </p:sp>
          <p:sp>
            <p:nvSpPr>
              <p:cNvPr id="55308" name="Text Box 16"/>
              <p:cNvSpPr txBox="1">
                <a:spLocks noChangeArrowheads="1"/>
              </p:cNvSpPr>
              <p:nvPr/>
            </p:nvSpPr>
            <p:spPr bwMode="auto">
              <a:xfrm>
                <a:off x="2747" y="1630"/>
                <a:ext cx="209"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400" dirty="0">
                    <a:solidFill>
                      <a:srgbClr val="C00000"/>
                    </a:solidFill>
                    <a:latin typeface="+mn-lt"/>
                    <a:cs typeface="Arial" charset="0"/>
                  </a:rPr>
                  <a:t>+</a:t>
                </a:r>
              </a:p>
            </p:txBody>
          </p:sp>
          <p:sp>
            <p:nvSpPr>
              <p:cNvPr id="55309" name="Text Box 17"/>
              <p:cNvSpPr txBox="1">
                <a:spLocks noChangeArrowheads="1"/>
              </p:cNvSpPr>
              <p:nvPr/>
            </p:nvSpPr>
            <p:spPr bwMode="auto">
              <a:xfrm>
                <a:off x="3038" y="1616"/>
                <a:ext cx="169"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400" dirty="0">
                    <a:solidFill>
                      <a:srgbClr val="C00000"/>
                    </a:solidFill>
                    <a:latin typeface="+mn-lt"/>
                    <a:cs typeface="Arial" charset="0"/>
                  </a:rPr>
                  <a:t>-</a:t>
                </a:r>
              </a:p>
            </p:txBody>
          </p:sp>
          <p:sp>
            <p:nvSpPr>
              <p:cNvPr id="55310" name="Text Box 18"/>
              <p:cNvSpPr txBox="1">
                <a:spLocks noChangeArrowheads="1"/>
              </p:cNvSpPr>
              <p:nvPr/>
            </p:nvSpPr>
            <p:spPr bwMode="auto">
              <a:xfrm>
                <a:off x="2260" y="1755"/>
                <a:ext cx="215"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400" dirty="0">
                    <a:solidFill>
                      <a:srgbClr val="C00000"/>
                    </a:solidFill>
                    <a:latin typeface="+mn-lt"/>
                    <a:cs typeface="Arial" charset="0"/>
                  </a:rPr>
                  <a:t>=</a:t>
                </a:r>
              </a:p>
            </p:txBody>
          </p:sp>
        </p:grpSp>
        <p:sp>
          <p:nvSpPr>
            <p:cNvPr id="55302" name="Text Box 33"/>
            <p:cNvSpPr txBox="1">
              <a:spLocks noChangeArrowheads="1"/>
            </p:cNvSpPr>
            <p:nvPr/>
          </p:nvSpPr>
          <p:spPr bwMode="auto">
            <a:xfrm>
              <a:off x="170940" y="917030"/>
              <a:ext cx="1109446"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4400" dirty="0">
                  <a:solidFill>
                    <a:srgbClr val="000099"/>
                  </a:solidFill>
                  <a:latin typeface="+mn-lt"/>
                </a:rPr>
                <a:t>Why</a:t>
              </a:r>
            </a:p>
          </p:txBody>
        </p:sp>
        <p:sp>
          <p:nvSpPr>
            <p:cNvPr id="55303" name="Text Box 34"/>
            <p:cNvSpPr txBox="1">
              <a:spLocks noChangeArrowheads="1"/>
            </p:cNvSpPr>
            <p:nvPr/>
          </p:nvSpPr>
          <p:spPr bwMode="auto">
            <a:xfrm>
              <a:off x="6657068" y="1005114"/>
              <a:ext cx="372167"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3200" dirty="0">
                  <a:solidFill>
                    <a:srgbClr val="C00000"/>
                  </a:solidFill>
                  <a:latin typeface="+mn-lt"/>
                  <a:cs typeface="Arial" charset="0"/>
                </a:rPr>
                <a:t>?</a:t>
              </a:r>
            </a:p>
          </p:txBody>
        </p:sp>
      </p:grpSp>
    </p:spTree>
    <p:extLst>
      <p:ext uri="{BB962C8B-B14F-4D97-AF65-F5344CB8AC3E}">
        <p14:creationId xmlns:p14="http://schemas.microsoft.com/office/powerpoint/2010/main" val="9989958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US" dirty="0"/>
              <a:t>Why is RSA secure?</a:t>
            </a:r>
          </a:p>
        </p:txBody>
      </p:sp>
      <p:sp>
        <p:nvSpPr>
          <p:cNvPr id="3" name="灯片编号占位符 2"/>
          <p:cNvSpPr>
            <a:spLocks noGrp="1"/>
          </p:cNvSpPr>
          <p:nvPr>
            <p:ph type="sldNum" sz="quarter" idx="12"/>
          </p:nvPr>
        </p:nvSpPr>
        <p:spPr/>
        <p:txBody>
          <a:bodyPr/>
          <a:lstStyle/>
          <a:p>
            <a:pPr>
              <a:defRPr/>
            </a:pPr>
            <a:fld id="{8DE895D9-91D8-4958-BB05-9803D63D1C8A}" type="slidenum">
              <a:rPr lang="en-US" altLang="zh-CN" smtClean="0"/>
              <a:pPr>
                <a:defRPr/>
              </a:pPr>
              <a:t>59</a:t>
            </a:fld>
            <a:endParaRPr lang="en-US" altLang="zh-CN" dirty="0"/>
          </a:p>
        </p:txBody>
      </p:sp>
      <p:sp>
        <p:nvSpPr>
          <p:cNvPr id="56323" name="Rectangle 3"/>
          <p:cNvSpPr>
            <a:spLocks noGrp="1" noChangeArrowheads="1"/>
          </p:cNvSpPr>
          <p:nvPr>
            <p:ph idx="4294967295"/>
          </p:nvPr>
        </p:nvSpPr>
        <p:spPr>
          <a:xfrm>
            <a:off x="1862456" y="1288734"/>
            <a:ext cx="8455025" cy="943927"/>
          </a:xfrm>
        </p:spPr>
        <p:txBody>
          <a:bodyPr/>
          <a:lstStyle/>
          <a:p>
            <a:pPr marL="0" indent="0">
              <a:buNone/>
            </a:pPr>
            <a:r>
              <a:rPr lang="en-US" sz="2400" dirty="0">
                <a:solidFill>
                  <a:schemeClr val="accent2"/>
                </a:solidFill>
              </a:rPr>
              <a:t>suppose you know Bob</a:t>
            </a:r>
            <a:r>
              <a:rPr lang="en-US" altLang="zh-CN" sz="2400" dirty="0">
                <a:solidFill>
                  <a:schemeClr val="accent2"/>
                </a:solidFill>
              </a:rPr>
              <a:t>'</a:t>
            </a:r>
            <a:r>
              <a:rPr lang="en-US" altLang="ja-JP" sz="2400" dirty="0">
                <a:solidFill>
                  <a:schemeClr val="accent2"/>
                </a:solidFill>
              </a:rPr>
              <a:t>s public key </a:t>
            </a:r>
            <a:r>
              <a:rPr lang="en-US" altLang="ja-JP" sz="2400" dirty="0"/>
              <a:t>(n,e). </a:t>
            </a:r>
            <a:br>
              <a:rPr lang="en-US" altLang="ja-JP" sz="2400" dirty="0"/>
            </a:br>
            <a:r>
              <a:rPr lang="en-US" altLang="ja-JP" sz="2400" dirty="0">
                <a:solidFill>
                  <a:schemeClr val="accent2"/>
                </a:solidFill>
              </a:rPr>
              <a:t>How hard is it to determine </a:t>
            </a:r>
            <a:r>
              <a:rPr lang="en-US" altLang="ja-JP" sz="2400" dirty="0">
                <a:solidFill>
                  <a:schemeClr val="accent5"/>
                </a:solidFill>
              </a:rPr>
              <a:t>d</a:t>
            </a:r>
            <a:r>
              <a:rPr lang="en-US" altLang="ja-JP" sz="2400" dirty="0">
                <a:solidFill>
                  <a:schemeClr val="accent2"/>
                </a:solidFill>
              </a:rPr>
              <a:t>?</a:t>
            </a:r>
            <a:endParaRPr lang="en-US" sz="2400" dirty="0"/>
          </a:p>
        </p:txBody>
      </p:sp>
      <p:sp>
        <p:nvSpPr>
          <p:cNvPr id="4" name="矩形 3"/>
          <p:cNvSpPr/>
          <p:nvPr/>
        </p:nvSpPr>
        <p:spPr>
          <a:xfrm>
            <a:off x="2212974" y="6156064"/>
            <a:ext cx="7159625" cy="523220"/>
          </a:xfrm>
          <a:prstGeom prst="rect">
            <a:avLst/>
          </a:prstGeom>
        </p:spPr>
        <p:txBody>
          <a:bodyPr wrap="square">
            <a:spAutoFit/>
          </a:bodyPr>
          <a:lstStyle/>
          <a:p>
            <a:pPr lvl="1"/>
            <a:r>
              <a:rPr lang="en-US" altLang="zh-CN" sz="2800" b="1" dirty="0">
                <a:solidFill>
                  <a:schemeClr val="accent5"/>
                </a:solidFill>
                <a:latin typeface="+mn-lt"/>
              </a:rPr>
              <a:t>Fact: factoring a big number is hard!</a:t>
            </a:r>
          </a:p>
        </p:txBody>
      </p:sp>
      <p:pic>
        <p:nvPicPr>
          <p:cNvPr id="5" name="图片 4"/>
          <p:cNvPicPr>
            <a:picLocks noChangeAspect="1"/>
          </p:cNvPicPr>
          <p:nvPr/>
        </p:nvPicPr>
        <p:blipFill>
          <a:blip r:embed="rId2"/>
          <a:stretch>
            <a:fillRect/>
          </a:stretch>
        </p:blipFill>
        <p:spPr>
          <a:xfrm>
            <a:off x="2827020" y="2410745"/>
            <a:ext cx="5700712" cy="3403050"/>
          </a:xfrm>
          <a:prstGeom prst="rect">
            <a:avLst/>
          </a:prstGeom>
        </p:spPr>
      </p:pic>
      <p:sp>
        <p:nvSpPr>
          <p:cNvPr id="6" name="矩形 5"/>
          <p:cNvSpPr/>
          <p:nvPr/>
        </p:nvSpPr>
        <p:spPr>
          <a:xfrm>
            <a:off x="4722796" y="4937436"/>
            <a:ext cx="352982" cy="461665"/>
          </a:xfrm>
          <a:prstGeom prst="rect">
            <a:avLst/>
          </a:prstGeom>
        </p:spPr>
        <p:txBody>
          <a:bodyPr wrap="none">
            <a:spAutoFit/>
          </a:bodyPr>
          <a:lstStyle/>
          <a:p>
            <a:r>
              <a:rPr lang="zh-CN" altLang="en-US" b="1" dirty="0">
                <a:solidFill>
                  <a:srgbClr val="333333"/>
                </a:solidFill>
                <a:latin typeface="+mn-lt"/>
                <a:ea typeface="+mn-ea"/>
                <a:cs typeface="Times New Roman" panose="02020603050405020304" pitchFamily="18" charset="0"/>
              </a:rPr>
              <a:t>√</a:t>
            </a:r>
          </a:p>
        </p:txBody>
      </p:sp>
      <p:sp>
        <p:nvSpPr>
          <p:cNvPr id="10" name="矩形 9"/>
          <p:cNvSpPr/>
          <p:nvPr/>
        </p:nvSpPr>
        <p:spPr>
          <a:xfrm>
            <a:off x="4737224" y="5375616"/>
            <a:ext cx="338554" cy="461665"/>
          </a:xfrm>
          <a:prstGeom prst="rect">
            <a:avLst/>
          </a:prstGeom>
        </p:spPr>
        <p:txBody>
          <a:bodyPr wrap="none">
            <a:spAutoFit/>
          </a:bodyPr>
          <a:lstStyle/>
          <a:p>
            <a:r>
              <a:rPr lang="en-US" altLang="zh-CN" b="1" dirty="0">
                <a:solidFill>
                  <a:srgbClr val="333333"/>
                </a:solidFill>
                <a:latin typeface="+mn-lt"/>
                <a:ea typeface="+mn-ea"/>
                <a:cs typeface="Times New Roman" panose="02020603050405020304" pitchFamily="18" charset="0"/>
              </a:rPr>
              <a:t>?</a:t>
            </a:r>
            <a:endParaRPr lang="zh-CN" altLang="en-US" b="1" dirty="0">
              <a:solidFill>
                <a:srgbClr val="333333"/>
              </a:solidFill>
              <a:latin typeface="+mn-lt"/>
              <a:ea typeface="+mn-ea"/>
              <a:cs typeface="Times New Roman" panose="02020603050405020304" pitchFamily="18" charset="0"/>
            </a:endParaRPr>
          </a:p>
        </p:txBody>
      </p:sp>
      <p:sp>
        <p:nvSpPr>
          <p:cNvPr id="11" name="矩形 10"/>
          <p:cNvSpPr/>
          <p:nvPr/>
        </p:nvSpPr>
        <p:spPr>
          <a:xfrm>
            <a:off x="4985840" y="3743674"/>
            <a:ext cx="352982" cy="461665"/>
          </a:xfrm>
          <a:prstGeom prst="rect">
            <a:avLst/>
          </a:prstGeom>
        </p:spPr>
        <p:txBody>
          <a:bodyPr wrap="none">
            <a:spAutoFit/>
          </a:bodyPr>
          <a:lstStyle/>
          <a:p>
            <a:r>
              <a:rPr lang="zh-CN" altLang="en-US" b="1" dirty="0">
                <a:solidFill>
                  <a:srgbClr val="333333"/>
                </a:solidFill>
                <a:latin typeface="+mn-lt"/>
                <a:ea typeface="+mn-ea"/>
                <a:cs typeface="Times New Roman" panose="02020603050405020304" pitchFamily="18" charset="0"/>
              </a:rPr>
              <a:t>√</a:t>
            </a:r>
          </a:p>
        </p:txBody>
      </p:sp>
      <p:sp>
        <p:nvSpPr>
          <p:cNvPr id="12" name="矩形 11"/>
          <p:cNvSpPr/>
          <p:nvPr/>
        </p:nvSpPr>
        <p:spPr>
          <a:xfrm>
            <a:off x="6993556" y="3690930"/>
            <a:ext cx="352982" cy="461665"/>
          </a:xfrm>
          <a:prstGeom prst="rect">
            <a:avLst/>
          </a:prstGeom>
        </p:spPr>
        <p:txBody>
          <a:bodyPr wrap="none">
            <a:spAutoFit/>
          </a:bodyPr>
          <a:lstStyle/>
          <a:p>
            <a:r>
              <a:rPr lang="zh-CN" altLang="en-US" b="1" dirty="0">
                <a:solidFill>
                  <a:srgbClr val="333333"/>
                </a:solidFill>
                <a:latin typeface="+mn-lt"/>
                <a:ea typeface="+mn-ea"/>
                <a:cs typeface="Times New Roman" panose="02020603050405020304" pitchFamily="18" charset="0"/>
              </a:rPr>
              <a:t>√</a:t>
            </a:r>
          </a:p>
        </p:txBody>
      </p:sp>
      <p:sp>
        <p:nvSpPr>
          <p:cNvPr id="13" name="矩形 12"/>
          <p:cNvSpPr/>
          <p:nvPr/>
        </p:nvSpPr>
        <p:spPr>
          <a:xfrm>
            <a:off x="4906501" y="2566770"/>
            <a:ext cx="338554" cy="461665"/>
          </a:xfrm>
          <a:prstGeom prst="rect">
            <a:avLst/>
          </a:prstGeom>
        </p:spPr>
        <p:txBody>
          <a:bodyPr wrap="none">
            <a:spAutoFit/>
          </a:bodyPr>
          <a:lstStyle/>
          <a:p>
            <a:r>
              <a:rPr lang="en-US" altLang="zh-CN" b="1" dirty="0">
                <a:solidFill>
                  <a:srgbClr val="333333"/>
                </a:solidFill>
                <a:latin typeface="+mn-lt"/>
                <a:ea typeface="+mn-ea"/>
                <a:cs typeface="Times New Roman" panose="02020603050405020304" pitchFamily="18" charset="0"/>
              </a:rPr>
              <a:t>?</a:t>
            </a:r>
            <a:endParaRPr lang="zh-CN" altLang="en-US" b="1" dirty="0">
              <a:solidFill>
                <a:srgbClr val="333333"/>
              </a:solidFill>
              <a:latin typeface="+mn-lt"/>
              <a:ea typeface="+mn-ea"/>
              <a:cs typeface="Times New Roman" panose="02020603050405020304" pitchFamily="18" charset="0"/>
            </a:endParaRPr>
          </a:p>
        </p:txBody>
      </p:sp>
      <p:sp>
        <p:nvSpPr>
          <p:cNvPr id="14" name="矩形 13"/>
          <p:cNvSpPr/>
          <p:nvPr/>
        </p:nvSpPr>
        <p:spPr>
          <a:xfrm>
            <a:off x="5585409" y="2566769"/>
            <a:ext cx="338554" cy="461665"/>
          </a:xfrm>
          <a:prstGeom prst="rect">
            <a:avLst/>
          </a:prstGeom>
        </p:spPr>
        <p:txBody>
          <a:bodyPr wrap="none">
            <a:spAutoFit/>
          </a:bodyPr>
          <a:lstStyle/>
          <a:p>
            <a:r>
              <a:rPr lang="en-US" altLang="zh-CN" b="1" dirty="0">
                <a:solidFill>
                  <a:srgbClr val="333333"/>
                </a:solidFill>
                <a:latin typeface="+mn-lt"/>
                <a:ea typeface="+mn-ea"/>
                <a:cs typeface="Times New Roman" panose="02020603050405020304" pitchFamily="18" charset="0"/>
              </a:rPr>
              <a:t>?</a:t>
            </a:r>
            <a:endParaRPr lang="zh-CN" altLang="en-US" b="1" dirty="0">
              <a:solidFill>
                <a:srgbClr val="333333"/>
              </a:solidFill>
              <a:latin typeface="+mn-lt"/>
              <a:ea typeface="+mn-ea"/>
              <a:cs typeface="Times New Roman" panose="02020603050405020304" pitchFamily="18" charset="0"/>
            </a:endParaRPr>
          </a:p>
        </p:txBody>
      </p:sp>
      <p:sp>
        <p:nvSpPr>
          <p:cNvPr id="15" name="矩形 14"/>
          <p:cNvSpPr/>
          <p:nvPr/>
        </p:nvSpPr>
        <p:spPr>
          <a:xfrm>
            <a:off x="6463201" y="4819356"/>
            <a:ext cx="338554" cy="461665"/>
          </a:xfrm>
          <a:prstGeom prst="rect">
            <a:avLst/>
          </a:prstGeom>
        </p:spPr>
        <p:txBody>
          <a:bodyPr wrap="none">
            <a:spAutoFit/>
          </a:bodyPr>
          <a:lstStyle/>
          <a:p>
            <a:r>
              <a:rPr lang="en-US" altLang="zh-CN" b="1" dirty="0">
                <a:solidFill>
                  <a:srgbClr val="333333"/>
                </a:solidFill>
                <a:latin typeface="+mn-lt"/>
                <a:ea typeface="+mn-ea"/>
                <a:cs typeface="Times New Roman" panose="02020603050405020304" pitchFamily="18" charset="0"/>
              </a:rPr>
              <a:t>?</a:t>
            </a:r>
            <a:endParaRPr lang="zh-CN" altLang="en-US" b="1" dirty="0">
              <a:solidFill>
                <a:srgbClr val="333333"/>
              </a:solidFill>
              <a:latin typeface="+mn-lt"/>
              <a:ea typeface="+mn-ea"/>
              <a:cs typeface="Times New Roman" panose="02020603050405020304" pitchFamily="18" charset="0"/>
            </a:endParaRPr>
          </a:p>
        </p:txBody>
      </p:sp>
      <p:sp>
        <p:nvSpPr>
          <p:cNvPr id="16" name="矩形 15"/>
          <p:cNvSpPr/>
          <p:nvPr/>
        </p:nvSpPr>
        <p:spPr>
          <a:xfrm>
            <a:off x="5623509" y="3690930"/>
            <a:ext cx="338554" cy="461665"/>
          </a:xfrm>
          <a:prstGeom prst="rect">
            <a:avLst/>
          </a:prstGeom>
        </p:spPr>
        <p:txBody>
          <a:bodyPr wrap="none">
            <a:spAutoFit/>
          </a:bodyPr>
          <a:lstStyle/>
          <a:p>
            <a:r>
              <a:rPr lang="en-US" altLang="zh-CN" b="1" dirty="0">
                <a:solidFill>
                  <a:srgbClr val="333333"/>
                </a:solidFill>
                <a:latin typeface="+mn-lt"/>
                <a:ea typeface="+mn-ea"/>
                <a:cs typeface="Times New Roman" panose="02020603050405020304" pitchFamily="18" charset="0"/>
              </a:rPr>
              <a:t>?</a:t>
            </a:r>
            <a:endParaRPr lang="zh-CN" altLang="en-US" b="1" dirty="0">
              <a:solidFill>
                <a:srgbClr val="333333"/>
              </a:solidFill>
              <a:latin typeface="+mn-lt"/>
              <a:ea typeface="+mn-ea"/>
              <a:cs typeface="Times New Roman" panose="02020603050405020304" pitchFamily="18" charset="0"/>
            </a:endParaRPr>
          </a:p>
        </p:txBody>
      </p:sp>
      <p:sp>
        <p:nvSpPr>
          <p:cNvPr id="17" name="矩形 16">
            <a:extLst>
              <a:ext uri="{FF2B5EF4-FFF2-40B4-BE49-F238E27FC236}">
                <a16:creationId xmlns:a16="http://schemas.microsoft.com/office/drawing/2014/main" id="{E593DC42-CC59-4162-A0A5-BA5BA5C47421}"/>
              </a:ext>
            </a:extLst>
          </p:cNvPr>
          <p:cNvSpPr/>
          <p:nvPr/>
        </p:nvSpPr>
        <p:spPr>
          <a:xfrm>
            <a:off x="8012687" y="4819355"/>
            <a:ext cx="352982" cy="461665"/>
          </a:xfrm>
          <a:prstGeom prst="rect">
            <a:avLst/>
          </a:prstGeom>
        </p:spPr>
        <p:txBody>
          <a:bodyPr wrap="none">
            <a:spAutoFit/>
          </a:bodyPr>
          <a:lstStyle/>
          <a:p>
            <a:r>
              <a:rPr lang="zh-CN" altLang="en-US" b="1" dirty="0">
                <a:solidFill>
                  <a:srgbClr val="333333"/>
                </a:solidFill>
                <a:latin typeface="+mn-lt"/>
                <a:ea typeface="+mn-ea"/>
                <a:cs typeface="Times New Roman" panose="02020603050405020304" pitchFamily="18" charset="0"/>
              </a:rPr>
              <a:t>√</a:t>
            </a:r>
          </a:p>
        </p:txBody>
      </p:sp>
    </p:spTree>
    <p:extLst>
      <p:ext uri="{BB962C8B-B14F-4D97-AF65-F5344CB8AC3E}">
        <p14:creationId xmlns:p14="http://schemas.microsoft.com/office/powerpoint/2010/main" val="348791216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dirty="0"/>
              <a:t>RSA in practice: session keys</a:t>
            </a:r>
          </a:p>
        </p:txBody>
      </p:sp>
      <p:sp>
        <p:nvSpPr>
          <p:cNvPr id="57347" name="Rectangle 3"/>
          <p:cNvSpPr>
            <a:spLocks noGrp="1" noChangeArrowheads="1"/>
          </p:cNvSpPr>
          <p:nvPr>
            <p:ph idx="1"/>
          </p:nvPr>
        </p:nvSpPr>
        <p:spPr>
          <a:xfrm>
            <a:off x="1889760" y="1356660"/>
            <a:ext cx="8454044" cy="4442161"/>
          </a:xfrm>
        </p:spPr>
        <p:txBody>
          <a:bodyPr>
            <a:normAutofit fontScale="92500"/>
          </a:bodyPr>
          <a:lstStyle/>
          <a:p>
            <a:r>
              <a:rPr lang="en-US" dirty="0"/>
              <a:t>exponentiation in RSA is </a:t>
            </a:r>
            <a:r>
              <a:rPr lang="en-US" dirty="0">
                <a:solidFill>
                  <a:schemeClr val="accent2"/>
                </a:solidFill>
              </a:rPr>
              <a:t>computationally intensive</a:t>
            </a:r>
          </a:p>
          <a:p>
            <a:r>
              <a:rPr lang="en-US" dirty="0"/>
              <a:t>DES is at least 100 times faster than RSA</a:t>
            </a:r>
          </a:p>
          <a:p>
            <a:r>
              <a:rPr lang="en-US" dirty="0"/>
              <a:t>use crypto to </a:t>
            </a:r>
            <a:r>
              <a:rPr lang="en-US" dirty="0">
                <a:solidFill>
                  <a:schemeClr val="accent5"/>
                </a:solidFill>
              </a:rPr>
              <a:t>establish secure connection</a:t>
            </a:r>
            <a:r>
              <a:rPr lang="en-US" dirty="0"/>
              <a:t>, then establish second key – symmetric session key – for encrypting data</a:t>
            </a:r>
          </a:p>
          <a:p>
            <a:pPr>
              <a:spcBef>
                <a:spcPct val="60000"/>
              </a:spcBef>
              <a:buFont typeface="Wingdings" charset="0"/>
              <a:buNone/>
            </a:pPr>
            <a:r>
              <a:rPr lang="en-US" i="1" dirty="0">
                <a:solidFill>
                  <a:srgbClr val="C00000"/>
                </a:solidFill>
              </a:rPr>
              <a:t>session key, K</a:t>
            </a:r>
            <a:r>
              <a:rPr lang="en-US" i="1" baseline="-25000" dirty="0">
                <a:solidFill>
                  <a:srgbClr val="C00000"/>
                </a:solidFill>
              </a:rPr>
              <a:t>S</a:t>
            </a:r>
          </a:p>
          <a:p>
            <a:r>
              <a:rPr lang="en-US" sz="2400" dirty="0"/>
              <a:t>Bob and Alice use RSA to exchange a symmetric key K</a:t>
            </a:r>
            <a:r>
              <a:rPr lang="en-US" sz="2400" baseline="-25000" dirty="0"/>
              <a:t>S</a:t>
            </a:r>
          </a:p>
          <a:p>
            <a:r>
              <a:rPr lang="en-US" sz="2400" dirty="0"/>
              <a:t>once both have K</a:t>
            </a:r>
            <a:r>
              <a:rPr lang="en-US" sz="2400" baseline="-25000" dirty="0"/>
              <a:t>S</a:t>
            </a:r>
            <a:r>
              <a:rPr lang="en-US" sz="2400" dirty="0"/>
              <a:t>, they use symmetric key cryptography</a:t>
            </a:r>
            <a:endParaRPr lang="en-US" dirty="0"/>
          </a:p>
        </p:txBody>
      </p:sp>
      <p:sp>
        <p:nvSpPr>
          <p:cNvPr id="3" name="灯片编号占位符 2"/>
          <p:cNvSpPr>
            <a:spLocks noGrp="1"/>
          </p:cNvSpPr>
          <p:nvPr>
            <p:ph type="sldNum" sz="quarter" idx="12"/>
          </p:nvPr>
        </p:nvSpPr>
        <p:spPr/>
        <p:txBody>
          <a:bodyPr/>
          <a:lstStyle/>
          <a:p>
            <a:pPr>
              <a:defRPr/>
            </a:pPr>
            <a:fld id="{8DE895D9-91D8-4958-BB05-9803D63D1C8A}" type="slidenum">
              <a:rPr lang="en-US" altLang="zh-CN" smtClean="0"/>
              <a:pPr>
                <a:defRPr/>
              </a:pPr>
              <a:t>60</a:t>
            </a:fld>
            <a:endParaRPr lang="en-US" altLang="zh-CN" dirty="0"/>
          </a:p>
        </p:txBody>
      </p:sp>
      <p:sp>
        <p:nvSpPr>
          <p:cNvPr id="4" name="矩形 3"/>
          <p:cNvSpPr/>
          <p:nvPr/>
        </p:nvSpPr>
        <p:spPr>
          <a:xfrm>
            <a:off x="2281523" y="6048673"/>
            <a:ext cx="1447628" cy="461665"/>
          </a:xfrm>
          <a:prstGeom prst="rect">
            <a:avLst/>
          </a:prstGeom>
          <a:solidFill>
            <a:schemeClr val="accent2"/>
          </a:solidFill>
        </p:spPr>
        <p:txBody>
          <a:bodyPr wrap="none" anchor="ctr" anchorCtr="0">
            <a:noAutofit/>
          </a:bodyPr>
          <a:lstStyle/>
          <a:p>
            <a:pPr algn="ctr"/>
            <a:r>
              <a:rPr lang="en-US" altLang="zh-CN" sz="1800" b="1" dirty="0">
                <a:solidFill>
                  <a:schemeClr val="bg1"/>
                </a:solidFill>
                <a:latin typeface="+mn-lt"/>
              </a:rPr>
              <a:t>public key </a:t>
            </a:r>
            <a:endParaRPr lang="zh-CN" altLang="en-US" sz="1800" b="1" dirty="0">
              <a:solidFill>
                <a:schemeClr val="bg1"/>
              </a:solidFill>
              <a:latin typeface="+mn-lt"/>
            </a:endParaRPr>
          </a:p>
        </p:txBody>
      </p:sp>
      <p:sp>
        <p:nvSpPr>
          <p:cNvPr id="7" name="矩形 6"/>
          <p:cNvSpPr/>
          <p:nvPr/>
        </p:nvSpPr>
        <p:spPr>
          <a:xfrm>
            <a:off x="4977597" y="6048673"/>
            <a:ext cx="1605896" cy="461665"/>
          </a:xfrm>
          <a:prstGeom prst="rect">
            <a:avLst/>
          </a:prstGeom>
          <a:solidFill>
            <a:schemeClr val="accent5"/>
          </a:solidFill>
        </p:spPr>
        <p:txBody>
          <a:bodyPr wrap="none" anchor="ctr" anchorCtr="0">
            <a:noAutofit/>
          </a:bodyPr>
          <a:lstStyle/>
          <a:p>
            <a:pPr algn="ctr"/>
            <a:r>
              <a:rPr lang="en-US" altLang="zh-CN" sz="1800" b="1" dirty="0">
                <a:solidFill>
                  <a:schemeClr val="bg1"/>
                </a:solidFill>
                <a:latin typeface="+mn-lt"/>
              </a:rPr>
              <a:t>session key </a:t>
            </a:r>
            <a:endParaRPr lang="zh-CN" altLang="en-US" sz="1800" b="1" dirty="0">
              <a:solidFill>
                <a:schemeClr val="bg1"/>
              </a:solidFill>
              <a:latin typeface="+mn-lt"/>
            </a:endParaRPr>
          </a:p>
        </p:txBody>
      </p:sp>
      <p:sp>
        <p:nvSpPr>
          <p:cNvPr id="8" name="矩形 7"/>
          <p:cNvSpPr/>
          <p:nvPr/>
        </p:nvSpPr>
        <p:spPr>
          <a:xfrm>
            <a:off x="7831940" y="6048673"/>
            <a:ext cx="1561934" cy="461665"/>
          </a:xfrm>
          <a:prstGeom prst="rect">
            <a:avLst/>
          </a:prstGeom>
          <a:solidFill>
            <a:schemeClr val="tx1">
              <a:lumMod val="85000"/>
              <a:lumOff val="15000"/>
            </a:schemeClr>
          </a:solidFill>
        </p:spPr>
        <p:txBody>
          <a:bodyPr wrap="none" anchor="ctr" anchorCtr="0">
            <a:noAutofit/>
          </a:bodyPr>
          <a:lstStyle/>
          <a:p>
            <a:pPr algn="ctr"/>
            <a:r>
              <a:rPr lang="en-US" altLang="zh-CN" sz="1800" b="1" dirty="0">
                <a:solidFill>
                  <a:schemeClr val="bg1"/>
                </a:solidFill>
                <a:latin typeface="+mn-lt"/>
              </a:rPr>
              <a:t>data comm.</a:t>
            </a:r>
            <a:endParaRPr lang="zh-CN" altLang="en-US" sz="1800" b="1" dirty="0">
              <a:solidFill>
                <a:schemeClr val="bg1"/>
              </a:solidFill>
              <a:latin typeface="+mn-lt"/>
            </a:endParaRPr>
          </a:p>
        </p:txBody>
      </p:sp>
      <p:cxnSp>
        <p:nvCxnSpPr>
          <p:cNvPr id="9" name="直接箭头连接符 8"/>
          <p:cNvCxnSpPr>
            <a:stCxn id="4" idx="3"/>
            <a:endCxn id="7" idx="1"/>
          </p:cNvCxnSpPr>
          <p:nvPr/>
        </p:nvCxnSpPr>
        <p:spPr bwMode="auto">
          <a:xfrm>
            <a:off x="3729151" y="6279505"/>
            <a:ext cx="1248446" cy="0"/>
          </a:xfrm>
          <a:prstGeom prst="straightConnector1">
            <a:avLst/>
          </a:prstGeom>
          <a:solidFill>
            <a:schemeClr val="accent1"/>
          </a:solidFill>
          <a:ln w="19050" cap="flat" cmpd="sng" algn="ctr">
            <a:solidFill>
              <a:schemeClr val="tx1"/>
            </a:solidFill>
            <a:prstDash val="solid"/>
            <a:round/>
            <a:headEnd type="none" w="med" len="med"/>
            <a:tailEnd type="stealth" w="lg" len="lg"/>
          </a:ln>
          <a:effectLst/>
        </p:spPr>
      </p:cxnSp>
      <p:cxnSp>
        <p:nvCxnSpPr>
          <p:cNvPr id="12" name="直接箭头连接符 11"/>
          <p:cNvCxnSpPr>
            <a:stCxn id="7" idx="3"/>
            <a:endCxn id="8" idx="1"/>
          </p:cNvCxnSpPr>
          <p:nvPr/>
        </p:nvCxnSpPr>
        <p:spPr bwMode="auto">
          <a:xfrm>
            <a:off x="6583494" y="6279505"/>
            <a:ext cx="1248447" cy="0"/>
          </a:xfrm>
          <a:prstGeom prst="straightConnector1">
            <a:avLst/>
          </a:prstGeom>
          <a:solidFill>
            <a:schemeClr val="accent1"/>
          </a:solidFill>
          <a:ln w="19050" cap="flat" cmpd="sng" algn="ctr">
            <a:solidFill>
              <a:schemeClr val="tx1"/>
            </a:solidFill>
            <a:prstDash val="solid"/>
            <a:round/>
            <a:headEnd type="none" w="med" len="med"/>
            <a:tailEnd type="stealth" w="lg" len="lg"/>
          </a:ln>
          <a:effectLst/>
        </p:spPr>
      </p:cxnSp>
    </p:spTree>
    <p:extLst>
      <p:ext uri="{BB962C8B-B14F-4D97-AF65-F5344CB8AC3E}">
        <p14:creationId xmlns:p14="http://schemas.microsoft.com/office/powerpoint/2010/main" val="290238238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t>Chapter 8 roadmap</a:t>
            </a:r>
            <a:endParaRPr lang="en-US" dirty="0"/>
          </a:p>
        </p:txBody>
      </p:sp>
      <p:sp>
        <p:nvSpPr>
          <p:cNvPr id="23555" name="Rectangle 3"/>
          <p:cNvSpPr>
            <a:spLocks noGrp="1" noChangeArrowheads="1"/>
          </p:cNvSpPr>
          <p:nvPr>
            <p:ph idx="1"/>
          </p:nvPr>
        </p:nvSpPr>
        <p:spPr/>
        <p:txBody>
          <a:bodyPr>
            <a:normAutofit fontScale="85000" lnSpcReduction="20000"/>
          </a:bodyPr>
          <a:lstStyle/>
          <a:p>
            <a:pPr marL="0" indent="0">
              <a:buNone/>
            </a:pPr>
            <a:r>
              <a:rPr lang="en-US" dirty="0"/>
              <a:t>8.1 What is network security?</a:t>
            </a:r>
          </a:p>
          <a:p>
            <a:pPr marL="0" indent="0">
              <a:buNone/>
            </a:pPr>
            <a:r>
              <a:rPr lang="en-US" dirty="0"/>
              <a:t>8.2 Principles of cryptography</a:t>
            </a:r>
          </a:p>
          <a:p>
            <a:pPr marL="0" indent="0">
              <a:buNone/>
            </a:pPr>
            <a:r>
              <a:rPr lang="en-US" dirty="0">
                <a:solidFill>
                  <a:schemeClr val="accent2"/>
                </a:solidFill>
              </a:rPr>
              <a:t>8.3 Message integrity and digital signature</a:t>
            </a:r>
          </a:p>
          <a:p>
            <a:pPr marL="0" indent="0">
              <a:buNone/>
            </a:pPr>
            <a:r>
              <a:rPr lang="en-US" dirty="0"/>
              <a:t>8.4 End-to-end </a:t>
            </a:r>
            <a:r>
              <a:rPr lang="en-US" altLang="zh-CN" dirty="0"/>
              <a:t>authentication</a:t>
            </a:r>
            <a:endParaRPr lang="en-US" dirty="0"/>
          </a:p>
          <a:p>
            <a:pPr marL="0" indent="0">
              <a:buNone/>
            </a:pPr>
            <a:r>
              <a:rPr lang="en-US" dirty="0"/>
              <a:t>8.5 Securing e-mail</a:t>
            </a:r>
          </a:p>
          <a:p>
            <a:pPr marL="0" indent="0">
              <a:buNone/>
            </a:pPr>
            <a:r>
              <a:rPr lang="en-US" dirty="0"/>
              <a:t>8.6 Securing TCP connections: SSL</a:t>
            </a:r>
          </a:p>
          <a:p>
            <a:pPr marL="0" indent="0">
              <a:buNone/>
            </a:pPr>
            <a:r>
              <a:rPr lang="en-US" dirty="0"/>
              <a:t>8.7 Network layer security: IPsec &amp; VPN</a:t>
            </a:r>
          </a:p>
          <a:p>
            <a:pPr marL="0" indent="0">
              <a:buNone/>
            </a:pPr>
            <a:r>
              <a:rPr lang="en-US" dirty="0"/>
              <a:t>8.8 Securing wireless LANs</a:t>
            </a:r>
          </a:p>
          <a:p>
            <a:pPr marL="0" indent="0">
              <a:buNone/>
            </a:pPr>
            <a:r>
              <a:rPr lang="en-US" dirty="0"/>
              <a:t>8.9 Operational security: firewalls and IDS</a:t>
            </a:r>
          </a:p>
        </p:txBody>
      </p:sp>
      <p:sp>
        <p:nvSpPr>
          <p:cNvPr id="3" name="灯片编号占位符 2"/>
          <p:cNvSpPr>
            <a:spLocks noGrp="1"/>
          </p:cNvSpPr>
          <p:nvPr>
            <p:ph type="sldNum" sz="quarter" idx="12"/>
          </p:nvPr>
        </p:nvSpPr>
        <p:spPr/>
        <p:txBody>
          <a:bodyPr/>
          <a:lstStyle/>
          <a:p>
            <a:pPr>
              <a:defRPr/>
            </a:pPr>
            <a:fld id="{DEDE5757-5941-4466-94C9-99ED3E191645}" type="slidenum">
              <a:rPr lang="en-US" altLang="zh-CN" smtClean="0"/>
              <a:pPr>
                <a:defRPr/>
              </a:pPr>
              <a:t>61</a:t>
            </a:fld>
            <a:endParaRPr lang="en-US" altLang="zh-CN" dirty="0"/>
          </a:p>
        </p:txBody>
      </p:sp>
    </p:spTree>
    <p:extLst>
      <p:ext uri="{BB962C8B-B14F-4D97-AF65-F5344CB8AC3E}">
        <p14:creationId xmlns:p14="http://schemas.microsoft.com/office/powerpoint/2010/main" val="332537644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idx="1"/>
          </p:nvPr>
        </p:nvSpPr>
        <p:spPr/>
        <p:txBody>
          <a:bodyPr/>
          <a:lstStyle/>
          <a:p>
            <a:r>
              <a:rPr lang="en-US" altLang="zh-CN" dirty="0"/>
              <a:t>How do you ensure message integrity and authenticate the message?</a:t>
            </a:r>
            <a:endParaRPr lang="zh-CN" altLang="en-US" dirty="0"/>
          </a:p>
        </p:txBody>
      </p:sp>
      <p:sp>
        <p:nvSpPr>
          <p:cNvPr id="2" name="灯片编号占位符 1"/>
          <p:cNvSpPr>
            <a:spLocks noGrp="1"/>
          </p:cNvSpPr>
          <p:nvPr>
            <p:ph type="sldNum" sz="quarter" idx="12"/>
          </p:nvPr>
        </p:nvSpPr>
        <p:spPr/>
        <p:txBody>
          <a:bodyPr/>
          <a:lstStyle/>
          <a:p>
            <a:pPr>
              <a:defRPr/>
            </a:pPr>
            <a:fld id="{F769371F-0F95-4BDF-9A9A-7FF549C12214}" type="slidenum">
              <a:rPr lang="en-US" altLang="zh-CN" smtClean="0"/>
              <a:pPr>
                <a:defRPr/>
              </a:pPr>
              <a:t>62</a:t>
            </a:fld>
            <a:endParaRPr lang="en-US" altLang="zh-CN" dirty="0"/>
          </a:p>
        </p:txBody>
      </p:sp>
    </p:spTree>
    <p:extLst>
      <p:ext uri="{BB962C8B-B14F-4D97-AF65-F5344CB8AC3E}">
        <p14:creationId xmlns:p14="http://schemas.microsoft.com/office/powerpoint/2010/main" val="44221389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b="1" dirty="0"/>
              <a:t>Message integrity and authentication</a:t>
            </a:r>
            <a:endParaRPr lang="zh-CN" altLang="en-US" b="1" dirty="0"/>
          </a:p>
        </p:txBody>
      </p:sp>
      <p:sp>
        <p:nvSpPr>
          <p:cNvPr id="7" name="动作按钮: 自定义 6">
            <a:hlinkClick r:id="" action="ppaction://noaction" highlightClick="1"/>
          </p:cNvPr>
          <p:cNvSpPr/>
          <p:nvPr/>
        </p:nvSpPr>
        <p:spPr>
          <a:xfrm>
            <a:off x="6281954" y="2678473"/>
            <a:ext cx="1997523" cy="416946"/>
          </a:xfrm>
          <a:prstGeom prst="actionButtonBlank">
            <a:avLst/>
          </a:prstGeom>
          <a:pattFill prst="dashUpDiag">
            <a:fgClr>
              <a:schemeClr val="accent1"/>
            </a:fgClr>
            <a:bgClr>
              <a:schemeClr val="bg1"/>
            </a:bgClr>
          </a:pattFill>
          <a:ln w="12700">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cxnSp>
        <p:nvCxnSpPr>
          <p:cNvPr id="9" name="直接箭头连接符 8"/>
          <p:cNvCxnSpPr>
            <a:cxnSpLocks/>
          </p:cNvCxnSpPr>
          <p:nvPr/>
        </p:nvCxnSpPr>
        <p:spPr bwMode="auto">
          <a:xfrm>
            <a:off x="4530830" y="2289867"/>
            <a:ext cx="3748647" cy="0"/>
          </a:xfrm>
          <a:prstGeom prst="straightConnector1">
            <a:avLst/>
          </a:prstGeom>
          <a:solidFill>
            <a:schemeClr val="accent1"/>
          </a:solidFill>
          <a:ln w="47625" cap="flat" cmpd="sng" algn="ctr">
            <a:solidFill>
              <a:schemeClr val="tx1"/>
            </a:solidFill>
            <a:prstDash val="solid"/>
            <a:round/>
            <a:headEnd type="none" w="med" len="med"/>
            <a:tailEnd type="stealth" w="lg" len="lg"/>
          </a:ln>
          <a:effectLst/>
        </p:spPr>
      </p:cxnSp>
      <p:sp>
        <p:nvSpPr>
          <p:cNvPr id="11" name="文本框 10"/>
          <p:cNvSpPr txBox="1"/>
          <p:nvPr/>
        </p:nvSpPr>
        <p:spPr>
          <a:xfrm>
            <a:off x="6532392" y="3337512"/>
            <a:ext cx="1443024" cy="523220"/>
          </a:xfrm>
          <a:prstGeom prst="rect">
            <a:avLst/>
          </a:prstGeom>
          <a:noFill/>
          <a:ln>
            <a:noFill/>
          </a:ln>
        </p:spPr>
        <p:txBody>
          <a:bodyPr wrap="none" rtlCol="0">
            <a:spAutoFit/>
          </a:bodyPr>
          <a:lstStyle/>
          <a:p>
            <a:r>
              <a:rPr lang="en-US" altLang="zh-CN" sz="2800" b="1" dirty="0">
                <a:latin typeface="+mn-lt"/>
                <a:ea typeface="+mn-ea"/>
              </a:rPr>
              <a:t>message</a:t>
            </a:r>
            <a:endParaRPr lang="zh-CN" altLang="en-US" sz="2800" b="1" dirty="0">
              <a:latin typeface="+mn-lt"/>
              <a:ea typeface="+mn-ea"/>
            </a:endParaRPr>
          </a:p>
        </p:txBody>
      </p:sp>
      <p:sp>
        <p:nvSpPr>
          <p:cNvPr id="12" name="文本框 11"/>
          <p:cNvSpPr txBox="1"/>
          <p:nvPr/>
        </p:nvSpPr>
        <p:spPr>
          <a:xfrm>
            <a:off x="1777405" y="4154201"/>
            <a:ext cx="8806444" cy="1798698"/>
          </a:xfrm>
          <a:prstGeom prst="rect">
            <a:avLst/>
          </a:prstGeom>
          <a:noFill/>
          <a:ln>
            <a:noFill/>
          </a:ln>
        </p:spPr>
        <p:txBody>
          <a:bodyPr wrap="square" rtlCol="0">
            <a:spAutoFit/>
          </a:bodyPr>
          <a:lstStyle/>
          <a:p>
            <a:pPr algn="ctr">
              <a:lnSpc>
                <a:spcPct val="150000"/>
              </a:lnSpc>
            </a:pPr>
            <a:r>
              <a:rPr lang="en-US" altLang="zh-CN" sz="2800" b="1" dirty="0">
                <a:solidFill>
                  <a:schemeClr val="accent2"/>
                </a:solidFill>
                <a:latin typeface="+mn-lt"/>
                <a:ea typeface="+mn-ea"/>
              </a:rPr>
              <a:t>Questions: How does bob make sure that </a:t>
            </a:r>
          </a:p>
          <a:p>
            <a:pPr marL="457200" indent="-457200">
              <a:lnSpc>
                <a:spcPct val="150000"/>
              </a:lnSpc>
              <a:buAutoNum type="arabicParenR"/>
            </a:pPr>
            <a:r>
              <a:rPr lang="en-US" altLang="zh-CN" b="1" dirty="0">
                <a:latin typeface="+mn-lt"/>
                <a:ea typeface="+mn-ea"/>
              </a:rPr>
              <a:t>the message was not tampered with on its way to Bob.</a:t>
            </a:r>
          </a:p>
          <a:p>
            <a:pPr marL="457200" indent="-457200">
              <a:lnSpc>
                <a:spcPct val="150000"/>
              </a:lnSpc>
              <a:buAutoNum type="arabicParenR"/>
            </a:pPr>
            <a:r>
              <a:rPr lang="en-US" altLang="zh-CN" b="1" dirty="0">
                <a:latin typeface="+mn-lt"/>
                <a:ea typeface="+mn-ea"/>
              </a:rPr>
              <a:t>the message is from Alice</a:t>
            </a:r>
            <a:endParaRPr lang="zh-CN" altLang="en-US" sz="2800" b="1" dirty="0">
              <a:latin typeface="Courier New" charset="0"/>
            </a:endParaRPr>
          </a:p>
        </p:txBody>
      </p:sp>
      <p:sp>
        <p:nvSpPr>
          <p:cNvPr id="2" name="灯片编号占位符 1"/>
          <p:cNvSpPr>
            <a:spLocks noGrp="1"/>
          </p:cNvSpPr>
          <p:nvPr>
            <p:ph type="sldNum" sz="quarter" idx="12"/>
          </p:nvPr>
        </p:nvSpPr>
        <p:spPr/>
        <p:txBody>
          <a:bodyPr/>
          <a:lstStyle/>
          <a:p>
            <a:pPr>
              <a:defRPr/>
            </a:pPr>
            <a:fld id="{B5976719-4C93-4032-AE44-9AF0CDE2F195}" type="slidenum">
              <a:rPr lang="en-US" altLang="zh-CN" smtClean="0"/>
              <a:pPr>
                <a:defRPr/>
              </a:pPr>
              <a:t>63</a:t>
            </a:fld>
            <a:endParaRPr lang="en-US" altLang="zh-CN" dirty="0"/>
          </a:p>
        </p:txBody>
      </p:sp>
      <p:pic>
        <p:nvPicPr>
          <p:cNvPr id="14" name="图片 13"/>
          <p:cNvPicPr>
            <a:picLocks noChangeAspect="1"/>
          </p:cNvPicPr>
          <p:nvPr/>
        </p:nvPicPr>
        <p:blipFill>
          <a:blip r:embed="rId2" cstate="email">
            <a:extLst>
              <a:ext uri="{BEBA8EAE-BF5A-486C-A8C5-ECC9F3942E4B}">
                <a14:imgProps xmlns:a14="http://schemas.microsoft.com/office/drawing/2010/main">
                  <a14:imgLayer r:embed="rId3">
                    <a14:imgEffect>
                      <a14:backgroundRemoval t="0" b="99194" l="893" r="100000">
                        <a14:foregroundMark x1="25893" y1="82258" x2="25893" y2="82258"/>
                        <a14:foregroundMark x1="41964" y1="69355" x2="8036" y2="87903"/>
                        <a14:foregroundMark x1="77679" y1="68548" x2="99107" y2="80645"/>
                        <a14:foregroundMark x1="31250" y1="70968" x2="893" y2="90323"/>
                        <a14:foregroundMark x1="43750" y1="16935" x2="82143" y2="46774"/>
                        <a14:foregroundMark x1="33929" y1="20968" x2="27679" y2="57258"/>
                        <a14:foregroundMark x1="15179" y1="57258" x2="38393" y2="67742"/>
                        <a14:foregroundMark x1="75893" y1="76613" x2="92857" y2="91129"/>
                        <a14:foregroundMark x1="64286" y1="83065" x2="72321" y2="95161"/>
                        <a14:foregroundMark x1="48214" y1="79839" x2="68750" y2="94355"/>
                        <a14:foregroundMark x1="27679" y1="92742" x2="65179" y2="87097"/>
                      </a14:backgroundRemoval>
                    </a14:imgEffect>
                  </a14:imgLayer>
                </a14:imgProps>
              </a:ext>
              <a:ext uri="{28A0092B-C50C-407E-A947-70E740481C1C}">
                <a14:useLocalDpi xmlns:a14="http://schemas.microsoft.com/office/drawing/2010/main"/>
              </a:ext>
            </a:extLst>
          </a:blip>
          <a:stretch>
            <a:fillRect/>
          </a:stretch>
        </p:blipFill>
        <p:spPr>
          <a:xfrm>
            <a:off x="2478455" y="1919072"/>
            <a:ext cx="1147691" cy="1270658"/>
          </a:xfrm>
          <a:prstGeom prst="rect">
            <a:avLst/>
          </a:prstGeom>
        </p:spPr>
      </p:pic>
      <p:sp>
        <p:nvSpPr>
          <p:cNvPr id="15" name="文本框 14"/>
          <p:cNvSpPr txBox="1"/>
          <p:nvPr/>
        </p:nvSpPr>
        <p:spPr>
          <a:xfrm>
            <a:off x="2608106" y="3179861"/>
            <a:ext cx="888384" cy="523220"/>
          </a:xfrm>
          <a:prstGeom prst="rect">
            <a:avLst/>
          </a:prstGeom>
          <a:noFill/>
          <a:ln>
            <a:noFill/>
          </a:ln>
        </p:spPr>
        <p:txBody>
          <a:bodyPr wrap="none" rtlCol="0">
            <a:spAutoFit/>
          </a:bodyPr>
          <a:lstStyle/>
          <a:p>
            <a:pPr algn="ctr"/>
            <a:r>
              <a:rPr lang="en-US" altLang="zh-CN" sz="2800" b="1" dirty="0">
                <a:latin typeface="+mn-lt"/>
                <a:ea typeface="+mn-ea"/>
              </a:rPr>
              <a:t>Alice</a:t>
            </a:r>
            <a:endParaRPr lang="zh-CN" altLang="en-US" sz="2800" b="1" dirty="0">
              <a:latin typeface="+mn-lt"/>
              <a:ea typeface="+mn-ea"/>
            </a:endParaRPr>
          </a:p>
        </p:txBody>
      </p:sp>
      <p:sp>
        <p:nvSpPr>
          <p:cNvPr id="16" name="文本框 15">
            <a:extLst>
              <a:ext uri="{FF2B5EF4-FFF2-40B4-BE49-F238E27FC236}">
                <a16:creationId xmlns:a16="http://schemas.microsoft.com/office/drawing/2014/main" id="{14AF931B-D15A-498B-AE7B-691C225D3E0F}"/>
              </a:ext>
            </a:extLst>
          </p:cNvPr>
          <p:cNvSpPr txBox="1"/>
          <p:nvPr/>
        </p:nvSpPr>
        <p:spPr>
          <a:xfrm>
            <a:off x="9069508" y="3115817"/>
            <a:ext cx="756938" cy="523220"/>
          </a:xfrm>
          <a:prstGeom prst="rect">
            <a:avLst/>
          </a:prstGeom>
          <a:noFill/>
          <a:ln>
            <a:noFill/>
          </a:ln>
        </p:spPr>
        <p:txBody>
          <a:bodyPr wrap="none" rtlCol="0">
            <a:spAutoFit/>
          </a:bodyPr>
          <a:lstStyle/>
          <a:p>
            <a:r>
              <a:rPr lang="en-US" altLang="zh-CN" sz="2800" b="1" dirty="0">
                <a:latin typeface="+mn-lt"/>
                <a:ea typeface="+mn-ea"/>
              </a:rPr>
              <a:t>Bob</a:t>
            </a:r>
            <a:endParaRPr lang="zh-CN" altLang="en-US" sz="2800" b="1" dirty="0">
              <a:latin typeface="+mn-lt"/>
              <a:ea typeface="+mn-ea"/>
            </a:endParaRPr>
          </a:p>
        </p:txBody>
      </p:sp>
      <p:pic>
        <p:nvPicPr>
          <p:cNvPr id="17" name="图片 16">
            <a:extLst>
              <a:ext uri="{FF2B5EF4-FFF2-40B4-BE49-F238E27FC236}">
                <a16:creationId xmlns:a16="http://schemas.microsoft.com/office/drawing/2014/main" id="{BC588F0E-FADB-49EE-A54D-E434DDD81137}"/>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0" b="100000" l="0" r="100000">
                        <a14:foregroundMark x1="30147" y1="29323" x2="58824" y2="11278"/>
                        <a14:foregroundMark x1="38971" y1="45865" x2="66912" y2="24060"/>
                        <a14:foregroundMark x1="17647" y1="72180" x2="27206" y2="90226"/>
                        <a14:foregroundMark x1="35294" y1="66917" x2="59559" y2="87218"/>
                        <a14:foregroundMark x1="67647" y1="70677" x2="88971" y2="89474"/>
                        <a14:foregroundMark x1="97059" y1="90977" x2="77941" y2="72180"/>
                        <a14:foregroundMark x1="18382" y1="95489" x2="19118" y2="70677"/>
                        <a14:foregroundMark x1="52941" y1="53383" x2="51471" y2="75940"/>
                        <a14:foregroundMark x1="7353" y1="76692" x2="15441" y2="87970"/>
                        <a14:foregroundMark x1="6618" y1="91729" x2="12500" y2="89474"/>
                        <a14:foregroundMark x1="56618" y1="60150" x2="55882" y2="72180"/>
                        <a14:foregroundMark x1="46324" y1="58647" x2="44118" y2="69925"/>
                        <a14:foregroundMark x1="79412" y1="93985" x2="64706" y2="87970"/>
                        <a14:foregroundMark x1="58824" y1="53383" x2="58824" y2="38346"/>
                        <a14:foregroundMark x1="58824" y1="18045" x2="71324" y2="25564"/>
                        <a14:foregroundMark x1="50000" y1="10526" x2="66912" y2="7519"/>
                        <a14:foregroundMark x1="37500" y1="14286" x2="48529" y2="5263"/>
                        <a14:foregroundMark x1="30882" y1="26316" x2="38235" y2="11278"/>
                      </a14:backgroundRemoval>
                    </a14:imgEffect>
                  </a14:imgLayer>
                </a14:imgProps>
              </a:ext>
            </a:extLst>
          </a:blip>
          <a:stretch>
            <a:fillRect/>
          </a:stretch>
        </p:blipFill>
        <p:spPr>
          <a:xfrm>
            <a:off x="8802339" y="1808026"/>
            <a:ext cx="1347382" cy="1317660"/>
          </a:xfrm>
          <a:prstGeom prst="rect">
            <a:avLst/>
          </a:prstGeom>
        </p:spPr>
      </p:pic>
    </p:spTree>
    <p:extLst>
      <p:ext uri="{BB962C8B-B14F-4D97-AF65-F5344CB8AC3E}">
        <p14:creationId xmlns:p14="http://schemas.microsoft.com/office/powerpoint/2010/main" val="80985624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idx="1"/>
          </p:nvPr>
        </p:nvSpPr>
        <p:spPr/>
        <p:txBody>
          <a:bodyPr/>
          <a:lstStyle/>
          <a:p>
            <a:r>
              <a:rPr lang="en-US" altLang="zh-CN" dirty="0"/>
              <a:t>How do we authenticate a message in the real world?</a:t>
            </a:r>
            <a:endParaRPr lang="zh-CN" altLang="en-US" dirty="0"/>
          </a:p>
        </p:txBody>
      </p:sp>
      <p:sp>
        <p:nvSpPr>
          <p:cNvPr id="2" name="灯片编号占位符 1"/>
          <p:cNvSpPr>
            <a:spLocks noGrp="1"/>
          </p:cNvSpPr>
          <p:nvPr>
            <p:ph type="sldNum" sz="quarter" idx="12"/>
          </p:nvPr>
        </p:nvSpPr>
        <p:spPr/>
        <p:txBody>
          <a:bodyPr/>
          <a:lstStyle/>
          <a:p>
            <a:pPr>
              <a:defRPr/>
            </a:pPr>
            <a:fld id="{F769371F-0F95-4BDF-9A9A-7FF549C12214}" type="slidenum">
              <a:rPr lang="en-US" altLang="zh-CN" smtClean="0"/>
              <a:pPr>
                <a:defRPr/>
              </a:pPr>
              <a:t>64</a:t>
            </a:fld>
            <a:endParaRPr lang="en-US" altLang="zh-CN" dirty="0"/>
          </a:p>
        </p:txBody>
      </p:sp>
      <p:sp>
        <p:nvSpPr>
          <p:cNvPr id="3" name="文本框 2"/>
          <p:cNvSpPr txBox="1"/>
          <p:nvPr/>
        </p:nvSpPr>
        <p:spPr>
          <a:xfrm>
            <a:off x="2493670" y="4940617"/>
            <a:ext cx="7855035" cy="1419106"/>
          </a:xfrm>
          <a:prstGeom prst="rect">
            <a:avLst/>
          </a:prstGeom>
          <a:noFill/>
          <a:ln>
            <a:noFill/>
          </a:ln>
        </p:spPr>
        <p:txBody>
          <a:bodyPr wrap="square" rtlCol="0">
            <a:spAutoFit/>
          </a:bodyPr>
          <a:lstStyle/>
          <a:p>
            <a:pPr>
              <a:lnSpc>
                <a:spcPct val="150000"/>
              </a:lnSpc>
            </a:pPr>
            <a:r>
              <a:rPr lang="en-US" altLang="zh-CN" sz="2000" dirty="0">
                <a:solidFill>
                  <a:schemeClr val="accent3"/>
                </a:solidFill>
                <a:latin typeface="+mn-lt"/>
                <a:ea typeface="+mn-ea"/>
              </a:rPr>
              <a:t>(1) Can tell if there are changes to the message</a:t>
            </a:r>
          </a:p>
          <a:p>
            <a:pPr>
              <a:lnSpc>
                <a:spcPct val="150000"/>
              </a:lnSpc>
            </a:pPr>
            <a:r>
              <a:rPr lang="en-US" altLang="zh-CN" sz="2000" dirty="0">
                <a:solidFill>
                  <a:schemeClr val="accent3"/>
                </a:solidFill>
                <a:latin typeface="+mn-lt"/>
                <a:ea typeface="+mn-ea"/>
              </a:rPr>
              <a:t>(2) The signature, voice pattern or visual pattern is unique to a person</a:t>
            </a:r>
          </a:p>
          <a:p>
            <a:pPr>
              <a:lnSpc>
                <a:spcPct val="150000"/>
              </a:lnSpc>
            </a:pPr>
            <a:r>
              <a:rPr lang="en-US" altLang="zh-CN" sz="2000" b="1" dirty="0">
                <a:solidFill>
                  <a:schemeClr val="accent3"/>
                </a:solidFill>
                <a:latin typeface="+mn-lt"/>
                <a:ea typeface="+mn-ea"/>
              </a:rPr>
              <a:t>(3) The unique pattern cannot be detached from the message</a:t>
            </a:r>
            <a:endParaRPr lang="zh-CN" altLang="en-US" sz="2000" b="1" dirty="0">
              <a:solidFill>
                <a:schemeClr val="accent3"/>
              </a:solidFill>
              <a:latin typeface="+mn-lt"/>
              <a:ea typeface="+mn-ea"/>
            </a:endParaRPr>
          </a:p>
        </p:txBody>
      </p:sp>
      <p:sp>
        <p:nvSpPr>
          <p:cNvPr id="5" name="文本框 4"/>
          <p:cNvSpPr txBox="1"/>
          <p:nvPr/>
        </p:nvSpPr>
        <p:spPr>
          <a:xfrm>
            <a:off x="3333750" y="4085729"/>
            <a:ext cx="6821752" cy="502958"/>
          </a:xfrm>
          <a:prstGeom prst="rect">
            <a:avLst/>
          </a:prstGeom>
          <a:noFill/>
          <a:ln>
            <a:noFill/>
          </a:ln>
        </p:spPr>
        <p:txBody>
          <a:bodyPr wrap="square" rtlCol="0">
            <a:spAutoFit/>
          </a:bodyPr>
          <a:lstStyle/>
          <a:p>
            <a:pPr algn="ctr">
              <a:lnSpc>
                <a:spcPct val="150000"/>
              </a:lnSpc>
            </a:pPr>
            <a:r>
              <a:rPr lang="en-US" altLang="zh-CN" sz="2000" dirty="0">
                <a:solidFill>
                  <a:schemeClr val="accent3">
                    <a:lumMod val="20000"/>
                    <a:lumOff val="80000"/>
                  </a:schemeClr>
                </a:solidFill>
                <a:latin typeface="+mn-lt"/>
                <a:ea typeface="+mn-ea"/>
              </a:rPr>
              <a:t>Example: signed certificate</a:t>
            </a:r>
            <a:endParaRPr lang="zh-CN" altLang="en-US" sz="2000" dirty="0">
              <a:solidFill>
                <a:schemeClr val="accent3">
                  <a:lumMod val="20000"/>
                  <a:lumOff val="80000"/>
                </a:schemeClr>
              </a:solidFill>
              <a:latin typeface="+mn-lt"/>
              <a:ea typeface="+mn-ea"/>
            </a:endParaRPr>
          </a:p>
        </p:txBody>
      </p:sp>
    </p:spTree>
    <p:extLst>
      <p:ext uri="{BB962C8B-B14F-4D97-AF65-F5344CB8AC3E}">
        <p14:creationId xmlns:p14="http://schemas.microsoft.com/office/powerpoint/2010/main" val="1343513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Cryptographic hash functions</a:t>
            </a:r>
            <a:endParaRPr lang="zh-CN" altLang="en-US" dirty="0"/>
          </a:p>
        </p:txBody>
      </p:sp>
      <p:pic>
        <p:nvPicPr>
          <p:cNvPr id="4" name="图片 3"/>
          <p:cNvPicPr>
            <a:picLocks noChangeAspect="1"/>
          </p:cNvPicPr>
          <p:nvPr/>
        </p:nvPicPr>
        <p:blipFill>
          <a:blip r:embed="rId3"/>
          <a:stretch>
            <a:fillRect/>
          </a:stretch>
        </p:blipFill>
        <p:spPr>
          <a:xfrm>
            <a:off x="2297430" y="1423036"/>
            <a:ext cx="7353994" cy="3545205"/>
          </a:xfrm>
          <a:prstGeom prst="rect">
            <a:avLst/>
          </a:prstGeom>
        </p:spPr>
      </p:pic>
      <p:sp>
        <p:nvSpPr>
          <p:cNvPr id="5" name="文本框 4"/>
          <p:cNvSpPr txBox="1"/>
          <p:nvPr/>
        </p:nvSpPr>
        <p:spPr>
          <a:xfrm>
            <a:off x="1524000" y="5341620"/>
            <a:ext cx="9144000" cy="400110"/>
          </a:xfrm>
          <a:prstGeom prst="rect">
            <a:avLst/>
          </a:prstGeom>
          <a:noFill/>
          <a:ln>
            <a:noFill/>
          </a:ln>
        </p:spPr>
        <p:txBody>
          <a:bodyPr wrap="square" rtlCol="0">
            <a:spAutoFit/>
          </a:bodyPr>
          <a:lstStyle/>
          <a:p>
            <a:pPr algn="ctr"/>
            <a:r>
              <a:rPr lang="en-US" altLang="zh-CN" sz="2000" b="1" dirty="0">
                <a:latin typeface="+mn-lt"/>
                <a:ea typeface="+mn-ea"/>
              </a:rPr>
              <a:t>A hash function </a:t>
            </a:r>
            <a:r>
              <a:rPr lang="en-US" altLang="zh-CN" sz="2000" dirty="0">
                <a:latin typeface="+mn-lt"/>
                <a:ea typeface="+mn-ea"/>
              </a:rPr>
              <a:t>takes an input, m, and computes a fixed-length string H(m)</a:t>
            </a:r>
            <a:endParaRPr lang="zh-CN" altLang="en-US" sz="2000" dirty="0">
              <a:latin typeface="+mn-lt"/>
              <a:ea typeface="+mn-ea"/>
            </a:endParaRPr>
          </a:p>
        </p:txBody>
      </p:sp>
      <p:sp>
        <p:nvSpPr>
          <p:cNvPr id="6" name="灯片编号占位符 5"/>
          <p:cNvSpPr>
            <a:spLocks noGrp="1"/>
          </p:cNvSpPr>
          <p:nvPr>
            <p:ph type="sldNum" sz="quarter" idx="12"/>
          </p:nvPr>
        </p:nvSpPr>
        <p:spPr/>
        <p:txBody>
          <a:bodyPr/>
          <a:lstStyle/>
          <a:p>
            <a:pPr>
              <a:defRPr/>
            </a:pPr>
            <a:fld id="{B5976719-4C93-4032-AE44-9AF0CDE2F195}" type="slidenum">
              <a:rPr lang="en-US" altLang="zh-CN" smtClean="0"/>
              <a:pPr>
                <a:defRPr/>
              </a:pPr>
              <a:t>65</a:t>
            </a:fld>
            <a:endParaRPr lang="en-US" altLang="zh-CN" dirty="0"/>
          </a:p>
        </p:txBody>
      </p:sp>
      <p:pic>
        <p:nvPicPr>
          <p:cNvPr id="7" name="图片 6"/>
          <p:cNvPicPr>
            <a:picLocks noChangeAspect="1"/>
          </p:cNvPicPr>
          <p:nvPr/>
        </p:nvPicPr>
        <p:blipFill>
          <a:blip r:embed="rId4">
            <a:extLst>
              <a:ext uri="{BEBA8EAE-BF5A-486C-A8C5-ECC9F3942E4B}">
                <a14:imgProps xmlns:a14="http://schemas.microsoft.com/office/drawing/2010/main">
                  <a14:imgLayer r:embed="rId5">
                    <a14:imgEffect>
                      <a14:backgroundRemoval t="0" b="100000" l="0" r="100000">
                        <a14:foregroundMark x1="30147" y1="29323" x2="58824" y2="11278"/>
                        <a14:foregroundMark x1="38971" y1="45865" x2="66912" y2="24060"/>
                        <a14:foregroundMark x1="17647" y1="72180" x2="27206" y2="90226"/>
                        <a14:foregroundMark x1="35294" y1="66917" x2="59559" y2="87218"/>
                        <a14:foregroundMark x1="67647" y1="70677" x2="88971" y2="89474"/>
                        <a14:foregroundMark x1="97059" y1="90977" x2="77941" y2="72180"/>
                        <a14:foregroundMark x1="18382" y1="95489" x2="19118" y2="70677"/>
                        <a14:foregroundMark x1="52941" y1="53383" x2="51471" y2="75940"/>
                        <a14:foregroundMark x1="7353" y1="76692" x2="15441" y2="87970"/>
                        <a14:foregroundMark x1="6618" y1="91729" x2="12500" y2="89474"/>
                        <a14:foregroundMark x1="56618" y1="60150" x2="55882" y2="72180"/>
                        <a14:foregroundMark x1="46324" y1="58647" x2="44118" y2="69925"/>
                        <a14:foregroundMark x1="79412" y1="93985" x2="64706" y2="87970"/>
                        <a14:foregroundMark x1="58824" y1="53383" x2="58824" y2="38346"/>
                        <a14:foregroundMark x1="58824" y1="18045" x2="71324" y2="25564"/>
                        <a14:foregroundMark x1="50000" y1="10526" x2="66912" y2="7519"/>
                        <a14:foregroundMark x1="37500" y1="14286" x2="48529" y2="5263"/>
                        <a14:foregroundMark x1="30882" y1="26316" x2="38235" y2="11278"/>
                      </a14:backgroundRemoval>
                    </a14:imgEffect>
                  </a14:imgLayer>
                </a14:imgProps>
              </a:ext>
            </a:extLst>
          </a:blip>
          <a:stretch>
            <a:fillRect/>
          </a:stretch>
        </p:blipFill>
        <p:spPr>
          <a:xfrm>
            <a:off x="2597805" y="1423036"/>
            <a:ext cx="833082" cy="814705"/>
          </a:xfrm>
          <a:prstGeom prst="rect">
            <a:avLst/>
          </a:prstGeom>
          <a:solidFill>
            <a:schemeClr val="bg1"/>
          </a:solidFill>
        </p:spPr>
      </p:pic>
    </p:spTree>
    <p:extLst>
      <p:ext uri="{BB962C8B-B14F-4D97-AF65-F5344CB8AC3E}">
        <p14:creationId xmlns:p14="http://schemas.microsoft.com/office/powerpoint/2010/main" val="303823585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r>
              <a:rPr lang="en-US" dirty="0"/>
              <a:t>Internet checksum: poor hash function</a:t>
            </a:r>
          </a:p>
        </p:txBody>
      </p:sp>
      <p:sp>
        <p:nvSpPr>
          <p:cNvPr id="78851" name="Rectangle 3"/>
          <p:cNvSpPr>
            <a:spLocks noGrp="1" noChangeArrowheads="1"/>
          </p:cNvSpPr>
          <p:nvPr>
            <p:ph type="body" idx="4294967295"/>
          </p:nvPr>
        </p:nvSpPr>
        <p:spPr>
          <a:xfrm>
            <a:off x="2024063" y="1232181"/>
            <a:ext cx="8424862" cy="1189038"/>
          </a:xfrm>
        </p:spPr>
        <p:txBody>
          <a:bodyPr/>
          <a:lstStyle/>
          <a:p>
            <a:pPr>
              <a:buFont typeface="Wingdings" charset="0"/>
              <a:buNone/>
            </a:pPr>
            <a:r>
              <a:rPr lang="en-US" sz="2000" dirty="0"/>
              <a:t>Internet checksum has some properties of hash function:</a:t>
            </a:r>
          </a:p>
          <a:p>
            <a:pPr indent="-223838"/>
            <a:r>
              <a:rPr lang="en-US" sz="2000" dirty="0"/>
              <a:t>produces fixed length digest (16-bit sum) of message</a:t>
            </a:r>
          </a:p>
          <a:p>
            <a:pPr indent="-223838"/>
            <a:r>
              <a:rPr lang="en-US" sz="2000" dirty="0"/>
              <a:t>is many-to-one</a:t>
            </a:r>
          </a:p>
        </p:txBody>
      </p:sp>
      <p:sp>
        <p:nvSpPr>
          <p:cNvPr id="49157" name="Rectangle 4"/>
          <p:cNvSpPr>
            <a:spLocks noChangeArrowheads="1"/>
          </p:cNvSpPr>
          <p:nvPr/>
        </p:nvSpPr>
        <p:spPr bwMode="auto">
          <a:xfrm>
            <a:off x="2024063" y="2878140"/>
            <a:ext cx="8424862" cy="9763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a:spcBef>
                <a:spcPct val="20000"/>
              </a:spcBef>
              <a:buClr>
                <a:srgbClr val="000099"/>
              </a:buClr>
              <a:buSzPct val="75000"/>
              <a:defRPr/>
            </a:pPr>
            <a:r>
              <a:rPr lang="en-US" dirty="0">
                <a:latin typeface="+mn-lt"/>
              </a:rPr>
              <a:t>But given message with given hash value, it is easy to find another message with same hash value: </a:t>
            </a:r>
          </a:p>
        </p:txBody>
      </p:sp>
      <p:sp>
        <p:nvSpPr>
          <p:cNvPr id="49158" name="Text Box 5"/>
          <p:cNvSpPr txBox="1">
            <a:spLocks noChangeArrowheads="1"/>
          </p:cNvSpPr>
          <p:nvPr/>
        </p:nvSpPr>
        <p:spPr bwMode="auto">
          <a:xfrm>
            <a:off x="2010416" y="4345055"/>
            <a:ext cx="1109663" cy="1016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b="1" dirty="0">
                <a:latin typeface="Arial" charset="0"/>
                <a:cs typeface="Arial" charset="0"/>
              </a:rPr>
              <a:t>I O U 1</a:t>
            </a:r>
          </a:p>
          <a:p>
            <a:pPr algn="ctr">
              <a:defRPr/>
            </a:pPr>
            <a:r>
              <a:rPr lang="en-US" b="1" dirty="0">
                <a:latin typeface="Arial" charset="0"/>
                <a:cs typeface="Arial" charset="0"/>
              </a:rPr>
              <a:t>0 0 . 9</a:t>
            </a:r>
          </a:p>
          <a:p>
            <a:pPr algn="ctr">
              <a:defRPr/>
            </a:pPr>
            <a:r>
              <a:rPr lang="en-US" b="1" dirty="0">
                <a:latin typeface="Arial" charset="0"/>
                <a:cs typeface="Arial" charset="0"/>
              </a:rPr>
              <a:t>9 B O B</a:t>
            </a:r>
          </a:p>
        </p:txBody>
      </p:sp>
      <p:sp>
        <p:nvSpPr>
          <p:cNvPr id="49159" name="Text Box 6"/>
          <p:cNvSpPr txBox="1">
            <a:spLocks noChangeArrowheads="1"/>
          </p:cNvSpPr>
          <p:nvPr/>
        </p:nvSpPr>
        <p:spPr bwMode="auto">
          <a:xfrm>
            <a:off x="3416940" y="4345055"/>
            <a:ext cx="1581150" cy="1016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b="1" dirty="0">
                <a:latin typeface="Arial" charset="0"/>
                <a:cs typeface="Arial" charset="0"/>
              </a:rPr>
              <a:t>49 4F 55 31</a:t>
            </a:r>
          </a:p>
          <a:p>
            <a:pPr algn="ctr">
              <a:defRPr/>
            </a:pPr>
            <a:r>
              <a:rPr lang="en-US" b="1" dirty="0">
                <a:latin typeface="Arial" charset="0"/>
                <a:cs typeface="Arial" charset="0"/>
              </a:rPr>
              <a:t>30 30 2E 39</a:t>
            </a:r>
          </a:p>
          <a:p>
            <a:pPr algn="ctr">
              <a:defRPr/>
            </a:pPr>
            <a:r>
              <a:rPr lang="en-US" b="1" dirty="0">
                <a:latin typeface="Arial" charset="0"/>
                <a:cs typeface="Arial" charset="0"/>
              </a:rPr>
              <a:t>39 42 D2 42</a:t>
            </a:r>
          </a:p>
        </p:txBody>
      </p:sp>
      <p:sp>
        <p:nvSpPr>
          <p:cNvPr id="49160" name="Text Box 7"/>
          <p:cNvSpPr txBox="1">
            <a:spLocks noChangeArrowheads="1"/>
          </p:cNvSpPr>
          <p:nvPr/>
        </p:nvSpPr>
        <p:spPr bwMode="auto">
          <a:xfrm>
            <a:off x="1927866" y="3986280"/>
            <a:ext cx="1223963" cy="400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u="sng" dirty="0">
                <a:latin typeface="Arial" charset="0"/>
                <a:cs typeface="Arial" charset="0"/>
              </a:rPr>
              <a:t>message</a:t>
            </a:r>
          </a:p>
        </p:txBody>
      </p:sp>
      <p:sp>
        <p:nvSpPr>
          <p:cNvPr id="49161" name="Text Box 8"/>
          <p:cNvSpPr txBox="1">
            <a:spLocks noChangeArrowheads="1"/>
          </p:cNvSpPr>
          <p:nvPr/>
        </p:nvSpPr>
        <p:spPr bwMode="auto">
          <a:xfrm>
            <a:off x="3416941" y="3981518"/>
            <a:ext cx="1649413" cy="400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u="sng" dirty="0">
                <a:latin typeface="Arial" charset="0"/>
                <a:cs typeface="Arial" charset="0"/>
              </a:rPr>
              <a:t>ASCII format</a:t>
            </a:r>
          </a:p>
        </p:txBody>
      </p:sp>
      <p:sp>
        <p:nvSpPr>
          <p:cNvPr id="49162" name="Line 9"/>
          <p:cNvSpPr>
            <a:spLocks noChangeShapeType="1"/>
          </p:cNvSpPr>
          <p:nvPr/>
        </p:nvSpPr>
        <p:spPr bwMode="auto">
          <a:xfrm>
            <a:off x="3397891" y="5364230"/>
            <a:ext cx="1603375"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p>
        </p:txBody>
      </p:sp>
      <p:sp>
        <p:nvSpPr>
          <p:cNvPr id="49163" name="Text Box 10"/>
          <p:cNvSpPr txBox="1">
            <a:spLocks noChangeArrowheads="1"/>
          </p:cNvSpPr>
          <p:nvPr/>
        </p:nvSpPr>
        <p:spPr bwMode="auto">
          <a:xfrm>
            <a:off x="3348678" y="5397568"/>
            <a:ext cx="1744662" cy="400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b="1" dirty="0">
                <a:latin typeface="Arial" charset="0"/>
                <a:cs typeface="Arial" charset="0"/>
              </a:rPr>
              <a:t>B2 C1 D2 AC</a:t>
            </a:r>
          </a:p>
        </p:txBody>
      </p:sp>
      <p:sp>
        <p:nvSpPr>
          <p:cNvPr id="49164" name="Text Box 11"/>
          <p:cNvSpPr txBox="1">
            <a:spLocks noChangeArrowheads="1"/>
          </p:cNvSpPr>
          <p:nvPr/>
        </p:nvSpPr>
        <p:spPr bwMode="auto">
          <a:xfrm>
            <a:off x="7031678" y="4329180"/>
            <a:ext cx="1109662" cy="1016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b="1" dirty="0">
                <a:latin typeface="Arial" charset="0"/>
                <a:cs typeface="Arial" charset="0"/>
              </a:rPr>
              <a:t>I O U </a:t>
            </a:r>
            <a:r>
              <a:rPr lang="en-US" b="1" u="sng" dirty="0">
                <a:solidFill>
                  <a:srgbClr val="FF0000"/>
                </a:solidFill>
                <a:latin typeface="Arial" charset="0"/>
                <a:cs typeface="Arial" charset="0"/>
              </a:rPr>
              <a:t>9</a:t>
            </a:r>
          </a:p>
          <a:p>
            <a:pPr algn="ctr">
              <a:defRPr/>
            </a:pPr>
            <a:r>
              <a:rPr lang="en-US" b="1" dirty="0">
                <a:latin typeface="Arial" charset="0"/>
                <a:cs typeface="Arial" charset="0"/>
              </a:rPr>
              <a:t>0 0 . </a:t>
            </a:r>
            <a:r>
              <a:rPr lang="en-US" b="1" u="sng" dirty="0">
                <a:solidFill>
                  <a:srgbClr val="FF0000"/>
                </a:solidFill>
                <a:latin typeface="Arial" charset="0"/>
                <a:cs typeface="Arial" charset="0"/>
              </a:rPr>
              <a:t>1</a:t>
            </a:r>
          </a:p>
          <a:p>
            <a:pPr algn="ctr">
              <a:defRPr/>
            </a:pPr>
            <a:r>
              <a:rPr lang="en-US" b="1" dirty="0">
                <a:latin typeface="Arial" charset="0"/>
                <a:cs typeface="Arial" charset="0"/>
              </a:rPr>
              <a:t>9 B O B</a:t>
            </a:r>
          </a:p>
        </p:txBody>
      </p:sp>
      <p:sp>
        <p:nvSpPr>
          <p:cNvPr id="49165" name="Text Box 12"/>
          <p:cNvSpPr txBox="1">
            <a:spLocks noChangeArrowheads="1"/>
          </p:cNvSpPr>
          <p:nvPr/>
        </p:nvSpPr>
        <p:spPr bwMode="auto">
          <a:xfrm>
            <a:off x="8438203" y="4329180"/>
            <a:ext cx="1581150" cy="1016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b="1" dirty="0">
                <a:latin typeface="Arial" charset="0"/>
                <a:cs typeface="Arial" charset="0"/>
              </a:rPr>
              <a:t>49 4F 55 </a:t>
            </a:r>
            <a:r>
              <a:rPr lang="en-US" b="1" u="sng" dirty="0">
                <a:solidFill>
                  <a:srgbClr val="FF0000"/>
                </a:solidFill>
                <a:latin typeface="Arial" charset="0"/>
                <a:cs typeface="Arial" charset="0"/>
              </a:rPr>
              <a:t>39</a:t>
            </a:r>
          </a:p>
          <a:p>
            <a:pPr algn="ctr">
              <a:defRPr/>
            </a:pPr>
            <a:r>
              <a:rPr lang="en-US" b="1" dirty="0">
                <a:latin typeface="Arial" charset="0"/>
                <a:cs typeface="Arial" charset="0"/>
              </a:rPr>
              <a:t>30 30 2E </a:t>
            </a:r>
            <a:r>
              <a:rPr lang="en-US" b="1" u="sng" dirty="0">
                <a:solidFill>
                  <a:srgbClr val="FF0000"/>
                </a:solidFill>
                <a:latin typeface="Arial" charset="0"/>
                <a:cs typeface="Arial" charset="0"/>
              </a:rPr>
              <a:t>31</a:t>
            </a:r>
          </a:p>
          <a:p>
            <a:pPr algn="ctr">
              <a:defRPr/>
            </a:pPr>
            <a:r>
              <a:rPr lang="en-US" b="1" dirty="0">
                <a:latin typeface="Arial" charset="0"/>
                <a:cs typeface="Arial" charset="0"/>
              </a:rPr>
              <a:t>39 42 D2 42</a:t>
            </a:r>
          </a:p>
        </p:txBody>
      </p:sp>
      <p:sp>
        <p:nvSpPr>
          <p:cNvPr id="49166" name="Text Box 13"/>
          <p:cNvSpPr txBox="1">
            <a:spLocks noChangeArrowheads="1"/>
          </p:cNvSpPr>
          <p:nvPr/>
        </p:nvSpPr>
        <p:spPr bwMode="auto">
          <a:xfrm>
            <a:off x="6949128" y="3970405"/>
            <a:ext cx="1223962" cy="400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u="sng" dirty="0">
                <a:latin typeface="Arial" charset="0"/>
                <a:cs typeface="Arial" charset="0"/>
              </a:rPr>
              <a:t>message</a:t>
            </a:r>
          </a:p>
        </p:txBody>
      </p:sp>
      <p:sp>
        <p:nvSpPr>
          <p:cNvPr id="49167" name="Text Box 14"/>
          <p:cNvSpPr txBox="1">
            <a:spLocks noChangeArrowheads="1"/>
          </p:cNvSpPr>
          <p:nvPr/>
        </p:nvSpPr>
        <p:spPr bwMode="auto">
          <a:xfrm>
            <a:off x="8438203" y="3965643"/>
            <a:ext cx="1649412" cy="400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u="sng" dirty="0">
                <a:latin typeface="Arial" charset="0"/>
                <a:cs typeface="Arial" charset="0"/>
              </a:rPr>
              <a:t>ASCII format</a:t>
            </a:r>
          </a:p>
        </p:txBody>
      </p:sp>
      <p:sp>
        <p:nvSpPr>
          <p:cNvPr id="49168" name="Line 15"/>
          <p:cNvSpPr>
            <a:spLocks noChangeShapeType="1"/>
          </p:cNvSpPr>
          <p:nvPr/>
        </p:nvSpPr>
        <p:spPr bwMode="auto">
          <a:xfrm>
            <a:off x="8419154" y="5348355"/>
            <a:ext cx="1603375"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p>
        </p:txBody>
      </p:sp>
      <p:sp>
        <p:nvSpPr>
          <p:cNvPr id="49169" name="Text Box 16"/>
          <p:cNvSpPr txBox="1">
            <a:spLocks noChangeArrowheads="1"/>
          </p:cNvSpPr>
          <p:nvPr/>
        </p:nvSpPr>
        <p:spPr bwMode="auto">
          <a:xfrm>
            <a:off x="8369941" y="5381693"/>
            <a:ext cx="1744663" cy="400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b="1" dirty="0">
                <a:latin typeface="Arial" charset="0"/>
                <a:cs typeface="Arial" charset="0"/>
              </a:rPr>
              <a:t>B2 C1 D2 AC</a:t>
            </a:r>
          </a:p>
        </p:txBody>
      </p:sp>
      <p:sp>
        <p:nvSpPr>
          <p:cNvPr id="49170" name="Text Box 17"/>
          <p:cNvSpPr txBox="1">
            <a:spLocks noChangeArrowheads="1"/>
          </p:cNvSpPr>
          <p:nvPr/>
        </p:nvSpPr>
        <p:spPr bwMode="auto">
          <a:xfrm>
            <a:off x="5391569" y="5657918"/>
            <a:ext cx="2475357" cy="7078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dirty="0">
                <a:solidFill>
                  <a:srgbClr val="000099"/>
                </a:solidFill>
                <a:latin typeface="+mn-lt"/>
                <a:cs typeface="Arial" charset="0"/>
              </a:rPr>
              <a:t>different messages</a:t>
            </a:r>
          </a:p>
          <a:p>
            <a:pPr algn="ctr">
              <a:defRPr/>
            </a:pPr>
            <a:r>
              <a:rPr lang="en-US" dirty="0">
                <a:solidFill>
                  <a:srgbClr val="000099"/>
                </a:solidFill>
                <a:latin typeface="+mn-lt"/>
                <a:cs typeface="Arial" charset="0"/>
              </a:rPr>
              <a:t>but identical checksums</a:t>
            </a:r>
            <a:r>
              <a:rPr lang="en-US" dirty="0">
                <a:solidFill>
                  <a:schemeClr val="accent2"/>
                </a:solidFill>
                <a:latin typeface="+mn-lt"/>
                <a:cs typeface="Arial" charset="0"/>
              </a:rPr>
              <a:t>!</a:t>
            </a:r>
          </a:p>
        </p:txBody>
      </p:sp>
      <p:sp>
        <p:nvSpPr>
          <p:cNvPr id="49171" name="Line 18"/>
          <p:cNvSpPr>
            <a:spLocks noChangeShapeType="1"/>
          </p:cNvSpPr>
          <p:nvPr/>
        </p:nvSpPr>
        <p:spPr bwMode="auto">
          <a:xfrm flipH="1" flipV="1">
            <a:off x="5085403" y="5589655"/>
            <a:ext cx="381000" cy="84138"/>
          </a:xfrm>
          <a:prstGeom prst="line">
            <a:avLst/>
          </a:prstGeom>
          <a:noFill/>
          <a:ln w="19050">
            <a:solidFill>
              <a:schemeClr val="accent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latin typeface="+mn-lt"/>
            </a:endParaRPr>
          </a:p>
        </p:txBody>
      </p:sp>
      <p:sp>
        <p:nvSpPr>
          <p:cNvPr id="49172" name="Line 19"/>
          <p:cNvSpPr>
            <a:spLocks noChangeShapeType="1"/>
          </p:cNvSpPr>
          <p:nvPr/>
        </p:nvSpPr>
        <p:spPr bwMode="auto">
          <a:xfrm flipV="1">
            <a:off x="7995290" y="5573780"/>
            <a:ext cx="381000" cy="84138"/>
          </a:xfrm>
          <a:prstGeom prst="line">
            <a:avLst/>
          </a:prstGeom>
          <a:noFill/>
          <a:ln w="19050">
            <a:solidFill>
              <a:schemeClr val="accent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latin typeface="+mn-lt"/>
            </a:endParaRPr>
          </a:p>
        </p:txBody>
      </p:sp>
      <p:sp>
        <p:nvSpPr>
          <p:cNvPr id="3" name="文本框 2"/>
          <p:cNvSpPr txBox="1"/>
          <p:nvPr/>
        </p:nvSpPr>
        <p:spPr>
          <a:xfrm>
            <a:off x="1729312" y="6177000"/>
            <a:ext cx="2448106" cy="400110"/>
          </a:xfrm>
          <a:prstGeom prst="rect">
            <a:avLst/>
          </a:prstGeom>
          <a:noFill/>
          <a:ln>
            <a:noFill/>
          </a:ln>
        </p:spPr>
        <p:txBody>
          <a:bodyPr wrap="none" rtlCol="0">
            <a:spAutoFit/>
          </a:bodyPr>
          <a:lstStyle/>
          <a:p>
            <a:r>
              <a:rPr lang="en-US" altLang="zh-CN" sz="2000" b="1" dirty="0">
                <a:solidFill>
                  <a:schemeClr val="accent2"/>
                </a:solidFill>
                <a:latin typeface="+mn-lt"/>
                <a:ea typeface="+mn-ea"/>
              </a:rPr>
              <a:t>Question: Good hash?</a:t>
            </a:r>
            <a:endParaRPr lang="zh-CN" altLang="en-US" sz="2000" b="1" dirty="0">
              <a:solidFill>
                <a:schemeClr val="accent2"/>
              </a:solidFill>
              <a:latin typeface="+mn-lt"/>
              <a:ea typeface="+mn-ea"/>
            </a:endParaRPr>
          </a:p>
        </p:txBody>
      </p:sp>
      <p:sp>
        <p:nvSpPr>
          <p:cNvPr id="4" name="灯片编号占位符 3"/>
          <p:cNvSpPr>
            <a:spLocks noGrp="1"/>
          </p:cNvSpPr>
          <p:nvPr>
            <p:ph type="sldNum" sz="quarter" idx="12"/>
          </p:nvPr>
        </p:nvSpPr>
        <p:spPr/>
        <p:txBody>
          <a:bodyPr/>
          <a:lstStyle/>
          <a:p>
            <a:pPr>
              <a:defRPr/>
            </a:pPr>
            <a:fld id="{B5976719-4C93-4032-AE44-9AF0CDE2F195}" type="slidenum">
              <a:rPr lang="en-US" altLang="zh-CN" smtClean="0"/>
              <a:pPr>
                <a:defRPr/>
              </a:pPr>
              <a:t>66</a:t>
            </a:fld>
            <a:endParaRPr lang="en-US" altLang="zh-CN" dirty="0"/>
          </a:p>
        </p:txBody>
      </p:sp>
    </p:spTree>
    <p:extLst>
      <p:ext uri="{BB962C8B-B14F-4D97-AF65-F5344CB8AC3E}">
        <p14:creationId xmlns:p14="http://schemas.microsoft.com/office/powerpoint/2010/main" val="221429006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0470655-4F84-43CA-8085-8C17CDDCD0C8}"/>
              </a:ext>
            </a:extLst>
          </p:cNvPr>
          <p:cNvSpPr>
            <a:spLocks noGrp="1"/>
          </p:cNvSpPr>
          <p:nvPr>
            <p:ph type="title"/>
          </p:nvPr>
        </p:nvSpPr>
        <p:spPr/>
        <p:txBody>
          <a:bodyPr/>
          <a:lstStyle/>
          <a:p>
            <a:r>
              <a:rPr lang="zh-CN" altLang="en-US" dirty="0"/>
              <a:t>中国人破解</a:t>
            </a:r>
            <a:r>
              <a:rPr lang="en-US" altLang="zh-CN" dirty="0"/>
              <a:t>MD5</a:t>
            </a:r>
            <a:endParaRPr lang="zh-CN" altLang="en-US" dirty="0"/>
          </a:p>
        </p:txBody>
      </p:sp>
      <p:sp>
        <p:nvSpPr>
          <p:cNvPr id="3" name="灯片编号占位符 2">
            <a:extLst>
              <a:ext uri="{FF2B5EF4-FFF2-40B4-BE49-F238E27FC236}">
                <a16:creationId xmlns:a16="http://schemas.microsoft.com/office/drawing/2014/main" id="{9F881A2D-D50F-4584-9A41-30EE1A8D6AAE}"/>
              </a:ext>
            </a:extLst>
          </p:cNvPr>
          <p:cNvSpPr>
            <a:spLocks noGrp="1"/>
          </p:cNvSpPr>
          <p:nvPr>
            <p:ph type="sldNum" sz="quarter" idx="12"/>
          </p:nvPr>
        </p:nvSpPr>
        <p:spPr/>
        <p:txBody>
          <a:bodyPr/>
          <a:lstStyle/>
          <a:p>
            <a:pPr>
              <a:defRPr/>
            </a:pPr>
            <a:fld id="{B5976719-4C93-4032-AE44-9AF0CDE2F195}" type="slidenum">
              <a:rPr lang="en-US" altLang="zh-CN" smtClean="0"/>
              <a:t>67</a:t>
            </a:fld>
            <a:endParaRPr lang="en-US" altLang="zh-CN" dirty="0"/>
          </a:p>
        </p:txBody>
      </p:sp>
      <p:pic>
        <p:nvPicPr>
          <p:cNvPr id="390146" name="Picture 2" descr="王小云是怎么解密md5的？揭秘：md5算法原理">
            <a:extLst>
              <a:ext uri="{FF2B5EF4-FFF2-40B4-BE49-F238E27FC236}">
                <a16:creationId xmlns:a16="http://schemas.microsoft.com/office/drawing/2014/main" id="{A038405D-F6A9-4669-B119-21C60139B5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3380" y="1813445"/>
            <a:ext cx="4566401" cy="3042364"/>
          </a:xfrm>
          <a:prstGeom prst="rect">
            <a:avLst/>
          </a:prstGeom>
          <a:noFill/>
          <a:extLst>
            <a:ext uri="{909E8E84-426E-40DD-AFC4-6F175D3DCCD1}">
              <a14:hiddenFill xmlns:a14="http://schemas.microsoft.com/office/drawing/2010/main">
                <a:solidFill>
                  <a:srgbClr val="FFFFFF"/>
                </a:solidFill>
              </a14:hiddenFill>
            </a:ext>
          </a:extLst>
        </p:spPr>
      </p:pic>
      <p:sp>
        <p:nvSpPr>
          <p:cNvPr id="4" name="文本框 3">
            <a:extLst>
              <a:ext uri="{FF2B5EF4-FFF2-40B4-BE49-F238E27FC236}">
                <a16:creationId xmlns:a16="http://schemas.microsoft.com/office/drawing/2014/main" id="{C82341B8-FE3A-48FD-AA7F-AE2570C7B404}"/>
              </a:ext>
            </a:extLst>
          </p:cNvPr>
          <p:cNvSpPr txBox="1"/>
          <p:nvPr/>
        </p:nvSpPr>
        <p:spPr>
          <a:xfrm>
            <a:off x="1192184" y="5418666"/>
            <a:ext cx="9648795" cy="1015663"/>
          </a:xfrm>
          <a:prstGeom prst="rect">
            <a:avLst/>
          </a:prstGeom>
          <a:noFill/>
        </p:spPr>
        <p:txBody>
          <a:bodyPr wrap="none" rtlCol="0">
            <a:spAutoFit/>
          </a:bodyPr>
          <a:lstStyle/>
          <a:p>
            <a:pPr algn="ctr"/>
            <a:r>
              <a:rPr lang="zh-CN" altLang="en-US" sz="2000" b="1" dirty="0">
                <a:latin typeface="+mn-lt"/>
              </a:rPr>
              <a:t>王小云教授的研究成果如下：</a:t>
            </a:r>
            <a:r>
              <a:rPr lang="en-US" altLang="zh-CN" sz="2000" b="1" dirty="0">
                <a:latin typeface="+mn-lt"/>
              </a:rPr>
              <a:t>MD5(M1)=MD5(M2)</a:t>
            </a:r>
          </a:p>
          <a:p>
            <a:pPr algn="ctr"/>
            <a:endParaRPr lang="en-US" altLang="zh-CN" sz="2000" b="1" dirty="0">
              <a:latin typeface="+mn-lt"/>
            </a:endParaRPr>
          </a:p>
          <a:p>
            <a:pPr algn="ctr"/>
            <a:r>
              <a:rPr lang="zh-CN" altLang="en-US" sz="2000" b="1" dirty="0">
                <a:latin typeface="+mn-lt"/>
              </a:rPr>
              <a:t>即给定消息 </a:t>
            </a:r>
            <a:r>
              <a:rPr lang="en-US" altLang="zh-CN" sz="2000" b="1" dirty="0">
                <a:latin typeface="+mn-lt"/>
              </a:rPr>
              <a:t>M1</a:t>
            </a:r>
            <a:r>
              <a:rPr lang="zh-CN" altLang="en-US" sz="2000" b="1" dirty="0">
                <a:latin typeface="+mn-lt"/>
              </a:rPr>
              <a:t>，能够计算获取 </a:t>
            </a:r>
            <a:r>
              <a:rPr lang="en-US" altLang="zh-CN" sz="2000" b="1" dirty="0">
                <a:latin typeface="+mn-lt"/>
              </a:rPr>
              <a:t>M2</a:t>
            </a:r>
            <a:r>
              <a:rPr lang="zh-CN" altLang="en-US" sz="2000" b="1" dirty="0">
                <a:latin typeface="+mn-lt"/>
              </a:rPr>
              <a:t>，使得 </a:t>
            </a:r>
            <a:r>
              <a:rPr lang="en-US" altLang="zh-CN" sz="2000" b="1" dirty="0">
                <a:latin typeface="+mn-lt"/>
              </a:rPr>
              <a:t>M2 </a:t>
            </a:r>
            <a:r>
              <a:rPr lang="zh-CN" altLang="en-US" sz="2000" b="1" dirty="0">
                <a:latin typeface="+mn-lt"/>
              </a:rPr>
              <a:t>产生的散列值与 </a:t>
            </a:r>
            <a:r>
              <a:rPr lang="en-US" altLang="zh-CN" sz="2000" b="1" dirty="0">
                <a:latin typeface="+mn-lt"/>
              </a:rPr>
              <a:t>M1 </a:t>
            </a:r>
            <a:r>
              <a:rPr lang="zh-CN" altLang="en-US" sz="2000" b="1" dirty="0">
                <a:latin typeface="+mn-lt"/>
              </a:rPr>
              <a:t>产生的散列值相同。</a:t>
            </a:r>
          </a:p>
        </p:txBody>
      </p:sp>
    </p:spTree>
    <p:extLst>
      <p:ext uri="{BB962C8B-B14F-4D97-AF65-F5344CB8AC3E}">
        <p14:creationId xmlns:p14="http://schemas.microsoft.com/office/powerpoint/2010/main" val="165554242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Property of cryptographic hash function</a:t>
            </a:r>
            <a:endParaRPr lang="zh-CN" altLang="en-US" dirty="0"/>
          </a:p>
        </p:txBody>
      </p:sp>
      <p:sp>
        <p:nvSpPr>
          <p:cNvPr id="4" name="文本框 3"/>
          <p:cNvSpPr txBox="1"/>
          <p:nvPr/>
        </p:nvSpPr>
        <p:spPr>
          <a:xfrm>
            <a:off x="2216774" y="4655833"/>
            <a:ext cx="5934638" cy="523220"/>
          </a:xfrm>
          <a:prstGeom prst="rect">
            <a:avLst/>
          </a:prstGeom>
          <a:noFill/>
          <a:ln>
            <a:noFill/>
          </a:ln>
        </p:spPr>
        <p:txBody>
          <a:bodyPr wrap="none" rtlCol="0">
            <a:spAutoFit/>
          </a:bodyPr>
          <a:lstStyle/>
          <a:p>
            <a:r>
              <a:rPr lang="en-US" altLang="zh-CN" sz="2800" b="1" dirty="0">
                <a:solidFill>
                  <a:schemeClr val="accent2"/>
                </a:solidFill>
                <a:latin typeface="+mn-lt"/>
                <a:ea typeface="+mn-ea"/>
              </a:rPr>
              <a:t>So, H() must have the following property!</a:t>
            </a:r>
            <a:endParaRPr lang="zh-CN" altLang="en-US" sz="2800" b="1" dirty="0">
              <a:solidFill>
                <a:schemeClr val="accent2"/>
              </a:solidFill>
              <a:latin typeface="+mn-lt"/>
              <a:ea typeface="+mn-ea"/>
            </a:endParaRPr>
          </a:p>
        </p:txBody>
      </p:sp>
      <p:sp>
        <p:nvSpPr>
          <p:cNvPr id="5" name="文本框 4"/>
          <p:cNvSpPr txBox="1"/>
          <p:nvPr/>
        </p:nvSpPr>
        <p:spPr>
          <a:xfrm>
            <a:off x="1524000" y="5371245"/>
            <a:ext cx="9144000" cy="1135247"/>
          </a:xfrm>
          <a:prstGeom prst="rect">
            <a:avLst/>
          </a:prstGeom>
          <a:solidFill>
            <a:schemeClr val="tx2">
              <a:lumMod val="75000"/>
            </a:schemeClr>
          </a:solidFill>
          <a:ln>
            <a:noFill/>
          </a:ln>
        </p:spPr>
        <p:txBody>
          <a:bodyPr wrap="square" rtlCol="0">
            <a:spAutoFit/>
          </a:bodyPr>
          <a:lstStyle/>
          <a:p>
            <a:pPr algn="ctr">
              <a:lnSpc>
                <a:spcPct val="150000"/>
              </a:lnSpc>
            </a:pPr>
            <a:r>
              <a:rPr lang="en-US" altLang="zh-CN" b="1" dirty="0">
                <a:solidFill>
                  <a:schemeClr val="bg1"/>
                </a:solidFill>
                <a:latin typeface="+mn-lt"/>
                <a:ea typeface="+mn-ea"/>
              </a:rPr>
              <a:t>It is computationally infeasible to find any two different messages x and y such that H(x)=H(y)</a:t>
            </a:r>
            <a:endParaRPr lang="zh-CN" altLang="en-US" b="1" dirty="0">
              <a:solidFill>
                <a:schemeClr val="bg1"/>
              </a:solidFill>
              <a:latin typeface="+mn-lt"/>
              <a:ea typeface="+mn-ea"/>
            </a:endParaRPr>
          </a:p>
        </p:txBody>
      </p:sp>
      <p:sp>
        <p:nvSpPr>
          <p:cNvPr id="6" name="灯片编号占位符 5"/>
          <p:cNvSpPr>
            <a:spLocks noGrp="1"/>
          </p:cNvSpPr>
          <p:nvPr>
            <p:ph type="sldNum" sz="quarter" idx="12"/>
          </p:nvPr>
        </p:nvSpPr>
        <p:spPr/>
        <p:txBody>
          <a:bodyPr/>
          <a:lstStyle/>
          <a:p>
            <a:pPr>
              <a:defRPr/>
            </a:pPr>
            <a:fld id="{B5976719-4C93-4032-AE44-9AF0CDE2F195}" type="slidenum">
              <a:rPr lang="en-US" altLang="zh-CN" smtClean="0"/>
              <a:pPr>
                <a:defRPr/>
              </a:pPr>
              <a:t>68</a:t>
            </a:fld>
            <a:endParaRPr lang="en-US" altLang="zh-CN" dirty="0"/>
          </a:p>
        </p:txBody>
      </p:sp>
      <p:pic>
        <p:nvPicPr>
          <p:cNvPr id="15" name="图片 14"/>
          <p:cNvPicPr>
            <a:picLocks noChangeAspect="1"/>
          </p:cNvPicPr>
          <p:nvPr/>
        </p:nvPicPr>
        <p:blipFill>
          <a:blip r:embed="rId2" cstate="email">
            <a:extLst>
              <a:ext uri="{BEBA8EAE-BF5A-486C-A8C5-ECC9F3942E4B}">
                <a14:imgProps xmlns:a14="http://schemas.microsoft.com/office/drawing/2010/main">
                  <a14:imgLayer r:embed="rId3">
                    <a14:imgEffect>
                      <a14:backgroundRemoval t="0" b="99194" l="893" r="100000">
                        <a14:foregroundMark x1="25893" y1="82258" x2="25893" y2="82258"/>
                        <a14:foregroundMark x1="41964" y1="69355" x2="8036" y2="87903"/>
                        <a14:foregroundMark x1="77679" y1="68548" x2="99107" y2="80645"/>
                        <a14:foregroundMark x1="31250" y1="70968" x2="893" y2="90323"/>
                        <a14:foregroundMark x1="43750" y1="16935" x2="82143" y2="46774"/>
                        <a14:foregroundMark x1="33929" y1="20968" x2="27679" y2="57258"/>
                        <a14:foregroundMark x1="15179" y1="57258" x2="38393" y2="67742"/>
                        <a14:foregroundMark x1="75893" y1="76613" x2="92857" y2="91129"/>
                        <a14:foregroundMark x1="64286" y1="83065" x2="72321" y2="95161"/>
                        <a14:foregroundMark x1="48214" y1="79839" x2="68750" y2="94355"/>
                        <a14:foregroundMark x1="27679" y1="92742" x2="65179" y2="87097"/>
                      </a14:backgroundRemoval>
                    </a14:imgEffect>
                  </a14:imgLayer>
                </a14:imgProps>
              </a:ext>
              <a:ext uri="{28A0092B-C50C-407E-A947-70E740481C1C}">
                <a14:useLocalDpi xmlns:a14="http://schemas.microsoft.com/office/drawing/2010/main"/>
              </a:ext>
            </a:extLst>
          </a:blip>
          <a:stretch>
            <a:fillRect/>
          </a:stretch>
        </p:blipFill>
        <p:spPr>
          <a:xfrm>
            <a:off x="3947646" y="1246253"/>
            <a:ext cx="516563" cy="571909"/>
          </a:xfrm>
          <a:prstGeom prst="rect">
            <a:avLst/>
          </a:prstGeom>
        </p:spPr>
      </p:pic>
      <p:pic>
        <p:nvPicPr>
          <p:cNvPr id="16" name="图片 15"/>
          <p:cNvPicPr>
            <a:picLocks noChangeAspect="1"/>
          </p:cNvPicPr>
          <p:nvPr/>
        </p:nvPicPr>
        <p:blipFill>
          <a:blip r:embed="rId4">
            <a:extLst>
              <a:ext uri="{BEBA8EAE-BF5A-486C-A8C5-ECC9F3942E4B}">
                <a14:imgProps xmlns:a14="http://schemas.microsoft.com/office/drawing/2010/main">
                  <a14:imgLayer r:embed="rId5">
                    <a14:imgEffect>
                      <a14:backgroundRemoval t="0" b="100000" l="0" r="100000">
                        <a14:foregroundMark x1="30147" y1="29323" x2="58824" y2="11278"/>
                        <a14:foregroundMark x1="38971" y1="45865" x2="66912" y2="24060"/>
                        <a14:foregroundMark x1="17647" y1="72180" x2="27206" y2="90226"/>
                        <a14:foregroundMark x1="35294" y1="66917" x2="59559" y2="87218"/>
                        <a14:foregroundMark x1="67647" y1="70677" x2="88971" y2="89474"/>
                        <a14:foregroundMark x1="97059" y1="90977" x2="77941" y2="72180"/>
                        <a14:foregroundMark x1="18382" y1="95489" x2="19118" y2="70677"/>
                        <a14:foregroundMark x1="52941" y1="53383" x2="51471" y2="75940"/>
                        <a14:foregroundMark x1="7353" y1="76692" x2="15441" y2="87970"/>
                        <a14:foregroundMark x1="6618" y1="91729" x2="12500" y2="89474"/>
                        <a14:foregroundMark x1="56618" y1="60150" x2="55882" y2="72180"/>
                        <a14:foregroundMark x1="46324" y1="58647" x2="44118" y2="69925"/>
                        <a14:foregroundMark x1="79412" y1="93985" x2="64706" y2="87970"/>
                        <a14:foregroundMark x1="58824" y1="53383" x2="58824" y2="38346"/>
                        <a14:foregroundMark x1="58824" y1="18045" x2="71324" y2="25564"/>
                        <a14:foregroundMark x1="50000" y1="10526" x2="66912" y2="7519"/>
                        <a14:foregroundMark x1="37500" y1="14286" x2="48529" y2="5263"/>
                        <a14:foregroundMark x1="30882" y1="26316" x2="38235" y2="11278"/>
                      </a14:backgroundRemoval>
                    </a14:imgEffect>
                  </a14:imgLayer>
                </a14:imgProps>
              </a:ext>
            </a:extLst>
          </a:blip>
          <a:stretch>
            <a:fillRect/>
          </a:stretch>
        </p:blipFill>
        <p:spPr>
          <a:xfrm>
            <a:off x="7580386" y="1311785"/>
            <a:ext cx="524219" cy="512655"/>
          </a:xfrm>
          <a:prstGeom prst="rect">
            <a:avLst/>
          </a:prstGeom>
        </p:spPr>
      </p:pic>
      <p:sp>
        <p:nvSpPr>
          <p:cNvPr id="20" name="文本框 19"/>
          <p:cNvSpPr txBox="1"/>
          <p:nvPr/>
        </p:nvSpPr>
        <p:spPr>
          <a:xfrm>
            <a:off x="3604642" y="2790110"/>
            <a:ext cx="1202572" cy="400110"/>
          </a:xfrm>
          <a:prstGeom prst="rect">
            <a:avLst/>
          </a:prstGeom>
          <a:noFill/>
          <a:ln>
            <a:noFill/>
          </a:ln>
        </p:spPr>
        <p:txBody>
          <a:bodyPr wrap="none" rtlCol="0">
            <a:spAutoFit/>
          </a:bodyPr>
          <a:lstStyle/>
          <a:p>
            <a:pPr algn="ctr"/>
            <a:r>
              <a:rPr lang="en-US" altLang="zh-CN" sz="2000" dirty="0">
                <a:latin typeface="+mn-lt"/>
                <a:ea typeface="+mn-ea"/>
              </a:rPr>
              <a:t>Message x</a:t>
            </a:r>
            <a:endParaRPr lang="zh-CN" altLang="en-US" sz="2000" dirty="0">
              <a:latin typeface="+mn-lt"/>
              <a:ea typeface="+mn-ea"/>
            </a:endParaRPr>
          </a:p>
        </p:txBody>
      </p:sp>
      <p:sp>
        <p:nvSpPr>
          <p:cNvPr id="21" name="文本框 20"/>
          <p:cNvSpPr txBox="1"/>
          <p:nvPr/>
        </p:nvSpPr>
        <p:spPr>
          <a:xfrm>
            <a:off x="6935636" y="2790110"/>
            <a:ext cx="2404824" cy="400110"/>
          </a:xfrm>
          <a:prstGeom prst="rect">
            <a:avLst/>
          </a:prstGeom>
          <a:noFill/>
          <a:ln>
            <a:noFill/>
          </a:ln>
        </p:spPr>
        <p:txBody>
          <a:bodyPr wrap="none" rtlCol="0">
            <a:spAutoFit/>
          </a:bodyPr>
          <a:lstStyle/>
          <a:p>
            <a:pPr algn="ctr"/>
            <a:r>
              <a:rPr lang="en-US" altLang="zh-CN" sz="2000" dirty="0">
                <a:latin typeface="+mn-lt"/>
                <a:ea typeface="+mn-ea"/>
              </a:rPr>
              <a:t>Get a wrong message y</a:t>
            </a:r>
            <a:endParaRPr lang="zh-CN" altLang="en-US" sz="2000" dirty="0">
              <a:latin typeface="+mn-lt"/>
              <a:ea typeface="+mn-ea"/>
            </a:endParaRPr>
          </a:p>
        </p:txBody>
      </p:sp>
      <p:pic>
        <p:nvPicPr>
          <p:cNvPr id="23" name="Picture 12" descr="Ev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97695" y="2761426"/>
            <a:ext cx="731403" cy="875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8" name="文本框 27"/>
          <p:cNvSpPr txBox="1"/>
          <p:nvPr/>
        </p:nvSpPr>
        <p:spPr>
          <a:xfrm>
            <a:off x="4291628" y="3797211"/>
            <a:ext cx="3591047" cy="400110"/>
          </a:xfrm>
          <a:prstGeom prst="rect">
            <a:avLst/>
          </a:prstGeom>
          <a:noFill/>
          <a:ln>
            <a:noFill/>
          </a:ln>
        </p:spPr>
        <p:txBody>
          <a:bodyPr wrap="none" rtlCol="0">
            <a:spAutoFit/>
          </a:bodyPr>
          <a:lstStyle/>
          <a:p>
            <a:pPr algn="ctr"/>
            <a:r>
              <a:rPr lang="en-US" altLang="zh-CN" sz="2000" dirty="0">
                <a:solidFill>
                  <a:schemeClr val="accent5"/>
                </a:solidFill>
                <a:latin typeface="+mn-lt"/>
                <a:ea typeface="+mn-ea"/>
              </a:rPr>
              <a:t>with H(x), get y such that H(y) = H(x)</a:t>
            </a:r>
            <a:endParaRPr lang="zh-CN" altLang="en-US" sz="2000" dirty="0">
              <a:solidFill>
                <a:schemeClr val="accent5"/>
              </a:solidFill>
              <a:latin typeface="+mn-lt"/>
              <a:ea typeface="+mn-ea"/>
            </a:endParaRPr>
          </a:p>
        </p:txBody>
      </p:sp>
      <p:sp>
        <p:nvSpPr>
          <p:cNvPr id="30" name="矩形 29"/>
          <p:cNvSpPr/>
          <p:nvPr/>
        </p:nvSpPr>
        <p:spPr>
          <a:xfrm>
            <a:off x="3604841" y="2015041"/>
            <a:ext cx="958917" cy="461665"/>
          </a:xfrm>
          <a:prstGeom prst="rect">
            <a:avLst/>
          </a:prstGeom>
          <a:solidFill>
            <a:schemeClr val="bg1">
              <a:lumMod val="75000"/>
            </a:schemeClr>
          </a:solidFill>
        </p:spPr>
        <p:txBody>
          <a:bodyPr wrap="none">
            <a:noAutofit/>
          </a:bodyPr>
          <a:lstStyle/>
          <a:p>
            <a:pPr algn="ctr"/>
            <a:r>
              <a:rPr lang="en-US" altLang="zh-CN" b="1" dirty="0">
                <a:latin typeface="+mn-lt"/>
                <a:ea typeface="+mn-ea"/>
              </a:rPr>
              <a:t>H(x)</a:t>
            </a:r>
            <a:endParaRPr lang="zh-CN" altLang="en-US" dirty="0"/>
          </a:p>
        </p:txBody>
      </p:sp>
      <p:sp>
        <p:nvSpPr>
          <p:cNvPr id="32" name="矩形 31"/>
          <p:cNvSpPr/>
          <p:nvPr/>
        </p:nvSpPr>
        <p:spPr>
          <a:xfrm>
            <a:off x="2881311" y="2010570"/>
            <a:ext cx="715657" cy="461665"/>
          </a:xfrm>
          <a:prstGeom prst="rect">
            <a:avLst/>
          </a:prstGeom>
          <a:solidFill>
            <a:schemeClr val="accent3"/>
          </a:solidFill>
        </p:spPr>
        <p:txBody>
          <a:bodyPr wrap="none">
            <a:noAutofit/>
          </a:bodyPr>
          <a:lstStyle/>
          <a:p>
            <a:pPr algn="ctr"/>
            <a:r>
              <a:rPr lang="en-US" altLang="zh-CN" b="1" dirty="0">
                <a:latin typeface="+mn-lt"/>
                <a:ea typeface="+mn-ea"/>
              </a:rPr>
              <a:t>x</a:t>
            </a:r>
            <a:endParaRPr lang="zh-CN" altLang="en-US" dirty="0"/>
          </a:p>
        </p:txBody>
      </p:sp>
      <p:sp>
        <p:nvSpPr>
          <p:cNvPr id="37" name="矩形 36"/>
          <p:cNvSpPr/>
          <p:nvPr/>
        </p:nvSpPr>
        <p:spPr>
          <a:xfrm>
            <a:off x="7775771" y="2013904"/>
            <a:ext cx="958917" cy="461665"/>
          </a:xfrm>
          <a:prstGeom prst="rect">
            <a:avLst/>
          </a:prstGeom>
          <a:solidFill>
            <a:schemeClr val="bg1">
              <a:lumMod val="75000"/>
            </a:schemeClr>
          </a:solidFill>
        </p:spPr>
        <p:txBody>
          <a:bodyPr wrap="none">
            <a:noAutofit/>
          </a:bodyPr>
          <a:lstStyle/>
          <a:p>
            <a:pPr algn="ctr"/>
            <a:r>
              <a:rPr lang="en-US" altLang="zh-CN" b="1" dirty="0">
                <a:latin typeface="+mn-lt"/>
                <a:ea typeface="+mn-ea"/>
              </a:rPr>
              <a:t>H(x)</a:t>
            </a:r>
            <a:endParaRPr lang="zh-CN" altLang="en-US" dirty="0"/>
          </a:p>
        </p:txBody>
      </p:sp>
      <p:sp>
        <p:nvSpPr>
          <p:cNvPr id="38" name="矩形 37"/>
          <p:cNvSpPr/>
          <p:nvPr/>
        </p:nvSpPr>
        <p:spPr>
          <a:xfrm>
            <a:off x="7052241" y="2009433"/>
            <a:ext cx="715657" cy="461665"/>
          </a:xfrm>
          <a:prstGeom prst="rect">
            <a:avLst/>
          </a:prstGeom>
          <a:solidFill>
            <a:schemeClr val="accent2">
              <a:lumMod val="40000"/>
              <a:lumOff val="60000"/>
            </a:schemeClr>
          </a:solidFill>
        </p:spPr>
        <p:txBody>
          <a:bodyPr wrap="none">
            <a:noAutofit/>
          </a:bodyPr>
          <a:lstStyle/>
          <a:p>
            <a:pPr algn="ctr"/>
            <a:r>
              <a:rPr lang="en-US" altLang="zh-CN" b="1" dirty="0">
                <a:latin typeface="+mn-lt"/>
                <a:ea typeface="+mn-ea"/>
              </a:rPr>
              <a:t>y</a:t>
            </a:r>
            <a:endParaRPr lang="zh-CN" altLang="en-US" dirty="0"/>
          </a:p>
        </p:txBody>
      </p:sp>
      <p:cxnSp>
        <p:nvCxnSpPr>
          <p:cNvPr id="39" name="直接箭头连接符 38"/>
          <p:cNvCxnSpPr>
            <a:stCxn id="30" idx="3"/>
            <a:endCxn id="23" idx="1"/>
          </p:cNvCxnSpPr>
          <p:nvPr/>
        </p:nvCxnSpPr>
        <p:spPr bwMode="auto">
          <a:xfrm>
            <a:off x="4563758" y="2245873"/>
            <a:ext cx="1033937" cy="953108"/>
          </a:xfrm>
          <a:prstGeom prst="straightConnector1">
            <a:avLst/>
          </a:prstGeom>
          <a:solidFill>
            <a:schemeClr val="accent1"/>
          </a:solidFill>
          <a:ln w="47625" cap="flat" cmpd="sng" algn="ctr">
            <a:solidFill>
              <a:schemeClr val="tx1"/>
            </a:solidFill>
            <a:prstDash val="solid"/>
            <a:round/>
            <a:headEnd type="none" w="med" len="med"/>
            <a:tailEnd type="stealth" w="lg" len="lg"/>
          </a:ln>
          <a:effectLst/>
        </p:spPr>
      </p:cxnSp>
      <p:cxnSp>
        <p:nvCxnSpPr>
          <p:cNvPr id="42" name="直接箭头连接符 41"/>
          <p:cNvCxnSpPr>
            <a:stCxn id="23" idx="3"/>
            <a:endCxn id="38" idx="1"/>
          </p:cNvCxnSpPr>
          <p:nvPr/>
        </p:nvCxnSpPr>
        <p:spPr bwMode="auto">
          <a:xfrm flipV="1">
            <a:off x="6329098" y="2240265"/>
            <a:ext cx="723143" cy="958716"/>
          </a:xfrm>
          <a:prstGeom prst="straightConnector1">
            <a:avLst/>
          </a:prstGeom>
          <a:solidFill>
            <a:schemeClr val="accent1"/>
          </a:solidFill>
          <a:ln w="47625" cap="flat" cmpd="sng" algn="ctr">
            <a:solidFill>
              <a:schemeClr val="tx1"/>
            </a:solidFill>
            <a:prstDash val="solid"/>
            <a:round/>
            <a:headEnd type="none" w="med" len="med"/>
            <a:tailEnd type="stealth" w="lg" len="lg"/>
          </a:ln>
          <a:effectLst/>
        </p:spPr>
      </p:cxnSp>
    </p:spTree>
    <p:extLst>
      <p:ext uri="{BB962C8B-B14F-4D97-AF65-F5344CB8AC3E}">
        <p14:creationId xmlns:p14="http://schemas.microsoft.com/office/powerpoint/2010/main" val="382375651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r>
              <a:rPr lang="en-US" dirty="0"/>
              <a:t>Hash function algorithms</a:t>
            </a:r>
          </a:p>
        </p:txBody>
      </p:sp>
      <p:sp>
        <p:nvSpPr>
          <p:cNvPr id="3" name="内容占位符 2"/>
          <p:cNvSpPr>
            <a:spLocks noGrp="1"/>
          </p:cNvSpPr>
          <p:nvPr>
            <p:ph idx="1"/>
          </p:nvPr>
        </p:nvSpPr>
        <p:spPr/>
        <p:txBody>
          <a:bodyPr/>
          <a:lstStyle/>
          <a:p>
            <a:r>
              <a:rPr lang="en-US" altLang="zh-CN" dirty="0">
                <a:solidFill>
                  <a:srgbClr val="C00000"/>
                </a:solidFill>
              </a:rPr>
              <a:t>MD5 hash function widely used (RFC 1321) </a:t>
            </a:r>
          </a:p>
          <a:p>
            <a:pPr lvl="1"/>
            <a:r>
              <a:rPr lang="en-US" altLang="zh-CN" dirty="0"/>
              <a:t>computes 128-bit message digest in 4-step process. </a:t>
            </a:r>
          </a:p>
          <a:p>
            <a:pPr lvl="1"/>
            <a:r>
              <a:rPr lang="en-US" altLang="zh-CN" dirty="0"/>
              <a:t>arbitrary 128-bit string x, appears difficult to construct </a:t>
            </a:r>
            <a:r>
              <a:rPr lang="en-US" altLang="zh-CN" dirty="0" err="1"/>
              <a:t>msg</a:t>
            </a:r>
            <a:r>
              <a:rPr lang="en-US" altLang="zh-CN" dirty="0"/>
              <a:t> m whose MD5 hash is equal to x</a:t>
            </a:r>
          </a:p>
          <a:p>
            <a:pPr lvl="1"/>
            <a:endParaRPr lang="en-US" altLang="zh-CN" dirty="0"/>
          </a:p>
          <a:p>
            <a:r>
              <a:rPr lang="en-US" altLang="zh-CN" dirty="0">
                <a:solidFill>
                  <a:srgbClr val="C00000"/>
                </a:solidFill>
              </a:rPr>
              <a:t>SHA-1 is also used</a:t>
            </a:r>
          </a:p>
          <a:p>
            <a:pPr lvl="1"/>
            <a:r>
              <a:rPr lang="en-US" altLang="zh-CN" dirty="0"/>
              <a:t>US standard [</a:t>
            </a:r>
            <a:r>
              <a:rPr lang="en-US" altLang="zh-CN" sz="2000" dirty="0"/>
              <a:t>NIST, FIPS PUB 180-1]</a:t>
            </a:r>
            <a:endParaRPr lang="en-US" altLang="zh-CN" dirty="0"/>
          </a:p>
          <a:p>
            <a:pPr lvl="1"/>
            <a:r>
              <a:rPr lang="en-US" altLang="zh-CN" dirty="0"/>
              <a:t>160-bit message digest</a:t>
            </a:r>
          </a:p>
          <a:p>
            <a:endParaRPr lang="zh-CN" altLang="en-US" dirty="0"/>
          </a:p>
        </p:txBody>
      </p:sp>
      <p:sp>
        <p:nvSpPr>
          <p:cNvPr id="4" name="灯片编号占位符 3"/>
          <p:cNvSpPr>
            <a:spLocks noGrp="1"/>
          </p:cNvSpPr>
          <p:nvPr>
            <p:ph type="sldNum" sz="quarter" idx="12"/>
          </p:nvPr>
        </p:nvSpPr>
        <p:spPr/>
        <p:txBody>
          <a:bodyPr/>
          <a:lstStyle/>
          <a:p>
            <a:pPr>
              <a:defRPr/>
            </a:pPr>
            <a:fld id="{8DE895D9-91D8-4958-BB05-9803D63D1C8A}" type="slidenum">
              <a:rPr lang="en-US" altLang="zh-CN" smtClean="0"/>
              <a:pPr>
                <a:defRPr/>
              </a:pPr>
              <a:t>69</a:t>
            </a:fld>
            <a:endParaRPr lang="en-US" altLang="zh-CN" dirty="0"/>
          </a:p>
        </p:txBody>
      </p:sp>
    </p:spTree>
    <p:extLst>
      <p:ext uri="{BB962C8B-B14F-4D97-AF65-F5344CB8AC3E}">
        <p14:creationId xmlns:p14="http://schemas.microsoft.com/office/powerpoint/2010/main" val="365125204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 Real-world use case for integrity </a:t>
            </a:r>
            <a:endParaRPr lang="zh-CN" altLang="en-US" dirty="0"/>
          </a:p>
        </p:txBody>
      </p:sp>
      <p:sp>
        <p:nvSpPr>
          <p:cNvPr id="4" name="灯片编号占位符 3"/>
          <p:cNvSpPr>
            <a:spLocks noGrp="1"/>
          </p:cNvSpPr>
          <p:nvPr>
            <p:ph type="sldNum" sz="quarter" idx="12"/>
          </p:nvPr>
        </p:nvSpPr>
        <p:spPr/>
        <p:txBody>
          <a:bodyPr/>
          <a:lstStyle/>
          <a:p>
            <a:pPr>
              <a:defRPr/>
            </a:pPr>
            <a:fld id="{8DE895D9-91D8-4958-BB05-9803D63D1C8A}" type="slidenum">
              <a:rPr lang="en-US" altLang="zh-CN" smtClean="0"/>
              <a:pPr>
                <a:defRPr/>
              </a:pPr>
              <a:t>70</a:t>
            </a:fld>
            <a:endParaRPr lang="en-US" altLang="zh-CN" dirty="0"/>
          </a:p>
        </p:txBody>
      </p:sp>
      <p:pic>
        <p:nvPicPr>
          <p:cNvPr id="5" name="图片 4"/>
          <p:cNvPicPr>
            <a:picLocks noChangeAspect="1"/>
          </p:cNvPicPr>
          <p:nvPr/>
        </p:nvPicPr>
        <p:blipFill>
          <a:blip r:embed="rId2"/>
          <a:stretch>
            <a:fillRect/>
          </a:stretch>
        </p:blipFill>
        <p:spPr>
          <a:xfrm>
            <a:off x="1967589" y="1357313"/>
            <a:ext cx="8239125" cy="5153025"/>
          </a:xfrm>
          <a:prstGeom prst="rect">
            <a:avLst/>
          </a:prstGeom>
          <a:ln w="3175">
            <a:solidFill>
              <a:schemeClr val="tx1"/>
            </a:solidFill>
          </a:ln>
        </p:spPr>
      </p:pic>
      <p:pic>
        <p:nvPicPr>
          <p:cNvPr id="6" name="图片 5"/>
          <p:cNvPicPr>
            <a:picLocks noChangeAspect="1"/>
          </p:cNvPicPr>
          <p:nvPr/>
        </p:nvPicPr>
        <p:blipFill>
          <a:blip r:embed="rId3"/>
          <a:stretch>
            <a:fillRect/>
          </a:stretch>
        </p:blipFill>
        <p:spPr>
          <a:xfrm>
            <a:off x="7696939" y="3206690"/>
            <a:ext cx="2282987" cy="727134"/>
          </a:xfrm>
          <a:prstGeom prst="rect">
            <a:avLst/>
          </a:prstGeom>
          <a:ln w="3175">
            <a:solidFill>
              <a:schemeClr val="tx1"/>
            </a:solidFill>
          </a:ln>
        </p:spPr>
      </p:pic>
    </p:spTree>
    <p:extLst>
      <p:ext uri="{BB962C8B-B14F-4D97-AF65-F5344CB8AC3E}">
        <p14:creationId xmlns:p14="http://schemas.microsoft.com/office/powerpoint/2010/main" val="132707082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Related techniques</a:t>
            </a:r>
            <a:endParaRPr lang="zh-CN" altLang="en-US" dirty="0"/>
          </a:p>
        </p:txBody>
      </p:sp>
      <p:sp>
        <p:nvSpPr>
          <p:cNvPr id="6" name="文本框 5"/>
          <p:cNvSpPr txBox="1"/>
          <p:nvPr/>
        </p:nvSpPr>
        <p:spPr>
          <a:xfrm>
            <a:off x="3401049" y="2545081"/>
            <a:ext cx="4878259" cy="584775"/>
          </a:xfrm>
          <a:prstGeom prst="rect">
            <a:avLst/>
          </a:prstGeom>
          <a:noFill/>
          <a:ln>
            <a:noFill/>
          </a:ln>
        </p:spPr>
        <p:txBody>
          <a:bodyPr wrap="none" rtlCol="0">
            <a:spAutoFit/>
          </a:bodyPr>
          <a:lstStyle/>
          <a:p>
            <a:r>
              <a:rPr lang="en-US" altLang="zh-CN" sz="3200" b="1" dirty="0">
                <a:solidFill>
                  <a:schemeClr val="accent2"/>
                </a:solidFill>
                <a:latin typeface="+mn-lt"/>
                <a:ea typeface="+mn-ea"/>
              </a:rPr>
              <a:t>Message authentication code</a:t>
            </a:r>
            <a:endParaRPr lang="zh-CN" altLang="en-US" sz="3200" b="1" dirty="0">
              <a:solidFill>
                <a:schemeClr val="accent2"/>
              </a:solidFill>
              <a:latin typeface="+mn-lt"/>
              <a:ea typeface="+mn-ea"/>
            </a:endParaRPr>
          </a:p>
        </p:txBody>
      </p:sp>
      <p:sp>
        <p:nvSpPr>
          <p:cNvPr id="7" name="文本框 6"/>
          <p:cNvSpPr txBox="1"/>
          <p:nvPr/>
        </p:nvSpPr>
        <p:spPr>
          <a:xfrm>
            <a:off x="3401049" y="4155418"/>
            <a:ext cx="2820003" cy="584775"/>
          </a:xfrm>
          <a:prstGeom prst="rect">
            <a:avLst/>
          </a:prstGeom>
          <a:noFill/>
          <a:ln>
            <a:noFill/>
          </a:ln>
        </p:spPr>
        <p:txBody>
          <a:bodyPr wrap="none" rtlCol="0">
            <a:spAutoFit/>
          </a:bodyPr>
          <a:lstStyle/>
          <a:p>
            <a:r>
              <a:rPr lang="en-US" altLang="zh-CN" sz="3200" b="1" dirty="0">
                <a:solidFill>
                  <a:schemeClr val="tx1">
                    <a:lumMod val="50000"/>
                    <a:lumOff val="50000"/>
                  </a:schemeClr>
                </a:solidFill>
                <a:latin typeface="+mn-lt"/>
                <a:ea typeface="+mn-ea"/>
              </a:rPr>
              <a:t>Digital signature</a:t>
            </a:r>
            <a:endParaRPr lang="zh-CN" altLang="en-US" sz="3200" b="1" dirty="0">
              <a:solidFill>
                <a:schemeClr val="tx1">
                  <a:lumMod val="50000"/>
                  <a:lumOff val="50000"/>
                </a:schemeClr>
              </a:solidFill>
              <a:latin typeface="+mn-lt"/>
              <a:ea typeface="+mn-ea"/>
            </a:endParaRPr>
          </a:p>
        </p:txBody>
      </p:sp>
      <p:sp>
        <p:nvSpPr>
          <p:cNvPr id="8" name="左大括号 7"/>
          <p:cNvSpPr/>
          <p:nvPr/>
        </p:nvSpPr>
        <p:spPr bwMode="auto">
          <a:xfrm>
            <a:off x="2535451" y="2545080"/>
            <a:ext cx="617220" cy="2255520"/>
          </a:xfrm>
          <a:prstGeom prst="leftBrace">
            <a:avLst>
              <a:gd name="adj1" fmla="val 119444"/>
              <a:gd name="adj2" fmla="val 50000"/>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p>
        </p:txBody>
      </p:sp>
      <p:sp>
        <p:nvSpPr>
          <p:cNvPr id="3" name="灯片编号占位符 2"/>
          <p:cNvSpPr>
            <a:spLocks noGrp="1"/>
          </p:cNvSpPr>
          <p:nvPr>
            <p:ph type="sldNum" sz="quarter" idx="12"/>
          </p:nvPr>
        </p:nvSpPr>
        <p:spPr/>
        <p:txBody>
          <a:bodyPr/>
          <a:lstStyle/>
          <a:p>
            <a:pPr>
              <a:defRPr/>
            </a:pPr>
            <a:fld id="{B5976719-4C93-4032-AE44-9AF0CDE2F195}" type="slidenum">
              <a:rPr lang="en-US" altLang="zh-CN" smtClean="0"/>
              <a:pPr>
                <a:defRPr/>
              </a:pPr>
              <a:t>71</a:t>
            </a:fld>
            <a:endParaRPr lang="en-US" altLang="zh-CN" dirty="0"/>
          </a:p>
        </p:txBody>
      </p:sp>
    </p:spTree>
    <p:extLst>
      <p:ext uri="{BB962C8B-B14F-4D97-AF65-F5344CB8AC3E}">
        <p14:creationId xmlns:p14="http://schemas.microsoft.com/office/powerpoint/2010/main" val="2693215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grpId="0" nodeType="clickEffect">
                                  <p:stCondLst>
                                    <p:cond delay="0"/>
                                  </p:stCondLst>
                                  <p:childTnLst>
                                    <p:animClr clrSpc="rgb" dir="cw">
                                      <p:cBhvr>
                                        <p:cTn id="6" dur="2000" fill="hold"/>
                                        <p:tgtEl>
                                          <p:spTgt spid="6"/>
                                        </p:tgtEl>
                                        <p:attrNameLst>
                                          <p:attrName>fillcolor</p:attrName>
                                        </p:attrNameLst>
                                      </p:cBhvr>
                                      <p:to>
                                        <a:srgbClr val="92D050"/>
                                      </p:to>
                                    </p:animClr>
                                    <p:set>
                                      <p:cBhvr>
                                        <p:cTn id="7" dur="2000" fill="hold"/>
                                        <p:tgtEl>
                                          <p:spTgt spid="6"/>
                                        </p:tgtEl>
                                        <p:attrNameLst>
                                          <p:attrName>fill.type</p:attrName>
                                        </p:attrNameLst>
                                      </p:cBhvr>
                                      <p:to>
                                        <p:strVal val="solid"/>
                                      </p:to>
                                    </p:set>
                                    <p:set>
                                      <p:cBhvr>
                                        <p:cTn id="8" dur="2000" fill="hold"/>
                                        <p:tgtEl>
                                          <p:spTgt spid="6"/>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The first attempt</a:t>
            </a:r>
            <a:endParaRPr lang="zh-CN" altLang="en-US" dirty="0"/>
          </a:p>
        </p:txBody>
      </p:sp>
      <p:sp>
        <p:nvSpPr>
          <p:cNvPr id="7" name="动作按钮: 自定义 6">
            <a:hlinkClick r:id="" action="ppaction://noaction" highlightClick="1"/>
          </p:cNvPr>
          <p:cNvSpPr/>
          <p:nvPr/>
        </p:nvSpPr>
        <p:spPr>
          <a:xfrm>
            <a:off x="3021126" y="2239491"/>
            <a:ext cx="1438351" cy="426720"/>
          </a:xfrm>
          <a:prstGeom prst="actionButtonBlank">
            <a:avLst/>
          </a:prstGeom>
          <a:pattFill prst="dkVert">
            <a:fgClr>
              <a:schemeClr val="accent1"/>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8" name="文本框 7"/>
          <p:cNvSpPr txBox="1"/>
          <p:nvPr/>
        </p:nvSpPr>
        <p:spPr>
          <a:xfrm>
            <a:off x="3015281" y="1804024"/>
            <a:ext cx="1271502" cy="400110"/>
          </a:xfrm>
          <a:prstGeom prst="rect">
            <a:avLst/>
          </a:prstGeom>
          <a:noFill/>
          <a:ln>
            <a:noFill/>
          </a:ln>
        </p:spPr>
        <p:txBody>
          <a:bodyPr wrap="none" rtlCol="0">
            <a:spAutoFit/>
          </a:bodyPr>
          <a:lstStyle/>
          <a:p>
            <a:r>
              <a:rPr lang="en-US" altLang="zh-CN" sz="2000" dirty="0">
                <a:latin typeface="+mn-lt"/>
                <a:ea typeface="+mn-ea"/>
              </a:rPr>
              <a:t>Message m</a:t>
            </a:r>
            <a:endParaRPr lang="zh-CN" altLang="en-US" sz="2000" dirty="0">
              <a:latin typeface="+mn-lt"/>
              <a:ea typeface="+mn-ea"/>
            </a:endParaRPr>
          </a:p>
        </p:txBody>
      </p:sp>
      <p:cxnSp>
        <p:nvCxnSpPr>
          <p:cNvPr id="10" name="直接箭头连接符 9"/>
          <p:cNvCxnSpPr>
            <a:stCxn id="7" idx="1"/>
          </p:cNvCxnSpPr>
          <p:nvPr/>
        </p:nvCxnSpPr>
        <p:spPr bwMode="auto">
          <a:xfrm flipH="1">
            <a:off x="3740301" y="2666211"/>
            <a:ext cx="1" cy="762000"/>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12" name="动作按钮: 自定义 11">
            <a:hlinkClick r:id="" action="ppaction://noaction" highlightClick="1"/>
          </p:cNvPr>
          <p:cNvSpPr/>
          <p:nvPr/>
        </p:nvSpPr>
        <p:spPr>
          <a:xfrm>
            <a:off x="3485541" y="3428211"/>
            <a:ext cx="504135" cy="426720"/>
          </a:xfrm>
          <a:prstGeom prst="actionButtonBlank">
            <a:avLst/>
          </a:prstGeom>
          <a:pattFill prst="dkHorz">
            <a:fgClr>
              <a:schemeClr val="accent2"/>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13" name="文本框 12"/>
          <p:cNvSpPr txBox="1"/>
          <p:nvPr/>
        </p:nvSpPr>
        <p:spPr>
          <a:xfrm>
            <a:off x="1763342" y="3703925"/>
            <a:ext cx="1260281" cy="400110"/>
          </a:xfrm>
          <a:prstGeom prst="rect">
            <a:avLst/>
          </a:prstGeom>
          <a:noFill/>
          <a:ln>
            <a:noFill/>
          </a:ln>
        </p:spPr>
        <p:txBody>
          <a:bodyPr wrap="none" rtlCol="0">
            <a:spAutoFit/>
          </a:bodyPr>
          <a:lstStyle/>
          <a:p>
            <a:r>
              <a:rPr lang="en-US" altLang="zh-CN" sz="2000" dirty="0">
                <a:latin typeface="+mn-lt"/>
                <a:ea typeface="+mn-ea"/>
              </a:rPr>
              <a:t>Hash H(m) </a:t>
            </a:r>
            <a:endParaRPr lang="zh-CN" altLang="en-US" sz="2000" dirty="0">
              <a:latin typeface="+mn-lt"/>
              <a:ea typeface="+mn-ea"/>
            </a:endParaRPr>
          </a:p>
        </p:txBody>
      </p:sp>
      <p:sp>
        <p:nvSpPr>
          <p:cNvPr id="14" name="动作按钮: 自定义 13">
            <a:hlinkClick r:id="" action="ppaction://noaction" highlightClick="1"/>
          </p:cNvPr>
          <p:cNvSpPr/>
          <p:nvPr/>
        </p:nvSpPr>
        <p:spPr>
          <a:xfrm>
            <a:off x="2933701" y="5475030"/>
            <a:ext cx="1438351" cy="426720"/>
          </a:xfrm>
          <a:prstGeom prst="actionButtonBlank">
            <a:avLst/>
          </a:prstGeom>
          <a:pattFill prst="dkVert">
            <a:fgClr>
              <a:schemeClr val="accent1"/>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15" name="动作按钮: 自定义 14">
            <a:hlinkClick r:id="" action="ppaction://noaction" highlightClick="1"/>
          </p:cNvPr>
          <p:cNvSpPr/>
          <p:nvPr/>
        </p:nvSpPr>
        <p:spPr>
          <a:xfrm>
            <a:off x="4372052" y="5475030"/>
            <a:ext cx="504135" cy="426720"/>
          </a:xfrm>
          <a:prstGeom prst="actionButtonBlank">
            <a:avLst/>
          </a:prstGeom>
          <a:pattFill prst="dkHorz">
            <a:fgClr>
              <a:schemeClr val="accent2"/>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cxnSp>
        <p:nvCxnSpPr>
          <p:cNvPr id="17" name="直接箭头连接符 16"/>
          <p:cNvCxnSpPr/>
          <p:nvPr/>
        </p:nvCxnSpPr>
        <p:spPr bwMode="auto">
          <a:xfrm>
            <a:off x="1805131" y="6494016"/>
            <a:ext cx="1209495" cy="0"/>
          </a:xfrm>
          <a:prstGeom prst="straightConnector1">
            <a:avLst/>
          </a:prstGeom>
          <a:solidFill>
            <a:schemeClr val="accent1"/>
          </a:solidFill>
          <a:ln w="63500" cap="flat" cmpd="sng" algn="ctr">
            <a:solidFill>
              <a:schemeClr val="tx1"/>
            </a:solidFill>
            <a:prstDash val="solid"/>
            <a:round/>
            <a:headEnd type="none" w="med" len="med"/>
            <a:tailEnd type="triangle"/>
          </a:ln>
          <a:effectLst/>
        </p:spPr>
      </p:cxnSp>
      <p:sp>
        <p:nvSpPr>
          <p:cNvPr id="18" name="文本框 17"/>
          <p:cNvSpPr txBox="1"/>
          <p:nvPr/>
        </p:nvSpPr>
        <p:spPr>
          <a:xfrm>
            <a:off x="3137814" y="6305727"/>
            <a:ext cx="641522" cy="400110"/>
          </a:xfrm>
          <a:prstGeom prst="rect">
            <a:avLst/>
          </a:prstGeom>
          <a:noFill/>
          <a:ln>
            <a:noFill/>
          </a:ln>
        </p:spPr>
        <p:txBody>
          <a:bodyPr wrap="none" rtlCol="0">
            <a:spAutoFit/>
          </a:bodyPr>
          <a:lstStyle/>
          <a:p>
            <a:r>
              <a:rPr lang="en-US" altLang="zh-CN" sz="2000" dirty="0">
                <a:latin typeface="+mn-lt"/>
                <a:ea typeface="+mn-ea"/>
              </a:rPr>
              <a:t>send</a:t>
            </a:r>
            <a:endParaRPr lang="zh-CN" altLang="en-US" sz="2000" dirty="0">
              <a:latin typeface="+mn-lt"/>
              <a:ea typeface="+mn-ea"/>
            </a:endParaRPr>
          </a:p>
        </p:txBody>
      </p:sp>
      <p:pic>
        <p:nvPicPr>
          <p:cNvPr id="20" name="图片 19" descr="File:Cartoon &lt;strong&gt;cloud&lt;/strong&gt;.svg - Wikimedia Common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41814" y="5269816"/>
            <a:ext cx="1885652" cy="1224200"/>
          </a:xfrm>
          <a:prstGeom prst="rect">
            <a:avLst/>
          </a:prstGeom>
        </p:spPr>
      </p:pic>
      <p:sp>
        <p:nvSpPr>
          <p:cNvPr id="21" name="文本框 20"/>
          <p:cNvSpPr txBox="1"/>
          <p:nvPr/>
        </p:nvSpPr>
        <p:spPr>
          <a:xfrm>
            <a:off x="5467431" y="5729428"/>
            <a:ext cx="896399" cy="400110"/>
          </a:xfrm>
          <a:prstGeom prst="rect">
            <a:avLst/>
          </a:prstGeom>
          <a:noFill/>
          <a:ln>
            <a:noFill/>
          </a:ln>
        </p:spPr>
        <p:txBody>
          <a:bodyPr wrap="none" rtlCol="0">
            <a:spAutoFit/>
          </a:bodyPr>
          <a:lstStyle/>
          <a:p>
            <a:r>
              <a:rPr lang="en-US" altLang="zh-CN" sz="2000" dirty="0">
                <a:latin typeface="+mn-lt"/>
                <a:ea typeface="+mn-ea"/>
              </a:rPr>
              <a:t>Internet</a:t>
            </a:r>
            <a:endParaRPr lang="zh-CN" altLang="en-US" sz="2000" dirty="0">
              <a:latin typeface="+mn-lt"/>
              <a:ea typeface="+mn-ea"/>
            </a:endParaRPr>
          </a:p>
        </p:txBody>
      </p:sp>
      <p:cxnSp>
        <p:nvCxnSpPr>
          <p:cNvPr id="22" name="直接箭头连接符 21"/>
          <p:cNvCxnSpPr/>
          <p:nvPr/>
        </p:nvCxnSpPr>
        <p:spPr bwMode="auto">
          <a:xfrm>
            <a:off x="8403485" y="6606579"/>
            <a:ext cx="1209495" cy="0"/>
          </a:xfrm>
          <a:prstGeom prst="straightConnector1">
            <a:avLst/>
          </a:prstGeom>
          <a:solidFill>
            <a:schemeClr val="accent1"/>
          </a:solidFill>
          <a:ln w="63500" cap="flat" cmpd="sng" algn="ctr">
            <a:solidFill>
              <a:schemeClr val="tx1"/>
            </a:solidFill>
            <a:prstDash val="solid"/>
            <a:round/>
            <a:headEnd type="none" w="med" len="med"/>
            <a:tailEnd type="triangle"/>
          </a:ln>
          <a:effectLst/>
        </p:spPr>
      </p:cxnSp>
      <p:sp>
        <p:nvSpPr>
          <p:cNvPr id="23" name="文本框 22"/>
          <p:cNvSpPr txBox="1"/>
          <p:nvPr/>
        </p:nvSpPr>
        <p:spPr>
          <a:xfrm>
            <a:off x="9603260" y="6156702"/>
            <a:ext cx="864339" cy="400110"/>
          </a:xfrm>
          <a:prstGeom prst="rect">
            <a:avLst/>
          </a:prstGeom>
          <a:noFill/>
          <a:ln>
            <a:noFill/>
          </a:ln>
        </p:spPr>
        <p:txBody>
          <a:bodyPr wrap="none" rtlCol="0">
            <a:spAutoFit/>
          </a:bodyPr>
          <a:lstStyle/>
          <a:p>
            <a:r>
              <a:rPr lang="en-US" altLang="zh-CN" sz="2000" dirty="0">
                <a:latin typeface="+mn-lt"/>
                <a:ea typeface="+mn-ea"/>
              </a:rPr>
              <a:t>receive</a:t>
            </a:r>
            <a:endParaRPr lang="zh-CN" altLang="en-US" sz="2000" dirty="0">
              <a:latin typeface="+mn-lt"/>
              <a:ea typeface="+mn-ea"/>
            </a:endParaRPr>
          </a:p>
        </p:txBody>
      </p:sp>
      <p:sp>
        <p:nvSpPr>
          <p:cNvPr id="24" name="动作按钮: 自定义 23">
            <a:hlinkClick r:id="" action="ppaction://noaction" highlightClick="1"/>
          </p:cNvPr>
          <p:cNvSpPr/>
          <p:nvPr/>
        </p:nvSpPr>
        <p:spPr>
          <a:xfrm>
            <a:off x="7302480" y="5475030"/>
            <a:ext cx="1438351" cy="426720"/>
          </a:xfrm>
          <a:prstGeom prst="actionButtonBlank">
            <a:avLst/>
          </a:prstGeom>
          <a:pattFill prst="dkVert">
            <a:fgClr>
              <a:schemeClr val="accent1">
                <a:lumMod val="50000"/>
                <a:lumOff val="50000"/>
              </a:schemeClr>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25" name="动作按钮: 自定义 24">
            <a:hlinkClick r:id="" action="ppaction://noaction" highlightClick="1"/>
          </p:cNvPr>
          <p:cNvSpPr/>
          <p:nvPr/>
        </p:nvSpPr>
        <p:spPr>
          <a:xfrm>
            <a:off x="8740831" y="5475030"/>
            <a:ext cx="504135" cy="426720"/>
          </a:xfrm>
          <a:prstGeom prst="actionButtonBlank">
            <a:avLst/>
          </a:prstGeom>
          <a:pattFill prst="dkHorz">
            <a:fgClr>
              <a:schemeClr val="bg2">
                <a:lumMod val="60000"/>
                <a:lumOff val="40000"/>
              </a:schemeClr>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cxnSp>
        <p:nvCxnSpPr>
          <p:cNvPr id="26" name="直接箭头连接符 25"/>
          <p:cNvCxnSpPr>
            <a:stCxn id="24" idx="3"/>
            <a:endCxn id="31" idx="1"/>
          </p:cNvCxnSpPr>
          <p:nvPr/>
        </p:nvCxnSpPr>
        <p:spPr bwMode="auto">
          <a:xfrm flipH="1" flipV="1">
            <a:off x="8008637" y="3748228"/>
            <a:ext cx="13018" cy="1726802"/>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9" name="文本框 28"/>
          <p:cNvSpPr txBox="1"/>
          <p:nvPr/>
        </p:nvSpPr>
        <p:spPr>
          <a:xfrm>
            <a:off x="1845808" y="3307144"/>
            <a:ext cx="990977" cy="400110"/>
          </a:xfrm>
          <a:prstGeom prst="rect">
            <a:avLst/>
          </a:prstGeom>
          <a:noFill/>
          <a:ln>
            <a:noFill/>
          </a:ln>
        </p:spPr>
        <p:txBody>
          <a:bodyPr wrap="none" rtlCol="0">
            <a:spAutoFit/>
          </a:bodyPr>
          <a:lstStyle/>
          <a:p>
            <a:r>
              <a:rPr lang="en-US" altLang="zh-CN" sz="2000" dirty="0">
                <a:latin typeface="+mn-lt"/>
                <a:ea typeface="+mn-ea"/>
              </a:rPr>
              <a:t>compute</a:t>
            </a:r>
            <a:endParaRPr lang="zh-CN" altLang="en-US" sz="2000" dirty="0">
              <a:latin typeface="+mn-lt"/>
              <a:ea typeface="+mn-ea"/>
            </a:endParaRPr>
          </a:p>
        </p:txBody>
      </p:sp>
      <p:sp>
        <p:nvSpPr>
          <p:cNvPr id="30" name="文本框 29"/>
          <p:cNvSpPr txBox="1"/>
          <p:nvPr/>
        </p:nvSpPr>
        <p:spPr>
          <a:xfrm>
            <a:off x="6331051" y="3169275"/>
            <a:ext cx="990977" cy="400110"/>
          </a:xfrm>
          <a:prstGeom prst="rect">
            <a:avLst/>
          </a:prstGeom>
          <a:noFill/>
          <a:ln>
            <a:noFill/>
          </a:ln>
        </p:spPr>
        <p:txBody>
          <a:bodyPr wrap="none" rtlCol="0">
            <a:spAutoFit/>
          </a:bodyPr>
          <a:lstStyle/>
          <a:p>
            <a:r>
              <a:rPr lang="en-US" altLang="zh-CN" sz="2000" dirty="0">
                <a:latin typeface="+mn-lt"/>
                <a:ea typeface="+mn-ea"/>
              </a:rPr>
              <a:t>compute</a:t>
            </a:r>
            <a:endParaRPr lang="zh-CN" altLang="en-US" sz="2000" dirty="0">
              <a:latin typeface="+mn-lt"/>
              <a:ea typeface="+mn-ea"/>
            </a:endParaRPr>
          </a:p>
        </p:txBody>
      </p:sp>
      <p:sp>
        <p:nvSpPr>
          <p:cNvPr id="31" name="动作按钮: 自定义 30">
            <a:hlinkClick r:id="" action="ppaction://noaction" highlightClick="1"/>
          </p:cNvPr>
          <p:cNvSpPr/>
          <p:nvPr/>
        </p:nvSpPr>
        <p:spPr>
          <a:xfrm>
            <a:off x="7756570" y="3321508"/>
            <a:ext cx="504135" cy="426720"/>
          </a:xfrm>
          <a:prstGeom prst="actionButtonBlank">
            <a:avLst/>
          </a:prstGeom>
          <a:pattFill prst="dkHorz">
            <a:fgClr>
              <a:schemeClr val="accent4">
                <a:lumMod val="75000"/>
                <a:lumOff val="25000"/>
              </a:schemeClr>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33" name="椭圆 32"/>
          <p:cNvSpPr/>
          <p:nvPr/>
        </p:nvSpPr>
        <p:spPr>
          <a:xfrm>
            <a:off x="8598050" y="4126291"/>
            <a:ext cx="789695" cy="485339"/>
          </a:xfrm>
          <a:prstGeom prst="ellipse">
            <a:avLst/>
          </a:prstGeom>
          <a:ln w="3175">
            <a:solidFill>
              <a:schemeClr val="tx1"/>
            </a:solidFill>
          </a:ln>
        </p:spPr>
        <p:txBody>
          <a:bodyPr wrap="square" rtlCol="0" anchor="ctr" anchorCtr="0">
            <a:noAutofit/>
          </a:bodyPr>
          <a:lstStyle/>
          <a:p>
            <a:pPr algn="ctr"/>
            <a:r>
              <a:rPr lang="en-US" altLang="zh-CN" dirty="0">
                <a:latin typeface="Comic Sans MS" panose="030F0702030302020204" pitchFamily="66" charset="0"/>
              </a:rPr>
              <a:t>=</a:t>
            </a:r>
            <a:endParaRPr lang="zh-CN" altLang="en-US" dirty="0">
              <a:latin typeface="Comic Sans MS" panose="030F0702030302020204" pitchFamily="66" charset="0"/>
            </a:endParaRPr>
          </a:p>
        </p:txBody>
      </p:sp>
      <p:sp>
        <p:nvSpPr>
          <p:cNvPr id="34" name="文本框 33"/>
          <p:cNvSpPr txBox="1"/>
          <p:nvPr/>
        </p:nvSpPr>
        <p:spPr>
          <a:xfrm>
            <a:off x="7865771" y="5956647"/>
            <a:ext cx="359394" cy="400110"/>
          </a:xfrm>
          <a:prstGeom prst="rect">
            <a:avLst/>
          </a:prstGeom>
          <a:noFill/>
          <a:ln>
            <a:noFill/>
          </a:ln>
        </p:spPr>
        <p:txBody>
          <a:bodyPr wrap="none" rtlCol="0">
            <a:spAutoFit/>
          </a:bodyPr>
          <a:lstStyle/>
          <a:p>
            <a:r>
              <a:rPr lang="en-US" altLang="zh-CN" sz="2000" dirty="0">
                <a:latin typeface="+mn-lt"/>
                <a:ea typeface="+mn-ea"/>
              </a:rPr>
              <a:t>m</a:t>
            </a:r>
            <a:endParaRPr lang="zh-CN" altLang="en-US" sz="2000" dirty="0">
              <a:latin typeface="+mn-lt"/>
              <a:ea typeface="+mn-ea"/>
            </a:endParaRPr>
          </a:p>
        </p:txBody>
      </p:sp>
      <p:sp>
        <p:nvSpPr>
          <p:cNvPr id="35" name="文本框 34"/>
          <p:cNvSpPr txBox="1"/>
          <p:nvPr/>
        </p:nvSpPr>
        <p:spPr>
          <a:xfrm>
            <a:off x="3472021" y="5901750"/>
            <a:ext cx="359394" cy="400110"/>
          </a:xfrm>
          <a:prstGeom prst="rect">
            <a:avLst/>
          </a:prstGeom>
          <a:noFill/>
          <a:ln>
            <a:noFill/>
          </a:ln>
        </p:spPr>
        <p:txBody>
          <a:bodyPr wrap="none" rtlCol="0">
            <a:spAutoFit/>
          </a:bodyPr>
          <a:lstStyle/>
          <a:p>
            <a:r>
              <a:rPr lang="en-US" altLang="zh-CN" sz="2000" dirty="0">
                <a:latin typeface="+mn-lt"/>
                <a:ea typeface="+mn-ea"/>
              </a:rPr>
              <a:t>m</a:t>
            </a:r>
            <a:endParaRPr lang="zh-CN" altLang="en-US" sz="2000" dirty="0">
              <a:latin typeface="+mn-lt"/>
              <a:ea typeface="+mn-ea"/>
            </a:endParaRPr>
          </a:p>
        </p:txBody>
      </p:sp>
      <p:sp>
        <p:nvSpPr>
          <p:cNvPr id="36" name="矩形 35"/>
          <p:cNvSpPr/>
          <p:nvPr/>
        </p:nvSpPr>
        <p:spPr>
          <a:xfrm>
            <a:off x="4233337" y="5895092"/>
            <a:ext cx="652743" cy="400110"/>
          </a:xfrm>
          <a:prstGeom prst="rect">
            <a:avLst/>
          </a:prstGeom>
        </p:spPr>
        <p:txBody>
          <a:bodyPr wrap="none">
            <a:spAutoFit/>
          </a:bodyPr>
          <a:lstStyle/>
          <a:p>
            <a:r>
              <a:rPr lang="en-US" altLang="zh-CN" sz="2000" dirty="0">
                <a:latin typeface="+mn-lt"/>
                <a:ea typeface="+mn-ea"/>
              </a:rPr>
              <a:t>H(m)</a:t>
            </a:r>
            <a:endParaRPr lang="zh-CN" altLang="en-US" sz="2000" dirty="0">
              <a:latin typeface="+mn-lt"/>
              <a:ea typeface="+mn-ea"/>
            </a:endParaRPr>
          </a:p>
        </p:txBody>
      </p:sp>
      <p:sp>
        <p:nvSpPr>
          <p:cNvPr id="37" name="矩形 36"/>
          <p:cNvSpPr/>
          <p:nvPr/>
        </p:nvSpPr>
        <p:spPr>
          <a:xfrm>
            <a:off x="8850375" y="5951517"/>
            <a:ext cx="301686" cy="400110"/>
          </a:xfrm>
          <a:prstGeom prst="rect">
            <a:avLst/>
          </a:prstGeom>
        </p:spPr>
        <p:txBody>
          <a:bodyPr wrap="none">
            <a:spAutoFit/>
          </a:bodyPr>
          <a:lstStyle/>
          <a:p>
            <a:r>
              <a:rPr lang="en-US" altLang="zh-CN" sz="2000" dirty="0">
                <a:latin typeface="+mn-lt"/>
                <a:ea typeface="+mn-ea"/>
              </a:rPr>
              <a:t>h</a:t>
            </a:r>
            <a:endParaRPr lang="zh-CN" altLang="en-US" sz="2000" dirty="0">
              <a:latin typeface="+mn-lt"/>
              <a:ea typeface="+mn-ea"/>
            </a:endParaRPr>
          </a:p>
        </p:txBody>
      </p:sp>
      <p:sp>
        <p:nvSpPr>
          <p:cNvPr id="39" name="文本框 38"/>
          <p:cNvSpPr txBox="1"/>
          <p:nvPr/>
        </p:nvSpPr>
        <p:spPr>
          <a:xfrm>
            <a:off x="6225106" y="3623202"/>
            <a:ext cx="1260281" cy="400110"/>
          </a:xfrm>
          <a:prstGeom prst="rect">
            <a:avLst/>
          </a:prstGeom>
          <a:noFill/>
          <a:ln>
            <a:noFill/>
          </a:ln>
        </p:spPr>
        <p:txBody>
          <a:bodyPr wrap="none" rtlCol="0">
            <a:spAutoFit/>
          </a:bodyPr>
          <a:lstStyle/>
          <a:p>
            <a:r>
              <a:rPr lang="en-US" altLang="zh-CN" sz="2000" dirty="0">
                <a:latin typeface="+mn-lt"/>
                <a:ea typeface="+mn-ea"/>
              </a:rPr>
              <a:t>Hash H(m) </a:t>
            </a:r>
            <a:endParaRPr lang="zh-CN" altLang="en-US" sz="2000" dirty="0">
              <a:latin typeface="+mn-lt"/>
              <a:ea typeface="+mn-ea"/>
            </a:endParaRPr>
          </a:p>
        </p:txBody>
      </p:sp>
      <p:cxnSp>
        <p:nvCxnSpPr>
          <p:cNvPr id="40" name="直接箭头连接符 39"/>
          <p:cNvCxnSpPr>
            <a:stCxn id="25" idx="3"/>
            <a:endCxn id="33" idx="4"/>
          </p:cNvCxnSpPr>
          <p:nvPr/>
        </p:nvCxnSpPr>
        <p:spPr bwMode="auto">
          <a:xfrm flipH="1" flipV="1">
            <a:off x="8992898" y="4611630"/>
            <a:ext cx="1" cy="863401"/>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cxnSp>
        <p:nvCxnSpPr>
          <p:cNvPr id="44" name="直接箭头连接符 43"/>
          <p:cNvCxnSpPr>
            <a:endCxn id="33" idx="0"/>
          </p:cNvCxnSpPr>
          <p:nvPr/>
        </p:nvCxnSpPr>
        <p:spPr bwMode="auto">
          <a:xfrm>
            <a:off x="8992897" y="3534868"/>
            <a:ext cx="1" cy="591422"/>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cxnSp>
        <p:nvCxnSpPr>
          <p:cNvPr id="47" name="直接箭头连接符 46"/>
          <p:cNvCxnSpPr>
            <a:stCxn id="31" idx="0"/>
          </p:cNvCxnSpPr>
          <p:nvPr/>
        </p:nvCxnSpPr>
        <p:spPr bwMode="auto">
          <a:xfrm>
            <a:off x="8260704" y="3534868"/>
            <a:ext cx="732192" cy="0"/>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50" name="文本框 49"/>
          <p:cNvSpPr txBox="1"/>
          <p:nvPr/>
        </p:nvSpPr>
        <p:spPr>
          <a:xfrm>
            <a:off x="9525526" y="4105118"/>
            <a:ext cx="1003801" cy="400110"/>
          </a:xfrm>
          <a:prstGeom prst="rect">
            <a:avLst/>
          </a:prstGeom>
          <a:noFill/>
          <a:ln>
            <a:noFill/>
          </a:ln>
        </p:spPr>
        <p:txBody>
          <a:bodyPr wrap="none" rtlCol="0">
            <a:spAutoFit/>
          </a:bodyPr>
          <a:lstStyle/>
          <a:p>
            <a:r>
              <a:rPr lang="en-US" altLang="zh-CN" sz="2000" dirty="0">
                <a:latin typeface="+mn-lt"/>
                <a:ea typeface="+mn-ea"/>
              </a:rPr>
              <a:t>compare</a:t>
            </a:r>
            <a:endParaRPr lang="zh-CN" altLang="en-US" sz="2000" dirty="0">
              <a:latin typeface="+mn-lt"/>
              <a:ea typeface="+mn-ea"/>
            </a:endParaRPr>
          </a:p>
        </p:txBody>
      </p:sp>
      <p:pic>
        <p:nvPicPr>
          <p:cNvPr id="38" name="图片 37"/>
          <p:cNvPicPr>
            <a:picLocks noChangeAspect="1"/>
          </p:cNvPicPr>
          <p:nvPr/>
        </p:nvPicPr>
        <p:blipFill>
          <a:blip r:embed="rId3" cstate="email">
            <a:extLst>
              <a:ext uri="{BEBA8EAE-BF5A-486C-A8C5-ECC9F3942E4B}">
                <a14:imgProps xmlns:a14="http://schemas.microsoft.com/office/drawing/2010/main">
                  <a14:imgLayer r:embed="rId4">
                    <a14:imgEffect>
                      <a14:backgroundRemoval t="0" b="99194" l="893" r="100000">
                        <a14:foregroundMark x1="25893" y1="82258" x2="25893" y2="82258"/>
                        <a14:foregroundMark x1="41964" y1="69355" x2="8036" y2="87903"/>
                        <a14:foregroundMark x1="77679" y1="68548" x2="99107" y2="80645"/>
                        <a14:foregroundMark x1="31250" y1="70968" x2="893" y2="90323"/>
                        <a14:foregroundMark x1="43750" y1="16935" x2="82143" y2="46774"/>
                        <a14:foregroundMark x1="33929" y1="20968" x2="27679" y2="57258"/>
                        <a14:foregroundMark x1="15179" y1="57258" x2="38393" y2="67742"/>
                        <a14:foregroundMark x1="75893" y1="76613" x2="92857" y2="91129"/>
                        <a14:foregroundMark x1="64286" y1="83065" x2="72321" y2="95161"/>
                        <a14:foregroundMark x1="48214" y1="79839" x2="68750" y2="94355"/>
                        <a14:foregroundMark x1="27679" y1="92742" x2="65179" y2="87097"/>
                      </a14:backgroundRemoval>
                    </a14:imgEffect>
                  </a14:imgLayer>
                </a14:imgProps>
              </a:ext>
              <a:ext uri="{28A0092B-C50C-407E-A947-70E740481C1C}">
                <a14:useLocalDpi xmlns:a14="http://schemas.microsoft.com/office/drawing/2010/main"/>
              </a:ext>
            </a:extLst>
          </a:blip>
          <a:stretch>
            <a:fillRect/>
          </a:stretch>
        </p:blipFill>
        <p:spPr>
          <a:xfrm>
            <a:off x="1815330" y="5081069"/>
            <a:ext cx="849210" cy="940197"/>
          </a:xfrm>
          <a:prstGeom prst="rect">
            <a:avLst/>
          </a:prstGeom>
        </p:spPr>
      </p:pic>
      <p:pic>
        <p:nvPicPr>
          <p:cNvPr id="42" name="图片 41"/>
          <p:cNvPicPr>
            <a:picLocks noChangeAspect="1"/>
          </p:cNvPicPr>
          <p:nvPr/>
        </p:nvPicPr>
        <p:blipFill>
          <a:blip r:embed="rId5">
            <a:extLst>
              <a:ext uri="{BEBA8EAE-BF5A-486C-A8C5-ECC9F3942E4B}">
                <a14:imgProps xmlns:a14="http://schemas.microsoft.com/office/drawing/2010/main">
                  <a14:imgLayer r:embed="rId6">
                    <a14:imgEffect>
                      <a14:backgroundRemoval t="0" b="100000" l="0" r="100000">
                        <a14:foregroundMark x1="30147" y1="29323" x2="58824" y2="11278"/>
                        <a14:foregroundMark x1="38971" y1="45865" x2="66912" y2="24060"/>
                        <a14:foregroundMark x1="17647" y1="72180" x2="27206" y2="90226"/>
                        <a14:foregroundMark x1="35294" y1="66917" x2="59559" y2="87218"/>
                        <a14:foregroundMark x1="67647" y1="70677" x2="88971" y2="89474"/>
                        <a14:foregroundMark x1="97059" y1="90977" x2="77941" y2="72180"/>
                        <a14:foregroundMark x1="18382" y1="95489" x2="19118" y2="70677"/>
                        <a14:foregroundMark x1="52941" y1="53383" x2="51471" y2="75940"/>
                        <a14:foregroundMark x1="7353" y1="76692" x2="15441" y2="87970"/>
                        <a14:foregroundMark x1="6618" y1="91729" x2="12500" y2="89474"/>
                        <a14:foregroundMark x1="56618" y1="60150" x2="55882" y2="72180"/>
                        <a14:foregroundMark x1="46324" y1="58647" x2="44118" y2="69925"/>
                        <a14:foregroundMark x1="79412" y1="93985" x2="64706" y2="87970"/>
                        <a14:foregroundMark x1="58824" y1="53383" x2="58824" y2="38346"/>
                        <a14:foregroundMark x1="58824" y1="18045" x2="71324" y2="25564"/>
                        <a14:foregroundMark x1="50000" y1="10526" x2="66912" y2="7519"/>
                        <a14:foregroundMark x1="37500" y1="14286" x2="48529" y2="5263"/>
                        <a14:foregroundMark x1="30882" y1="26316" x2="38235" y2="11278"/>
                      </a14:backgroundRemoval>
                    </a14:imgEffect>
                  </a14:imgLayer>
                </a14:imgProps>
              </a:ext>
            </a:extLst>
          </a:blip>
          <a:stretch>
            <a:fillRect/>
          </a:stretch>
        </p:blipFill>
        <p:spPr>
          <a:xfrm>
            <a:off x="9497032" y="5112069"/>
            <a:ext cx="833082" cy="814705"/>
          </a:xfrm>
          <a:prstGeom prst="rect">
            <a:avLst/>
          </a:prstGeom>
        </p:spPr>
      </p:pic>
      <p:sp>
        <p:nvSpPr>
          <p:cNvPr id="4" name="灯片编号占位符 3"/>
          <p:cNvSpPr>
            <a:spLocks noGrp="1"/>
          </p:cNvSpPr>
          <p:nvPr>
            <p:ph type="sldNum" sz="quarter" idx="12"/>
          </p:nvPr>
        </p:nvSpPr>
        <p:spPr/>
        <p:txBody>
          <a:bodyPr/>
          <a:lstStyle/>
          <a:p>
            <a:pPr>
              <a:defRPr/>
            </a:pPr>
            <a:fld id="{B5976719-4C93-4032-AE44-9AF0CDE2F195}" type="slidenum">
              <a:rPr lang="en-US" altLang="zh-CN" smtClean="0"/>
              <a:pPr>
                <a:defRPr/>
              </a:pPr>
              <a:t>72</a:t>
            </a:fld>
            <a:endParaRPr lang="en-US" altLang="zh-CN" dirty="0"/>
          </a:p>
        </p:txBody>
      </p:sp>
      <p:sp>
        <p:nvSpPr>
          <p:cNvPr id="3" name="文本框 2">
            <a:extLst>
              <a:ext uri="{FF2B5EF4-FFF2-40B4-BE49-F238E27FC236}">
                <a16:creationId xmlns:a16="http://schemas.microsoft.com/office/drawing/2014/main" id="{3FE6118F-42EB-4272-B4DA-5C4BD26A0427}"/>
              </a:ext>
            </a:extLst>
          </p:cNvPr>
          <p:cNvSpPr txBox="1"/>
          <p:nvPr/>
        </p:nvSpPr>
        <p:spPr>
          <a:xfrm>
            <a:off x="915894" y="5457557"/>
            <a:ext cx="790601" cy="461665"/>
          </a:xfrm>
          <a:prstGeom prst="rect">
            <a:avLst/>
          </a:prstGeom>
          <a:noFill/>
        </p:spPr>
        <p:txBody>
          <a:bodyPr wrap="none" rtlCol="0">
            <a:spAutoFit/>
          </a:bodyPr>
          <a:lstStyle/>
          <a:p>
            <a:pPr algn="ctr"/>
            <a:r>
              <a:rPr lang="en-US" altLang="zh-CN" b="1" dirty="0">
                <a:solidFill>
                  <a:schemeClr val="accent5"/>
                </a:solidFill>
                <a:latin typeface="+mn-lt"/>
              </a:rPr>
              <a:t>Alice</a:t>
            </a:r>
            <a:endParaRPr lang="zh-CN" altLang="en-US" b="1" dirty="0">
              <a:solidFill>
                <a:schemeClr val="accent5"/>
              </a:solidFill>
              <a:latin typeface="+mn-lt"/>
            </a:endParaRPr>
          </a:p>
        </p:txBody>
      </p:sp>
      <p:sp>
        <p:nvSpPr>
          <p:cNvPr id="41" name="文本框 40">
            <a:extLst>
              <a:ext uri="{FF2B5EF4-FFF2-40B4-BE49-F238E27FC236}">
                <a16:creationId xmlns:a16="http://schemas.microsoft.com/office/drawing/2014/main" id="{09DC8E48-326C-4B82-8C1F-38D58FF927C8}"/>
              </a:ext>
            </a:extLst>
          </p:cNvPr>
          <p:cNvSpPr txBox="1"/>
          <p:nvPr/>
        </p:nvSpPr>
        <p:spPr>
          <a:xfrm>
            <a:off x="10683317" y="5457557"/>
            <a:ext cx="675185" cy="461665"/>
          </a:xfrm>
          <a:prstGeom prst="rect">
            <a:avLst/>
          </a:prstGeom>
          <a:noFill/>
        </p:spPr>
        <p:txBody>
          <a:bodyPr wrap="none" rtlCol="0">
            <a:spAutoFit/>
          </a:bodyPr>
          <a:lstStyle/>
          <a:p>
            <a:pPr algn="ctr"/>
            <a:r>
              <a:rPr lang="en-US" altLang="zh-CN" b="1" dirty="0">
                <a:solidFill>
                  <a:schemeClr val="accent5"/>
                </a:solidFill>
                <a:latin typeface="+mn-lt"/>
              </a:rPr>
              <a:t>Bob</a:t>
            </a:r>
            <a:endParaRPr lang="zh-CN" altLang="en-US" b="1" dirty="0">
              <a:solidFill>
                <a:schemeClr val="accent5"/>
              </a:solidFill>
              <a:latin typeface="+mn-lt"/>
            </a:endParaRPr>
          </a:p>
        </p:txBody>
      </p:sp>
    </p:spTree>
    <p:extLst>
      <p:ext uri="{BB962C8B-B14F-4D97-AF65-F5344CB8AC3E}">
        <p14:creationId xmlns:p14="http://schemas.microsoft.com/office/powerpoint/2010/main" val="183671898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idx="1"/>
          </p:nvPr>
        </p:nvSpPr>
        <p:spPr/>
        <p:txBody>
          <a:bodyPr/>
          <a:lstStyle/>
          <a:p>
            <a:r>
              <a:rPr lang="en-US" altLang="zh-CN" dirty="0"/>
              <a:t>Do you see any problem with this attempt?</a:t>
            </a:r>
            <a:endParaRPr lang="zh-CN" altLang="en-US" dirty="0"/>
          </a:p>
        </p:txBody>
      </p:sp>
      <p:sp>
        <p:nvSpPr>
          <p:cNvPr id="2" name="灯片编号占位符 1"/>
          <p:cNvSpPr>
            <a:spLocks noGrp="1"/>
          </p:cNvSpPr>
          <p:nvPr>
            <p:ph type="sldNum" sz="quarter" idx="12"/>
          </p:nvPr>
        </p:nvSpPr>
        <p:spPr/>
        <p:txBody>
          <a:bodyPr/>
          <a:lstStyle/>
          <a:p>
            <a:pPr>
              <a:defRPr/>
            </a:pPr>
            <a:fld id="{F769371F-0F95-4BDF-9A9A-7FF549C12214}" type="slidenum">
              <a:rPr lang="en-US" altLang="zh-CN" smtClean="0"/>
              <a:pPr>
                <a:defRPr/>
              </a:pPr>
              <a:t>73</a:t>
            </a:fld>
            <a:endParaRPr lang="en-US" altLang="zh-CN" dirty="0"/>
          </a:p>
        </p:txBody>
      </p:sp>
    </p:spTree>
    <p:extLst>
      <p:ext uri="{BB962C8B-B14F-4D97-AF65-F5344CB8AC3E}">
        <p14:creationId xmlns:p14="http://schemas.microsoft.com/office/powerpoint/2010/main" val="201993908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Trudy can do the same as Alice does</a:t>
            </a:r>
            <a:endParaRPr lang="zh-CN" altLang="en-US" dirty="0"/>
          </a:p>
        </p:txBody>
      </p:sp>
      <p:sp>
        <p:nvSpPr>
          <p:cNvPr id="7" name="动作按钮: 自定义 6">
            <a:hlinkClick r:id="" action="ppaction://noaction" highlightClick="1"/>
          </p:cNvPr>
          <p:cNvSpPr/>
          <p:nvPr/>
        </p:nvSpPr>
        <p:spPr>
          <a:xfrm>
            <a:off x="3021126" y="2239491"/>
            <a:ext cx="1438351" cy="426720"/>
          </a:xfrm>
          <a:prstGeom prst="actionButtonBlank">
            <a:avLst/>
          </a:prstGeom>
          <a:pattFill prst="dkVert">
            <a:fgClr>
              <a:schemeClr val="accent1"/>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8" name="文本框 7"/>
          <p:cNvSpPr txBox="1"/>
          <p:nvPr/>
        </p:nvSpPr>
        <p:spPr>
          <a:xfrm>
            <a:off x="3015281" y="1804024"/>
            <a:ext cx="1271502" cy="400110"/>
          </a:xfrm>
          <a:prstGeom prst="rect">
            <a:avLst/>
          </a:prstGeom>
          <a:noFill/>
          <a:ln>
            <a:noFill/>
          </a:ln>
        </p:spPr>
        <p:txBody>
          <a:bodyPr wrap="none" rtlCol="0">
            <a:spAutoFit/>
          </a:bodyPr>
          <a:lstStyle/>
          <a:p>
            <a:r>
              <a:rPr lang="en-US" altLang="zh-CN" sz="2000" dirty="0">
                <a:latin typeface="+mn-lt"/>
                <a:ea typeface="+mn-ea"/>
              </a:rPr>
              <a:t>Message m</a:t>
            </a:r>
            <a:endParaRPr lang="zh-CN" altLang="en-US" sz="2000" dirty="0">
              <a:latin typeface="+mn-lt"/>
              <a:ea typeface="+mn-ea"/>
            </a:endParaRPr>
          </a:p>
        </p:txBody>
      </p:sp>
      <p:cxnSp>
        <p:nvCxnSpPr>
          <p:cNvPr id="10" name="直接箭头连接符 9"/>
          <p:cNvCxnSpPr>
            <a:stCxn id="7" idx="1"/>
          </p:cNvCxnSpPr>
          <p:nvPr/>
        </p:nvCxnSpPr>
        <p:spPr bwMode="auto">
          <a:xfrm flipH="1">
            <a:off x="3740301" y="2666211"/>
            <a:ext cx="1" cy="762000"/>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12" name="动作按钮: 自定义 11">
            <a:hlinkClick r:id="" action="ppaction://noaction" highlightClick="1"/>
          </p:cNvPr>
          <p:cNvSpPr/>
          <p:nvPr/>
        </p:nvSpPr>
        <p:spPr>
          <a:xfrm>
            <a:off x="3485541" y="3428211"/>
            <a:ext cx="504135" cy="426720"/>
          </a:xfrm>
          <a:prstGeom prst="actionButtonBlank">
            <a:avLst/>
          </a:prstGeom>
          <a:pattFill prst="dkHorz">
            <a:fgClr>
              <a:schemeClr val="accent2"/>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13" name="文本框 12"/>
          <p:cNvSpPr txBox="1"/>
          <p:nvPr/>
        </p:nvSpPr>
        <p:spPr>
          <a:xfrm>
            <a:off x="1763342" y="3703925"/>
            <a:ext cx="1260281" cy="400110"/>
          </a:xfrm>
          <a:prstGeom prst="rect">
            <a:avLst/>
          </a:prstGeom>
          <a:noFill/>
          <a:ln>
            <a:noFill/>
          </a:ln>
        </p:spPr>
        <p:txBody>
          <a:bodyPr wrap="none" rtlCol="0">
            <a:spAutoFit/>
          </a:bodyPr>
          <a:lstStyle/>
          <a:p>
            <a:r>
              <a:rPr lang="en-US" altLang="zh-CN" sz="2000" dirty="0">
                <a:latin typeface="+mn-lt"/>
                <a:ea typeface="+mn-ea"/>
              </a:rPr>
              <a:t>Hash H(m) </a:t>
            </a:r>
            <a:endParaRPr lang="zh-CN" altLang="en-US" sz="2000" dirty="0">
              <a:latin typeface="+mn-lt"/>
              <a:ea typeface="+mn-ea"/>
            </a:endParaRPr>
          </a:p>
        </p:txBody>
      </p:sp>
      <p:sp>
        <p:nvSpPr>
          <p:cNvPr id="14" name="动作按钮: 自定义 13">
            <a:hlinkClick r:id="" action="ppaction://noaction" highlightClick="1"/>
          </p:cNvPr>
          <p:cNvSpPr/>
          <p:nvPr/>
        </p:nvSpPr>
        <p:spPr>
          <a:xfrm>
            <a:off x="2933701" y="5475030"/>
            <a:ext cx="1438351" cy="426720"/>
          </a:xfrm>
          <a:prstGeom prst="actionButtonBlank">
            <a:avLst/>
          </a:prstGeom>
          <a:pattFill prst="dkVert">
            <a:fgClr>
              <a:schemeClr val="accent1"/>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15" name="动作按钮: 自定义 14">
            <a:hlinkClick r:id="" action="ppaction://noaction" highlightClick="1"/>
          </p:cNvPr>
          <p:cNvSpPr/>
          <p:nvPr/>
        </p:nvSpPr>
        <p:spPr>
          <a:xfrm>
            <a:off x="4372052" y="5475030"/>
            <a:ext cx="504135" cy="426720"/>
          </a:xfrm>
          <a:prstGeom prst="actionButtonBlank">
            <a:avLst/>
          </a:prstGeom>
          <a:pattFill prst="dkHorz">
            <a:fgClr>
              <a:schemeClr val="accent2"/>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cxnSp>
        <p:nvCxnSpPr>
          <p:cNvPr id="17" name="直接箭头连接符 16"/>
          <p:cNvCxnSpPr/>
          <p:nvPr/>
        </p:nvCxnSpPr>
        <p:spPr bwMode="auto">
          <a:xfrm>
            <a:off x="1805131" y="6494016"/>
            <a:ext cx="1209495" cy="0"/>
          </a:xfrm>
          <a:prstGeom prst="straightConnector1">
            <a:avLst/>
          </a:prstGeom>
          <a:solidFill>
            <a:schemeClr val="accent1"/>
          </a:solidFill>
          <a:ln w="63500" cap="flat" cmpd="sng" algn="ctr">
            <a:solidFill>
              <a:schemeClr val="tx1"/>
            </a:solidFill>
            <a:prstDash val="solid"/>
            <a:round/>
            <a:headEnd type="none" w="med" len="med"/>
            <a:tailEnd type="triangle"/>
          </a:ln>
          <a:effectLst/>
        </p:spPr>
      </p:cxnSp>
      <p:sp>
        <p:nvSpPr>
          <p:cNvPr id="18" name="文本框 17"/>
          <p:cNvSpPr txBox="1"/>
          <p:nvPr/>
        </p:nvSpPr>
        <p:spPr>
          <a:xfrm>
            <a:off x="3137814" y="6305727"/>
            <a:ext cx="641522" cy="400110"/>
          </a:xfrm>
          <a:prstGeom prst="rect">
            <a:avLst/>
          </a:prstGeom>
          <a:noFill/>
          <a:ln>
            <a:noFill/>
          </a:ln>
        </p:spPr>
        <p:txBody>
          <a:bodyPr wrap="none" rtlCol="0">
            <a:spAutoFit/>
          </a:bodyPr>
          <a:lstStyle/>
          <a:p>
            <a:r>
              <a:rPr lang="en-US" altLang="zh-CN" sz="2000" dirty="0">
                <a:latin typeface="+mn-lt"/>
                <a:ea typeface="+mn-ea"/>
              </a:rPr>
              <a:t>send</a:t>
            </a:r>
            <a:endParaRPr lang="zh-CN" altLang="en-US" sz="2000" dirty="0">
              <a:latin typeface="+mn-lt"/>
              <a:ea typeface="+mn-ea"/>
            </a:endParaRPr>
          </a:p>
        </p:txBody>
      </p:sp>
      <p:pic>
        <p:nvPicPr>
          <p:cNvPr id="20" name="图片 19" descr="File:Cartoon &lt;strong&gt;cloud&lt;/strong&gt;.svg - Wikimedia Common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41814" y="5269816"/>
            <a:ext cx="1885652" cy="1224200"/>
          </a:xfrm>
          <a:prstGeom prst="rect">
            <a:avLst/>
          </a:prstGeom>
        </p:spPr>
      </p:pic>
      <p:sp>
        <p:nvSpPr>
          <p:cNvPr id="21" name="文本框 20"/>
          <p:cNvSpPr txBox="1"/>
          <p:nvPr/>
        </p:nvSpPr>
        <p:spPr>
          <a:xfrm>
            <a:off x="5467431" y="5729428"/>
            <a:ext cx="896399" cy="400110"/>
          </a:xfrm>
          <a:prstGeom prst="rect">
            <a:avLst/>
          </a:prstGeom>
          <a:noFill/>
          <a:ln>
            <a:noFill/>
          </a:ln>
        </p:spPr>
        <p:txBody>
          <a:bodyPr wrap="none" rtlCol="0">
            <a:spAutoFit/>
          </a:bodyPr>
          <a:lstStyle/>
          <a:p>
            <a:r>
              <a:rPr lang="en-US" altLang="zh-CN" sz="2000" dirty="0">
                <a:latin typeface="+mn-lt"/>
                <a:ea typeface="+mn-ea"/>
              </a:rPr>
              <a:t>Internet</a:t>
            </a:r>
            <a:endParaRPr lang="zh-CN" altLang="en-US" sz="2000" dirty="0">
              <a:latin typeface="+mn-lt"/>
              <a:ea typeface="+mn-ea"/>
            </a:endParaRPr>
          </a:p>
        </p:txBody>
      </p:sp>
      <p:cxnSp>
        <p:nvCxnSpPr>
          <p:cNvPr id="22" name="直接箭头连接符 21"/>
          <p:cNvCxnSpPr/>
          <p:nvPr/>
        </p:nvCxnSpPr>
        <p:spPr bwMode="auto">
          <a:xfrm>
            <a:off x="8403485" y="6606579"/>
            <a:ext cx="1209495" cy="0"/>
          </a:xfrm>
          <a:prstGeom prst="straightConnector1">
            <a:avLst/>
          </a:prstGeom>
          <a:solidFill>
            <a:schemeClr val="accent1"/>
          </a:solidFill>
          <a:ln w="63500" cap="flat" cmpd="sng" algn="ctr">
            <a:solidFill>
              <a:schemeClr val="tx1"/>
            </a:solidFill>
            <a:prstDash val="solid"/>
            <a:round/>
            <a:headEnd type="none" w="med" len="med"/>
            <a:tailEnd type="triangle"/>
          </a:ln>
          <a:effectLst/>
        </p:spPr>
      </p:cxnSp>
      <p:sp>
        <p:nvSpPr>
          <p:cNvPr id="23" name="文本框 22"/>
          <p:cNvSpPr txBox="1"/>
          <p:nvPr/>
        </p:nvSpPr>
        <p:spPr>
          <a:xfrm>
            <a:off x="9603260" y="6156702"/>
            <a:ext cx="864339" cy="400110"/>
          </a:xfrm>
          <a:prstGeom prst="rect">
            <a:avLst/>
          </a:prstGeom>
          <a:noFill/>
          <a:ln>
            <a:noFill/>
          </a:ln>
        </p:spPr>
        <p:txBody>
          <a:bodyPr wrap="none" rtlCol="0">
            <a:spAutoFit/>
          </a:bodyPr>
          <a:lstStyle/>
          <a:p>
            <a:r>
              <a:rPr lang="en-US" altLang="zh-CN" sz="2000" dirty="0">
                <a:latin typeface="+mn-lt"/>
                <a:ea typeface="+mn-ea"/>
              </a:rPr>
              <a:t>receive</a:t>
            </a:r>
            <a:endParaRPr lang="zh-CN" altLang="en-US" sz="2000" dirty="0">
              <a:latin typeface="+mn-lt"/>
              <a:ea typeface="+mn-ea"/>
            </a:endParaRPr>
          </a:p>
        </p:txBody>
      </p:sp>
      <p:sp>
        <p:nvSpPr>
          <p:cNvPr id="24" name="动作按钮: 自定义 23">
            <a:hlinkClick r:id="" action="ppaction://noaction" highlightClick="1"/>
          </p:cNvPr>
          <p:cNvSpPr/>
          <p:nvPr/>
        </p:nvSpPr>
        <p:spPr>
          <a:xfrm>
            <a:off x="7302480" y="5475030"/>
            <a:ext cx="1438351" cy="426720"/>
          </a:xfrm>
          <a:prstGeom prst="actionButtonBlank">
            <a:avLst/>
          </a:prstGeom>
          <a:pattFill prst="dkVert">
            <a:fgClr>
              <a:schemeClr val="accent1">
                <a:lumMod val="50000"/>
                <a:lumOff val="50000"/>
              </a:schemeClr>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25" name="动作按钮: 自定义 24">
            <a:hlinkClick r:id="" action="ppaction://noaction" highlightClick="1"/>
          </p:cNvPr>
          <p:cNvSpPr/>
          <p:nvPr/>
        </p:nvSpPr>
        <p:spPr>
          <a:xfrm>
            <a:off x="8740831" y="5475030"/>
            <a:ext cx="504135" cy="426720"/>
          </a:xfrm>
          <a:prstGeom prst="actionButtonBlank">
            <a:avLst/>
          </a:prstGeom>
          <a:pattFill prst="dkHorz">
            <a:fgClr>
              <a:schemeClr val="bg2">
                <a:lumMod val="60000"/>
                <a:lumOff val="40000"/>
              </a:schemeClr>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cxnSp>
        <p:nvCxnSpPr>
          <p:cNvPr id="26" name="直接箭头连接符 25"/>
          <p:cNvCxnSpPr>
            <a:stCxn id="24" idx="3"/>
            <a:endCxn id="31" idx="1"/>
          </p:cNvCxnSpPr>
          <p:nvPr/>
        </p:nvCxnSpPr>
        <p:spPr bwMode="auto">
          <a:xfrm flipH="1" flipV="1">
            <a:off x="8008637" y="3748228"/>
            <a:ext cx="13018" cy="1726802"/>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9" name="文本框 28"/>
          <p:cNvSpPr txBox="1"/>
          <p:nvPr/>
        </p:nvSpPr>
        <p:spPr>
          <a:xfrm>
            <a:off x="1845808" y="3307144"/>
            <a:ext cx="990977" cy="400110"/>
          </a:xfrm>
          <a:prstGeom prst="rect">
            <a:avLst/>
          </a:prstGeom>
          <a:noFill/>
          <a:ln>
            <a:noFill/>
          </a:ln>
        </p:spPr>
        <p:txBody>
          <a:bodyPr wrap="none" rtlCol="0">
            <a:spAutoFit/>
          </a:bodyPr>
          <a:lstStyle/>
          <a:p>
            <a:r>
              <a:rPr lang="en-US" altLang="zh-CN" sz="2000" dirty="0">
                <a:latin typeface="+mn-lt"/>
                <a:ea typeface="+mn-ea"/>
              </a:rPr>
              <a:t>compute</a:t>
            </a:r>
            <a:endParaRPr lang="zh-CN" altLang="en-US" sz="2000" dirty="0">
              <a:latin typeface="+mn-lt"/>
              <a:ea typeface="+mn-ea"/>
            </a:endParaRPr>
          </a:p>
        </p:txBody>
      </p:sp>
      <p:sp>
        <p:nvSpPr>
          <p:cNvPr id="30" name="文本框 29"/>
          <p:cNvSpPr txBox="1"/>
          <p:nvPr/>
        </p:nvSpPr>
        <p:spPr>
          <a:xfrm>
            <a:off x="6331051" y="3169275"/>
            <a:ext cx="990977" cy="400110"/>
          </a:xfrm>
          <a:prstGeom prst="rect">
            <a:avLst/>
          </a:prstGeom>
          <a:noFill/>
          <a:ln>
            <a:noFill/>
          </a:ln>
        </p:spPr>
        <p:txBody>
          <a:bodyPr wrap="none" rtlCol="0">
            <a:spAutoFit/>
          </a:bodyPr>
          <a:lstStyle/>
          <a:p>
            <a:r>
              <a:rPr lang="en-US" altLang="zh-CN" sz="2000" dirty="0">
                <a:latin typeface="+mn-lt"/>
                <a:ea typeface="+mn-ea"/>
              </a:rPr>
              <a:t>compute</a:t>
            </a:r>
            <a:endParaRPr lang="zh-CN" altLang="en-US" sz="2000" dirty="0">
              <a:latin typeface="+mn-lt"/>
              <a:ea typeface="+mn-ea"/>
            </a:endParaRPr>
          </a:p>
        </p:txBody>
      </p:sp>
      <p:sp>
        <p:nvSpPr>
          <p:cNvPr id="31" name="动作按钮: 自定义 30">
            <a:hlinkClick r:id="" action="ppaction://noaction" highlightClick="1"/>
          </p:cNvPr>
          <p:cNvSpPr/>
          <p:nvPr/>
        </p:nvSpPr>
        <p:spPr>
          <a:xfrm>
            <a:off x="7756570" y="3321508"/>
            <a:ext cx="504135" cy="426720"/>
          </a:xfrm>
          <a:prstGeom prst="actionButtonBlank">
            <a:avLst/>
          </a:prstGeom>
          <a:pattFill prst="dkHorz">
            <a:fgClr>
              <a:schemeClr val="accent4">
                <a:lumMod val="75000"/>
                <a:lumOff val="25000"/>
              </a:schemeClr>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33" name="椭圆 32"/>
          <p:cNvSpPr/>
          <p:nvPr/>
        </p:nvSpPr>
        <p:spPr>
          <a:xfrm>
            <a:off x="8598050" y="4126291"/>
            <a:ext cx="789695" cy="485339"/>
          </a:xfrm>
          <a:prstGeom prst="ellipse">
            <a:avLst/>
          </a:prstGeom>
          <a:ln w="3175">
            <a:solidFill>
              <a:schemeClr val="tx1"/>
            </a:solidFill>
          </a:ln>
        </p:spPr>
        <p:txBody>
          <a:bodyPr wrap="square" rtlCol="0" anchor="ctr" anchorCtr="0">
            <a:noAutofit/>
          </a:bodyPr>
          <a:lstStyle/>
          <a:p>
            <a:pPr algn="ctr"/>
            <a:r>
              <a:rPr lang="en-US" altLang="zh-CN" dirty="0">
                <a:latin typeface="Comic Sans MS" panose="030F0702030302020204" pitchFamily="66" charset="0"/>
              </a:rPr>
              <a:t>=</a:t>
            </a:r>
            <a:endParaRPr lang="zh-CN" altLang="en-US" dirty="0">
              <a:latin typeface="Comic Sans MS" panose="030F0702030302020204" pitchFamily="66" charset="0"/>
            </a:endParaRPr>
          </a:p>
        </p:txBody>
      </p:sp>
      <p:sp>
        <p:nvSpPr>
          <p:cNvPr id="34" name="文本框 33"/>
          <p:cNvSpPr txBox="1"/>
          <p:nvPr/>
        </p:nvSpPr>
        <p:spPr>
          <a:xfrm>
            <a:off x="7865771" y="5956647"/>
            <a:ext cx="441146" cy="400110"/>
          </a:xfrm>
          <a:prstGeom prst="rect">
            <a:avLst/>
          </a:prstGeom>
          <a:noFill/>
          <a:ln>
            <a:noFill/>
          </a:ln>
        </p:spPr>
        <p:txBody>
          <a:bodyPr wrap="none" rtlCol="0">
            <a:spAutoFit/>
          </a:bodyPr>
          <a:lstStyle/>
          <a:p>
            <a:r>
              <a:rPr lang="en-US" altLang="zh-CN" sz="2000" dirty="0">
                <a:latin typeface="+mn-lt"/>
                <a:ea typeface="+mn-ea"/>
              </a:rPr>
              <a:t>M*</a:t>
            </a:r>
            <a:endParaRPr lang="zh-CN" altLang="en-US" sz="2000" dirty="0">
              <a:latin typeface="+mn-lt"/>
              <a:ea typeface="+mn-ea"/>
            </a:endParaRPr>
          </a:p>
        </p:txBody>
      </p:sp>
      <p:sp>
        <p:nvSpPr>
          <p:cNvPr id="35" name="文本框 34"/>
          <p:cNvSpPr txBox="1"/>
          <p:nvPr/>
        </p:nvSpPr>
        <p:spPr>
          <a:xfrm>
            <a:off x="3472021" y="5901750"/>
            <a:ext cx="441146" cy="400110"/>
          </a:xfrm>
          <a:prstGeom prst="rect">
            <a:avLst/>
          </a:prstGeom>
          <a:noFill/>
          <a:ln>
            <a:noFill/>
          </a:ln>
        </p:spPr>
        <p:txBody>
          <a:bodyPr wrap="none" rtlCol="0">
            <a:spAutoFit/>
          </a:bodyPr>
          <a:lstStyle/>
          <a:p>
            <a:r>
              <a:rPr lang="en-US" altLang="zh-CN" sz="2000" dirty="0">
                <a:latin typeface="+mn-lt"/>
                <a:ea typeface="+mn-ea"/>
              </a:rPr>
              <a:t>m*</a:t>
            </a:r>
            <a:endParaRPr lang="zh-CN" altLang="en-US" sz="2000" dirty="0">
              <a:latin typeface="+mn-lt"/>
              <a:ea typeface="+mn-ea"/>
            </a:endParaRPr>
          </a:p>
        </p:txBody>
      </p:sp>
      <p:sp>
        <p:nvSpPr>
          <p:cNvPr id="36" name="矩形 35"/>
          <p:cNvSpPr/>
          <p:nvPr/>
        </p:nvSpPr>
        <p:spPr>
          <a:xfrm>
            <a:off x="4233336" y="5895092"/>
            <a:ext cx="734496" cy="400110"/>
          </a:xfrm>
          <a:prstGeom prst="rect">
            <a:avLst/>
          </a:prstGeom>
        </p:spPr>
        <p:txBody>
          <a:bodyPr wrap="none">
            <a:spAutoFit/>
          </a:bodyPr>
          <a:lstStyle/>
          <a:p>
            <a:r>
              <a:rPr lang="en-US" altLang="zh-CN" sz="2000" dirty="0">
                <a:latin typeface="+mn-lt"/>
                <a:ea typeface="+mn-ea"/>
              </a:rPr>
              <a:t>H(m*)</a:t>
            </a:r>
            <a:endParaRPr lang="zh-CN" altLang="en-US" sz="2000" dirty="0">
              <a:latin typeface="+mn-lt"/>
              <a:ea typeface="+mn-ea"/>
            </a:endParaRPr>
          </a:p>
        </p:txBody>
      </p:sp>
      <p:sp>
        <p:nvSpPr>
          <p:cNvPr id="37" name="矩形 36"/>
          <p:cNvSpPr/>
          <p:nvPr/>
        </p:nvSpPr>
        <p:spPr>
          <a:xfrm>
            <a:off x="8850375" y="5951517"/>
            <a:ext cx="734496" cy="400110"/>
          </a:xfrm>
          <a:prstGeom prst="rect">
            <a:avLst/>
          </a:prstGeom>
        </p:spPr>
        <p:txBody>
          <a:bodyPr wrap="none">
            <a:spAutoFit/>
          </a:bodyPr>
          <a:lstStyle/>
          <a:p>
            <a:r>
              <a:rPr lang="en-US" altLang="zh-CN" sz="2000" dirty="0">
                <a:latin typeface="+mn-lt"/>
                <a:ea typeface="+mn-ea"/>
              </a:rPr>
              <a:t>H(m*)</a:t>
            </a:r>
            <a:endParaRPr lang="zh-CN" altLang="en-US" sz="2000" dirty="0">
              <a:latin typeface="+mn-lt"/>
              <a:ea typeface="+mn-ea"/>
            </a:endParaRPr>
          </a:p>
        </p:txBody>
      </p:sp>
      <p:sp>
        <p:nvSpPr>
          <p:cNvPr id="39" name="文本框 38"/>
          <p:cNvSpPr txBox="1"/>
          <p:nvPr/>
        </p:nvSpPr>
        <p:spPr>
          <a:xfrm>
            <a:off x="6225105" y="3623202"/>
            <a:ext cx="1342034" cy="400110"/>
          </a:xfrm>
          <a:prstGeom prst="rect">
            <a:avLst/>
          </a:prstGeom>
          <a:noFill/>
          <a:ln>
            <a:noFill/>
          </a:ln>
        </p:spPr>
        <p:txBody>
          <a:bodyPr wrap="none" rtlCol="0">
            <a:spAutoFit/>
          </a:bodyPr>
          <a:lstStyle/>
          <a:p>
            <a:r>
              <a:rPr lang="en-US" altLang="zh-CN" sz="2000" dirty="0">
                <a:latin typeface="+mn-lt"/>
                <a:ea typeface="+mn-ea"/>
              </a:rPr>
              <a:t>Hash H(m*) </a:t>
            </a:r>
            <a:endParaRPr lang="zh-CN" altLang="en-US" sz="2000" dirty="0">
              <a:latin typeface="+mn-lt"/>
              <a:ea typeface="+mn-ea"/>
            </a:endParaRPr>
          </a:p>
        </p:txBody>
      </p:sp>
      <p:cxnSp>
        <p:nvCxnSpPr>
          <p:cNvPr id="40" name="直接箭头连接符 39"/>
          <p:cNvCxnSpPr>
            <a:stCxn id="25" idx="3"/>
            <a:endCxn id="33" idx="4"/>
          </p:cNvCxnSpPr>
          <p:nvPr/>
        </p:nvCxnSpPr>
        <p:spPr bwMode="auto">
          <a:xfrm flipH="1" flipV="1">
            <a:off x="8992898" y="4611630"/>
            <a:ext cx="1" cy="863401"/>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cxnSp>
        <p:nvCxnSpPr>
          <p:cNvPr id="44" name="直接箭头连接符 43"/>
          <p:cNvCxnSpPr>
            <a:endCxn id="33" idx="0"/>
          </p:cNvCxnSpPr>
          <p:nvPr/>
        </p:nvCxnSpPr>
        <p:spPr bwMode="auto">
          <a:xfrm>
            <a:off x="8992897" y="3534868"/>
            <a:ext cx="1" cy="591422"/>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cxnSp>
        <p:nvCxnSpPr>
          <p:cNvPr id="47" name="直接箭头连接符 46"/>
          <p:cNvCxnSpPr>
            <a:stCxn id="31" idx="0"/>
          </p:cNvCxnSpPr>
          <p:nvPr/>
        </p:nvCxnSpPr>
        <p:spPr bwMode="auto">
          <a:xfrm>
            <a:off x="8260704" y="3534868"/>
            <a:ext cx="732192" cy="0"/>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50" name="文本框 49"/>
          <p:cNvSpPr txBox="1"/>
          <p:nvPr/>
        </p:nvSpPr>
        <p:spPr>
          <a:xfrm>
            <a:off x="9525526" y="4105118"/>
            <a:ext cx="1003801" cy="400110"/>
          </a:xfrm>
          <a:prstGeom prst="rect">
            <a:avLst/>
          </a:prstGeom>
          <a:noFill/>
          <a:ln>
            <a:noFill/>
          </a:ln>
        </p:spPr>
        <p:txBody>
          <a:bodyPr wrap="none" rtlCol="0">
            <a:spAutoFit/>
          </a:bodyPr>
          <a:lstStyle/>
          <a:p>
            <a:r>
              <a:rPr lang="en-US" altLang="zh-CN" sz="2000" dirty="0">
                <a:latin typeface="+mn-lt"/>
                <a:ea typeface="+mn-ea"/>
              </a:rPr>
              <a:t>compare</a:t>
            </a:r>
            <a:endParaRPr lang="zh-CN" altLang="en-US" sz="2000" dirty="0">
              <a:latin typeface="+mn-lt"/>
              <a:ea typeface="+mn-ea"/>
            </a:endParaRPr>
          </a:p>
        </p:txBody>
      </p:sp>
      <p:pic>
        <p:nvPicPr>
          <p:cNvPr id="38" name="Picture 9" descr="E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7366" y="4999802"/>
            <a:ext cx="1082675"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图片 40"/>
          <p:cNvPicPr>
            <a:picLocks noChangeAspect="1"/>
          </p:cNvPicPr>
          <p:nvPr/>
        </p:nvPicPr>
        <p:blipFill>
          <a:blip r:embed="rId4">
            <a:extLst>
              <a:ext uri="{BEBA8EAE-BF5A-486C-A8C5-ECC9F3942E4B}">
                <a14:imgProps xmlns:a14="http://schemas.microsoft.com/office/drawing/2010/main">
                  <a14:imgLayer r:embed="rId5">
                    <a14:imgEffect>
                      <a14:backgroundRemoval t="0" b="100000" l="0" r="100000">
                        <a14:foregroundMark x1="30147" y1="29323" x2="58824" y2="11278"/>
                        <a14:foregroundMark x1="38971" y1="45865" x2="66912" y2="24060"/>
                        <a14:foregroundMark x1="17647" y1="72180" x2="27206" y2="90226"/>
                        <a14:foregroundMark x1="35294" y1="66917" x2="59559" y2="87218"/>
                        <a14:foregroundMark x1="67647" y1="70677" x2="88971" y2="89474"/>
                        <a14:foregroundMark x1="97059" y1="90977" x2="77941" y2="72180"/>
                        <a14:foregroundMark x1="18382" y1="95489" x2="19118" y2="70677"/>
                        <a14:foregroundMark x1="52941" y1="53383" x2="51471" y2="75940"/>
                        <a14:foregroundMark x1="7353" y1="76692" x2="15441" y2="87970"/>
                        <a14:foregroundMark x1="6618" y1="91729" x2="12500" y2="89474"/>
                        <a14:foregroundMark x1="56618" y1="60150" x2="55882" y2="72180"/>
                        <a14:foregroundMark x1="46324" y1="58647" x2="44118" y2="69925"/>
                        <a14:foregroundMark x1="79412" y1="93985" x2="64706" y2="87970"/>
                        <a14:foregroundMark x1="58824" y1="53383" x2="58824" y2="38346"/>
                        <a14:foregroundMark x1="58824" y1="18045" x2="71324" y2="25564"/>
                        <a14:foregroundMark x1="50000" y1="10526" x2="66912" y2="7519"/>
                        <a14:foregroundMark x1="37500" y1="14286" x2="48529" y2="5263"/>
                        <a14:foregroundMark x1="30882" y1="26316" x2="38235" y2="11278"/>
                      </a14:backgroundRemoval>
                    </a14:imgEffect>
                  </a14:imgLayer>
                </a14:imgProps>
              </a:ext>
            </a:extLst>
          </a:blip>
          <a:stretch>
            <a:fillRect/>
          </a:stretch>
        </p:blipFill>
        <p:spPr>
          <a:xfrm>
            <a:off x="9655577" y="5240150"/>
            <a:ext cx="833082" cy="814705"/>
          </a:xfrm>
          <a:prstGeom prst="rect">
            <a:avLst/>
          </a:prstGeom>
        </p:spPr>
      </p:pic>
      <p:sp>
        <p:nvSpPr>
          <p:cNvPr id="4" name="灯片编号占位符 3"/>
          <p:cNvSpPr>
            <a:spLocks noGrp="1"/>
          </p:cNvSpPr>
          <p:nvPr>
            <p:ph type="sldNum" sz="quarter" idx="12"/>
          </p:nvPr>
        </p:nvSpPr>
        <p:spPr/>
        <p:txBody>
          <a:bodyPr/>
          <a:lstStyle/>
          <a:p>
            <a:pPr>
              <a:defRPr/>
            </a:pPr>
            <a:fld id="{B5976719-4C93-4032-AE44-9AF0CDE2F195}" type="slidenum">
              <a:rPr lang="en-US" altLang="zh-CN" smtClean="0"/>
              <a:pPr>
                <a:defRPr/>
              </a:pPr>
              <a:t>74</a:t>
            </a:fld>
            <a:endParaRPr lang="en-US" altLang="zh-CN" dirty="0"/>
          </a:p>
        </p:txBody>
      </p:sp>
      <p:sp>
        <p:nvSpPr>
          <p:cNvPr id="42" name="文本框 41">
            <a:extLst>
              <a:ext uri="{FF2B5EF4-FFF2-40B4-BE49-F238E27FC236}">
                <a16:creationId xmlns:a16="http://schemas.microsoft.com/office/drawing/2014/main" id="{AC39A874-FFFE-46EF-AC44-BEF9F3DB9343}"/>
              </a:ext>
            </a:extLst>
          </p:cNvPr>
          <p:cNvSpPr txBox="1"/>
          <p:nvPr/>
        </p:nvSpPr>
        <p:spPr>
          <a:xfrm>
            <a:off x="875530" y="5457557"/>
            <a:ext cx="871329" cy="461665"/>
          </a:xfrm>
          <a:prstGeom prst="rect">
            <a:avLst/>
          </a:prstGeom>
          <a:noFill/>
        </p:spPr>
        <p:txBody>
          <a:bodyPr wrap="none" rtlCol="0">
            <a:spAutoFit/>
          </a:bodyPr>
          <a:lstStyle/>
          <a:p>
            <a:pPr algn="ctr"/>
            <a:r>
              <a:rPr lang="en-US" altLang="zh-CN" b="1" dirty="0">
                <a:solidFill>
                  <a:schemeClr val="accent5"/>
                </a:solidFill>
                <a:latin typeface="+mn-lt"/>
              </a:rPr>
              <a:t>Trudy</a:t>
            </a:r>
            <a:endParaRPr lang="zh-CN" altLang="en-US" b="1" dirty="0">
              <a:solidFill>
                <a:schemeClr val="accent5"/>
              </a:solidFill>
              <a:latin typeface="+mn-lt"/>
            </a:endParaRPr>
          </a:p>
        </p:txBody>
      </p:sp>
      <p:sp>
        <p:nvSpPr>
          <p:cNvPr id="43" name="文本框 42">
            <a:extLst>
              <a:ext uri="{FF2B5EF4-FFF2-40B4-BE49-F238E27FC236}">
                <a16:creationId xmlns:a16="http://schemas.microsoft.com/office/drawing/2014/main" id="{565BFBAD-7595-45C3-8404-E02D4678CB2C}"/>
              </a:ext>
            </a:extLst>
          </p:cNvPr>
          <p:cNvSpPr txBox="1"/>
          <p:nvPr/>
        </p:nvSpPr>
        <p:spPr>
          <a:xfrm>
            <a:off x="10683317" y="5457557"/>
            <a:ext cx="675185" cy="461665"/>
          </a:xfrm>
          <a:prstGeom prst="rect">
            <a:avLst/>
          </a:prstGeom>
          <a:noFill/>
        </p:spPr>
        <p:txBody>
          <a:bodyPr wrap="none" rtlCol="0">
            <a:spAutoFit/>
          </a:bodyPr>
          <a:lstStyle/>
          <a:p>
            <a:pPr algn="ctr"/>
            <a:r>
              <a:rPr lang="en-US" altLang="zh-CN" b="1" dirty="0">
                <a:solidFill>
                  <a:schemeClr val="accent5"/>
                </a:solidFill>
                <a:latin typeface="+mn-lt"/>
              </a:rPr>
              <a:t>Bob</a:t>
            </a:r>
            <a:endParaRPr lang="zh-CN" altLang="en-US" b="1" dirty="0">
              <a:solidFill>
                <a:schemeClr val="accent5"/>
              </a:solidFill>
              <a:latin typeface="+mn-lt"/>
            </a:endParaRPr>
          </a:p>
        </p:txBody>
      </p:sp>
    </p:spTree>
    <p:extLst>
      <p:ext uri="{BB962C8B-B14F-4D97-AF65-F5344CB8AC3E}">
        <p14:creationId xmlns:p14="http://schemas.microsoft.com/office/powerpoint/2010/main" val="218827614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idx="1"/>
          </p:nvPr>
        </p:nvSpPr>
        <p:spPr/>
        <p:txBody>
          <a:bodyPr/>
          <a:lstStyle/>
          <a:p>
            <a:pPr>
              <a:lnSpc>
                <a:spcPct val="100000"/>
              </a:lnSpc>
            </a:pPr>
            <a:r>
              <a:rPr lang="en-US" altLang="zh-CN" dirty="0"/>
              <a:t>How do we overcome this problem (</a:t>
            </a:r>
            <a:r>
              <a:rPr lang="en-US" altLang="zh-CN" dirty="0">
                <a:solidFill>
                  <a:schemeClr val="accent3">
                    <a:lumMod val="20000"/>
                    <a:lumOff val="80000"/>
                  </a:schemeClr>
                </a:solidFill>
              </a:rPr>
              <a:t>i.e., cannot be sure that the message is from Alice</a:t>
            </a:r>
            <a:r>
              <a:rPr lang="en-US" altLang="zh-CN" dirty="0"/>
              <a:t>)?</a:t>
            </a:r>
            <a:endParaRPr lang="zh-CN" altLang="en-US" dirty="0"/>
          </a:p>
        </p:txBody>
      </p:sp>
      <p:sp>
        <p:nvSpPr>
          <p:cNvPr id="2" name="灯片编号占位符 1"/>
          <p:cNvSpPr>
            <a:spLocks noGrp="1"/>
          </p:cNvSpPr>
          <p:nvPr>
            <p:ph type="sldNum" sz="quarter" idx="12"/>
          </p:nvPr>
        </p:nvSpPr>
        <p:spPr/>
        <p:txBody>
          <a:bodyPr/>
          <a:lstStyle/>
          <a:p>
            <a:pPr>
              <a:defRPr/>
            </a:pPr>
            <a:fld id="{F769371F-0F95-4BDF-9A9A-7FF549C12214}" type="slidenum">
              <a:rPr lang="en-US" altLang="zh-CN" smtClean="0"/>
              <a:pPr>
                <a:defRPr/>
              </a:pPr>
              <a:t>75</a:t>
            </a:fld>
            <a:endParaRPr lang="en-US" altLang="zh-CN" dirty="0"/>
          </a:p>
        </p:txBody>
      </p:sp>
      <p:sp>
        <p:nvSpPr>
          <p:cNvPr id="5" name="文本框 4"/>
          <p:cNvSpPr txBox="1"/>
          <p:nvPr/>
        </p:nvSpPr>
        <p:spPr>
          <a:xfrm>
            <a:off x="1343937" y="5026224"/>
            <a:ext cx="9696885" cy="495264"/>
          </a:xfrm>
          <a:prstGeom prst="rect">
            <a:avLst/>
          </a:prstGeom>
          <a:noFill/>
          <a:ln>
            <a:noFill/>
          </a:ln>
        </p:spPr>
        <p:txBody>
          <a:bodyPr wrap="none" rtlCol="0">
            <a:spAutoFit/>
          </a:bodyPr>
          <a:lstStyle/>
          <a:p>
            <a:pPr algn="ctr">
              <a:lnSpc>
                <a:spcPct val="150000"/>
              </a:lnSpc>
            </a:pPr>
            <a:r>
              <a:rPr lang="en-US" altLang="zh-CN" sz="2000" b="1" dirty="0">
                <a:solidFill>
                  <a:schemeClr val="accent3"/>
                </a:solidFill>
                <a:latin typeface="+mn-lt"/>
                <a:ea typeface="+mn-ea"/>
              </a:rPr>
              <a:t>Make use of something that is unique to the sender and cannot be detached from the message!</a:t>
            </a:r>
            <a:endParaRPr lang="zh-CN" altLang="en-US" sz="2000" b="1" dirty="0">
              <a:solidFill>
                <a:schemeClr val="accent3"/>
              </a:solidFill>
              <a:latin typeface="+mn-lt"/>
              <a:ea typeface="+mn-ea"/>
            </a:endParaRPr>
          </a:p>
        </p:txBody>
      </p:sp>
    </p:spTree>
    <p:extLst>
      <p:ext uri="{BB962C8B-B14F-4D97-AF65-F5344CB8AC3E}">
        <p14:creationId xmlns:p14="http://schemas.microsoft.com/office/powerpoint/2010/main" val="1521961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t>The key idea</a:t>
            </a:r>
            <a:endParaRPr lang="zh-CN" altLang="en-US" dirty="0"/>
          </a:p>
        </p:txBody>
      </p:sp>
      <p:sp>
        <p:nvSpPr>
          <p:cNvPr id="2" name="文本框 1"/>
          <p:cNvSpPr txBox="1"/>
          <p:nvPr/>
        </p:nvSpPr>
        <p:spPr>
          <a:xfrm>
            <a:off x="4523095" y="2195926"/>
            <a:ext cx="1342034" cy="646331"/>
          </a:xfrm>
          <a:prstGeom prst="rect">
            <a:avLst/>
          </a:prstGeom>
          <a:noFill/>
          <a:ln>
            <a:noFill/>
          </a:ln>
        </p:spPr>
        <p:txBody>
          <a:bodyPr wrap="none" rtlCol="0">
            <a:spAutoFit/>
          </a:bodyPr>
          <a:lstStyle/>
          <a:p>
            <a:r>
              <a:rPr lang="en-US" altLang="zh-CN" sz="3600" b="1" dirty="0">
                <a:latin typeface="+mn-lt"/>
                <a:ea typeface="+mn-ea"/>
              </a:rPr>
              <a:t>Secret</a:t>
            </a:r>
            <a:endParaRPr lang="zh-CN" altLang="en-US" sz="3200" b="1" dirty="0">
              <a:latin typeface="+mn-lt"/>
              <a:ea typeface="+mn-ea"/>
            </a:endParaRPr>
          </a:p>
        </p:txBody>
      </p:sp>
      <p:sp>
        <p:nvSpPr>
          <p:cNvPr id="7" name="椭圆 6"/>
          <p:cNvSpPr/>
          <p:nvPr/>
        </p:nvSpPr>
        <p:spPr>
          <a:xfrm>
            <a:off x="2475931" y="1916147"/>
            <a:ext cx="5854890" cy="3118513"/>
          </a:xfrm>
          <a:prstGeom prst="ellipse">
            <a:avLst/>
          </a:prstGeom>
          <a:ln w="76200">
            <a:solidFill>
              <a:schemeClr val="accent2"/>
            </a:solidFill>
          </a:ln>
        </p:spPr>
        <p:txBody>
          <a:bodyPr wrap="square" rtlCol="0" anchor="ctr" anchorCtr="0">
            <a:noAutofit/>
          </a:bodyPr>
          <a:lstStyle/>
          <a:p>
            <a:pPr algn="ctr"/>
            <a:endParaRPr lang="zh-CN" altLang="en-US" dirty="0">
              <a:latin typeface="Comic Sans MS" panose="030F0702030302020204" pitchFamily="66" charset="0"/>
            </a:endParaRPr>
          </a:p>
        </p:txBody>
      </p:sp>
      <p:pic>
        <p:nvPicPr>
          <p:cNvPr id="8" name="Picture 9" descr="Ev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06531" y="2921749"/>
            <a:ext cx="1082675"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8"/>
          <p:cNvSpPr txBox="1"/>
          <p:nvPr/>
        </p:nvSpPr>
        <p:spPr>
          <a:xfrm>
            <a:off x="4701928" y="2953825"/>
            <a:ext cx="1398844" cy="461665"/>
          </a:xfrm>
          <a:prstGeom prst="rect">
            <a:avLst/>
          </a:prstGeom>
          <a:solidFill>
            <a:schemeClr val="accent5">
              <a:lumMod val="20000"/>
              <a:lumOff val="80000"/>
            </a:schemeClr>
          </a:solidFill>
          <a:ln>
            <a:noFill/>
          </a:ln>
        </p:spPr>
        <p:txBody>
          <a:bodyPr wrap="none" rtlCol="0">
            <a:spAutoFit/>
          </a:bodyPr>
          <a:lstStyle/>
          <a:p>
            <a:pPr algn="ctr"/>
            <a:r>
              <a:rPr lang="en-US" altLang="zh-CN" b="1" dirty="0">
                <a:solidFill>
                  <a:schemeClr val="accent2">
                    <a:lumMod val="75000"/>
                  </a:schemeClr>
                </a:solidFill>
                <a:latin typeface="+mn-lt"/>
                <a:ea typeface="+mn-ea"/>
              </a:rPr>
              <a:t>101110111</a:t>
            </a:r>
            <a:endParaRPr lang="zh-CN" altLang="en-US" b="1" dirty="0">
              <a:solidFill>
                <a:schemeClr val="accent2">
                  <a:lumMod val="75000"/>
                </a:schemeClr>
              </a:solidFill>
              <a:latin typeface="+mn-lt"/>
              <a:ea typeface="+mn-ea"/>
            </a:endParaRPr>
          </a:p>
        </p:txBody>
      </p:sp>
      <p:sp>
        <p:nvSpPr>
          <p:cNvPr id="10" name="文本框 9"/>
          <p:cNvSpPr txBox="1"/>
          <p:nvPr/>
        </p:nvSpPr>
        <p:spPr>
          <a:xfrm>
            <a:off x="3565909" y="4312963"/>
            <a:ext cx="641522" cy="400110"/>
          </a:xfrm>
          <a:prstGeom prst="rect">
            <a:avLst/>
          </a:prstGeom>
          <a:noFill/>
          <a:ln>
            <a:noFill/>
          </a:ln>
        </p:spPr>
        <p:txBody>
          <a:bodyPr wrap="none" rtlCol="0">
            <a:spAutoFit/>
          </a:bodyPr>
          <a:lstStyle/>
          <a:p>
            <a:r>
              <a:rPr lang="en-US" altLang="zh-CN" sz="2000" dirty="0">
                <a:latin typeface="+mn-lt"/>
                <a:ea typeface="+mn-ea"/>
              </a:rPr>
              <a:t>Alice</a:t>
            </a:r>
            <a:endParaRPr lang="zh-CN" altLang="en-US" sz="2000" dirty="0">
              <a:latin typeface="+mn-lt"/>
              <a:ea typeface="+mn-ea"/>
            </a:endParaRPr>
          </a:p>
        </p:txBody>
      </p:sp>
      <p:sp>
        <p:nvSpPr>
          <p:cNvPr id="11" name="文本框 10"/>
          <p:cNvSpPr txBox="1"/>
          <p:nvPr/>
        </p:nvSpPr>
        <p:spPr>
          <a:xfrm>
            <a:off x="6566015" y="4224929"/>
            <a:ext cx="559769" cy="400110"/>
          </a:xfrm>
          <a:prstGeom prst="rect">
            <a:avLst/>
          </a:prstGeom>
          <a:noFill/>
          <a:ln>
            <a:noFill/>
          </a:ln>
        </p:spPr>
        <p:txBody>
          <a:bodyPr wrap="none" rtlCol="0">
            <a:spAutoFit/>
          </a:bodyPr>
          <a:lstStyle/>
          <a:p>
            <a:r>
              <a:rPr lang="en-US" altLang="zh-CN" sz="2000" dirty="0">
                <a:latin typeface="+mn-lt"/>
                <a:ea typeface="+mn-ea"/>
              </a:rPr>
              <a:t>Bob</a:t>
            </a:r>
            <a:endParaRPr lang="zh-CN" altLang="en-US" sz="2000" dirty="0">
              <a:latin typeface="+mn-lt"/>
              <a:ea typeface="+mn-ea"/>
            </a:endParaRPr>
          </a:p>
        </p:txBody>
      </p:sp>
      <p:sp>
        <p:nvSpPr>
          <p:cNvPr id="12" name="文本框 11"/>
          <p:cNvSpPr txBox="1"/>
          <p:nvPr/>
        </p:nvSpPr>
        <p:spPr>
          <a:xfrm>
            <a:off x="8559171" y="4184060"/>
            <a:ext cx="715645" cy="400110"/>
          </a:xfrm>
          <a:prstGeom prst="rect">
            <a:avLst/>
          </a:prstGeom>
          <a:noFill/>
          <a:ln>
            <a:noFill/>
          </a:ln>
        </p:spPr>
        <p:txBody>
          <a:bodyPr wrap="none" rtlCol="0">
            <a:spAutoFit/>
          </a:bodyPr>
          <a:lstStyle/>
          <a:p>
            <a:r>
              <a:rPr lang="en-US" altLang="zh-CN" sz="2000" dirty="0">
                <a:latin typeface="+mn-lt"/>
                <a:ea typeface="+mn-ea"/>
              </a:rPr>
              <a:t>Trudy</a:t>
            </a:r>
            <a:endParaRPr lang="zh-CN" altLang="en-US" sz="2000" dirty="0">
              <a:latin typeface="+mn-lt"/>
              <a:ea typeface="+mn-ea"/>
            </a:endParaRPr>
          </a:p>
        </p:txBody>
      </p:sp>
      <p:pic>
        <p:nvPicPr>
          <p:cNvPr id="13" name="图片 12"/>
          <p:cNvPicPr>
            <a:picLocks noChangeAspect="1"/>
          </p:cNvPicPr>
          <p:nvPr/>
        </p:nvPicPr>
        <p:blipFill>
          <a:blip r:embed="rId3" cstate="email">
            <a:extLst>
              <a:ext uri="{BEBA8EAE-BF5A-486C-A8C5-ECC9F3942E4B}">
                <a14:imgProps xmlns:a14="http://schemas.microsoft.com/office/drawing/2010/main">
                  <a14:imgLayer r:embed="rId4">
                    <a14:imgEffect>
                      <a14:backgroundRemoval t="0" b="99194" l="893" r="100000">
                        <a14:foregroundMark x1="25893" y1="82258" x2="25893" y2="82258"/>
                        <a14:foregroundMark x1="41964" y1="69355" x2="8036" y2="87903"/>
                        <a14:foregroundMark x1="77679" y1="68548" x2="99107" y2="80645"/>
                        <a14:foregroundMark x1="31250" y1="70968" x2="893" y2="90323"/>
                        <a14:foregroundMark x1="43750" y1="16935" x2="82143" y2="46774"/>
                        <a14:foregroundMark x1="33929" y1="20968" x2="27679" y2="57258"/>
                        <a14:foregroundMark x1="15179" y1="57258" x2="38393" y2="67742"/>
                        <a14:foregroundMark x1="75893" y1="76613" x2="92857" y2="91129"/>
                        <a14:foregroundMark x1="64286" y1="83065" x2="72321" y2="95161"/>
                        <a14:foregroundMark x1="48214" y1="79839" x2="68750" y2="94355"/>
                        <a14:foregroundMark x1="27679" y1="92742" x2="65179" y2="87097"/>
                      </a14:backgroundRemoval>
                    </a14:imgEffect>
                  </a14:imgLayer>
                </a14:imgProps>
              </a:ext>
              <a:ext uri="{28A0092B-C50C-407E-A947-70E740481C1C}">
                <a14:useLocalDpi xmlns:a14="http://schemas.microsoft.com/office/drawing/2010/main"/>
              </a:ext>
            </a:extLst>
          </a:blip>
          <a:stretch>
            <a:fillRect/>
          </a:stretch>
        </p:blipFill>
        <p:spPr>
          <a:xfrm>
            <a:off x="3526180" y="3339700"/>
            <a:ext cx="849210" cy="940197"/>
          </a:xfrm>
          <a:prstGeom prst="rect">
            <a:avLst/>
          </a:prstGeom>
        </p:spPr>
      </p:pic>
      <p:pic>
        <p:nvPicPr>
          <p:cNvPr id="14" name="图片 13"/>
          <p:cNvPicPr>
            <a:picLocks noChangeAspect="1"/>
          </p:cNvPicPr>
          <p:nvPr/>
        </p:nvPicPr>
        <p:blipFill>
          <a:blip r:embed="rId5">
            <a:extLst>
              <a:ext uri="{BEBA8EAE-BF5A-486C-A8C5-ECC9F3942E4B}">
                <a14:imgProps xmlns:a14="http://schemas.microsoft.com/office/drawing/2010/main">
                  <a14:imgLayer r:embed="rId6">
                    <a14:imgEffect>
                      <a14:backgroundRemoval t="0" b="100000" l="0" r="100000">
                        <a14:foregroundMark x1="30147" y1="29323" x2="58824" y2="11278"/>
                        <a14:foregroundMark x1="38971" y1="45865" x2="66912" y2="24060"/>
                        <a14:foregroundMark x1="17647" y1="72180" x2="27206" y2="90226"/>
                        <a14:foregroundMark x1="35294" y1="66917" x2="59559" y2="87218"/>
                        <a14:foregroundMark x1="67647" y1="70677" x2="88971" y2="89474"/>
                        <a14:foregroundMark x1="97059" y1="90977" x2="77941" y2="72180"/>
                        <a14:foregroundMark x1="18382" y1="95489" x2="19118" y2="70677"/>
                        <a14:foregroundMark x1="52941" y1="53383" x2="51471" y2="75940"/>
                        <a14:foregroundMark x1="7353" y1="76692" x2="15441" y2="87970"/>
                        <a14:foregroundMark x1="6618" y1="91729" x2="12500" y2="89474"/>
                        <a14:foregroundMark x1="56618" y1="60150" x2="55882" y2="72180"/>
                        <a14:foregroundMark x1="46324" y1="58647" x2="44118" y2="69925"/>
                        <a14:foregroundMark x1="79412" y1="93985" x2="64706" y2="87970"/>
                        <a14:foregroundMark x1="58824" y1="53383" x2="58824" y2="38346"/>
                        <a14:foregroundMark x1="58824" y1="18045" x2="71324" y2="25564"/>
                        <a14:foregroundMark x1="50000" y1="10526" x2="66912" y2="7519"/>
                        <a14:foregroundMark x1="37500" y1="14286" x2="48529" y2="5263"/>
                        <a14:foregroundMark x1="30882" y1="26316" x2="38235" y2="11278"/>
                      </a14:backgroundRemoval>
                    </a14:imgEffect>
                  </a14:imgLayer>
                </a14:imgProps>
              </a:ext>
            </a:extLst>
          </a:blip>
          <a:stretch>
            <a:fillRect/>
          </a:stretch>
        </p:blipFill>
        <p:spPr>
          <a:xfrm>
            <a:off x="6566014" y="3402445"/>
            <a:ext cx="833082" cy="814705"/>
          </a:xfrm>
          <a:prstGeom prst="rect">
            <a:avLst/>
          </a:prstGeom>
        </p:spPr>
      </p:pic>
      <p:sp>
        <p:nvSpPr>
          <p:cNvPr id="15" name="灯片编号占位符 14"/>
          <p:cNvSpPr>
            <a:spLocks noGrp="1"/>
          </p:cNvSpPr>
          <p:nvPr>
            <p:ph type="sldNum" sz="quarter" idx="12"/>
          </p:nvPr>
        </p:nvSpPr>
        <p:spPr/>
        <p:txBody>
          <a:bodyPr/>
          <a:lstStyle/>
          <a:p>
            <a:pPr>
              <a:defRPr/>
            </a:pPr>
            <a:fld id="{B5976719-4C93-4032-AE44-9AF0CDE2F195}" type="slidenum">
              <a:rPr lang="en-US" altLang="zh-CN" smtClean="0"/>
              <a:pPr>
                <a:defRPr/>
              </a:pPr>
              <a:t>76</a:t>
            </a:fld>
            <a:endParaRPr lang="en-US" altLang="zh-CN" dirty="0"/>
          </a:p>
        </p:txBody>
      </p:sp>
      <p:sp>
        <p:nvSpPr>
          <p:cNvPr id="3" name="文本框 2"/>
          <p:cNvSpPr txBox="1"/>
          <p:nvPr/>
        </p:nvSpPr>
        <p:spPr>
          <a:xfrm>
            <a:off x="2787765" y="5703447"/>
            <a:ext cx="6507294" cy="400110"/>
          </a:xfrm>
          <a:prstGeom prst="rect">
            <a:avLst/>
          </a:prstGeom>
          <a:noFill/>
          <a:ln>
            <a:noFill/>
          </a:ln>
        </p:spPr>
        <p:txBody>
          <a:bodyPr wrap="none" rtlCol="0">
            <a:spAutoFit/>
          </a:bodyPr>
          <a:lstStyle/>
          <a:p>
            <a:pPr algn="ctr"/>
            <a:r>
              <a:rPr lang="en-US" altLang="zh-CN" sz="2000" b="1" dirty="0">
                <a:solidFill>
                  <a:srgbClr val="C00000"/>
                </a:solidFill>
                <a:latin typeface="+mn-lt"/>
                <a:ea typeface="+mn-ea"/>
              </a:rPr>
              <a:t>The secret is unique because it is only known to Alice and Bob.</a:t>
            </a:r>
            <a:endParaRPr lang="zh-CN" altLang="en-US" sz="2000" b="1" dirty="0">
              <a:solidFill>
                <a:srgbClr val="C00000"/>
              </a:solidFill>
              <a:latin typeface="+mn-lt"/>
              <a:ea typeface="+mn-ea"/>
            </a:endParaRPr>
          </a:p>
        </p:txBody>
      </p:sp>
    </p:spTree>
    <p:extLst>
      <p:ext uri="{BB962C8B-B14F-4D97-AF65-F5344CB8AC3E}">
        <p14:creationId xmlns:p14="http://schemas.microsoft.com/office/powerpoint/2010/main" val="413122671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Message Authentication Code (MAC)</a:t>
            </a:r>
            <a:endParaRPr lang="zh-CN" altLang="en-US" dirty="0"/>
          </a:p>
        </p:txBody>
      </p:sp>
      <p:sp>
        <p:nvSpPr>
          <p:cNvPr id="7" name="动作按钮: 自定义 6">
            <a:hlinkClick r:id="" action="ppaction://noaction" highlightClick="1"/>
          </p:cNvPr>
          <p:cNvSpPr/>
          <p:nvPr/>
        </p:nvSpPr>
        <p:spPr>
          <a:xfrm>
            <a:off x="2154214" y="2572708"/>
            <a:ext cx="1438351" cy="426720"/>
          </a:xfrm>
          <a:prstGeom prst="actionButtonBlank">
            <a:avLst/>
          </a:prstGeom>
          <a:pattFill prst="dkVert">
            <a:fgClr>
              <a:schemeClr val="accent1"/>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8" name="文本框 7"/>
          <p:cNvSpPr txBox="1"/>
          <p:nvPr/>
        </p:nvSpPr>
        <p:spPr>
          <a:xfrm>
            <a:off x="2010861" y="2093338"/>
            <a:ext cx="1271502" cy="400110"/>
          </a:xfrm>
          <a:prstGeom prst="rect">
            <a:avLst/>
          </a:prstGeom>
          <a:noFill/>
          <a:ln>
            <a:noFill/>
          </a:ln>
        </p:spPr>
        <p:txBody>
          <a:bodyPr wrap="none" rtlCol="0">
            <a:spAutoFit/>
          </a:bodyPr>
          <a:lstStyle/>
          <a:p>
            <a:r>
              <a:rPr lang="en-US" altLang="zh-CN" sz="2000" dirty="0">
                <a:latin typeface="+mn-lt"/>
                <a:ea typeface="+mn-ea"/>
              </a:rPr>
              <a:t>Message m</a:t>
            </a:r>
            <a:endParaRPr lang="zh-CN" altLang="en-US" sz="2000" dirty="0">
              <a:latin typeface="+mn-lt"/>
              <a:ea typeface="+mn-ea"/>
            </a:endParaRPr>
          </a:p>
        </p:txBody>
      </p:sp>
      <p:cxnSp>
        <p:nvCxnSpPr>
          <p:cNvPr id="10" name="直接箭头连接符 9"/>
          <p:cNvCxnSpPr/>
          <p:nvPr/>
        </p:nvCxnSpPr>
        <p:spPr bwMode="auto">
          <a:xfrm>
            <a:off x="3567226" y="3228529"/>
            <a:ext cx="0" cy="570349"/>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12" name="动作按钮: 自定义 11">
            <a:hlinkClick r:id="" action="ppaction://noaction" highlightClick="1"/>
          </p:cNvPr>
          <p:cNvSpPr/>
          <p:nvPr/>
        </p:nvSpPr>
        <p:spPr>
          <a:xfrm>
            <a:off x="3312466" y="3798877"/>
            <a:ext cx="504135" cy="426720"/>
          </a:xfrm>
          <a:prstGeom prst="actionButtonBlank">
            <a:avLst/>
          </a:prstGeom>
          <a:pattFill prst="dkHorz">
            <a:fgClr>
              <a:schemeClr val="accent2"/>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13" name="文本框 12"/>
          <p:cNvSpPr txBox="1"/>
          <p:nvPr/>
        </p:nvSpPr>
        <p:spPr>
          <a:xfrm>
            <a:off x="1617614" y="3809571"/>
            <a:ext cx="1489510" cy="400110"/>
          </a:xfrm>
          <a:prstGeom prst="rect">
            <a:avLst/>
          </a:prstGeom>
          <a:noFill/>
          <a:ln>
            <a:noFill/>
          </a:ln>
        </p:spPr>
        <p:txBody>
          <a:bodyPr wrap="none" rtlCol="0">
            <a:spAutoFit/>
          </a:bodyPr>
          <a:lstStyle/>
          <a:p>
            <a:r>
              <a:rPr lang="en-US" altLang="zh-CN" sz="2000" dirty="0">
                <a:latin typeface="+mn-lt"/>
                <a:ea typeface="+mn-ea"/>
              </a:rPr>
              <a:t>Hash H(</a:t>
            </a:r>
            <a:r>
              <a:rPr lang="en-US" altLang="zh-CN" sz="2000" dirty="0" err="1">
                <a:latin typeface="+mn-lt"/>
                <a:ea typeface="+mn-ea"/>
              </a:rPr>
              <a:t>m+s</a:t>
            </a:r>
            <a:r>
              <a:rPr lang="en-US" altLang="zh-CN" sz="2000" dirty="0">
                <a:latin typeface="+mn-lt"/>
                <a:ea typeface="+mn-ea"/>
              </a:rPr>
              <a:t>) </a:t>
            </a:r>
            <a:endParaRPr lang="zh-CN" altLang="en-US" sz="2000" dirty="0">
              <a:latin typeface="+mn-lt"/>
              <a:ea typeface="+mn-ea"/>
            </a:endParaRPr>
          </a:p>
        </p:txBody>
      </p:sp>
      <p:sp>
        <p:nvSpPr>
          <p:cNvPr id="14" name="动作按钮: 自定义 13">
            <a:hlinkClick r:id="" action="ppaction://noaction" highlightClick="1"/>
          </p:cNvPr>
          <p:cNvSpPr/>
          <p:nvPr/>
        </p:nvSpPr>
        <p:spPr>
          <a:xfrm>
            <a:off x="2933701" y="5475030"/>
            <a:ext cx="1438351" cy="426720"/>
          </a:xfrm>
          <a:prstGeom prst="actionButtonBlank">
            <a:avLst/>
          </a:prstGeom>
          <a:pattFill prst="dkVert">
            <a:fgClr>
              <a:schemeClr val="accent1"/>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15" name="动作按钮: 自定义 14">
            <a:hlinkClick r:id="" action="ppaction://noaction" highlightClick="1"/>
          </p:cNvPr>
          <p:cNvSpPr/>
          <p:nvPr/>
        </p:nvSpPr>
        <p:spPr>
          <a:xfrm>
            <a:off x="4372052" y="5475030"/>
            <a:ext cx="504135" cy="426720"/>
          </a:xfrm>
          <a:prstGeom prst="actionButtonBlank">
            <a:avLst/>
          </a:prstGeom>
          <a:pattFill prst="dkHorz">
            <a:fgClr>
              <a:schemeClr val="accent2"/>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cxnSp>
        <p:nvCxnSpPr>
          <p:cNvPr id="17" name="直接箭头连接符 16"/>
          <p:cNvCxnSpPr/>
          <p:nvPr/>
        </p:nvCxnSpPr>
        <p:spPr bwMode="auto">
          <a:xfrm>
            <a:off x="2102970" y="6670705"/>
            <a:ext cx="8013422" cy="0"/>
          </a:xfrm>
          <a:prstGeom prst="straightConnector1">
            <a:avLst/>
          </a:prstGeom>
          <a:solidFill>
            <a:schemeClr val="accent1"/>
          </a:solidFill>
          <a:ln w="63500" cap="flat" cmpd="sng" algn="ctr">
            <a:solidFill>
              <a:schemeClr val="accent5"/>
            </a:solidFill>
            <a:prstDash val="solid"/>
            <a:round/>
            <a:headEnd type="none" w="med" len="med"/>
            <a:tailEnd type="stealth" w="lg" len="lg"/>
          </a:ln>
          <a:effectLst/>
        </p:spPr>
      </p:cxnSp>
      <p:pic>
        <p:nvPicPr>
          <p:cNvPr id="20" name="图片 19" descr="File:Cartoon &lt;strong&gt;cloud&lt;/strong&gt;.svg - Wikimedia Common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09031" y="5270509"/>
            <a:ext cx="1885652" cy="1224200"/>
          </a:xfrm>
          <a:prstGeom prst="rect">
            <a:avLst/>
          </a:prstGeom>
        </p:spPr>
      </p:pic>
      <p:sp>
        <p:nvSpPr>
          <p:cNvPr id="21" name="文本框 20"/>
          <p:cNvSpPr txBox="1"/>
          <p:nvPr/>
        </p:nvSpPr>
        <p:spPr>
          <a:xfrm>
            <a:off x="5657262" y="5686063"/>
            <a:ext cx="896399" cy="400110"/>
          </a:xfrm>
          <a:prstGeom prst="rect">
            <a:avLst/>
          </a:prstGeom>
          <a:noFill/>
          <a:ln>
            <a:noFill/>
          </a:ln>
        </p:spPr>
        <p:txBody>
          <a:bodyPr wrap="none" rtlCol="0">
            <a:spAutoFit/>
          </a:bodyPr>
          <a:lstStyle/>
          <a:p>
            <a:r>
              <a:rPr lang="en-US" altLang="zh-CN" sz="2000" dirty="0">
                <a:latin typeface="+mn-lt"/>
                <a:ea typeface="+mn-ea"/>
              </a:rPr>
              <a:t>Internet</a:t>
            </a:r>
            <a:endParaRPr lang="zh-CN" altLang="en-US" sz="2000" dirty="0">
              <a:latin typeface="+mn-lt"/>
              <a:ea typeface="+mn-ea"/>
            </a:endParaRPr>
          </a:p>
        </p:txBody>
      </p:sp>
      <p:sp>
        <p:nvSpPr>
          <p:cNvPr id="24" name="动作按钮: 自定义 23">
            <a:hlinkClick r:id="" action="ppaction://noaction" highlightClick="1"/>
          </p:cNvPr>
          <p:cNvSpPr/>
          <p:nvPr/>
        </p:nvSpPr>
        <p:spPr>
          <a:xfrm>
            <a:off x="7302480" y="5475030"/>
            <a:ext cx="1438351" cy="426720"/>
          </a:xfrm>
          <a:prstGeom prst="actionButtonBlank">
            <a:avLst/>
          </a:prstGeom>
          <a:pattFill prst="dkVert">
            <a:fgClr>
              <a:schemeClr val="accent1">
                <a:lumMod val="50000"/>
                <a:lumOff val="50000"/>
              </a:schemeClr>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25" name="动作按钮: 自定义 24">
            <a:hlinkClick r:id="" action="ppaction://noaction" highlightClick="1"/>
          </p:cNvPr>
          <p:cNvSpPr/>
          <p:nvPr/>
        </p:nvSpPr>
        <p:spPr>
          <a:xfrm>
            <a:off x="8740831" y="5475030"/>
            <a:ext cx="504135" cy="426720"/>
          </a:xfrm>
          <a:prstGeom prst="actionButtonBlank">
            <a:avLst/>
          </a:prstGeom>
          <a:pattFill prst="dkHorz">
            <a:fgClr>
              <a:schemeClr val="bg2">
                <a:lumMod val="60000"/>
                <a:lumOff val="40000"/>
              </a:schemeClr>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cxnSp>
        <p:nvCxnSpPr>
          <p:cNvPr id="26" name="直接箭头连接符 25"/>
          <p:cNvCxnSpPr>
            <a:stCxn id="24" idx="3"/>
            <a:endCxn id="31" idx="1"/>
          </p:cNvCxnSpPr>
          <p:nvPr/>
        </p:nvCxnSpPr>
        <p:spPr bwMode="auto">
          <a:xfrm flipH="1" flipV="1">
            <a:off x="8008637" y="3748228"/>
            <a:ext cx="13018" cy="1726802"/>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9" name="文本框 28"/>
          <p:cNvSpPr txBox="1"/>
          <p:nvPr/>
        </p:nvSpPr>
        <p:spPr>
          <a:xfrm>
            <a:off x="1919314" y="3339468"/>
            <a:ext cx="990977" cy="400110"/>
          </a:xfrm>
          <a:prstGeom prst="rect">
            <a:avLst/>
          </a:prstGeom>
          <a:noFill/>
          <a:ln>
            <a:noFill/>
          </a:ln>
        </p:spPr>
        <p:txBody>
          <a:bodyPr wrap="none" rtlCol="0">
            <a:spAutoFit/>
          </a:bodyPr>
          <a:lstStyle/>
          <a:p>
            <a:r>
              <a:rPr lang="en-US" altLang="zh-CN" sz="2000" dirty="0">
                <a:latin typeface="+mn-lt"/>
                <a:ea typeface="+mn-ea"/>
              </a:rPr>
              <a:t>compute</a:t>
            </a:r>
            <a:endParaRPr lang="zh-CN" altLang="en-US" sz="2000" dirty="0">
              <a:latin typeface="+mn-lt"/>
              <a:ea typeface="+mn-ea"/>
            </a:endParaRPr>
          </a:p>
        </p:txBody>
      </p:sp>
      <p:sp>
        <p:nvSpPr>
          <p:cNvPr id="30" name="文本框 29"/>
          <p:cNvSpPr txBox="1"/>
          <p:nvPr/>
        </p:nvSpPr>
        <p:spPr>
          <a:xfrm>
            <a:off x="6349743" y="3097242"/>
            <a:ext cx="990977" cy="400110"/>
          </a:xfrm>
          <a:prstGeom prst="rect">
            <a:avLst/>
          </a:prstGeom>
          <a:noFill/>
          <a:ln>
            <a:noFill/>
          </a:ln>
        </p:spPr>
        <p:txBody>
          <a:bodyPr wrap="none" rtlCol="0">
            <a:spAutoFit/>
          </a:bodyPr>
          <a:lstStyle/>
          <a:p>
            <a:r>
              <a:rPr lang="en-US" altLang="zh-CN" sz="2000" dirty="0">
                <a:latin typeface="+mn-lt"/>
                <a:ea typeface="+mn-ea"/>
              </a:rPr>
              <a:t>compute</a:t>
            </a:r>
            <a:endParaRPr lang="zh-CN" altLang="en-US" sz="2000" dirty="0">
              <a:latin typeface="+mn-lt"/>
              <a:ea typeface="+mn-ea"/>
            </a:endParaRPr>
          </a:p>
        </p:txBody>
      </p:sp>
      <p:sp>
        <p:nvSpPr>
          <p:cNvPr id="31" name="动作按钮: 自定义 30">
            <a:hlinkClick r:id="" action="ppaction://noaction" highlightClick="1"/>
          </p:cNvPr>
          <p:cNvSpPr/>
          <p:nvPr/>
        </p:nvSpPr>
        <p:spPr>
          <a:xfrm>
            <a:off x="7756570" y="3321508"/>
            <a:ext cx="504135" cy="426720"/>
          </a:xfrm>
          <a:prstGeom prst="actionButtonBlank">
            <a:avLst/>
          </a:prstGeom>
          <a:pattFill prst="dkHorz">
            <a:fgClr>
              <a:schemeClr val="accent4">
                <a:lumMod val="75000"/>
                <a:lumOff val="25000"/>
              </a:schemeClr>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33" name="椭圆 32"/>
          <p:cNvSpPr/>
          <p:nvPr/>
        </p:nvSpPr>
        <p:spPr>
          <a:xfrm>
            <a:off x="8598050" y="4126291"/>
            <a:ext cx="789695" cy="485339"/>
          </a:xfrm>
          <a:prstGeom prst="ellipse">
            <a:avLst/>
          </a:prstGeom>
          <a:ln w="3175">
            <a:solidFill>
              <a:schemeClr val="tx1"/>
            </a:solidFill>
          </a:ln>
        </p:spPr>
        <p:txBody>
          <a:bodyPr wrap="square" rtlCol="0" anchor="ctr" anchorCtr="0">
            <a:noAutofit/>
          </a:bodyPr>
          <a:lstStyle/>
          <a:p>
            <a:pPr algn="ctr"/>
            <a:r>
              <a:rPr lang="en-US" altLang="zh-CN" dirty="0">
                <a:latin typeface="Comic Sans MS" panose="030F0702030302020204" pitchFamily="66" charset="0"/>
              </a:rPr>
              <a:t>=</a:t>
            </a:r>
            <a:endParaRPr lang="zh-CN" altLang="en-US" dirty="0">
              <a:latin typeface="Comic Sans MS" panose="030F0702030302020204" pitchFamily="66" charset="0"/>
            </a:endParaRPr>
          </a:p>
        </p:txBody>
      </p:sp>
      <p:sp>
        <p:nvSpPr>
          <p:cNvPr id="34" name="文本框 33"/>
          <p:cNvSpPr txBox="1"/>
          <p:nvPr/>
        </p:nvSpPr>
        <p:spPr>
          <a:xfrm>
            <a:off x="7865771" y="5956647"/>
            <a:ext cx="359394" cy="400110"/>
          </a:xfrm>
          <a:prstGeom prst="rect">
            <a:avLst/>
          </a:prstGeom>
          <a:noFill/>
          <a:ln>
            <a:noFill/>
          </a:ln>
        </p:spPr>
        <p:txBody>
          <a:bodyPr wrap="none" rtlCol="0">
            <a:spAutoFit/>
          </a:bodyPr>
          <a:lstStyle/>
          <a:p>
            <a:r>
              <a:rPr lang="en-US" altLang="zh-CN" sz="2000" dirty="0">
                <a:latin typeface="+mn-lt"/>
                <a:ea typeface="+mn-ea"/>
              </a:rPr>
              <a:t>m</a:t>
            </a:r>
            <a:endParaRPr lang="zh-CN" altLang="en-US" sz="2000" dirty="0">
              <a:latin typeface="+mn-lt"/>
              <a:ea typeface="+mn-ea"/>
            </a:endParaRPr>
          </a:p>
        </p:txBody>
      </p:sp>
      <p:sp>
        <p:nvSpPr>
          <p:cNvPr id="35" name="文本框 34"/>
          <p:cNvSpPr txBox="1"/>
          <p:nvPr/>
        </p:nvSpPr>
        <p:spPr>
          <a:xfrm>
            <a:off x="3472021" y="5901750"/>
            <a:ext cx="359394" cy="400110"/>
          </a:xfrm>
          <a:prstGeom prst="rect">
            <a:avLst/>
          </a:prstGeom>
          <a:noFill/>
          <a:ln>
            <a:noFill/>
          </a:ln>
        </p:spPr>
        <p:txBody>
          <a:bodyPr wrap="none" rtlCol="0">
            <a:spAutoFit/>
          </a:bodyPr>
          <a:lstStyle/>
          <a:p>
            <a:r>
              <a:rPr lang="en-US" altLang="zh-CN" sz="2000" dirty="0">
                <a:latin typeface="+mn-lt"/>
                <a:ea typeface="+mn-ea"/>
              </a:rPr>
              <a:t>m</a:t>
            </a:r>
            <a:endParaRPr lang="zh-CN" altLang="en-US" sz="2000" dirty="0">
              <a:latin typeface="+mn-lt"/>
              <a:ea typeface="+mn-ea"/>
            </a:endParaRPr>
          </a:p>
        </p:txBody>
      </p:sp>
      <p:sp>
        <p:nvSpPr>
          <p:cNvPr id="36" name="矩形 35"/>
          <p:cNvSpPr/>
          <p:nvPr/>
        </p:nvSpPr>
        <p:spPr>
          <a:xfrm>
            <a:off x="4233337" y="5895092"/>
            <a:ext cx="881973" cy="400110"/>
          </a:xfrm>
          <a:prstGeom prst="rect">
            <a:avLst/>
          </a:prstGeom>
        </p:spPr>
        <p:txBody>
          <a:bodyPr wrap="none">
            <a:spAutoFit/>
          </a:bodyPr>
          <a:lstStyle/>
          <a:p>
            <a:r>
              <a:rPr lang="en-US" altLang="zh-CN" sz="2000" dirty="0">
                <a:latin typeface="+mn-lt"/>
                <a:ea typeface="+mn-ea"/>
              </a:rPr>
              <a:t>H(</a:t>
            </a:r>
            <a:r>
              <a:rPr lang="en-US" altLang="zh-CN" sz="2000" dirty="0" err="1">
                <a:latin typeface="+mn-lt"/>
                <a:ea typeface="+mn-ea"/>
              </a:rPr>
              <a:t>m+s</a:t>
            </a:r>
            <a:r>
              <a:rPr lang="en-US" altLang="zh-CN" sz="2000" dirty="0">
                <a:latin typeface="+mn-lt"/>
                <a:ea typeface="+mn-ea"/>
              </a:rPr>
              <a:t>)</a:t>
            </a:r>
            <a:endParaRPr lang="zh-CN" altLang="en-US" sz="2000" dirty="0">
              <a:latin typeface="+mn-lt"/>
              <a:ea typeface="+mn-ea"/>
            </a:endParaRPr>
          </a:p>
        </p:txBody>
      </p:sp>
      <p:sp>
        <p:nvSpPr>
          <p:cNvPr id="37" name="矩形 36"/>
          <p:cNvSpPr/>
          <p:nvPr/>
        </p:nvSpPr>
        <p:spPr>
          <a:xfrm>
            <a:off x="8850375" y="5951517"/>
            <a:ext cx="301686" cy="400110"/>
          </a:xfrm>
          <a:prstGeom prst="rect">
            <a:avLst/>
          </a:prstGeom>
        </p:spPr>
        <p:txBody>
          <a:bodyPr wrap="none">
            <a:spAutoFit/>
          </a:bodyPr>
          <a:lstStyle/>
          <a:p>
            <a:r>
              <a:rPr lang="en-US" altLang="zh-CN" sz="2000" dirty="0">
                <a:latin typeface="+mn-lt"/>
                <a:ea typeface="+mn-ea"/>
              </a:rPr>
              <a:t>h</a:t>
            </a:r>
            <a:endParaRPr lang="zh-CN" altLang="en-US" sz="2000" dirty="0">
              <a:latin typeface="+mn-lt"/>
              <a:ea typeface="+mn-ea"/>
            </a:endParaRPr>
          </a:p>
        </p:txBody>
      </p:sp>
      <p:sp>
        <p:nvSpPr>
          <p:cNvPr id="39" name="文本框 38"/>
          <p:cNvSpPr txBox="1"/>
          <p:nvPr/>
        </p:nvSpPr>
        <p:spPr>
          <a:xfrm>
            <a:off x="6054084" y="3548173"/>
            <a:ext cx="1489510" cy="400110"/>
          </a:xfrm>
          <a:prstGeom prst="rect">
            <a:avLst/>
          </a:prstGeom>
          <a:noFill/>
          <a:ln>
            <a:noFill/>
          </a:ln>
        </p:spPr>
        <p:txBody>
          <a:bodyPr wrap="none" rtlCol="0">
            <a:spAutoFit/>
          </a:bodyPr>
          <a:lstStyle/>
          <a:p>
            <a:r>
              <a:rPr lang="en-US" altLang="zh-CN" sz="2000" dirty="0">
                <a:latin typeface="+mn-lt"/>
                <a:ea typeface="+mn-ea"/>
              </a:rPr>
              <a:t>Hash H(</a:t>
            </a:r>
            <a:r>
              <a:rPr lang="en-US" altLang="zh-CN" sz="2000" dirty="0" err="1">
                <a:latin typeface="+mn-lt"/>
                <a:ea typeface="+mn-ea"/>
              </a:rPr>
              <a:t>m+s</a:t>
            </a:r>
            <a:r>
              <a:rPr lang="en-US" altLang="zh-CN" sz="2000" dirty="0">
                <a:latin typeface="+mn-lt"/>
                <a:ea typeface="+mn-ea"/>
              </a:rPr>
              <a:t>) </a:t>
            </a:r>
            <a:endParaRPr lang="zh-CN" altLang="en-US" sz="2000" dirty="0">
              <a:latin typeface="+mn-lt"/>
              <a:ea typeface="+mn-ea"/>
            </a:endParaRPr>
          </a:p>
        </p:txBody>
      </p:sp>
      <p:cxnSp>
        <p:nvCxnSpPr>
          <p:cNvPr id="40" name="直接箭头连接符 39"/>
          <p:cNvCxnSpPr>
            <a:stCxn id="25" idx="3"/>
            <a:endCxn id="33" idx="4"/>
          </p:cNvCxnSpPr>
          <p:nvPr/>
        </p:nvCxnSpPr>
        <p:spPr bwMode="auto">
          <a:xfrm flipH="1" flipV="1">
            <a:off x="8992898" y="4611630"/>
            <a:ext cx="1" cy="863401"/>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cxnSp>
        <p:nvCxnSpPr>
          <p:cNvPr id="44" name="直接箭头连接符 43"/>
          <p:cNvCxnSpPr>
            <a:endCxn id="33" idx="0"/>
          </p:cNvCxnSpPr>
          <p:nvPr/>
        </p:nvCxnSpPr>
        <p:spPr bwMode="auto">
          <a:xfrm>
            <a:off x="8992897" y="3534868"/>
            <a:ext cx="1" cy="591422"/>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cxnSp>
        <p:nvCxnSpPr>
          <p:cNvPr id="47" name="直接箭头连接符 46"/>
          <p:cNvCxnSpPr>
            <a:stCxn id="31" idx="0"/>
          </p:cNvCxnSpPr>
          <p:nvPr/>
        </p:nvCxnSpPr>
        <p:spPr bwMode="auto">
          <a:xfrm>
            <a:off x="8260704" y="3534868"/>
            <a:ext cx="732192" cy="0"/>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50" name="文本框 49"/>
          <p:cNvSpPr txBox="1"/>
          <p:nvPr/>
        </p:nvSpPr>
        <p:spPr>
          <a:xfrm>
            <a:off x="9402985" y="4140604"/>
            <a:ext cx="1003801" cy="400110"/>
          </a:xfrm>
          <a:prstGeom prst="rect">
            <a:avLst/>
          </a:prstGeom>
          <a:noFill/>
          <a:ln>
            <a:noFill/>
          </a:ln>
        </p:spPr>
        <p:txBody>
          <a:bodyPr wrap="none" rtlCol="0">
            <a:spAutoFit/>
          </a:bodyPr>
          <a:lstStyle/>
          <a:p>
            <a:r>
              <a:rPr lang="en-US" altLang="zh-CN" sz="2000" dirty="0">
                <a:latin typeface="+mn-lt"/>
                <a:ea typeface="+mn-ea"/>
              </a:rPr>
              <a:t>compare</a:t>
            </a:r>
            <a:endParaRPr lang="zh-CN" altLang="en-US" sz="2000" dirty="0">
              <a:latin typeface="+mn-lt"/>
              <a:ea typeface="+mn-ea"/>
            </a:endParaRPr>
          </a:p>
        </p:txBody>
      </p:sp>
      <p:sp>
        <p:nvSpPr>
          <p:cNvPr id="38" name="文本框 37"/>
          <p:cNvSpPr txBox="1"/>
          <p:nvPr/>
        </p:nvSpPr>
        <p:spPr>
          <a:xfrm>
            <a:off x="3716017" y="2580053"/>
            <a:ext cx="993594" cy="402335"/>
          </a:xfrm>
          <a:prstGeom prst="rect">
            <a:avLst/>
          </a:prstGeom>
          <a:solidFill>
            <a:schemeClr val="accent5">
              <a:lumMod val="20000"/>
              <a:lumOff val="80000"/>
            </a:schemeClr>
          </a:solidFill>
          <a:ln w="9525">
            <a:solidFill>
              <a:schemeClr val="tx1"/>
            </a:solidFill>
          </a:ln>
        </p:spPr>
        <p:txBody>
          <a:bodyPr wrap="none" rtlCol="0" anchor="ctr" anchorCtr="0">
            <a:noAutofit/>
          </a:bodyPr>
          <a:lstStyle/>
          <a:p>
            <a:pPr algn="ctr"/>
            <a:r>
              <a:rPr lang="en-US" altLang="zh-CN" sz="1800" b="1" dirty="0">
                <a:solidFill>
                  <a:schemeClr val="accent2">
                    <a:lumMod val="75000"/>
                  </a:schemeClr>
                </a:solidFill>
                <a:latin typeface="Arial Narrow" panose="020B0606020202030204" pitchFamily="34" charset="0"/>
                <a:ea typeface="+mn-ea"/>
              </a:rPr>
              <a:t>101110111</a:t>
            </a:r>
            <a:endParaRPr lang="zh-CN" altLang="en-US" sz="1800" b="1" dirty="0">
              <a:solidFill>
                <a:schemeClr val="accent2">
                  <a:lumMod val="75000"/>
                </a:schemeClr>
              </a:solidFill>
              <a:latin typeface="Arial Narrow" panose="020B0606020202030204" pitchFamily="34" charset="0"/>
              <a:ea typeface="+mn-ea"/>
            </a:endParaRPr>
          </a:p>
        </p:txBody>
      </p:sp>
      <p:sp>
        <p:nvSpPr>
          <p:cNvPr id="41" name="文本框 40"/>
          <p:cNvSpPr txBox="1"/>
          <p:nvPr/>
        </p:nvSpPr>
        <p:spPr>
          <a:xfrm>
            <a:off x="3731893" y="2076520"/>
            <a:ext cx="1029128" cy="400110"/>
          </a:xfrm>
          <a:prstGeom prst="rect">
            <a:avLst/>
          </a:prstGeom>
          <a:noFill/>
          <a:ln>
            <a:noFill/>
          </a:ln>
        </p:spPr>
        <p:txBody>
          <a:bodyPr wrap="none" rtlCol="0">
            <a:spAutoFit/>
          </a:bodyPr>
          <a:lstStyle/>
          <a:p>
            <a:pPr algn="ctr"/>
            <a:r>
              <a:rPr lang="en-US" altLang="zh-CN" sz="2000" dirty="0">
                <a:latin typeface="+mn-lt"/>
                <a:ea typeface="+mn-ea"/>
              </a:rPr>
              <a:t>Secret S</a:t>
            </a:r>
            <a:endParaRPr lang="zh-CN" altLang="en-US" sz="2000" dirty="0">
              <a:latin typeface="+mn-lt"/>
              <a:ea typeface="+mn-ea"/>
            </a:endParaRPr>
          </a:p>
        </p:txBody>
      </p:sp>
      <p:sp>
        <p:nvSpPr>
          <p:cNvPr id="42" name="文本框 41"/>
          <p:cNvSpPr txBox="1"/>
          <p:nvPr/>
        </p:nvSpPr>
        <p:spPr>
          <a:xfrm>
            <a:off x="7513207" y="2575891"/>
            <a:ext cx="993594" cy="402335"/>
          </a:xfrm>
          <a:prstGeom prst="rect">
            <a:avLst/>
          </a:prstGeom>
          <a:solidFill>
            <a:schemeClr val="accent5">
              <a:lumMod val="20000"/>
              <a:lumOff val="80000"/>
            </a:schemeClr>
          </a:solidFill>
          <a:ln w="9525">
            <a:solidFill>
              <a:schemeClr val="tx1"/>
            </a:solidFill>
          </a:ln>
        </p:spPr>
        <p:txBody>
          <a:bodyPr wrap="none" rtlCol="0" anchor="ctr" anchorCtr="0">
            <a:noAutofit/>
          </a:bodyPr>
          <a:lstStyle/>
          <a:p>
            <a:pPr algn="ctr"/>
            <a:r>
              <a:rPr lang="en-US" altLang="zh-CN" sz="1800" b="1" dirty="0">
                <a:solidFill>
                  <a:schemeClr val="accent2">
                    <a:lumMod val="75000"/>
                  </a:schemeClr>
                </a:solidFill>
                <a:latin typeface="Arial Narrow" panose="020B0606020202030204" pitchFamily="34" charset="0"/>
                <a:ea typeface="+mn-ea"/>
              </a:rPr>
              <a:t>101110111</a:t>
            </a:r>
            <a:endParaRPr lang="zh-CN" altLang="en-US" sz="1800" b="1" dirty="0">
              <a:solidFill>
                <a:schemeClr val="accent2">
                  <a:lumMod val="75000"/>
                </a:schemeClr>
              </a:solidFill>
              <a:latin typeface="Arial Narrow" panose="020B0606020202030204" pitchFamily="34" charset="0"/>
              <a:ea typeface="+mn-ea"/>
            </a:endParaRPr>
          </a:p>
        </p:txBody>
      </p:sp>
      <p:cxnSp>
        <p:nvCxnSpPr>
          <p:cNvPr id="43" name="直接箭头连接符 42"/>
          <p:cNvCxnSpPr>
            <a:cxnSpLocks/>
            <a:stCxn id="42" idx="2"/>
            <a:endCxn id="31" idx="3"/>
          </p:cNvCxnSpPr>
          <p:nvPr/>
        </p:nvCxnSpPr>
        <p:spPr bwMode="auto">
          <a:xfrm flipH="1">
            <a:off x="8008638" y="2978226"/>
            <a:ext cx="1367" cy="343283"/>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45" name="文本框 44"/>
          <p:cNvSpPr txBox="1"/>
          <p:nvPr/>
        </p:nvSpPr>
        <p:spPr>
          <a:xfrm>
            <a:off x="7465830" y="2114824"/>
            <a:ext cx="1029128" cy="400110"/>
          </a:xfrm>
          <a:prstGeom prst="rect">
            <a:avLst/>
          </a:prstGeom>
          <a:noFill/>
          <a:ln>
            <a:noFill/>
          </a:ln>
        </p:spPr>
        <p:txBody>
          <a:bodyPr wrap="none" rtlCol="0">
            <a:spAutoFit/>
          </a:bodyPr>
          <a:lstStyle/>
          <a:p>
            <a:pPr algn="ctr"/>
            <a:r>
              <a:rPr lang="en-US" altLang="zh-CN" sz="2000" dirty="0">
                <a:latin typeface="+mn-lt"/>
                <a:ea typeface="+mn-ea"/>
              </a:rPr>
              <a:t>Secret S</a:t>
            </a:r>
            <a:endParaRPr lang="zh-CN" altLang="en-US" sz="2000" dirty="0">
              <a:latin typeface="+mn-lt"/>
              <a:ea typeface="+mn-ea"/>
            </a:endParaRPr>
          </a:p>
        </p:txBody>
      </p:sp>
      <p:sp>
        <p:nvSpPr>
          <p:cNvPr id="46" name="文本框 45"/>
          <p:cNvSpPr txBox="1"/>
          <p:nvPr/>
        </p:nvSpPr>
        <p:spPr>
          <a:xfrm>
            <a:off x="4146693" y="3820632"/>
            <a:ext cx="663964" cy="400110"/>
          </a:xfrm>
          <a:prstGeom prst="rect">
            <a:avLst/>
          </a:prstGeom>
          <a:solidFill>
            <a:schemeClr val="accent3">
              <a:lumMod val="20000"/>
              <a:lumOff val="80000"/>
            </a:schemeClr>
          </a:solidFill>
          <a:ln>
            <a:noFill/>
          </a:ln>
        </p:spPr>
        <p:txBody>
          <a:bodyPr wrap="none" rtlCol="0">
            <a:spAutoFit/>
          </a:bodyPr>
          <a:lstStyle/>
          <a:p>
            <a:r>
              <a:rPr lang="en-US" altLang="zh-CN" sz="2000" b="1" dirty="0">
                <a:solidFill>
                  <a:schemeClr val="accent5"/>
                </a:solidFill>
                <a:latin typeface="+mn-lt"/>
                <a:ea typeface="+mn-ea"/>
              </a:rPr>
              <a:t>MAC</a:t>
            </a:r>
            <a:endParaRPr lang="zh-CN" altLang="en-US" sz="2000" b="1" dirty="0">
              <a:solidFill>
                <a:schemeClr val="accent5"/>
              </a:solidFill>
              <a:latin typeface="+mn-lt"/>
              <a:ea typeface="+mn-ea"/>
            </a:endParaRPr>
          </a:p>
        </p:txBody>
      </p:sp>
      <p:cxnSp>
        <p:nvCxnSpPr>
          <p:cNvPr id="19" name="直接连接符 18"/>
          <p:cNvCxnSpPr/>
          <p:nvPr/>
        </p:nvCxnSpPr>
        <p:spPr bwMode="auto">
          <a:xfrm>
            <a:off x="2066085" y="3105457"/>
            <a:ext cx="272796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pic>
        <p:nvPicPr>
          <p:cNvPr id="48" name="图片 47"/>
          <p:cNvPicPr>
            <a:picLocks noChangeAspect="1"/>
          </p:cNvPicPr>
          <p:nvPr/>
        </p:nvPicPr>
        <p:blipFill>
          <a:blip r:embed="rId3" cstate="email">
            <a:extLst>
              <a:ext uri="{BEBA8EAE-BF5A-486C-A8C5-ECC9F3942E4B}">
                <a14:imgProps xmlns:a14="http://schemas.microsoft.com/office/drawing/2010/main">
                  <a14:imgLayer r:embed="rId4">
                    <a14:imgEffect>
                      <a14:backgroundRemoval t="0" b="99194" l="893" r="100000">
                        <a14:foregroundMark x1="25893" y1="82258" x2="25893" y2="82258"/>
                        <a14:foregroundMark x1="41964" y1="69355" x2="8036" y2="87903"/>
                        <a14:foregroundMark x1="77679" y1="68548" x2="99107" y2="80645"/>
                        <a14:foregroundMark x1="31250" y1="70968" x2="893" y2="90323"/>
                        <a14:foregroundMark x1="43750" y1="16935" x2="82143" y2="46774"/>
                        <a14:foregroundMark x1="33929" y1="20968" x2="27679" y2="57258"/>
                        <a14:foregroundMark x1="15179" y1="57258" x2="38393" y2="67742"/>
                        <a14:foregroundMark x1="75893" y1="76613" x2="92857" y2="91129"/>
                        <a14:foregroundMark x1="64286" y1="83065" x2="72321" y2="95161"/>
                        <a14:foregroundMark x1="48214" y1="79839" x2="68750" y2="94355"/>
                        <a14:foregroundMark x1="27679" y1="92742" x2="65179" y2="87097"/>
                      </a14:backgroundRemoval>
                    </a14:imgEffect>
                  </a14:imgLayer>
                </a14:imgProps>
              </a:ext>
              <a:ext uri="{28A0092B-C50C-407E-A947-70E740481C1C}">
                <a14:useLocalDpi xmlns:a14="http://schemas.microsoft.com/office/drawing/2010/main"/>
              </a:ext>
            </a:extLst>
          </a:blip>
          <a:stretch>
            <a:fillRect/>
          </a:stretch>
        </p:blipFill>
        <p:spPr>
          <a:xfrm>
            <a:off x="1879211" y="4929372"/>
            <a:ext cx="849210" cy="940197"/>
          </a:xfrm>
          <a:prstGeom prst="rect">
            <a:avLst/>
          </a:prstGeom>
        </p:spPr>
      </p:pic>
      <p:pic>
        <p:nvPicPr>
          <p:cNvPr id="49" name="图片 48"/>
          <p:cNvPicPr>
            <a:picLocks noChangeAspect="1"/>
          </p:cNvPicPr>
          <p:nvPr/>
        </p:nvPicPr>
        <p:blipFill>
          <a:blip r:embed="rId5">
            <a:extLst>
              <a:ext uri="{BEBA8EAE-BF5A-486C-A8C5-ECC9F3942E4B}">
                <a14:imgProps xmlns:a14="http://schemas.microsoft.com/office/drawing/2010/main">
                  <a14:imgLayer r:embed="rId6">
                    <a14:imgEffect>
                      <a14:backgroundRemoval t="0" b="100000" l="0" r="100000">
                        <a14:foregroundMark x1="30147" y1="29323" x2="58824" y2="11278"/>
                        <a14:foregroundMark x1="38971" y1="45865" x2="66912" y2="24060"/>
                        <a14:foregroundMark x1="17647" y1="72180" x2="27206" y2="90226"/>
                        <a14:foregroundMark x1="35294" y1="66917" x2="59559" y2="87218"/>
                        <a14:foregroundMark x1="67647" y1="70677" x2="88971" y2="89474"/>
                        <a14:foregroundMark x1="97059" y1="90977" x2="77941" y2="72180"/>
                        <a14:foregroundMark x1="18382" y1="95489" x2="19118" y2="70677"/>
                        <a14:foregroundMark x1="52941" y1="53383" x2="51471" y2="75940"/>
                        <a14:foregroundMark x1="7353" y1="76692" x2="15441" y2="87970"/>
                        <a14:foregroundMark x1="6618" y1="91729" x2="12500" y2="89474"/>
                        <a14:foregroundMark x1="56618" y1="60150" x2="55882" y2="72180"/>
                        <a14:foregroundMark x1="46324" y1="58647" x2="44118" y2="69925"/>
                        <a14:foregroundMark x1="79412" y1="93985" x2="64706" y2="87970"/>
                        <a14:foregroundMark x1="58824" y1="53383" x2="58824" y2="38346"/>
                        <a14:foregroundMark x1="58824" y1="18045" x2="71324" y2="25564"/>
                        <a14:foregroundMark x1="50000" y1="10526" x2="66912" y2="7519"/>
                        <a14:foregroundMark x1="37500" y1="14286" x2="48529" y2="5263"/>
                        <a14:foregroundMark x1="30882" y1="26316" x2="38235" y2="11278"/>
                      </a14:backgroundRemoval>
                    </a14:imgEffect>
                  </a14:imgLayer>
                </a14:imgProps>
              </a:ext>
            </a:extLst>
          </a:blip>
          <a:stretch>
            <a:fillRect/>
          </a:stretch>
        </p:blipFill>
        <p:spPr>
          <a:xfrm>
            <a:off x="9587524" y="5080387"/>
            <a:ext cx="833082" cy="814705"/>
          </a:xfrm>
          <a:prstGeom prst="rect">
            <a:avLst/>
          </a:prstGeom>
        </p:spPr>
      </p:pic>
      <p:sp>
        <p:nvSpPr>
          <p:cNvPr id="4" name="灯片编号占位符 3"/>
          <p:cNvSpPr>
            <a:spLocks noGrp="1"/>
          </p:cNvSpPr>
          <p:nvPr>
            <p:ph type="sldNum" sz="quarter" idx="12"/>
          </p:nvPr>
        </p:nvSpPr>
        <p:spPr/>
        <p:txBody>
          <a:bodyPr/>
          <a:lstStyle/>
          <a:p>
            <a:pPr>
              <a:defRPr/>
            </a:pPr>
            <a:fld id="{B5976719-4C93-4032-AE44-9AF0CDE2F195}" type="slidenum">
              <a:rPr lang="en-US" altLang="zh-CN" smtClean="0"/>
              <a:pPr>
                <a:defRPr/>
              </a:pPr>
              <a:t>77</a:t>
            </a:fld>
            <a:endParaRPr lang="en-US" altLang="zh-CN" dirty="0"/>
          </a:p>
        </p:txBody>
      </p:sp>
      <p:sp>
        <p:nvSpPr>
          <p:cNvPr id="3" name="文本框 2">
            <a:extLst>
              <a:ext uri="{FF2B5EF4-FFF2-40B4-BE49-F238E27FC236}">
                <a16:creationId xmlns:a16="http://schemas.microsoft.com/office/drawing/2014/main" id="{34E7DAC4-EE01-4F2A-8DCE-F4B31C3CA16F}"/>
              </a:ext>
            </a:extLst>
          </p:cNvPr>
          <p:cNvSpPr txBox="1"/>
          <p:nvPr/>
        </p:nvSpPr>
        <p:spPr>
          <a:xfrm>
            <a:off x="4882211" y="1250589"/>
            <a:ext cx="2048959" cy="461665"/>
          </a:xfrm>
          <a:prstGeom prst="rect">
            <a:avLst/>
          </a:prstGeom>
          <a:noFill/>
        </p:spPr>
        <p:txBody>
          <a:bodyPr wrap="none" rtlCol="0">
            <a:spAutoFit/>
          </a:bodyPr>
          <a:lstStyle/>
          <a:p>
            <a:pPr algn="ctr"/>
            <a:r>
              <a:rPr lang="en-US" altLang="zh-CN" b="1" dirty="0">
                <a:solidFill>
                  <a:schemeClr val="accent2"/>
                </a:solidFill>
                <a:latin typeface="+mn-lt"/>
              </a:rPr>
              <a:t>Not transmitted</a:t>
            </a:r>
            <a:endParaRPr lang="zh-CN" altLang="en-US" b="1" dirty="0">
              <a:solidFill>
                <a:schemeClr val="accent2"/>
              </a:solidFill>
              <a:latin typeface="+mn-lt"/>
            </a:endParaRPr>
          </a:p>
        </p:txBody>
      </p:sp>
      <p:cxnSp>
        <p:nvCxnSpPr>
          <p:cNvPr id="6" name="直接箭头连接符 5">
            <a:extLst>
              <a:ext uri="{FF2B5EF4-FFF2-40B4-BE49-F238E27FC236}">
                <a16:creationId xmlns:a16="http://schemas.microsoft.com/office/drawing/2014/main" id="{7D78FEB1-3EA6-4A44-99D1-E68358FC46F4}"/>
              </a:ext>
            </a:extLst>
          </p:cNvPr>
          <p:cNvCxnSpPr>
            <a:stCxn id="3" idx="2"/>
            <a:endCxn id="41" idx="0"/>
          </p:cNvCxnSpPr>
          <p:nvPr/>
        </p:nvCxnSpPr>
        <p:spPr bwMode="auto">
          <a:xfrm flipH="1">
            <a:off x="4246458" y="1712254"/>
            <a:ext cx="1660233" cy="364267"/>
          </a:xfrm>
          <a:prstGeom prst="straightConnector1">
            <a:avLst/>
          </a:prstGeom>
          <a:solidFill>
            <a:schemeClr val="accent1"/>
          </a:solidFill>
          <a:ln w="38100" cap="flat" cmpd="sng" algn="ctr">
            <a:solidFill>
              <a:schemeClr val="accent2"/>
            </a:solidFill>
            <a:prstDash val="solid"/>
            <a:round/>
            <a:headEnd type="none" w="med" len="med"/>
            <a:tailEnd type="triangle"/>
          </a:ln>
          <a:effectLst/>
        </p:spPr>
      </p:cxnSp>
      <p:cxnSp>
        <p:nvCxnSpPr>
          <p:cNvPr id="51" name="直接箭头连接符 50">
            <a:extLst>
              <a:ext uri="{FF2B5EF4-FFF2-40B4-BE49-F238E27FC236}">
                <a16:creationId xmlns:a16="http://schemas.microsoft.com/office/drawing/2014/main" id="{E924BEE0-50EA-4DE8-BBBE-360E1F7A746F}"/>
              </a:ext>
            </a:extLst>
          </p:cNvPr>
          <p:cNvCxnSpPr>
            <a:cxnSpLocks/>
            <a:stCxn id="3" idx="2"/>
            <a:endCxn id="45" idx="0"/>
          </p:cNvCxnSpPr>
          <p:nvPr/>
        </p:nvCxnSpPr>
        <p:spPr bwMode="auto">
          <a:xfrm>
            <a:off x="5906690" y="1712254"/>
            <a:ext cx="2073704" cy="402571"/>
          </a:xfrm>
          <a:prstGeom prst="straightConnector1">
            <a:avLst/>
          </a:prstGeom>
          <a:solidFill>
            <a:schemeClr val="accent1"/>
          </a:solidFill>
          <a:ln w="38100" cap="flat" cmpd="sng" algn="ctr">
            <a:solidFill>
              <a:schemeClr val="accent2"/>
            </a:solidFill>
            <a:prstDash val="solid"/>
            <a:round/>
            <a:headEnd type="none" w="med" len="med"/>
            <a:tailEnd type="triangle"/>
          </a:ln>
          <a:effectLst/>
        </p:spPr>
      </p:cxnSp>
      <p:sp>
        <p:nvSpPr>
          <p:cNvPr id="52" name="文本框 51">
            <a:extLst>
              <a:ext uri="{FF2B5EF4-FFF2-40B4-BE49-F238E27FC236}">
                <a16:creationId xmlns:a16="http://schemas.microsoft.com/office/drawing/2014/main" id="{4607B078-5F76-47A2-A592-C946CA186F13}"/>
              </a:ext>
            </a:extLst>
          </p:cNvPr>
          <p:cNvSpPr txBox="1"/>
          <p:nvPr/>
        </p:nvSpPr>
        <p:spPr>
          <a:xfrm>
            <a:off x="915894" y="5457557"/>
            <a:ext cx="790601" cy="461665"/>
          </a:xfrm>
          <a:prstGeom prst="rect">
            <a:avLst/>
          </a:prstGeom>
          <a:noFill/>
        </p:spPr>
        <p:txBody>
          <a:bodyPr wrap="none" rtlCol="0">
            <a:spAutoFit/>
          </a:bodyPr>
          <a:lstStyle/>
          <a:p>
            <a:pPr algn="ctr"/>
            <a:r>
              <a:rPr lang="en-US" altLang="zh-CN" b="1" dirty="0">
                <a:solidFill>
                  <a:schemeClr val="accent5"/>
                </a:solidFill>
                <a:latin typeface="+mn-lt"/>
              </a:rPr>
              <a:t>Alice</a:t>
            </a:r>
            <a:endParaRPr lang="zh-CN" altLang="en-US" b="1" dirty="0">
              <a:solidFill>
                <a:schemeClr val="accent5"/>
              </a:solidFill>
              <a:latin typeface="+mn-lt"/>
            </a:endParaRPr>
          </a:p>
        </p:txBody>
      </p:sp>
      <p:sp>
        <p:nvSpPr>
          <p:cNvPr id="53" name="文本框 52">
            <a:extLst>
              <a:ext uri="{FF2B5EF4-FFF2-40B4-BE49-F238E27FC236}">
                <a16:creationId xmlns:a16="http://schemas.microsoft.com/office/drawing/2014/main" id="{64448640-031E-496B-BEBA-9DD04FDBB751}"/>
              </a:ext>
            </a:extLst>
          </p:cNvPr>
          <p:cNvSpPr txBox="1"/>
          <p:nvPr/>
        </p:nvSpPr>
        <p:spPr>
          <a:xfrm>
            <a:off x="10683317" y="5457557"/>
            <a:ext cx="675185" cy="461665"/>
          </a:xfrm>
          <a:prstGeom prst="rect">
            <a:avLst/>
          </a:prstGeom>
          <a:noFill/>
        </p:spPr>
        <p:txBody>
          <a:bodyPr wrap="none" rtlCol="0">
            <a:spAutoFit/>
          </a:bodyPr>
          <a:lstStyle/>
          <a:p>
            <a:pPr algn="ctr"/>
            <a:r>
              <a:rPr lang="en-US" altLang="zh-CN" b="1" dirty="0">
                <a:solidFill>
                  <a:schemeClr val="accent5"/>
                </a:solidFill>
                <a:latin typeface="+mn-lt"/>
              </a:rPr>
              <a:t>Bob</a:t>
            </a:r>
            <a:endParaRPr lang="zh-CN" altLang="en-US" b="1" dirty="0">
              <a:solidFill>
                <a:schemeClr val="accent5"/>
              </a:solidFill>
              <a:latin typeface="+mn-lt"/>
            </a:endParaRPr>
          </a:p>
        </p:txBody>
      </p:sp>
    </p:spTree>
    <p:extLst>
      <p:ext uri="{BB962C8B-B14F-4D97-AF65-F5344CB8AC3E}">
        <p14:creationId xmlns:p14="http://schemas.microsoft.com/office/powerpoint/2010/main" val="358835277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Remarks on MAC</a:t>
            </a:r>
            <a:endParaRPr lang="zh-CN" altLang="en-US" dirty="0"/>
          </a:p>
        </p:txBody>
      </p:sp>
      <p:sp>
        <p:nvSpPr>
          <p:cNvPr id="3" name="灯片编号占位符 2"/>
          <p:cNvSpPr>
            <a:spLocks noGrp="1"/>
          </p:cNvSpPr>
          <p:nvPr>
            <p:ph type="sldNum" sz="quarter" idx="12"/>
          </p:nvPr>
        </p:nvSpPr>
        <p:spPr/>
        <p:txBody>
          <a:bodyPr/>
          <a:lstStyle/>
          <a:p>
            <a:pPr>
              <a:defRPr/>
            </a:pPr>
            <a:fld id="{B5976719-4C93-4032-AE44-9AF0CDE2F195}" type="slidenum">
              <a:rPr lang="en-US" altLang="zh-CN" smtClean="0"/>
              <a:pPr>
                <a:defRPr/>
              </a:pPr>
              <a:t>78</a:t>
            </a:fld>
            <a:endParaRPr lang="en-US" altLang="zh-CN" dirty="0"/>
          </a:p>
        </p:txBody>
      </p:sp>
      <p:graphicFrame>
        <p:nvGraphicFramePr>
          <p:cNvPr id="5" name="内容占位符 4"/>
          <p:cNvGraphicFramePr>
            <a:graphicFrameLocks noGrp="1"/>
          </p:cNvGraphicFramePr>
          <p:nvPr>
            <p:ph idx="4294967295"/>
            <p:extLst>
              <p:ext uri="{D42A27DB-BD31-4B8C-83A1-F6EECF244321}">
                <p14:modId xmlns:p14="http://schemas.microsoft.com/office/powerpoint/2010/main" val="1287733450"/>
              </p:ext>
            </p:extLst>
          </p:nvPr>
        </p:nvGraphicFramePr>
        <p:xfrm>
          <a:off x="3163215" y="2243518"/>
          <a:ext cx="6348472" cy="28053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4544302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One issue remained</a:t>
            </a:r>
            <a:endParaRPr lang="zh-CN" altLang="en-US" dirty="0"/>
          </a:p>
        </p:txBody>
      </p:sp>
      <p:sp>
        <p:nvSpPr>
          <p:cNvPr id="3" name="灯片编号占位符 2"/>
          <p:cNvSpPr>
            <a:spLocks noGrp="1"/>
          </p:cNvSpPr>
          <p:nvPr>
            <p:ph type="sldNum" sz="quarter" idx="12"/>
          </p:nvPr>
        </p:nvSpPr>
        <p:spPr/>
        <p:txBody>
          <a:bodyPr/>
          <a:lstStyle/>
          <a:p>
            <a:pPr>
              <a:defRPr/>
            </a:pPr>
            <a:fld id="{B5976719-4C93-4032-AE44-9AF0CDE2F195}" type="slidenum">
              <a:rPr lang="en-US" altLang="zh-CN" smtClean="0"/>
              <a:pPr>
                <a:defRPr/>
              </a:pPr>
              <a:t>79</a:t>
            </a:fld>
            <a:endParaRPr lang="en-US" altLang="zh-CN" dirty="0"/>
          </a:p>
        </p:txBody>
      </p:sp>
      <p:sp>
        <p:nvSpPr>
          <p:cNvPr id="5" name="文本框 4"/>
          <p:cNvSpPr txBox="1"/>
          <p:nvPr/>
        </p:nvSpPr>
        <p:spPr>
          <a:xfrm>
            <a:off x="2186940" y="2363232"/>
            <a:ext cx="7734300" cy="1309076"/>
          </a:xfrm>
          <a:prstGeom prst="rect">
            <a:avLst/>
          </a:prstGeom>
          <a:noFill/>
          <a:ln>
            <a:noFill/>
          </a:ln>
        </p:spPr>
        <p:txBody>
          <a:bodyPr wrap="square" rtlCol="0">
            <a:spAutoFit/>
          </a:bodyPr>
          <a:lstStyle/>
          <a:p>
            <a:pPr>
              <a:lnSpc>
                <a:spcPct val="150000"/>
              </a:lnSpc>
            </a:pPr>
            <a:r>
              <a:rPr lang="en-US" altLang="zh-CN" sz="2800" b="1" dirty="0">
                <a:solidFill>
                  <a:schemeClr val="accent2"/>
                </a:solidFill>
                <a:latin typeface="+mn-lt"/>
                <a:ea typeface="+mn-ea"/>
              </a:rPr>
              <a:t>How do you distribute </a:t>
            </a:r>
            <a:r>
              <a:rPr lang="en-US" altLang="zh-CN" sz="2800" b="1" dirty="0">
                <a:solidFill>
                  <a:schemeClr val="accent5"/>
                </a:solidFill>
                <a:latin typeface="+mn-lt"/>
                <a:ea typeface="+mn-ea"/>
              </a:rPr>
              <a:t>the shared secret </a:t>
            </a:r>
            <a:r>
              <a:rPr lang="en-US" altLang="zh-CN" sz="2800" b="1" dirty="0">
                <a:solidFill>
                  <a:schemeClr val="accent2"/>
                </a:solidFill>
                <a:latin typeface="+mn-lt"/>
                <a:ea typeface="+mn-ea"/>
              </a:rPr>
              <a:t>to the communicating parties?</a:t>
            </a:r>
            <a:endParaRPr lang="zh-CN" altLang="en-US" sz="2800" b="1" dirty="0">
              <a:solidFill>
                <a:schemeClr val="accent2"/>
              </a:solidFill>
              <a:latin typeface="+mn-lt"/>
              <a:ea typeface="+mn-ea"/>
            </a:endParaRPr>
          </a:p>
        </p:txBody>
      </p:sp>
    </p:spTree>
    <p:extLst>
      <p:ext uri="{BB962C8B-B14F-4D97-AF65-F5344CB8AC3E}">
        <p14:creationId xmlns:p14="http://schemas.microsoft.com/office/powerpoint/2010/main" val="218972646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Related techniques</a:t>
            </a:r>
            <a:endParaRPr lang="zh-CN" altLang="en-US" dirty="0"/>
          </a:p>
        </p:txBody>
      </p:sp>
      <p:sp>
        <p:nvSpPr>
          <p:cNvPr id="6" name="文本框 5"/>
          <p:cNvSpPr txBox="1"/>
          <p:nvPr/>
        </p:nvSpPr>
        <p:spPr>
          <a:xfrm>
            <a:off x="3401049" y="2545081"/>
            <a:ext cx="4878259" cy="584775"/>
          </a:xfrm>
          <a:prstGeom prst="rect">
            <a:avLst/>
          </a:prstGeom>
          <a:noFill/>
          <a:ln>
            <a:noFill/>
          </a:ln>
        </p:spPr>
        <p:txBody>
          <a:bodyPr wrap="none" rtlCol="0">
            <a:spAutoFit/>
          </a:bodyPr>
          <a:lstStyle/>
          <a:p>
            <a:r>
              <a:rPr lang="en-US" altLang="zh-CN" sz="3200" b="1" dirty="0">
                <a:solidFill>
                  <a:schemeClr val="tx1">
                    <a:lumMod val="65000"/>
                    <a:lumOff val="35000"/>
                  </a:schemeClr>
                </a:solidFill>
                <a:latin typeface="+mn-lt"/>
                <a:ea typeface="+mn-ea"/>
              </a:rPr>
              <a:t>Message authentication code</a:t>
            </a:r>
            <a:endParaRPr lang="zh-CN" altLang="en-US" sz="3200" b="1" dirty="0">
              <a:solidFill>
                <a:schemeClr val="tx1">
                  <a:lumMod val="65000"/>
                  <a:lumOff val="35000"/>
                </a:schemeClr>
              </a:solidFill>
              <a:latin typeface="+mn-lt"/>
              <a:ea typeface="+mn-ea"/>
            </a:endParaRPr>
          </a:p>
        </p:txBody>
      </p:sp>
      <p:sp>
        <p:nvSpPr>
          <p:cNvPr id="7" name="文本框 6"/>
          <p:cNvSpPr txBox="1"/>
          <p:nvPr/>
        </p:nvSpPr>
        <p:spPr>
          <a:xfrm>
            <a:off x="3401049" y="4155418"/>
            <a:ext cx="2820003" cy="584775"/>
          </a:xfrm>
          <a:prstGeom prst="rect">
            <a:avLst/>
          </a:prstGeom>
          <a:noFill/>
          <a:ln>
            <a:noFill/>
          </a:ln>
        </p:spPr>
        <p:txBody>
          <a:bodyPr wrap="none" rtlCol="0">
            <a:spAutoFit/>
          </a:bodyPr>
          <a:lstStyle/>
          <a:p>
            <a:r>
              <a:rPr lang="en-US" altLang="zh-CN" sz="3200" b="1" dirty="0">
                <a:solidFill>
                  <a:schemeClr val="accent2"/>
                </a:solidFill>
                <a:latin typeface="+mn-lt"/>
                <a:ea typeface="+mn-ea"/>
              </a:rPr>
              <a:t>Digital signature</a:t>
            </a:r>
            <a:endParaRPr lang="zh-CN" altLang="en-US" sz="3200" b="1" dirty="0">
              <a:solidFill>
                <a:schemeClr val="accent2"/>
              </a:solidFill>
              <a:latin typeface="+mn-lt"/>
              <a:ea typeface="+mn-ea"/>
            </a:endParaRPr>
          </a:p>
        </p:txBody>
      </p:sp>
      <p:sp>
        <p:nvSpPr>
          <p:cNvPr id="8" name="左大括号 7"/>
          <p:cNvSpPr/>
          <p:nvPr/>
        </p:nvSpPr>
        <p:spPr bwMode="auto">
          <a:xfrm>
            <a:off x="2535451" y="2545080"/>
            <a:ext cx="617220" cy="2255520"/>
          </a:xfrm>
          <a:prstGeom prst="leftBrace">
            <a:avLst>
              <a:gd name="adj1" fmla="val 119444"/>
              <a:gd name="adj2" fmla="val 50000"/>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p>
        </p:txBody>
      </p:sp>
      <p:sp>
        <p:nvSpPr>
          <p:cNvPr id="3" name="灯片编号占位符 2"/>
          <p:cNvSpPr>
            <a:spLocks noGrp="1"/>
          </p:cNvSpPr>
          <p:nvPr>
            <p:ph type="sldNum" sz="quarter" idx="12"/>
          </p:nvPr>
        </p:nvSpPr>
        <p:spPr/>
        <p:txBody>
          <a:bodyPr/>
          <a:lstStyle/>
          <a:p>
            <a:pPr>
              <a:defRPr/>
            </a:pPr>
            <a:fld id="{B5976719-4C93-4032-AE44-9AF0CDE2F195}" type="slidenum">
              <a:rPr lang="en-US" altLang="zh-CN" smtClean="0"/>
              <a:pPr>
                <a:defRPr/>
              </a:pPr>
              <a:t>80</a:t>
            </a:fld>
            <a:endParaRPr lang="en-US" altLang="zh-CN" dirty="0"/>
          </a:p>
        </p:txBody>
      </p:sp>
      <p:sp>
        <p:nvSpPr>
          <p:cNvPr id="9" name="文本框 8"/>
          <p:cNvSpPr txBox="1"/>
          <p:nvPr/>
        </p:nvSpPr>
        <p:spPr>
          <a:xfrm>
            <a:off x="3404254" y="5018604"/>
            <a:ext cx="2730235" cy="495777"/>
          </a:xfrm>
          <a:prstGeom prst="rect">
            <a:avLst/>
          </a:prstGeom>
          <a:noFill/>
          <a:ln>
            <a:noFill/>
          </a:ln>
        </p:spPr>
        <p:txBody>
          <a:bodyPr wrap="none" rtlCol="0">
            <a:spAutoFit/>
          </a:bodyPr>
          <a:lstStyle/>
          <a:p>
            <a:pPr>
              <a:lnSpc>
                <a:spcPct val="150000"/>
              </a:lnSpc>
            </a:pPr>
            <a:r>
              <a:rPr lang="en-US" altLang="zh-CN" sz="2000" dirty="0">
                <a:solidFill>
                  <a:schemeClr val="accent5"/>
                </a:solidFill>
                <a:latin typeface="+mn-lt"/>
                <a:ea typeface="+mn-ea"/>
              </a:rPr>
              <a:t>Make use of the public key!</a:t>
            </a:r>
            <a:endParaRPr lang="zh-CN" altLang="en-US" sz="2000" dirty="0">
              <a:solidFill>
                <a:schemeClr val="accent5"/>
              </a:solidFill>
              <a:latin typeface="+mn-lt"/>
              <a:ea typeface="+mn-ea"/>
            </a:endParaRPr>
          </a:p>
        </p:txBody>
      </p:sp>
    </p:spTree>
    <p:extLst>
      <p:ext uri="{BB962C8B-B14F-4D97-AF65-F5344CB8AC3E}">
        <p14:creationId xmlns:p14="http://schemas.microsoft.com/office/powerpoint/2010/main" val="3032729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7"/>
                                        </p:tgtEl>
                                        <p:attrNameLst>
                                          <p:attrName>fillcolor</p:attrName>
                                        </p:attrNameLst>
                                      </p:cBhvr>
                                      <p:to>
                                        <a:srgbClr val="E2FF92"/>
                                      </p:to>
                                    </p:animClr>
                                    <p:set>
                                      <p:cBhvr>
                                        <p:cTn id="7" dur="2000" fill="hold"/>
                                        <p:tgtEl>
                                          <p:spTgt spid="7"/>
                                        </p:tgtEl>
                                        <p:attrNameLst>
                                          <p:attrName>fill.type</p:attrName>
                                        </p:attrNameLst>
                                      </p:cBhvr>
                                      <p:to>
                                        <p:strVal val="solid"/>
                                      </p:to>
                                    </p:set>
                                    <p:set>
                                      <p:cBhvr>
                                        <p:cTn id="8" dur="2000" fill="hold"/>
                                        <p:tgtEl>
                                          <p:spTgt spid="7"/>
                                        </p:tgtEl>
                                        <p:attrNameLst>
                                          <p:attrName>fill.on</p:attrName>
                                        </p:attrNameLst>
                                      </p:cBhvr>
                                      <p:to>
                                        <p:strVal val="tru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Traditional paper signature</a:t>
            </a:r>
            <a:endParaRPr lang="zh-CN" altLang="en-US" dirty="0"/>
          </a:p>
        </p:txBody>
      </p:sp>
      <p:sp>
        <p:nvSpPr>
          <p:cNvPr id="3" name="灯片编号占位符 2"/>
          <p:cNvSpPr>
            <a:spLocks noGrp="1"/>
          </p:cNvSpPr>
          <p:nvPr>
            <p:ph type="sldNum" sz="quarter" idx="12"/>
          </p:nvPr>
        </p:nvSpPr>
        <p:spPr/>
        <p:txBody>
          <a:bodyPr/>
          <a:lstStyle/>
          <a:p>
            <a:pPr>
              <a:defRPr/>
            </a:pPr>
            <a:fld id="{B5976719-4C93-4032-AE44-9AF0CDE2F195}" type="slidenum">
              <a:rPr lang="en-US" altLang="zh-CN" smtClean="0"/>
              <a:pPr>
                <a:defRPr/>
              </a:pPr>
              <a:t>81</a:t>
            </a:fld>
            <a:endParaRPr lang="en-US" altLang="zh-CN" dirty="0"/>
          </a:p>
        </p:txBody>
      </p:sp>
      <p:pic>
        <p:nvPicPr>
          <p:cNvPr id="328706" name="Picture 2" descr="http://i3.hexunimg.cn/2015-03-13/17402139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5335" y="2057400"/>
            <a:ext cx="2857500" cy="3810000"/>
          </a:xfrm>
          <a:prstGeom prst="rect">
            <a:avLst/>
          </a:prstGeom>
          <a:noFill/>
          <a:extLst>
            <a:ext uri="{909E8E84-426E-40DD-AFC4-6F175D3DCCD1}">
              <a14:hiddenFill xmlns:a14="http://schemas.microsoft.com/office/drawing/2010/main">
                <a:solidFill>
                  <a:srgbClr val="FFFFFF"/>
                </a:solidFill>
              </a14:hiddenFill>
            </a:ext>
          </a:extLst>
        </p:spPr>
      </p:pic>
      <p:sp>
        <p:nvSpPr>
          <p:cNvPr id="4" name="文本框 3"/>
          <p:cNvSpPr txBox="1"/>
          <p:nvPr/>
        </p:nvSpPr>
        <p:spPr>
          <a:xfrm>
            <a:off x="5346067" y="2712348"/>
            <a:ext cx="4937760" cy="2862322"/>
          </a:xfrm>
          <a:prstGeom prst="rect">
            <a:avLst/>
          </a:prstGeom>
          <a:noFill/>
          <a:ln>
            <a:noFill/>
          </a:ln>
        </p:spPr>
        <p:txBody>
          <a:bodyPr wrap="square" rtlCol="0">
            <a:spAutoFit/>
          </a:bodyPr>
          <a:lstStyle/>
          <a:p>
            <a:pPr marL="457200" indent="-457200">
              <a:buFont typeface="+mj-ea"/>
              <a:buAutoNum type="circleNumDbPlain"/>
            </a:pPr>
            <a:r>
              <a:rPr lang="en-US" altLang="zh-CN" sz="2000" b="1" dirty="0">
                <a:latin typeface="+mn-lt"/>
                <a:ea typeface="+mn-ea"/>
              </a:rPr>
              <a:t>Change to the doc can be easily detected</a:t>
            </a:r>
          </a:p>
          <a:p>
            <a:r>
              <a:rPr lang="en-US" altLang="zh-CN" sz="2000" dirty="0">
                <a:solidFill>
                  <a:schemeClr val="accent5"/>
                </a:solidFill>
                <a:latin typeface="+mn-lt"/>
                <a:ea typeface="+mn-ea"/>
              </a:rPr>
              <a:t>       Important!</a:t>
            </a:r>
          </a:p>
          <a:p>
            <a:pPr marL="457200" indent="-457200">
              <a:buFont typeface="+mj-ea"/>
              <a:buAutoNum type="circleNumDbPlain"/>
            </a:pPr>
            <a:r>
              <a:rPr lang="en-US" altLang="zh-CN" sz="2000" b="1" dirty="0">
                <a:latin typeface="+mn-lt"/>
                <a:ea typeface="+mn-ea"/>
              </a:rPr>
              <a:t>It is "you" that signed the document</a:t>
            </a:r>
            <a:br>
              <a:rPr lang="en-US" altLang="zh-CN" sz="2000" dirty="0">
                <a:latin typeface="+mn-lt"/>
                <a:ea typeface="+mn-ea"/>
              </a:rPr>
            </a:br>
            <a:r>
              <a:rPr lang="en-US" altLang="zh-CN" sz="2000" dirty="0">
                <a:latin typeface="+mn-lt"/>
                <a:ea typeface="+mn-ea"/>
              </a:rPr>
              <a:t>How to verify?</a:t>
            </a:r>
            <a:br>
              <a:rPr lang="en-US" altLang="zh-CN" sz="2000" dirty="0">
                <a:latin typeface="+mn-lt"/>
                <a:ea typeface="+mn-ea"/>
              </a:rPr>
            </a:br>
            <a:r>
              <a:rPr lang="en-US" altLang="zh-CN" sz="2000" dirty="0">
                <a:solidFill>
                  <a:schemeClr val="accent5"/>
                </a:solidFill>
                <a:latin typeface="+mn-lt"/>
                <a:ea typeface="+mn-ea"/>
              </a:rPr>
              <a:t>Handwriting pattern is unique </a:t>
            </a:r>
          </a:p>
          <a:p>
            <a:pPr marL="457200" indent="-457200">
              <a:buFont typeface="+mj-ea"/>
              <a:buAutoNum type="circleNumDbPlain"/>
            </a:pPr>
            <a:r>
              <a:rPr lang="en-US" altLang="zh-CN" sz="2000" b="1" dirty="0">
                <a:latin typeface="+mn-lt"/>
                <a:ea typeface="+mn-ea"/>
              </a:rPr>
              <a:t>The signer cannot deny having signed </a:t>
            </a:r>
            <a:r>
              <a:rPr lang="en-US" altLang="zh-CN" sz="2000" b="1" dirty="0">
                <a:solidFill>
                  <a:schemeClr val="accent2"/>
                </a:solidFill>
                <a:latin typeface="+mn-lt"/>
                <a:ea typeface="+mn-ea"/>
              </a:rPr>
              <a:t>this doc</a:t>
            </a:r>
            <a:r>
              <a:rPr lang="en-US" altLang="zh-CN" sz="2000" dirty="0">
                <a:latin typeface="+mn-lt"/>
                <a:ea typeface="+mn-ea"/>
              </a:rPr>
              <a:t>?</a:t>
            </a:r>
            <a:br>
              <a:rPr lang="en-US" altLang="zh-CN" sz="2000" dirty="0">
                <a:latin typeface="+mn-lt"/>
                <a:ea typeface="+mn-ea"/>
              </a:rPr>
            </a:br>
            <a:r>
              <a:rPr lang="en-US" altLang="zh-CN" sz="2000" dirty="0">
                <a:solidFill>
                  <a:schemeClr val="accent5"/>
                </a:solidFill>
                <a:latin typeface="+mn-lt"/>
                <a:ea typeface="+mn-ea"/>
              </a:rPr>
              <a:t>The signature cannot be detached from the doc and be attached to some other docs</a:t>
            </a:r>
          </a:p>
        </p:txBody>
      </p:sp>
      <p:sp>
        <p:nvSpPr>
          <p:cNvPr id="6" name="圆角矩形标注 5"/>
          <p:cNvSpPr/>
          <p:nvPr/>
        </p:nvSpPr>
        <p:spPr>
          <a:xfrm>
            <a:off x="2476501" y="3962400"/>
            <a:ext cx="997585" cy="403860"/>
          </a:xfrm>
          <a:prstGeom prst="wedgeRoundRectCallout">
            <a:avLst>
              <a:gd name="adj1" fmla="val 95271"/>
              <a:gd name="adj2" fmla="val 483254"/>
              <a:gd name="adj3" fmla="val 16667"/>
            </a:avLst>
          </a:prstGeom>
          <a:ln w="38100">
            <a:solidFill>
              <a:schemeClr val="accent2">
                <a:lumMod val="60000"/>
                <a:lumOff val="40000"/>
              </a:schemeClr>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7" name="文本框 6"/>
          <p:cNvSpPr txBox="1"/>
          <p:nvPr/>
        </p:nvSpPr>
        <p:spPr>
          <a:xfrm>
            <a:off x="3390265" y="6062633"/>
            <a:ext cx="1143262" cy="400110"/>
          </a:xfrm>
          <a:prstGeom prst="rect">
            <a:avLst/>
          </a:prstGeom>
          <a:noFill/>
          <a:ln>
            <a:noFill/>
          </a:ln>
        </p:spPr>
        <p:txBody>
          <a:bodyPr wrap="none" rtlCol="0">
            <a:spAutoFit/>
          </a:bodyPr>
          <a:lstStyle/>
          <a:p>
            <a:r>
              <a:rPr lang="en-US" altLang="zh-CN" sz="2000" dirty="0">
                <a:latin typeface="+mn-lt"/>
                <a:ea typeface="+mn-ea"/>
              </a:rPr>
              <a:t>Signature!</a:t>
            </a:r>
            <a:endParaRPr lang="zh-CN" altLang="en-US" sz="2000" dirty="0">
              <a:latin typeface="+mn-lt"/>
              <a:ea typeface="+mn-ea"/>
            </a:endParaRPr>
          </a:p>
        </p:txBody>
      </p:sp>
      <p:sp>
        <p:nvSpPr>
          <p:cNvPr id="5" name="矩形 4">
            <a:extLst>
              <a:ext uri="{FF2B5EF4-FFF2-40B4-BE49-F238E27FC236}">
                <a16:creationId xmlns:a16="http://schemas.microsoft.com/office/drawing/2014/main" id="{772AD6E5-B5A7-4F67-9C3A-6812C17044C6}"/>
              </a:ext>
            </a:extLst>
          </p:cNvPr>
          <p:cNvSpPr/>
          <p:nvPr/>
        </p:nvSpPr>
        <p:spPr>
          <a:xfrm>
            <a:off x="5311140" y="1546663"/>
            <a:ext cx="4937760" cy="830997"/>
          </a:xfrm>
          <a:prstGeom prst="rect">
            <a:avLst/>
          </a:prstGeom>
        </p:spPr>
        <p:txBody>
          <a:bodyPr wrap="square">
            <a:spAutoFit/>
          </a:bodyPr>
          <a:lstStyle/>
          <a:p>
            <a:pPr algn="ctr"/>
            <a:r>
              <a:rPr lang="en-US" altLang="zh-CN" b="1" dirty="0">
                <a:solidFill>
                  <a:schemeClr val="accent2"/>
                </a:solidFill>
                <a:latin typeface="+mn-lt"/>
                <a:ea typeface="+mn-ea"/>
              </a:rPr>
              <a:t>What are the requirements on a paper signature?</a:t>
            </a:r>
          </a:p>
        </p:txBody>
      </p:sp>
    </p:spTree>
    <p:extLst>
      <p:ext uri="{BB962C8B-B14F-4D97-AF65-F5344CB8AC3E}">
        <p14:creationId xmlns:p14="http://schemas.microsoft.com/office/powerpoint/2010/main" val="1237231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idx="1"/>
          </p:nvPr>
        </p:nvSpPr>
        <p:spPr/>
        <p:txBody>
          <a:bodyPr/>
          <a:lstStyle/>
          <a:p>
            <a:r>
              <a:rPr lang="en-US" altLang="zh-CN" dirty="0"/>
              <a:t>How do you create</a:t>
            </a:r>
            <a:r>
              <a:rPr lang="zh-CN" altLang="en-US" dirty="0"/>
              <a:t> </a:t>
            </a:r>
            <a:r>
              <a:rPr lang="en-US" altLang="zh-CN" dirty="0"/>
              <a:t>a digital signature?</a:t>
            </a:r>
            <a:endParaRPr lang="zh-CN" altLang="en-US" dirty="0"/>
          </a:p>
        </p:txBody>
      </p:sp>
      <p:sp>
        <p:nvSpPr>
          <p:cNvPr id="5" name="灯片编号占位符 4"/>
          <p:cNvSpPr>
            <a:spLocks noGrp="1"/>
          </p:cNvSpPr>
          <p:nvPr>
            <p:ph type="sldNum" sz="quarter" idx="12"/>
          </p:nvPr>
        </p:nvSpPr>
        <p:spPr/>
        <p:txBody>
          <a:bodyPr/>
          <a:lstStyle/>
          <a:p>
            <a:pPr>
              <a:defRPr/>
            </a:pPr>
            <a:fld id="{F769371F-0F95-4BDF-9A9A-7FF549C12214}" type="slidenum">
              <a:rPr lang="en-US" altLang="zh-CN" smtClean="0"/>
              <a:pPr>
                <a:defRPr/>
              </a:pPr>
              <a:t>82</a:t>
            </a:fld>
            <a:endParaRPr lang="en-US" altLang="zh-CN" dirty="0"/>
          </a:p>
        </p:txBody>
      </p:sp>
      <p:sp>
        <p:nvSpPr>
          <p:cNvPr id="2" name="内容占位符 1"/>
          <p:cNvSpPr>
            <a:spLocks noGrp="1"/>
          </p:cNvSpPr>
          <p:nvPr>
            <p:ph sz="quarter" idx="4294967295"/>
          </p:nvPr>
        </p:nvSpPr>
        <p:spPr>
          <a:xfrm>
            <a:off x="2224088" y="3990829"/>
            <a:ext cx="9967912" cy="3095625"/>
          </a:xfrm>
        </p:spPr>
        <p:txBody>
          <a:bodyPr/>
          <a:lstStyle/>
          <a:p>
            <a:pPr marL="0" indent="0">
              <a:buNone/>
            </a:pPr>
            <a:r>
              <a:rPr lang="en-US" altLang="zh-CN" dirty="0">
                <a:solidFill>
                  <a:schemeClr val="accent2">
                    <a:lumMod val="60000"/>
                    <a:lumOff val="40000"/>
                  </a:schemeClr>
                </a:solidFill>
              </a:rPr>
              <a:t>Bob </a:t>
            </a:r>
            <a:r>
              <a:rPr lang="en-US" altLang="zh-CN" b="1" dirty="0">
                <a:solidFill>
                  <a:schemeClr val="accent2">
                    <a:lumMod val="60000"/>
                    <a:lumOff val="40000"/>
                  </a:schemeClr>
                </a:solidFill>
              </a:rPr>
              <a:t>attaches “digital signature” </a:t>
            </a:r>
            <a:r>
              <a:rPr lang="en-US" altLang="zh-CN" dirty="0">
                <a:solidFill>
                  <a:schemeClr val="accent2">
                    <a:lumMod val="60000"/>
                    <a:lumOff val="40000"/>
                  </a:schemeClr>
                </a:solidFill>
              </a:rPr>
              <a:t>to the message.</a:t>
            </a:r>
          </a:p>
          <a:p>
            <a:pPr marL="514350" indent="-514350">
              <a:buFont typeface="+mj-lt"/>
              <a:buAutoNum type="arabicPeriod"/>
            </a:pPr>
            <a:r>
              <a:rPr lang="en-US" altLang="zh-CN" dirty="0">
                <a:solidFill>
                  <a:schemeClr val="accent6">
                    <a:lumMod val="20000"/>
                    <a:lumOff val="80000"/>
                  </a:schemeClr>
                </a:solidFill>
              </a:rPr>
              <a:t>Ensure the messages’ integrity </a:t>
            </a:r>
          </a:p>
          <a:p>
            <a:pPr marL="514350" indent="-514350">
              <a:buFont typeface="+mj-lt"/>
              <a:buAutoNum type="arabicPeriod"/>
            </a:pPr>
            <a:r>
              <a:rPr lang="en-US" altLang="zh-CN" dirty="0">
                <a:solidFill>
                  <a:schemeClr val="accent6">
                    <a:lumMod val="20000"/>
                    <a:lumOff val="80000"/>
                  </a:schemeClr>
                </a:solidFill>
              </a:rPr>
              <a:t>Authenticate the person signing the message</a:t>
            </a:r>
          </a:p>
          <a:p>
            <a:pPr marL="514350" indent="-514350">
              <a:buFont typeface="+mj-lt"/>
              <a:buAutoNum type="arabicPeriod"/>
            </a:pPr>
            <a:r>
              <a:rPr lang="en-US" altLang="zh-CN" dirty="0">
                <a:solidFill>
                  <a:schemeClr val="accent6">
                    <a:lumMod val="20000"/>
                    <a:lumOff val="80000"/>
                  </a:schemeClr>
                </a:solidFill>
              </a:rPr>
              <a:t>Cannot be detached and be attached to </a:t>
            </a:r>
          </a:p>
        </p:txBody>
      </p:sp>
    </p:spTree>
    <p:extLst>
      <p:ext uri="{BB962C8B-B14F-4D97-AF65-F5344CB8AC3E}">
        <p14:creationId xmlns:p14="http://schemas.microsoft.com/office/powerpoint/2010/main" val="3030639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667677" y="2028365"/>
            <a:ext cx="4162425" cy="1838325"/>
          </a:xfrm>
          <a:prstGeom prst="rect">
            <a:avLst/>
          </a:prstGeom>
          <a:noFill/>
          <a:ln w="28575">
            <a:solidFill>
              <a:schemeClr val="tx2"/>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5" name="标题 4"/>
          <p:cNvSpPr>
            <a:spLocks noGrp="1"/>
          </p:cNvSpPr>
          <p:nvPr>
            <p:ph type="title"/>
          </p:nvPr>
        </p:nvSpPr>
        <p:spPr/>
        <p:txBody>
          <a:bodyPr/>
          <a:lstStyle/>
          <a:p>
            <a:r>
              <a:rPr lang="en-US" altLang="zh-CN" dirty="0"/>
              <a:t>Insights on public key encryption</a:t>
            </a:r>
            <a:endParaRPr lang="zh-CN" altLang="en-US" dirty="0"/>
          </a:p>
        </p:txBody>
      </p:sp>
      <p:sp>
        <p:nvSpPr>
          <p:cNvPr id="3" name="灯片编号占位符 2"/>
          <p:cNvSpPr>
            <a:spLocks noGrp="1"/>
          </p:cNvSpPr>
          <p:nvPr>
            <p:ph type="sldNum" sz="quarter" idx="12"/>
          </p:nvPr>
        </p:nvSpPr>
        <p:spPr/>
        <p:txBody>
          <a:bodyPr/>
          <a:lstStyle/>
          <a:p>
            <a:pPr>
              <a:defRPr/>
            </a:pPr>
            <a:fld id="{F769371F-0F95-4BDF-9A9A-7FF549C12214}" type="slidenum">
              <a:rPr lang="en-US" altLang="zh-CN" smtClean="0"/>
              <a:pPr>
                <a:defRPr/>
              </a:pPr>
              <a:t>83</a:t>
            </a:fld>
            <a:endParaRPr lang="en-US" altLang="zh-CN" dirty="0"/>
          </a:p>
        </p:txBody>
      </p:sp>
      <p:sp>
        <p:nvSpPr>
          <p:cNvPr id="14" name="文本框 13"/>
          <p:cNvSpPr txBox="1"/>
          <p:nvPr/>
        </p:nvSpPr>
        <p:spPr>
          <a:xfrm>
            <a:off x="1981200" y="4761250"/>
            <a:ext cx="8557014" cy="1569660"/>
          </a:xfrm>
          <a:prstGeom prst="rect">
            <a:avLst/>
          </a:prstGeom>
          <a:noFill/>
          <a:ln>
            <a:noFill/>
          </a:ln>
        </p:spPr>
        <p:txBody>
          <a:bodyPr wrap="square" rtlCol="0">
            <a:spAutoFit/>
          </a:bodyPr>
          <a:lstStyle/>
          <a:p>
            <a:r>
              <a:rPr lang="en-US" altLang="zh-CN" b="1" dirty="0">
                <a:latin typeface="+mn-lt"/>
                <a:ea typeface="+mn-ea"/>
              </a:rPr>
              <a:t>1) The private key is unique to the public key</a:t>
            </a:r>
          </a:p>
          <a:p>
            <a:endParaRPr lang="zh-CN" altLang="en-US" b="1" dirty="0">
              <a:latin typeface="+mn-lt"/>
              <a:ea typeface="+mn-ea"/>
            </a:endParaRPr>
          </a:p>
          <a:p>
            <a:r>
              <a:rPr lang="en-US" altLang="zh-CN" b="1" dirty="0">
                <a:latin typeface="+mn-lt"/>
                <a:ea typeface="+mn-ea"/>
              </a:rPr>
              <a:t>2) The pair of public and private key belongs to Bob</a:t>
            </a:r>
          </a:p>
          <a:p>
            <a:endParaRPr lang="en-US" altLang="zh-CN" b="1" dirty="0">
              <a:latin typeface="+mn-lt"/>
              <a:ea typeface="+mn-ea"/>
            </a:endParaRPr>
          </a:p>
        </p:txBody>
      </p:sp>
      <p:pic>
        <p:nvPicPr>
          <p:cNvPr id="17" name="图片 16"/>
          <p:cNvPicPr>
            <a:picLocks noChangeAspect="1"/>
          </p:cNvPicPr>
          <p:nvPr/>
        </p:nvPicPr>
        <p:blipFill>
          <a:blip r:embed="rId3">
            <a:extLst>
              <a:ext uri="{BEBA8EAE-BF5A-486C-A8C5-ECC9F3942E4B}">
                <a14:imgProps xmlns:a14="http://schemas.microsoft.com/office/drawing/2010/main">
                  <a14:imgLayer r:embed="rId4">
                    <a14:imgEffect>
                      <a14:backgroundRemoval t="0" b="100000" l="0" r="100000">
                        <a14:foregroundMark x1="30147" y1="29323" x2="58824" y2="11278"/>
                        <a14:foregroundMark x1="38971" y1="45865" x2="66912" y2="24060"/>
                        <a14:foregroundMark x1="17647" y1="72180" x2="27206" y2="90226"/>
                        <a14:foregroundMark x1="35294" y1="66917" x2="59559" y2="87218"/>
                        <a14:foregroundMark x1="67647" y1="70677" x2="88971" y2="89474"/>
                        <a14:foregroundMark x1="97059" y1="90977" x2="77941" y2="72180"/>
                        <a14:foregroundMark x1="18382" y1="95489" x2="19118" y2="70677"/>
                        <a14:foregroundMark x1="52941" y1="53383" x2="51471" y2="75940"/>
                        <a14:foregroundMark x1="7353" y1="76692" x2="15441" y2="87970"/>
                        <a14:foregroundMark x1="6618" y1="91729" x2="12500" y2="89474"/>
                        <a14:foregroundMark x1="56618" y1="60150" x2="55882" y2="72180"/>
                        <a14:foregroundMark x1="46324" y1="58647" x2="44118" y2="69925"/>
                        <a14:foregroundMark x1="79412" y1="93985" x2="64706" y2="87970"/>
                        <a14:foregroundMark x1="58824" y1="53383" x2="58824" y2="38346"/>
                        <a14:foregroundMark x1="58824" y1="18045" x2="71324" y2="25564"/>
                        <a14:foregroundMark x1="50000" y1="10526" x2="66912" y2="7519"/>
                        <a14:foregroundMark x1="37500" y1="14286" x2="48529" y2="5263"/>
                        <a14:foregroundMark x1="30882" y1="26316" x2="38235" y2="11278"/>
                      </a14:backgroundRemoval>
                    </a14:imgEffect>
                  </a14:imgLayer>
                </a14:imgProps>
              </a:ext>
            </a:extLst>
          </a:blip>
          <a:stretch>
            <a:fillRect/>
          </a:stretch>
        </p:blipFill>
        <p:spPr>
          <a:xfrm>
            <a:off x="7840307" y="2028364"/>
            <a:ext cx="1366280" cy="1336140"/>
          </a:xfrm>
          <a:prstGeom prst="rect">
            <a:avLst/>
          </a:prstGeom>
          <a:solidFill>
            <a:schemeClr val="bg1"/>
          </a:solidFill>
        </p:spPr>
      </p:pic>
      <p:pic>
        <p:nvPicPr>
          <p:cNvPr id="2" name="图片 1"/>
          <p:cNvPicPr>
            <a:picLocks noChangeAspect="1"/>
          </p:cNvPicPr>
          <p:nvPr/>
        </p:nvPicPr>
        <p:blipFill>
          <a:blip r:embed="rId5"/>
          <a:stretch>
            <a:fillRect/>
          </a:stretch>
        </p:blipFill>
        <p:spPr>
          <a:xfrm>
            <a:off x="5044162" y="2152189"/>
            <a:ext cx="1181100" cy="1381125"/>
          </a:xfrm>
          <a:prstGeom prst="rect">
            <a:avLst/>
          </a:prstGeom>
        </p:spPr>
      </p:pic>
      <p:pic>
        <p:nvPicPr>
          <p:cNvPr id="4" name="图片 3"/>
          <p:cNvPicPr>
            <a:picLocks noChangeAspect="1"/>
          </p:cNvPicPr>
          <p:nvPr/>
        </p:nvPicPr>
        <p:blipFill>
          <a:blip r:embed="rId6"/>
          <a:stretch>
            <a:fillRect/>
          </a:stretch>
        </p:blipFill>
        <p:spPr>
          <a:xfrm>
            <a:off x="3201074" y="2256964"/>
            <a:ext cx="1238250" cy="1393081"/>
          </a:xfrm>
          <a:prstGeom prst="rect">
            <a:avLst/>
          </a:prstGeom>
        </p:spPr>
      </p:pic>
      <p:sp>
        <p:nvSpPr>
          <p:cNvPr id="7" name="文本框 6"/>
          <p:cNvSpPr txBox="1"/>
          <p:nvPr/>
        </p:nvSpPr>
        <p:spPr>
          <a:xfrm>
            <a:off x="8284995" y="3533313"/>
            <a:ext cx="559769" cy="400110"/>
          </a:xfrm>
          <a:prstGeom prst="rect">
            <a:avLst/>
          </a:prstGeom>
          <a:noFill/>
          <a:ln>
            <a:noFill/>
          </a:ln>
        </p:spPr>
        <p:txBody>
          <a:bodyPr wrap="none" rtlCol="0">
            <a:spAutoFit/>
          </a:bodyPr>
          <a:lstStyle/>
          <a:p>
            <a:r>
              <a:rPr lang="en-US" altLang="zh-CN" sz="2000" dirty="0">
                <a:solidFill>
                  <a:schemeClr val="accent2"/>
                </a:solidFill>
                <a:latin typeface="+mn-lt"/>
                <a:ea typeface="+mn-ea"/>
              </a:rPr>
              <a:t>Bob</a:t>
            </a:r>
            <a:endParaRPr lang="zh-CN" altLang="en-US" sz="2000" dirty="0">
              <a:solidFill>
                <a:schemeClr val="accent2"/>
              </a:solidFill>
              <a:latin typeface="+mn-lt"/>
              <a:ea typeface="+mn-ea"/>
            </a:endParaRPr>
          </a:p>
        </p:txBody>
      </p:sp>
    </p:spTree>
    <p:extLst>
      <p:ext uri="{BB962C8B-B14F-4D97-AF65-F5344CB8AC3E}">
        <p14:creationId xmlns:p14="http://schemas.microsoft.com/office/powerpoint/2010/main" val="282819394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Simple use of public key</a:t>
            </a:r>
            <a:endParaRPr lang="zh-CN" altLang="en-US" dirty="0"/>
          </a:p>
        </p:txBody>
      </p:sp>
      <p:sp>
        <p:nvSpPr>
          <p:cNvPr id="2" name="内容占位符 1"/>
          <p:cNvSpPr>
            <a:spLocks noGrp="1"/>
          </p:cNvSpPr>
          <p:nvPr>
            <p:ph idx="1"/>
          </p:nvPr>
        </p:nvSpPr>
        <p:spPr/>
        <p:txBody>
          <a:bodyPr/>
          <a:lstStyle/>
          <a:p>
            <a:r>
              <a:rPr lang="en-US" altLang="zh-CN" b="1" dirty="0">
                <a:solidFill>
                  <a:schemeClr val="accent2"/>
                </a:solidFill>
              </a:rPr>
              <a:t>Proof of Bob’s identity? </a:t>
            </a:r>
          </a:p>
          <a:p>
            <a:pPr lvl="1"/>
            <a:r>
              <a:rPr lang="en-US" altLang="zh-CN" b="1" dirty="0">
                <a:solidFill>
                  <a:schemeClr val="accent5"/>
                </a:solidFill>
              </a:rPr>
              <a:t>Method: Bob simply presents his public key or private key to prove his identity</a:t>
            </a:r>
          </a:p>
          <a:p>
            <a:pPr lvl="1"/>
            <a:r>
              <a:rPr lang="en-US" altLang="zh-CN" b="1" dirty="0">
                <a:solidFill>
                  <a:schemeClr val="accent5"/>
                </a:solidFill>
              </a:rPr>
              <a:t>Fail!</a:t>
            </a:r>
          </a:p>
          <a:p>
            <a:endParaRPr lang="en-US" altLang="zh-CN" b="1" dirty="0">
              <a:solidFill>
                <a:schemeClr val="accent2"/>
              </a:solidFill>
            </a:endParaRPr>
          </a:p>
          <a:p>
            <a:r>
              <a:rPr lang="en-US" altLang="zh-CN" b="1" dirty="0">
                <a:solidFill>
                  <a:schemeClr val="accent2"/>
                </a:solidFill>
              </a:rPr>
              <a:t>Proof the origin of a message?</a:t>
            </a:r>
          </a:p>
          <a:p>
            <a:pPr lvl="1"/>
            <a:r>
              <a:rPr lang="en-US" altLang="zh-CN" b="1" dirty="0">
                <a:solidFill>
                  <a:schemeClr val="accent5"/>
                </a:solidFill>
              </a:rPr>
              <a:t>Method: Bob encrypts a message with the private key, and Alice decrypts the message with Bob’s public key</a:t>
            </a:r>
          </a:p>
          <a:p>
            <a:pPr lvl="1"/>
            <a:r>
              <a:rPr lang="en-US" altLang="zh-CN" b="1" dirty="0">
                <a:solidFill>
                  <a:schemeClr val="accent5"/>
                </a:solidFill>
              </a:rPr>
              <a:t>Fail!</a:t>
            </a:r>
            <a:endParaRPr lang="zh-CN" altLang="en-US" dirty="0"/>
          </a:p>
        </p:txBody>
      </p:sp>
      <p:sp>
        <p:nvSpPr>
          <p:cNvPr id="3" name="灯片编号占位符 2"/>
          <p:cNvSpPr>
            <a:spLocks noGrp="1"/>
          </p:cNvSpPr>
          <p:nvPr>
            <p:ph type="sldNum" sz="quarter" idx="12"/>
          </p:nvPr>
        </p:nvSpPr>
        <p:spPr/>
        <p:txBody>
          <a:bodyPr/>
          <a:lstStyle/>
          <a:p>
            <a:pPr>
              <a:defRPr/>
            </a:pPr>
            <a:fld id="{F769371F-0F95-4BDF-9A9A-7FF549C12214}" type="slidenum">
              <a:rPr lang="en-US" altLang="zh-CN" smtClean="0"/>
              <a:pPr>
                <a:defRPr/>
              </a:pPr>
              <a:t>84</a:t>
            </a:fld>
            <a:endParaRPr lang="en-US" altLang="zh-CN" dirty="0"/>
          </a:p>
        </p:txBody>
      </p:sp>
    </p:spTree>
    <p:extLst>
      <p:ext uri="{BB962C8B-B14F-4D97-AF65-F5344CB8AC3E}">
        <p14:creationId xmlns:p14="http://schemas.microsoft.com/office/powerpoint/2010/main" val="61531476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2"/>
          <a:stretch>
            <a:fillRect/>
          </a:stretch>
        </p:blipFill>
        <p:spPr>
          <a:xfrm>
            <a:off x="3214688" y="1332069"/>
            <a:ext cx="4125067" cy="2831090"/>
          </a:xfrm>
          <a:prstGeom prst="rect">
            <a:avLst/>
          </a:prstGeom>
        </p:spPr>
      </p:pic>
      <p:sp>
        <p:nvSpPr>
          <p:cNvPr id="2" name="标题 1"/>
          <p:cNvSpPr>
            <a:spLocks noGrp="1"/>
          </p:cNvSpPr>
          <p:nvPr>
            <p:ph type="title"/>
          </p:nvPr>
        </p:nvSpPr>
        <p:spPr/>
        <p:txBody>
          <a:bodyPr/>
          <a:lstStyle/>
          <a:p>
            <a:r>
              <a:rPr lang="en-US" altLang="zh-CN" b="1" dirty="0"/>
              <a:t>Basic idea</a:t>
            </a:r>
            <a:r>
              <a:rPr lang="en-US" altLang="zh-CN" dirty="0"/>
              <a:t>: public key for message </a:t>
            </a:r>
            <a:r>
              <a:rPr lang="en-US" altLang="zh-CN" dirty="0" err="1"/>
              <a:t>auth</a:t>
            </a:r>
            <a:endParaRPr lang="zh-CN" altLang="en-US" dirty="0"/>
          </a:p>
        </p:txBody>
      </p:sp>
      <p:sp>
        <p:nvSpPr>
          <p:cNvPr id="3" name="灯片编号占位符 2"/>
          <p:cNvSpPr>
            <a:spLocks noGrp="1"/>
          </p:cNvSpPr>
          <p:nvPr>
            <p:ph type="sldNum" sz="quarter" idx="12"/>
          </p:nvPr>
        </p:nvSpPr>
        <p:spPr/>
        <p:txBody>
          <a:bodyPr/>
          <a:lstStyle/>
          <a:p>
            <a:pPr>
              <a:defRPr/>
            </a:pPr>
            <a:fld id="{B5976719-4C93-4032-AE44-9AF0CDE2F195}" type="slidenum">
              <a:rPr lang="en-US" altLang="zh-CN" smtClean="0"/>
              <a:pPr>
                <a:defRPr/>
              </a:pPr>
              <a:t>85</a:t>
            </a:fld>
            <a:endParaRPr lang="en-US" altLang="zh-CN" dirty="0"/>
          </a:p>
        </p:txBody>
      </p:sp>
      <p:pic>
        <p:nvPicPr>
          <p:cNvPr id="6" name="图片 5"/>
          <p:cNvPicPr>
            <a:picLocks noChangeAspect="1"/>
          </p:cNvPicPr>
          <p:nvPr/>
        </p:nvPicPr>
        <p:blipFill>
          <a:blip r:embed="rId3" cstate="email">
            <a:extLst>
              <a:ext uri="{BEBA8EAE-BF5A-486C-A8C5-ECC9F3942E4B}">
                <a14:imgProps xmlns:a14="http://schemas.microsoft.com/office/drawing/2010/main">
                  <a14:imgLayer r:embed="rId4">
                    <a14:imgEffect>
                      <a14:backgroundRemoval t="0" b="99194" l="893" r="100000">
                        <a14:foregroundMark x1="25893" y1="82258" x2="25893" y2="82258"/>
                        <a14:foregroundMark x1="41964" y1="69355" x2="8036" y2="87903"/>
                        <a14:foregroundMark x1="77679" y1="68548" x2="99107" y2="80645"/>
                        <a14:foregroundMark x1="31250" y1="70968" x2="893" y2="90323"/>
                        <a14:foregroundMark x1="43750" y1="16935" x2="82143" y2="46774"/>
                        <a14:foregroundMark x1="33929" y1="20968" x2="27679" y2="57258"/>
                        <a14:foregroundMark x1="15179" y1="57258" x2="38393" y2="67742"/>
                        <a14:foregroundMark x1="75893" y1="76613" x2="92857" y2="91129"/>
                        <a14:foregroundMark x1="64286" y1="83065" x2="72321" y2="95161"/>
                        <a14:foregroundMark x1="48214" y1="79839" x2="68750" y2="94355"/>
                        <a14:foregroundMark x1="27679" y1="92742" x2="65179" y2="87097"/>
                      </a14:backgroundRemoval>
                    </a14:imgEffect>
                  </a14:imgLayer>
                </a14:imgProps>
              </a:ext>
              <a:ext uri="{28A0092B-C50C-407E-A947-70E740481C1C}">
                <a14:useLocalDpi xmlns:a14="http://schemas.microsoft.com/office/drawing/2010/main"/>
              </a:ext>
            </a:extLst>
          </a:blip>
          <a:stretch>
            <a:fillRect/>
          </a:stretch>
        </p:blipFill>
        <p:spPr>
          <a:xfrm>
            <a:off x="7493936" y="3403891"/>
            <a:ext cx="789535" cy="874128"/>
          </a:xfrm>
          <a:prstGeom prst="rect">
            <a:avLst/>
          </a:prstGeom>
          <a:solidFill>
            <a:schemeClr val="bg1"/>
          </a:solidFill>
        </p:spPr>
      </p:pic>
      <p:pic>
        <p:nvPicPr>
          <p:cNvPr id="7" name="图片 6"/>
          <p:cNvPicPr>
            <a:picLocks noChangeAspect="1"/>
          </p:cNvPicPr>
          <p:nvPr/>
        </p:nvPicPr>
        <p:blipFill>
          <a:blip r:embed="rId5">
            <a:extLst>
              <a:ext uri="{BEBA8EAE-BF5A-486C-A8C5-ECC9F3942E4B}">
                <a14:imgProps xmlns:a14="http://schemas.microsoft.com/office/drawing/2010/main">
                  <a14:imgLayer r:embed="rId6">
                    <a14:imgEffect>
                      <a14:backgroundRemoval t="0" b="100000" l="0" r="100000">
                        <a14:foregroundMark x1="30147" y1="29323" x2="58824" y2="11278"/>
                        <a14:foregroundMark x1="38971" y1="45865" x2="66912" y2="24060"/>
                        <a14:foregroundMark x1="17647" y1="72180" x2="27206" y2="90226"/>
                        <a14:foregroundMark x1="35294" y1="66917" x2="59559" y2="87218"/>
                        <a14:foregroundMark x1="67647" y1="70677" x2="88971" y2="89474"/>
                        <a14:foregroundMark x1="97059" y1="90977" x2="77941" y2="72180"/>
                        <a14:foregroundMark x1="18382" y1="95489" x2="19118" y2="70677"/>
                        <a14:foregroundMark x1="52941" y1="53383" x2="51471" y2="75940"/>
                        <a14:foregroundMark x1="7353" y1="76692" x2="15441" y2="87970"/>
                        <a14:foregroundMark x1="6618" y1="91729" x2="12500" y2="89474"/>
                        <a14:foregroundMark x1="56618" y1="60150" x2="55882" y2="72180"/>
                        <a14:foregroundMark x1="46324" y1="58647" x2="44118" y2="69925"/>
                        <a14:foregroundMark x1="79412" y1="93985" x2="64706" y2="87970"/>
                        <a14:foregroundMark x1="58824" y1="53383" x2="58824" y2="38346"/>
                        <a14:foregroundMark x1="58824" y1="18045" x2="71324" y2="25564"/>
                        <a14:foregroundMark x1="50000" y1="10526" x2="66912" y2="7519"/>
                        <a14:foregroundMark x1="37500" y1="14286" x2="48529" y2="5263"/>
                        <a14:foregroundMark x1="30882" y1="26316" x2="38235" y2="11278"/>
                      </a14:backgroundRemoval>
                    </a14:imgEffect>
                  </a14:imgLayer>
                </a14:imgProps>
              </a:ext>
            </a:extLst>
          </a:blip>
          <a:stretch>
            <a:fillRect/>
          </a:stretch>
        </p:blipFill>
        <p:spPr>
          <a:xfrm>
            <a:off x="7567612" y="1332069"/>
            <a:ext cx="715858" cy="700066"/>
          </a:xfrm>
          <a:prstGeom prst="rect">
            <a:avLst/>
          </a:prstGeom>
          <a:solidFill>
            <a:schemeClr val="bg1"/>
          </a:solidFill>
        </p:spPr>
      </p:pic>
      <p:sp>
        <p:nvSpPr>
          <p:cNvPr id="8" name="文本框 7"/>
          <p:cNvSpPr txBox="1"/>
          <p:nvPr/>
        </p:nvSpPr>
        <p:spPr>
          <a:xfrm>
            <a:off x="2013687" y="4509110"/>
            <a:ext cx="8404615" cy="1938992"/>
          </a:xfrm>
          <a:prstGeom prst="rect">
            <a:avLst/>
          </a:prstGeom>
          <a:noFill/>
          <a:ln>
            <a:noFill/>
          </a:ln>
        </p:spPr>
        <p:txBody>
          <a:bodyPr wrap="square" rtlCol="0">
            <a:spAutoFit/>
          </a:bodyPr>
          <a:lstStyle/>
          <a:p>
            <a:pPr marL="342900" indent="-342900">
              <a:buFont typeface="Arial" panose="020B0604020202020204" pitchFamily="34" charset="0"/>
              <a:buChar char="•"/>
            </a:pPr>
            <a:r>
              <a:rPr lang="en-US" altLang="zh-CN" sz="2000" dirty="0">
                <a:latin typeface="+mn-lt"/>
                <a:ea typeface="+mn-ea"/>
              </a:rPr>
              <a:t>Bob encrypts it with his private key</a:t>
            </a:r>
          </a:p>
          <a:p>
            <a:pPr marL="342900" indent="-342900">
              <a:buFont typeface="Arial" panose="020B0604020202020204" pitchFamily="34" charset="0"/>
              <a:buChar char="•"/>
            </a:pPr>
            <a:r>
              <a:rPr lang="en-US" altLang="zh-CN" sz="2000" dirty="0">
                <a:latin typeface="+mn-lt"/>
                <a:ea typeface="+mn-ea"/>
              </a:rPr>
              <a:t>Alice decrypts it with Bob’s public key, and compare it to the known message (by sending it from Bob to Alice)</a:t>
            </a:r>
          </a:p>
          <a:p>
            <a:pPr marL="342900" indent="-342900">
              <a:buFont typeface="Arial" panose="020B0604020202020204" pitchFamily="34" charset="0"/>
              <a:buChar char="•"/>
            </a:pPr>
            <a:r>
              <a:rPr lang="en-US" altLang="zh-CN" sz="2000" b="1" dirty="0">
                <a:solidFill>
                  <a:schemeClr val="accent2"/>
                </a:solidFill>
                <a:latin typeface="+mn-lt"/>
                <a:ea typeface="+mn-ea"/>
              </a:rPr>
              <a:t>Then,  Alice can be sure that the message was from Bob (</a:t>
            </a:r>
            <a:r>
              <a:rPr lang="en-US" altLang="zh-CN" sz="2000" b="1" dirty="0">
                <a:solidFill>
                  <a:schemeClr val="accent5"/>
                </a:solidFill>
                <a:latin typeface="+mn-lt"/>
                <a:ea typeface="+mn-ea"/>
              </a:rPr>
              <a:t>more precisely, the message is encrypted by the private key.</a:t>
            </a:r>
            <a:r>
              <a:rPr lang="zh-CN" altLang="en-US" sz="2000" b="1" dirty="0">
                <a:solidFill>
                  <a:schemeClr val="accent2"/>
                </a:solidFill>
                <a:latin typeface="+mn-lt"/>
                <a:ea typeface="+mn-ea"/>
              </a:rPr>
              <a:t>）</a:t>
            </a:r>
            <a:endParaRPr lang="en-US" altLang="zh-CN" sz="2000" b="1" dirty="0">
              <a:solidFill>
                <a:schemeClr val="accent2"/>
              </a:solidFill>
              <a:latin typeface="+mn-lt"/>
              <a:ea typeface="+mn-ea"/>
            </a:endParaRPr>
          </a:p>
          <a:p>
            <a:endParaRPr lang="zh-CN" altLang="en-US" sz="2000" dirty="0">
              <a:latin typeface="+mn-lt"/>
              <a:ea typeface="+mn-ea"/>
            </a:endParaRPr>
          </a:p>
        </p:txBody>
      </p:sp>
    </p:spTree>
    <p:extLst>
      <p:ext uri="{BB962C8B-B14F-4D97-AF65-F5344CB8AC3E}">
        <p14:creationId xmlns:p14="http://schemas.microsoft.com/office/powerpoint/2010/main" val="183191164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idx="1"/>
          </p:nvPr>
        </p:nvSpPr>
        <p:spPr/>
        <p:txBody>
          <a:bodyPr/>
          <a:lstStyle/>
          <a:p>
            <a:pPr>
              <a:lnSpc>
                <a:spcPct val="100000"/>
              </a:lnSpc>
            </a:pPr>
            <a:r>
              <a:rPr lang="en-US" altLang="zh-CN" dirty="0"/>
              <a:t>There is a clear drawback with this solution?</a:t>
            </a:r>
            <a:endParaRPr lang="zh-CN" altLang="en-US" dirty="0"/>
          </a:p>
        </p:txBody>
      </p:sp>
      <p:sp>
        <p:nvSpPr>
          <p:cNvPr id="2" name="灯片编号占位符 1"/>
          <p:cNvSpPr>
            <a:spLocks noGrp="1"/>
          </p:cNvSpPr>
          <p:nvPr>
            <p:ph type="sldNum" sz="quarter" idx="12"/>
          </p:nvPr>
        </p:nvSpPr>
        <p:spPr/>
        <p:txBody>
          <a:bodyPr/>
          <a:lstStyle/>
          <a:p>
            <a:pPr>
              <a:defRPr/>
            </a:pPr>
            <a:fld id="{F769371F-0F95-4BDF-9A9A-7FF549C12214}" type="slidenum">
              <a:rPr lang="en-US" altLang="zh-CN" smtClean="0"/>
              <a:pPr>
                <a:defRPr/>
              </a:pPr>
              <a:t>86</a:t>
            </a:fld>
            <a:endParaRPr lang="en-US" altLang="zh-CN" dirty="0"/>
          </a:p>
        </p:txBody>
      </p:sp>
      <p:sp>
        <p:nvSpPr>
          <p:cNvPr id="5" name="文本框 4"/>
          <p:cNvSpPr txBox="1"/>
          <p:nvPr/>
        </p:nvSpPr>
        <p:spPr>
          <a:xfrm>
            <a:off x="3133696" y="5026224"/>
            <a:ext cx="6117379" cy="495777"/>
          </a:xfrm>
          <a:prstGeom prst="rect">
            <a:avLst/>
          </a:prstGeom>
          <a:noFill/>
          <a:ln>
            <a:noFill/>
          </a:ln>
        </p:spPr>
        <p:txBody>
          <a:bodyPr wrap="none" rtlCol="0">
            <a:spAutoFit/>
          </a:bodyPr>
          <a:lstStyle/>
          <a:p>
            <a:pPr algn="ctr">
              <a:lnSpc>
                <a:spcPct val="150000"/>
              </a:lnSpc>
            </a:pPr>
            <a:r>
              <a:rPr lang="en-US" altLang="zh-CN" sz="2000" dirty="0">
                <a:solidFill>
                  <a:schemeClr val="accent3"/>
                </a:solidFill>
                <a:latin typeface="+mn-lt"/>
                <a:ea typeface="+mn-ea"/>
              </a:rPr>
              <a:t>The message can be huge, and it requires long encryption time.</a:t>
            </a:r>
            <a:endParaRPr lang="zh-CN" altLang="en-US" sz="2000" dirty="0">
              <a:solidFill>
                <a:schemeClr val="accent3"/>
              </a:solidFill>
              <a:latin typeface="+mn-lt"/>
              <a:ea typeface="+mn-ea"/>
            </a:endParaRPr>
          </a:p>
        </p:txBody>
      </p:sp>
    </p:spTree>
    <p:extLst>
      <p:ext uri="{BB962C8B-B14F-4D97-AF65-F5344CB8AC3E}">
        <p14:creationId xmlns:p14="http://schemas.microsoft.com/office/powerpoint/2010/main" val="1225837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One clear issue remained</a:t>
            </a:r>
            <a:endParaRPr lang="zh-CN" altLang="en-US" dirty="0"/>
          </a:p>
        </p:txBody>
      </p:sp>
      <p:sp>
        <p:nvSpPr>
          <p:cNvPr id="3" name="灯片编号占位符 2"/>
          <p:cNvSpPr>
            <a:spLocks noGrp="1"/>
          </p:cNvSpPr>
          <p:nvPr>
            <p:ph type="sldNum" sz="quarter" idx="12"/>
          </p:nvPr>
        </p:nvSpPr>
        <p:spPr/>
        <p:txBody>
          <a:bodyPr/>
          <a:lstStyle/>
          <a:p>
            <a:pPr>
              <a:defRPr/>
            </a:pPr>
            <a:fld id="{B5976719-4C93-4032-AE44-9AF0CDE2F195}" type="slidenum">
              <a:rPr lang="en-US" altLang="zh-CN" smtClean="0"/>
              <a:pPr>
                <a:defRPr/>
              </a:pPr>
              <a:t>87</a:t>
            </a:fld>
            <a:endParaRPr lang="en-US" altLang="zh-CN" dirty="0"/>
          </a:p>
        </p:txBody>
      </p:sp>
      <p:sp>
        <p:nvSpPr>
          <p:cNvPr id="4" name="文本框 3"/>
          <p:cNvSpPr txBox="1"/>
          <p:nvPr/>
        </p:nvSpPr>
        <p:spPr>
          <a:xfrm>
            <a:off x="1636088" y="2047875"/>
            <a:ext cx="8898924" cy="1600438"/>
          </a:xfrm>
          <a:prstGeom prst="rect">
            <a:avLst/>
          </a:prstGeom>
          <a:noFill/>
          <a:ln>
            <a:noFill/>
          </a:ln>
        </p:spPr>
        <p:txBody>
          <a:bodyPr wrap="square" rtlCol="0">
            <a:spAutoFit/>
          </a:bodyPr>
          <a:lstStyle/>
          <a:p>
            <a:pPr algn="ctr">
              <a:lnSpc>
                <a:spcPct val="150000"/>
              </a:lnSpc>
            </a:pPr>
            <a:r>
              <a:rPr lang="en-US" altLang="zh-CN" sz="2800" b="1" dirty="0">
                <a:solidFill>
                  <a:schemeClr val="accent2"/>
                </a:solidFill>
                <a:latin typeface="+mn-lt"/>
                <a:ea typeface="+mn-ea"/>
              </a:rPr>
              <a:t>The message itself can be huge!</a:t>
            </a:r>
          </a:p>
          <a:p>
            <a:pPr algn="ctr"/>
            <a:r>
              <a:rPr lang="en-US" altLang="zh-CN" sz="2800" dirty="0">
                <a:latin typeface="+mn-lt"/>
                <a:ea typeface="+mn-ea"/>
              </a:rPr>
              <a:t>Encrypting the message with public key is computationally expensive</a:t>
            </a:r>
            <a:endParaRPr lang="zh-CN" altLang="en-US" sz="2800" dirty="0">
              <a:latin typeface="+mn-lt"/>
              <a:ea typeface="+mn-ea"/>
            </a:endParaRPr>
          </a:p>
        </p:txBody>
      </p:sp>
      <p:sp>
        <p:nvSpPr>
          <p:cNvPr id="5" name="文本框 4"/>
          <p:cNvSpPr txBox="1"/>
          <p:nvPr/>
        </p:nvSpPr>
        <p:spPr>
          <a:xfrm>
            <a:off x="1636088" y="4136231"/>
            <a:ext cx="8898924" cy="1600438"/>
          </a:xfrm>
          <a:prstGeom prst="rect">
            <a:avLst/>
          </a:prstGeom>
          <a:noFill/>
          <a:ln>
            <a:noFill/>
          </a:ln>
        </p:spPr>
        <p:txBody>
          <a:bodyPr wrap="square" rtlCol="0">
            <a:spAutoFit/>
          </a:bodyPr>
          <a:lstStyle/>
          <a:p>
            <a:pPr algn="ctr">
              <a:lnSpc>
                <a:spcPct val="150000"/>
              </a:lnSpc>
            </a:pPr>
            <a:r>
              <a:rPr lang="en-US" altLang="zh-CN" sz="2800" b="1" dirty="0">
                <a:solidFill>
                  <a:schemeClr val="accent4">
                    <a:lumMod val="90000"/>
                    <a:lumOff val="10000"/>
                  </a:schemeClr>
                </a:solidFill>
                <a:latin typeface="+mn-lt"/>
                <a:ea typeface="+mn-ea"/>
              </a:rPr>
              <a:t>Solution:</a:t>
            </a:r>
          </a:p>
          <a:p>
            <a:pPr algn="ctr"/>
            <a:r>
              <a:rPr lang="en-US" altLang="zh-CN" sz="2800" dirty="0">
                <a:latin typeface="+mn-lt"/>
                <a:ea typeface="+mn-ea"/>
              </a:rPr>
              <a:t>Just encrypt a small digest of the original message</a:t>
            </a:r>
          </a:p>
          <a:p>
            <a:pPr algn="ctr"/>
            <a:r>
              <a:rPr lang="en-US" altLang="zh-CN" sz="2800" dirty="0">
                <a:latin typeface="+mn-lt"/>
                <a:ea typeface="+mn-ea"/>
              </a:rPr>
              <a:t>And it is equivalent to encrypting the whole message</a:t>
            </a:r>
          </a:p>
        </p:txBody>
      </p:sp>
    </p:spTree>
    <p:extLst>
      <p:ext uri="{BB962C8B-B14F-4D97-AF65-F5344CB8AC3E}">
        <p14:creationId xmlns:p14="http://schemas.microsoft.com/office/powerpoint/2010/main" val="391348808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Sending a digitally singed message</a:t>
            </a:r>
            <a:endParaRPr lang="zh-CN" altLang="en-US" dirty="0"/>
          </a:p>
        </p:txBody>
      </p:sp>
      <p:pic>
        <p:nvPicPr>
          <p:cNvPr id="6" name="图片 5"/>
          <p:cNvPicPr>
            <a:picLocks noChangeAspect="1"/>
          </p:cNvPicPr>
          <p:nvPr/>
        </p:nvPicPr>
        <p:blipFill>
          <a:blip r:embed="rId3"/>
          <a:stretch>
            <a:fillRect/>
          </a:stretch>
        </p:blipFill>
        <p:spPr>
          <a:xfrm>
            <a:off x="2017396" y="1498248"/>
            <a:ext cx="8010525" cy="5012090"/>
          </a:xfrm>
          <a:prstGeom prst="rect">
            <a:avLst/>
          </a:prstGeom>
        </p:spPr>
      </p:pic>
      <p:pic>
        <p:nvPicPr>
          <p:cNvPr id="8" name="图片 7"/>
          <p:cNvPicPr>
            <a:picLocks noChangeAspect="1"/>
          </p:cNvPicPr>
          <p:nvPr/>
        </p:nvPicPr>
        <p:blipFill>
          <a:blip r:embed="rId4">
            <a:extLst>
              <a:ext uri="{BEBA8EAE-BF5A-486C-A8C5-ECC9F3942E4B}">
                <a14:imgProps xmlns:a14="http://schemas.microsoft.com/office/drawing/2010/main">
                  <a14:imgLayer r:embed="rId5">
                    <a14:imgEffect>
                      <a14:backgroundRemoval t="0" b="100000" l="0" r="100000">
                        <a14:foregroundMark x1="30147" y1="29323" x2="58824" y2="11278"/>
                        <a14:foregroundMark x1="38971" y1="45865" x2="66912" y2="24060"/>
                        <a14:foregroundMark x1="17647" y1="72180" x2="27206" y2="90226"/>
                        <a14:foregroundMark x1="35294" y1="66917" x2="59559" y2="87218"/>
                        <a14:foregroundMark x1="67647" y1="70677" x2="88971" y2="89474"/>
                        <a14:foregroundMark x1="97059" y1="90977" x2="77941" y2="72180"/>
                        <a14:foregroundMark x1="18382" y1="95489" x2="19118" y2="70677"/>
                        <a14:foregroundMark x1="52941" y1="53383" x2="51471" y2="75940"/>
                        <a14:foregroundMark x1="7353" y1="76692" x2="15441" y2="87970"/>
                        <a14:foregroundMark x1="6618" y1="91729" x2="12500" y2="89474"/>
                        <a14:foregroundMark x1="56618" y1="60150" x2="55882" y2="72180"/>
                        <a14:foregroundMark x1="46324" y1="58647" x2="44118" y2="69925"/>
                        <a14:foregroundMark x1="79412" y1="93985" x2="64706" y2="87970"/>
                        <a14:foregroundMark x1="58824" y1="53383" x2="58824" y2="38346"/>
                        <a14:foregroundMark x1="58824" y1="18045" x2="71324" y2="25564"/>
                        <a14:foregroundMark x1="50000" y1="10526" x2="66912" y2="7519"/>
                        <a14:foregroundMark x1="37500" y1="14286" x2="48529" y2="5263"/>
                        <a14:foregroundMark x1="30882" y1="26316" x2="38235" y2="11278"/>
                      </a14:backgroundRemoval>
                    </a14:imgEffect>
                  </a14:imgLayer>
                </a14:imgProps>
              </a:ext>
            </a:extLst>
          </a:blip>
          <a:stretch>
            <a:fillRect/>
          </a:stretch>
        </p:blipFill>
        <p:spPr>
          <a:xfrm>
            <a:off x="2017396" y="1150586"/>
            <a:ext cx="953097" cy="932072"/>
          </a:xfrm>
          <a:prstGeom prst="rect">
            <a:avLst/>
          </a:prstGeom>
          <a:solidFill>
            <a:schemeClr val="bg1"/>
          </a:solidFill>
        </p:spPr>
      </p:pic>
      <p:sp>
        <p:nvSpPr>
          <p:cNvPr id="2" name="灯片编号占位符 1"/>
          <p:cNvSpPr>
            <a:spLocks noGrp="1"/>
          </p:cNvSpPr>
          <p:nvPr>
            <p:ph type="sldNum" sz="quarter" idx="12"/>
          </p:nvPr>
        </p:nvSpPr>
        <p:spPr/>
        <p:txBody>
          <a:bodyPr/>
          <a:lstStyle/>
          <a:p>
            <a:pPr>
              <a:defRPr/>
            </a:pPr>
            <a:fld id="{B5976719-4C93-4032-AE44-9AF0CDE2F195}" type="slidenum">
              <a:rPr lang="en-US" altLang="zh-CN" smtClean="0"/>
              <a:pPr>
                <a:defRPr/>
              </a:pPr>
              <a:t>88</a:t>
            </a:fld>
            <a:endParaRPr lang="en-US" altLang="zh-CN" dirty="0"/>
          </a:p>
        </p:txBody>
      </p:sp>
      <p:pic>
        <p:nvPicPr>
          <p:cNvPr id="3" name="图片 2"/>
          <p:cNvPicPr>
            <a:picLocks noChangeAspect="1"/>
          </p:cNvPicPr>
          <p:nvPr/>
        </p:nvPicPr>
        <p:blipFill>
          <a:blip r:embed="rId6"/>
          <a:stretch>
            <a:fillRect/>
          </a:stretch>
        </p:blipFill>
        <p:spPr>
          <a:xfrm>
            <a:off x="9079230" y="5139950"/>
            <a:ext cx="845820" cy="858259"/>
          </a:xfrm>
          <a:prstGeom prst="rect">
            <a:avLst/>
          </a:prstGeom>
        </p:spPr>
      </p:pic>
      <p:pic>
        <p:nvPicPr>
          <p:cNvPr id="7" name="图片 6"/>
          <p:cNvPicPr>
            <a:picLocks noChangeAspect="1"/>
          </p:cNvPicPr>
          <p:nvPr/>
        </p:nvPicPr>
        <p:blipFill>
          <a:blip r:embed="rId7" cstate="email">
            <a:extLst>
              <a:ext uri="{BEBA8EAE-BF5A-486C-A8C5-ECC9F3942E4B}">
                <a14:imgProps xmlns:a14="http://schemas.microsoft.com/office/drawing/2010/main">
                  <a14:imgLayer r:embed="rId8">
                    <a14:imgEffect>
                      <a14:backgroundRemoval t="0" b="99194" l="893" r="100000">
                        <a14:foregroundMark x1="25893" y1="82258" x2="25893" y2="82258"/>
                        <a14:foregroundMark x1="41964" y1="69355" x2="8036" y2="87903"/>
                        <a14:foregroundMark x1="77679" y1="68548" x2="99107" y2="80645"/>
                        <a14:foregroundMark x1="31250" y1="70968" x2="893" y2="90323"/>
                        <a14:foregroundMark x1="43750" y1="16935" x2="82143" y2="46774"/>
                        <a14:foregroundMark x1="33929" y1="20968" x2="27679" y2="57258"/>
                        <a14:foregroundMark x1="15179" y1="57258" x2="38393" y2="67742"/>
                        <a14:foregroundMark x1="75893" y1="76613" x2="92857" y2="91129"/>
                        <a14:foregroundMark x1="64286" y1="83065" x2="72321" y2="95161"/>
                        <a14:foregroundMark x1="48214" y1="79839" x2="68750" y2="94355"/>
                        <a14:foregroundMark x1="27679" y1="92742" x2="65179" y2="87097"/>
                      </a14:backgroundRemoval>
                    </a14:imgEffect>
                  </a14:imgLayer>
                </a14:imgProps>
              </a:ext>
              <a:ext uri="{28A0092B-C50C-407E-A947-70E740481C1C}">
                <a14:useLocalDpi xmlns:a14="http://schemas.microsoft.com/office/drawing/2010/main"/>
              </a:ext>
            </a:extLst>
          </a:blip>
          <a:stretch>
            <a:fillRect/>
          </a:stretch>
        </p:blipFill>
        <p:spPr>
          <a:xfrm>
            <a:off x="2017395" y="5681584"/>
            <a:ext cx="849210" cy="940197"/>
          </a:xfrm>
          <a:prstGeom prst="rect">
            <a:avLst/>
          </a:prstGeom>
          <a:solidFill>
            <a:schemeClr val="bg1"/>
          </a:solidFill>
        </p:spPr>
      </p:pic>
    </p:spTree>
    <p:extLst>
      <p:ext uri="{BB962C8B-B14F-4D97-AF65-F5344CB8AC3E}">
        <p14:creationId xmlns:p14="http://schemas.microsoft.com/office/powerpoint/2010/main" val="310206986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Verifying a digitally signed message</a:t>
            </a:r>
            <a:endParaRPr lang="zh-CN" altLang="en-US" dirty="0"/>
          </a:p>
        </p:txBody>
      </p:sp>
      <p:pic>
        <p:nvPicPr>
          <p:cNvPr id="4" name="图片 3"/>
          <p:cNvPicPr>
            <a:picLocks noChangeAspect="1"/>
          </p:cNvPicPr>
          <p:nvPr/>
        </p:nvPicPr>
        <p:blipFill>
          <a:blip r:embed="rId2"/>
          <a:stretch>
            <a:fillRect/>
          </a:stretch>
        </p:blipFill>
        <p:spPr>
          <a:xfrm>
            <a:off x="2575560" y="1388699"/>
            <a:ext cx="6708438" cy="4958761"/>
          </a:xfrm>
          <a:prstGeom prst="rect">
            <a:avLst/>
          </a:prstGeom>
        </p:spPr>
      </p:pic>
      <p:pic>
        <p:nvPicPr>
          <p:cNvPr id="6" name="图片 5"/>
          <p:cNvPicPr>
            <a:picLocks noChangeAspect="1"/>
          </p:cNvPicPr>
          <p:nvPr/>
        </p:nvPicPr>
        <p:blipFill>
          <a:blip r:embed="rId3" cstate="email">
            <a:extLst>
              <a:ext uri="{BEBA8EAE-BF5A-486C-A8C5-ECC9F3942E4B}">
                <a14:imgProps xmlns:a14="http://schemas.microsoft.com/office/drawing/2010/main">
                  <a14:imgLayer r:embed="rId4">
                    <a14:imgEffect>
                      <a14:backgroundRemoval t="0" b="99194" l="893" r="100000">
                        <a14:foregroundMark x1="25893" y1="82258" x2="25893" y2="82258"/>
                        <a14:foregroundMark x1="41964" y1="69355" x2="8036" y2="87903"/>
                        <a14:foregroundMark x1="77679" y1="68548" x2="99107" y2="80645"/>
                        <a14:foregroundMark x1="31250" y1="70968" x2="893" y2="90323"/>
                        <a14:foregroundMark x1="43750" y1="16935" x2="82143" y2="46774"/>
                        <a14:foregroundMark x1="33929" y1="20968" x2="27679" y2="57258"/>
                        <a14:foregroundMark x1="15179" y1="57258" x2="38393" y2="67742"/>
                        <a14:foregroundMark x1="75893" y1="76613" x2="92857" y2="91129"/>
                        <a14:foregroundMark x1="64286" y1="83065" x2="72321" y2="95161"/>
                        <a14:foregroundMark x1="48214" y1="79839" x2="68750" y2="94355"/>
                        <a14:foregroundMark x1="27679" y1="92742" x2="65179" y2="87097"/>
                      </a14:backgroundRemoval>
                    </a14:imgEffect>
                  </a14:imgLayer>
                </a14:imgProps>
              </a:ext>
              <a:ext uri="{28A0092B-C50C-407E-A947-70E740481C1C}">
                <a14:useLocalDpi xmlns:a14="http://schemas.microsoft.com/office/drawing/2010/main"/>
              </a:ext>
            </a:extLst>
          </a:blip>
          <a:stretch>
            <a:fillRect/>
          </a:stretch>
        </p:blipFill>
        <p:spPr>
          <a:xfrm>
            <a:off x="3407302" y="1231980"/>
            <a:ext cx="849210" cy="940197"/>
          </a:xfrm>
          <a:prstGeom prst="rect">
            <a:avLst/>
          </a:prstGeom>
          <a:solidFill>
            <a:schemeClr val="bg1"/>
          </a:solidFill>
        </p:spPr>
      </p:pic>
      <p:sp>
        <p:nvSpPr>
          <p:cNvPr id="7" name="灯片编号占位符 6"/>
          <p:cNvSpPr>
            <a:spLocks noGrp="1"/>
          </p:cNvSpPr>
          <p:nvPr>
            <p:ph type="sldNum" sz="quarter" idx="12"/>
          </p:nvPr>
        </p:nvSpPr>
        <p:spPr/>
        <p:txBody>
          <a:bodyPr/>
          <a:lstStyle/>
          <a:p>
            <a:pPr>
              <a:defRPr/>
            </a:pPr>
            <a:fld id="{B5976719-4C93-4032-AE44-9AF0CDE2F195}" type="slidenum">
              <a:rPr lang="en-US" altLang="zh-CN" smtClean="0"/>
              <a:pPr>
                <a:defRPr/>
              </a:pPr>
              <a:t>89</a:t>
            </a:fld>
            <a:endParaRPr lang="en-US" altLang="zh-CN" dirty="0"/>
          </a:p>
        </p:txBody>
      </p:sp>
      <p:pic>
        <p:nvPicPr>
          <p:cNvPr id="3" name="图片 2"/>
          <p:cNvPicPr>
            <a:picLocks noChangeAspect="1"/>
          </p:cNvPicPr>
          <p:nvPr/>
        </p:nvPicPr>
        <p:blipFill>
          <a:blip r:embed="rId5"/>
          <a:stretch>
            <a:fillRect/>
          </a:stretch>
        </p:blipFill>
        <p:spPr>
          <a:xfrm>
            <a:off x="8514398" y="1636601"/>
            <a:ext cx="911543" cy="829818"/>
          </a:xfrm>
          <a:prstGeom prst="rect">
            <a:avLst/>
          </a:prstGeom>
        </p:spPr>
      </p:pic>
      <p:cxnSp>
        <p:nvCxnSpPr>
          <p:cNvPr id="8" name="直接箭头连接符 7">
            <a:extLst>
              <a:ext uri="{FF2B5EF4-FFF2-40B4-BE49-F238E27FC236}">
                <a16:creationId xmlns:a16="http://schemas.microsoft.com/office/drawing/2014/main" id="{06D907D9-2E3E-4B23-A625-3A226CDF5DA1}"/>
              </a:ext>
            </a:extLst>
          </p:cNvPr>
          <p:cNvCxnSpPr/>
          <p:nvPr/>
        </p:nvCxnSpPr>
        <p:spPr bwMode="auto">
          <a:xfrm>
            <a:off x="8046720" y="5768340"/>
            <a:ext cx="1168698" cy="0"/>
          </a:xfrm>
          <a:prstGeom prst="straightConnector1">
            <a:avLst/>
          </a:prstGeom>
          <a:solidFill>
            <a:schemeClr val="accent1"/>
          </a:solidFill>
          <a:ln w="57150" cap="flat" cmpd="sng" algn="ctr">
            <a:solidFill>
              <a:schemeClr val="tx1"/>
            </a:solidFill>
            <a:prstDash val="solid"/>
            <a:round/>
            <a:headEnd type="none" w="med" len="med"/>
            <a:tailEnd type="stealth" w="lg" len="lg"/>
          </a:ln>
          <a:effectLst/>
        </p:spPr>
      </p:cxnSp>
      <p:sp>
        <p:nvSpPr>
          <p:cNvPr id="9" name="文本框 8">
            <a:extLst>
              <a:ext uri="{FF2B5EF4-FFF2-40B4-BE49-F238E27FC236}">
                <a16:creationId xmlns:a16="http://schemas.microsoft.com/office/drawing/2014/main" id="{609C27C7-41FD-49F2-8866-D9EB2837EDEE}"/>
              </a:ext>
            </a:extLst>
          </p:cNvPr>
          <p:cNvSpPr txBox="1"/>
          <p:nvPr/>
        </p:nvSpPr>
        <p:spPr>
          <a:xfrm>
            <a:off x="9178490" y="5407968"/>
            <a:ext cx="1350049" cy="584775"/>
          </a:xfrm>
          <a:prstGeom prst="rect">
            <a:avLst/>
          </a:prstGeom>
          <a:noFill/>
        </p:spPr>
        <p:txBody>
          <a:bodyPr wrap="none" rtlCol="0">
            <a:spAutoFit/>
          </a:bodyPr>
          <a:lstStyle/>
          <a:p>
            <a:pPr algn="ctr"/>
            <a:r>
              <a:rPr lang="en-US" altLang="zh-CN" sz="1600" b="1" dirty="0">
                <a:solidFill>
                  <a:schemeClr val="accent2"/>
                </a:solidFill>
                <a:latin typeface="+mn-lt"/>
              </a:rPr>
              <a:t>Authenticated </a:t>
            </a:r>
          </a:p>
          <a:p>
            <a:pPr algn="ctr"/>
            <a:r>
              <a:rPr lang="en-US" altLang="zh-CN" sz="1600" b="1" dirty="0">
                <a:solidFill>
                  <a:schemeClr val="accent2"/>
                </a:solidFill>
                <a:latin typeface="+mn-lt"/>
              </a:rPr>
              <a:t>or Not</a:t>
            </a:r>
            <a:endParaRPr lang="zh-CN" altLang="en-US" sz="1600" b="1" dirty="0">
              <a:solidFill>
                <a:schemeClr val="accent2"/>
              </a:solidFill>
              <a:latin typeface="+mn-lt"/>
            </a:endParaRPr>
          </a:p>
        </p:txBody>
      </p:sp>
    </p:spTree>
    <p:extLst>
      <p:ext uri="{BB962C8B-B14F-4D97-AF65-F5344CB8AC3E}">
        <p14:creationId xmlns:p14="http://schemas.microsoft.com/office/powerpoint/2010/main" val="245519182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5" name="Rectangle 2"/>
          <p:cNvSpPr>
            <a:spLocks noGrp="1" noChangeArrowheads="1"/>
          </p:cNvSpPr>
          <p:nvPr>
            <p:ph type="title"/>
          </p:nvPr>
        </p:nvSpPr>
        <p:spPr/>
        <p:txBody>
          <a:bodyPr/>
          <a:lstStyle/>
          <a:p>
            <a:r>
              <a:rPr lang="en-US" dirty="0"/>
              <a:t>What achieved with digital signatures </a:t>
            </a:r>
          </a:p>
        </p:txBody>
      </p:sp>
      <p:sp>
        <p:nvSpPr>
          <p:cNvPr id="3" name="灯片编号占位符 2"/>
          <p:cNvSpPr>
            <a:spLocks noGrp="1"/>
          </p:cNvSpPr>
          <p:nvPr>
            <p:ph type="sldNum" sz="quarter" idx="12"/>
          </p:nvPr>
        </p:nvSpPr>
        <p:spPr/>
        <p:txBody>
          <a:bodyPr/>
          <a:lstStyle/>
          <a:p>
            <a:pPr>
              <a:defRPr/>
            </a:pPr>
            <a:fld id="{8DE895D9-91D8-4958-BB05-9803D63D1C8A}" type="slidenum">
              <a:rPr lang="en-US" altLang="zh-CN" smtClean="0"/>
              <a:pPr>
                <a:defRPr/>
              </a:pPr>
              <a:t>90</a:t>
            </a:fld>
            <a:endParaRPr lang="en-US" altLang="zh-CN" dirty="0"/>
          </a:p>
        </p:txBody>
      </p:sp>
      <p:sp>
        <p:nvSpPr>
          <p:cNvPr id="76803" name="Rectangle 11"/>
          <p:cNvSpPr>
            <a:spLocks noGrp="1" noChangeArrowheads="1"/>
          </p:cNvSpPr>
          <p:nvPr>
            <p:ph idx="4294967295"/>
          </p:nvPr>
        </p:nvSpPr>
        <p:spPr>
          <a:xfrm>
            <a:off x="1793876" y="1789400"/>
            <a:ext cx="8455025" cy="1682750"/>
          </a:xfrm>
          <a:extLst>
            <a:ext uri="{909E8E84-426E-40dd-AFC4-6F175D3DCCD1}">
              <a14:hiddenFill xmlns:mc="http://schemas.openxmlformats.org/markup-compatibility/2006" xmlns:a14="http://schemas.microsoft.com/office/drawing/2010/main" xmlns="">
                <a:solidFill>
                  <a:schemeClr val="accent1"/>
                </a:solidFill>
              </a14:hiddenFill>
            </a:ext>
            <a:ext uri="{91240B29-F687-4f45-9708-019B960494DF}">
              <a14:hiddenLine xmlns:mc="http://schemas.openxmlformats.org/markup-compatibility/2006" xmlns:a14="http://schemas.microsoft.com/office/drawing/2010/main" xmlns="" w="9525">
                <a:solidFill>
                  <a:schemeClr val="tx1"/>
                </a:solidFill>
                <a:miter lim="800000"/>
                <a:headEnd/>
                <a:tailEnd/>
              </a14:hiddenLine>
            </a:ext>
            <a:ext uri="{AF507438-7753-43e0-B8FC-AC1667EBCBE1}">
              <a14:hiddenEffects xmlns:mc="http://schemas.openxmlformats.org/markup-compatibility/2006" xmlns:a14="http://schemas.microsoft.com/office/drawing/2010/main" xmlns="">
                <a:effectLst>
                  <a:outerShdw dist="35921" dir="2700000" algn="ctr" rotWithShape="0">
                    <a:schemeClr val="bg2"/>
                  </a:outerShdw>
                </a:effectLst>
              </a14:hiddenEffects>
            </a:ext>
          </a:extLst>
        </p:spPr>
        <p:txBody>
          <a:bodyPr/>
          <a:lstStyle/>
          <a:p>
            <a:pPr marL="381000" indent="-381000">
              <a:lnSpc>
                <a:spcPct val="90000"/>
              </a:lnSpc>
              <a:buNone/>
            </a:pPr>
            <a:r>
              <a:rPr lang="en-US" sz="2400" dirty="0">
                <a:solidFill>
                  <a:srgbClr val="C00000"/>
                </a:solidFill>
              </a:rPr>
              <a:t>Alice thus verifies that:</a:t>
            </a:r>
          </a:p>
          <a:p>
            <a:pPr marL="914400" lvl="1" indent="-457200">
              <a:lnSpc>
                <a:spcPct val="90000"/>
              </a:lnSpc>
              <a:buFont typeface="+mj-lt"/>
              <a:buAutoNum type="arabicPeriod"/>
            </a:pPr>
            <a:r>
              <a:rPr lang="en-US" dirty="0"/>
              <a:t>Bob signed m, no one else signed m</a:t>
            </a:r>
          </a:p>
          <a:p>
            <a:pPr marL="914400" lvl="1" indent="-457200">
              <a:lnSpc>
                <a:spcPct val="90000"/>
              </a:lnSpc>
              <a:buFont typeface="+mj-lt"/>
              <a:buAutoNum type="arabicPeriod"/>
            </a:pPr>
            <a:r>
              <a:rPr lang="en-US" dirty="0"/>
              <a:t>Bob signed m, </a:t>
            </a:r>
            <a:r>
              <a:rPr lang="en-US" dirty="0">
                <a:solidFill>
                  <a:schemeClr val="accent5"/>
                </a:solidFill>
              </a:rPr>
              <a:t>not m</a:t>
            </a:r>
            <a:r>
              <a:rPr lang="en-US" altLang="ja-JP" dirty="0">
                <a:solidFill>
                  <a:schemeClr val="accent5"/>
                </a:solidFill>
              </a:rPr>
              <a:t>’</a:t>
            </a:r>
          </a:p>
          <a:p>
            <a:pPr marL="914400" lvl="1" indent="-457200">
              <a:lnSpc>
                <a:spcPct val="90000"/>
              </a:lnSpc>
              <a:buFont typeface="+mj-lt"/>
              <a:buAutoNum type="arabicPeriod"/>
            </a:pPr>
            <a:r>
              <a:rPr lang="en-US" altLang="ja-JP" dirty="0"/>
              <a:t>No change has been made to the message m</a:t>
            </a:r>
          </a:p>
        </p:txBody>
      </p:sp>
      <p:sp>
        <p:nvSpPr>
          <p:cNvPr id="2" name="文本框 1"/>
          <p:cNvSpPr txBox="1"/>
          <p:nvPr/>
        </p:nvSpPr>
        <p:spPr>
          <a:xfrm>
            <a:off x="1793876" y="5692412"/>
            <a:ext cx="4971233" cy="400110"/>
          </a:xfrm>
          <a:prstGeom prst="rect">
            <a:avLst/>
          </a:prstGeom>
          <a:noFill/>
          <a:ln>
            <a:noFill/>
          </a:ln>
        </p:spPr>
        <p:txBody>
          <a:bodyPr wrap="none" rtlCol="0">
            <a:spAutoFit/>
          </a:bodyPr>
          <a:lstStyle/>
          <a:p>
            <a:r>
              <a:rPr lang="en-US" altLang="zh-CN" sz="2000" b="1" dirty="0">
                <a:solidFill>
                  <a:schemeClr val="accent6"/>
                </a:solidFill>
                <a:latin typeface="+mn-lt"/>
                <a:ea typeface="+mn-ea"/>
              </a:rPr>
              <a:t>Because only Bob has access to the private key</a:t>
            </a:r>
            <a:endParaRPr lang="zh-CN" altLang="en-US" sz="2000" b="1" dirty="0">
              <a:solidFill>
                <a:schemeClr val="accent6"/>
              </a:solidFill>
              <a:latin typeface="+mn-lt"/>
              <a:ea typeface="+mn-ea"/>
            </a:endParaRPr>
          </a:p>
        </p:txBody>
      </p:sp>
      <mc:AlternateContent xmlns:mc="http://schemas.openxmlformats.org/markup-compatibility/2006" xmlns:a14="http://schemas.microsoft.com/office/drawing/2010/main">
        <mc:Choice Requires="a14">
          <p:sp>
            <p:nvSpPr>
              <p:cNvPr id="7" name="Rectangle 11"/>
              <p:cNvSpPr txBox="1">
                <a:spLocks noChangeArrowheads="1"/>
              </p:cNvSpPr>
              <p:nvPr/>
            </p:nvSpPr>
            <p:spPr bwMode="auto">
              <a:xfrm>
                <a:off x="1831976" y="4432860"/>
                <a:ext cx="8455025" cy="1259553"/>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 uri="{909E8E84-426E-40dd-AFC4-6F175D3DCCD1}">
                  <a14:hiddenFill xmlns="">
                    <a:solidFill>
                      <a:schemeClr val="accent1"/>
                    </a:solidFill>
                  </a14:hiddenFill>
                </a:ext>
                <a:ext uri="{91240B29-F687-4f45-9708-019B960494DF}">
                  <a14:hiddenLine xmlns="" w="9525">
                    <a:solidFill>
                      <a:schemeClr val="tx1"/>
                    </a:solidFill>
                    <a:miter lim="800000"/>
                    <a:headEnd/>
                    <a:tailEnd/>
                  </a14:hiddenLine>
                </a:ext>
                <a:ext uri="{AF507438-7753-43e0-B8FC-AC1667EBCBE1}">
                  <a14:hiddenEffects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ts val="1800"/>
                  </a:spcBef>
                  <a:spcAft>
                    <a:spcPts val="0"/>
                  </a:spcAft>
                  <a:buSzPct val="85000"/>
                  <a:buFont typeface="Wingdings" panose="05000000000000000000" pitchFamily="2" charset="2"/>
                  <a:buChar char="q"/>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75000"/>
                  <a:buFont typeface="Wingdings" panose="05000000000000000000" pitchFamily="2" charset="2"/>
                  <a:buChar char="ü"/>
                  <a:defRPr sz="2400">
                    <a:solidFill>
                      <a:schemeClr val="tx1"/>
                    </a:solidFill>
                    <a:latin typeface="+mn-lt"/>
                    <a:ea typeface="微软雅黑" panose="020B0503020204020204" pitchFamily="34" charset="-122"/>
                  </a:defRPr>
                </a:lvl2pPr>
                <a:lvl3pPr marL="1143000" indent="-228600" algn="l" rtl="0" eaLnBrk="0" fontAlgn="base" hangingPunct="0">
                  <a:spcBef>
                    <a:spcPct val="20000"/>
                  </a:spcBef>
                  <a:spcAft>
                    <a:spcPct val="0"/>
                  </a:spcAft>
                  <a:buChar char="•"/>
                  <a:defRPr sz="2000">
                    <a:solidFill>
                      <a:schemeClr val="tx1"/>
                    </a:solidFill>
                    <a:latin typeface="+mn-lt"/>
                    <a:ea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Comic Sans MS" panose="030F0702030302020204" pitchFamily="66" charset="0"/>
                    <a:ea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Comic Sans MS" panose="030F0702030302020204" pitchFamily="66" charset="0"/>
                    <a:ea typeface="微软雅黑" panose="020B0503020204020204" pitchFamily="34" charset="-122"/>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defRPr>
                </a:lvl9pPr>
              </a:lstStyle>
              <a:p>
                <a:pPr marL="381000" indent="-381000">
                  <a:lnSpc>
                    <a:spcPct val="90000"/>
                  </a:lnSpc>
                  <a:buNone/>
                </a:pPr>
                <a:r>
                  <a:rPr lang="en-US" sz="2400" b="1" kern="0" dirty="0">
                    <a:solidFill>
                      <a:srgbClr val="C00000"/>
                    </a:solidFill>
                  </a:rPr>
                  <a:t>non-repudiation:</a:t>
                </a:r>
              </a:p>
              <a:p>
                <a:pPr marL="800100" lvl="1" indent="-342900">
                  <a:lnSpc>
                    <a:spcPct val="90000"/>
                  </a:lnSpc>
                  <a:buFont typeface="Wingdings" charset="0"/>
                  <a:buChar char="ü"/>
                </a:pPr>
                <a:r>
                  <a:rPr lang="en-US" kern="0" dirty="0"/>
                  <a:t>Alice can take m, and signature </a:t>
                </a:r>
                <a14:m>
                  <m:oMath xmlns:m="http://schemas.openxmlformats.org/officeDocument/2006/math">
                    <m:sSubSup>
                      <m:sSubSupPr>
                        <m:ctrlPr>
                          <a:rPr lang="en-US" altLang="zh-CN" i="1" kern="0" dirty="0">
                            <a:latin typeface="Cambria Math" panose="02040503050406030204" pitchFamily="18" charset="0"/>
                          </a:rPr>
                        </m:ctrlPr>
                      </m:sSubSupPr>
                      <m:e>
                        <m:r>
                          <a:rPr lang="en-US" altLang="zh-CN" i="1" kern="0" dirty="0">
                            <a:latin typeface="Cambria Math" panose="02040503050406030204" pitchFamily="18" charset="0"/>
                          </a:rPr>
                          <m:t>𝐾</m:t>
                        </m:r>
                      </m:e>
                      <m:sub>
                        <m:r>
                          <a:rPr lang="en-US" altLang="zh-CN" i="1" kern="0" dirty="0">
                            <a:latin typeface="Cambria Math" panose="02040503050406030204" pitchFamily="18" charset="0"/>
                          </a:rPr>
                          <m:t>𝐵</m:t>
                        </m:r>
                      </m:sub>
                      <m:sup>
                        <m:r>
                          <a:rPr lang="en-US" altLang="zh-CN" i="1" kern="0" dirty="0">
                            <a:latin typeface="Cambria Math" panose="02040503050406030204" pitchFamily="18" charset="0"/>
                          </a:rPr>
                          <m:t>−</m:t>
                        </m:r>
                      </m:sup>
                    </m:sSubSup>
                    <m:r>
                      <a:rPr lang="en-US" altLang="zh-CN" i="1" kern="0" dirty="0">
                        <a:latin typeface="Cambria Math" panose="02040503050406030204" pitchFamily="18" charset="0"/>
                      </a:rPr>
                      <m:t> </m:t>
                    </m:r>
                  </m:oMath>
                </a14:m>
                <a:r>
                  <a:rPr lang="en-US" kern="0" dirty="0"/>
                  <a:t>(m) to court and prove that </a:t>
                </a:r>
                <a:r>
                  <a:rPr lang="en-US" kern="0" dirty="0">
                    <a:solidFill>
                      <a:schemeClr val="accent5"/>
                    </a:solidFill>
                  </a:rPr>
                  <a:t>Bob signed </a:t>
                </a:r>
                <a:r>
                  <a:rPr lang="en-US" i="1" kern="0" dirty="0">
                    <a:solidFill>
                      <a:schemeClr val="accent5"/>
                    </a:solidFill>
                  </a:rPr>
                  <a:t>m</a:t>
                </a:r>
                <a:endParaRPr lang="en-US" kern="0" dirty="0"/>
              </a:p>
            </p:txBody>
          </p:sp>
        </mc:Choice>
        <mc:Fallback xmlns="">
          <p:sp>
            <p:nvSpPr>
              <p:cNvPr id="7" name="Rectangle 11"/>
              <p:cNvSpPr txBox="1">
                <a:spLocks noRot="1" noChangeAspect="1" noMove="1" noResize="1" noEditPoints="1" noAdjustHandles="1" noChangeArrowheads="1" noChangeShapeType="1" noTextEdit="1"/>
              </p:cNvSpPr>
              <p:nvPr/>
            </p:nvSpPr>
            <p:spPr bwMode="auto">
              <a:xfrm>
                <a:off x="1831976" y="4432860"/>
                <a:ext cx="8455025" cy="1259553"/>
              </a:xfrm>
              <a:prstGeom prst="rect">
                <a:avLst/>
              </a:prstGeom>
              <a:blipFill>
                <a:blip r:embed="rId3"/>
                <a:stretch>
                  <a:fillRect l="-1154" t="-6763" b="-2899"/>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cxnSp>
        <p:nvCxnSpPr>
          <p:cNvPr id="5" name="直接连接符 4">
            <a:extLst>
              <a:ext uri="{FF2B5EF4-FFF2-40B4-BE49-F238E27FC236}">
                <a16:creationId xmlns:a16="http://schemas.microsoft.com/office/drawing/2014/main" id="{1DCC62F4-BF41-4491-880B-87C91834395F}"/>
              </a:ext>
            </a:extLst>
          </p:cNvPr>
          <p:cNvCxnSpPr/>
          <p:nvPr/>
        </p:nvCxnSpPr>
        <p:spPr bwMode="auto">
          <a:xfrm>
            <a:off x="1645920" y="3870960"/>
            <a:ext cx="8960206"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120973716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With public key, impersonation possible!</a:t>
            </a:r>
            <a:endParaRPr lang="zh-CN" altLang="en-US" dirty="0"/>
          </a:p>
        </p:txBody>
      </p:sp>
      <p:pic>
        <p:nvPicPr>
          <p:cNvPr id="6" name="图片 5"/>
          <p:cNvPicPr>
            <a:picLocks noChangeAspect="1"/>
          </p:cNvPicPr>
          <p:nvPr/>
        </p:nvPicPr>
        <p:blipFill>
          <a:blip r:embed="rId2"/>
          <a:stretch>
            <a:fillRect/>
          </a:stretch>
        </p:blipFill>
        <p:spPr>
          <a:xfrm>
            <a:off x="2419350" y="1225425"/>
            <a:ext cx="7410450" cy="4695825"/>
          </a:xfrm>
          <a:prstGeom prst="rect">
            <a:avLst/>
          </a:prstGeom>
        </p:spPr>
      </p:pic>
      <p:sp>
        <p:nvSpPr>
          <p:cNvPr id="8" name="文本框 7"/>
          <p:cNvSpPr txBox="1"/>
          <p:nvPr/>
        </p:nvSpPr>
        <p:spPr>
          <a:xfrm>
            <a:off x="2419351" y="6001840"/>
            <a:ext cx="6030497" cy="400110"/>
          </a:xfrm>
          <a:prstGeom prst="rect">
            <a:avLst/>
          </a:prstGeom>
          <a:noFill/>
          <a:ln>
            <a:noFill/>
          </a:ln>
        </p:spPr>
        <p:txBody>
          <a:bodyPr wrap="none" rtlCol="0">
            <a:spAutoFit/>
          </a:bodyPr>
          <a:lstStyle/>
          <a:p>
            <a:r>
              <a:rPr lang="en-US" altLang="zh-CN" sz="2000" b="1" dirty="0">
                <a:latin typeface="+mn-lt"/>
                <a:ea typeface="+mn-ea"/>
              </a:rPr>
              <a:t>Trudy masquerades as Bob using public key cryptography</a:t>
            </a:r>
            <a:endParaRPr lang="zh-CN" altLang="en-US" sz="2000" b="1" dirty="0">
              <a:latin typeface="+mn-lt"/>
              <a:ea typeface="+mn-ea"/>
            </a:endParaRPr>
          </a:p>
        </p:txBody>
      </p:sp>
      <p:pic>
        <p:nvPicPr>
          <p:cNvPr id="11" name="Picture 9" descr="Ev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51827" y="1174707"/>
            <a:ext cx="761068" cy="910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图片 11"/>
          <p:cNvPicPr>
            <a:picLocks noChangeAspect="1"/>
          </p:cNvPicPr>
          <p:nvPr/>
        </p:nvPicPr>
        <p:blipFill>
          <a:blip r:embed="rId4" cstate="email">
            <a:extLst>
              <a:ext uri="{BEBA8EAE-BF5A-486C-A8C5-ECC9F3942E4B}">
                <a14:imgProps xmlns:a14="http://schemas.microsoft.com/office/drawing/2010/main">
                  <a14:imgLayer r:embed="rId5">
                    <a14:imgEffect>
                      <a14:backgroundRemoval t="0" b="99194" l="893" r="100000">
                        <a14:foregroundMark x1="25893" y1="82258" x2="25893" y2="82258"/>
                        <a14:foregroundMark x1="41964" y1="69355" x2="8036" y2="87903"/>
                        <a14:foregroundMark x1="77679" y1="68548" x2="99107" y2="80645"/>
                        <a14:foregroundMark x1="31250" y1="70968" x2="893" y2="90323"/>
                        <a14:foregroundMark x1="43750" y1="16935" x2="82143" y2="46774"/>
                        <a14:foregroundMark x1="33929" y1="20968" x2="27679" y2="57258"/>
                        <a14:foregroundMark x1="15179" y1="57258" x2="38393" y2="67742"/>
                        <a14:foregroundMark x1="75893" y1="76613" x2="92857" y2="91129"/>
                        <a14:foregroundMark x1="64286" y1="83065" x2="72321" y2="95161"/>
                        <a14:foregroundMark x1="48214" y1="79839" x2="68750" y2="94355"/>
                        <a14:foregroundMark x1="27679" y1="92742" x2="65179" y2="87097"/>
                      </a14:backgroundRemoval>
                    </a14:imgEffect>
                  </a14:imgLayer>
                </a14:imgProps>
              </a:ext>
              <a:ext uri="{28A0092B-C50C-407E-A947-70E740481C1C}">
                <a14:useLocalDpi xmlns:a14="http://schemas.microsoft.com/office/drawing/2010/main"/>
              </a:ext>
            </a:extLst>
          </a:blip>
          <a:stretch>
            <a:fillRect/>
          </a:stretch>
        </p:blipFill>
        <p:spPr>
          <a:xfrm>
            <a:off x="3263685" y="3792300"/>
            <a:ext cx="849210" cy="940197"/>
          </a:xfrm>
          <a:prstGeom prst="rect">
            <a:avLst/>
          </a:prstGeom>
          <a:solidFill>
            <a:schemeClr val="bg1"/>
          </a:solidFill>
        </p:spPr>
      </p:pic>
      <p:pic>
        <p:nvPicPr>
          <p:cNvPr id="13" name="图片 12"/>
          <p:cNvPicPr>
            <a:picLocks noChangeAspect="1"/>
          </p:cNvPicPr>
          <p:nvPr/>
        </p:nvPicPr>
        <p:blipFill>
          <a:blip r:embed="rId6">
            <a:extLst>
              <a:ext uri="{BEBA8EAE-BF5A-486C-A8C5-ECC9F3942E4B}">
                <a14:imgProps xmlns:a14="http://schemas.microsoft.com/office/drawing/2010/main">
                  <a14:imgLayer r:embed="rId7">
                    <a14:imgEffect>
                      <a14:backgroundRemoval t="0" b="100000" l="0" r="100000">
                        <a14:foregroundMark x1="30147" y1="29323" x2="58824" y2="11278"/>
                        <a14:foregroundMark x1="38971" y1="45865" x2="66912" y2="24060"/>
                        <a14:foregroundMark x1="17647" y1="72180" x2="27206" y2="90226"/>
                        <a14:foregroundMark x1="35294" y1="66917" x2="59559" y2="87218"/>
                        <a14:foregroundMark x1="67647" y1="70677" x2="88971" y2="89474"/>
                        <a14:foregroundMark x1="97059" y1="90977" x2="77941" y2="72180"/>
                        <a14:foregroundMark x1="18382" y1="95489" x2="19118" y2="70677"/>
                        <a14:foregroundMark x1="52941" y1="53383" x2="51471" y2="75940"/>
                        <a14:foregroundMark x1="7353" y1="76692" x2="15441" y2="87970"/>
                        <a14:foregroundMark x1="6618" y1="91729" x2="12500" y2="89474"/>
                        <a14:foregroundMark x1="56618" y1="60150" x2="55882" y2="72180"/>
                        <a14:foregroundMark x1="46324" y1="58647" x2="44118" y2="69925"/>
                        <a14:foregroundMark x1="79412" y1="93985" x2="64706" y2="87970"/>
                        <a14:foregroundMark x1="58824" y1="53383" x2="58824" y2="38346"/>
                        <a14:foregroundMark x1="58824" y1="18045" x2="71324" y2="25564"/>
                        <a14:foregroundMark x1="50000" y1="10526" x2="66912" y2="7519"/>
                        <a14:foregroundMark x1="37500" y1="14286" x2="48529" y2="5263"/>
                        <a14:foregroundMark x1="30882" y1="26316" x2="38235" y2="11278"/>
                      </a14:backgroundRemoval>
                    </a14:imgEffect>
                  </a14:imgLayer>
                </a14:imgProps>
              </a:ext>
            </a:extLst>
          </a:blip>
          <a:stretch>
            <a:fillRect/>
          </a:stretch>
        </p:blipFill>
        <p:spPr>
          <a:xfrm>
            <a:off x="6267491" y="4739488"/>
            <a:ext cx="833082" cy="814705"/>
          </a:xfrm>
          <a:prstGeom prst="rect">
            <a:avLst/>
          </a:prstGeom>
          <a:solidFill>
            <a:schemeClr val="bg1"/>
          </a:solidFill>
        </p:spPr>
      </p:pic>
      <p:sp>
        <p:nvSpPr>
          <p:cNvPr id="2" name="灯片编号占位符 1"/>
          <p:cNvSpPr>
            <a:spLocks noGrp="1"/>
          </p:cNvSpPr>
          <p:nvPr>
            <p:ph type="sldNum" sz="quarter" idx="12"/>
          </p:nvPr>
        </p:nvSpPr>
        <p:spPr/>
        <p:txBody>
          <a:bodyPr/>
          <a:lstStyle/>
          <a:p>
            <a:pPr>
              <a:defRPr/>
            </a:pPr>
            <a:fld id="{B5976719-4C93-4032-AE44-9AF0CDE2F195}" type="slidenum">
              <a:rPr lang="en-US" altLang="zh-CN" smtClean="0"/>
              <a:pPr>
                <a:defRPr/>
              </a:pPr>
              <a:t>91</a:t>
            </a:fld>
            <a:endParaRPr lang="en-US" altLang="zh-CN" dirty="0"/>
          </a:p>
        </p:txBody>
      </p:sp>
    </p:spTree>
    <p:extLst>
      <p:ext uri="{BB962C8B-B14F-4D97-AF65-F5344CB8AC3E}">
        <p14:creationId xmlns:p14="http://schemas.microsoft.com/office/powerpoint/2010/main" val="287724270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idx="1"/>
          </p:nvPr>
        </p:nvSpPr>
        <p:spPr/>
        <p:txBody>
          <a:bodyPr/>
          <a:lstStyle/>
          <a:p>
            <a:pPr>
              <a:lnSpc>
                <a:spcPct val="100000"/>
              </a:lnSpc>
            </a:pPr>
            <a:r>
              <a:rPr lang="en-US" altLang="zh-CN" dirty="0">
                <a:solidFill>
                  <a:schemeClr val="accent3"/>
                </a:solidFill>
              </a:rPr>
              <a:t>Actually, Alice can only be sure </a:t>
            </a:r>
            <a:r>
              <a:rPr lang="en-US" altLang="zh-CN" dirty="0">
                <a:solidFill>
                  <a:schemeClr val="accent5">
                    <a:lumMod val="20000"/>
                    <a:lumOff val="80000"/>
                  </a:schemeClr>
                </a:solidFill>
              </a:rPr>
              <a:t>the private key </a:t>
            </a:r>
            <a:r>
              <a:rPr lang="en-US" altLang="zh-CN" dirty="0">
                <a:solidFill>
                  <a:schemeClr val="accent3"/>
                </a:solidFill>
              </a:rPr>
              <a:t>(corresponding to the private key) is used to generate hash.</a:t>
            </a:r>
          </a:p>
          <a:p>
            <a:pPr>
              <a:lnSpc>
                <a:spcPct val="100000"/>
              </a:lnSpc>
            </a:pPr>
            <a:r>
              <a:rPr lang="en-US" altLang="zh-CN" dirty="0"/>
              <a:t>How do we certify that the pair of keys belongs to Bob?</a:t>
            </a:r>
            <a:endParaRPr lang="zh-CN" altLang="en-US" dirty="0"/>
          </a:p>
        </p:txBody>
      </p:sp>
      <p:sp>
        <p:nvSpPr>
          <p:cNvPr id="2" name="灯片编号占位符 1"/>
          <p:cNvSpPr>
            <a:spLocks noGrp="1"/>
          </p:cNvSpPr>
          <p:nvPr>
            <p:ph type="sldNum" sz="quarter" idx="12"/>
          </p:nvPr>
        </p:nvSpPr>
        <p:spPr/>
        <p:txBody>
          <a:bodyPr/>
          <a:lstStyle/>
          <a:p>
            <a:pPr>
              <a:defRPr/>
            </a:pPr>
            <a:fld id="{F769371F-0F95-4BDF-9A9A-7FF549C12214}" type="slidenum">
              <a:rPr lang="en-US" altLang="zh-CN" smtClean="0"/>
              <a:pPr>
                <a:defRPr/>
              </a:pPr>
              <a:t>92</a:t>
            </a:fld>
            <a:endParaRPr lang="en-US" altLang="zh-CN" dirty="0"/>
          </a:p>
        </p:txBody>
      </p:sp>
      <p:sp>
        <p:nvSpPr>
          <p:cNvPr id="3" name="文本框 2">
            <a:extLst>
              <a:ext uri="{FF2B5EF4-FFF2-40B4-BE49-F238E27FC236}">
                <a16:creationId xmlns:a16="http://schemas.microsoft.com/office/drawing/2014/main" id="{18172FCE-DE6E-4AA3-B373-926493F9C3FF}"/>
              </a:ext>
            </a:extLst>
          </p:cNvPr>
          <p:cNvSpPr txBox="1"/>
          <p:nvPr/>
        </p:nvSpPr>
        <p:spPr>
          <a:xfrm>
            <a:off x="1524002" y="5679342"/>
            <a:ext cx="9143999" cy="830997"/>
          </a:xfrm>
          <a:prstGeom prst="rect">
            <a:avLst/>
          </a:prstGeom>
          <a:noFill/>
        </p:spPr>
        <p:txBody>
          <a:bodyPr wrap="square" rtlCol="0">
            <a:spAutoFit/>
          </a:bodyPr>
          <a:lstStyle/>
          <a:p>
            <a:pPr algn="ctr"/>
            <a:r>
              <a:rPr lang="en-US" altLang="zh-CN" b="1" dirty="0">
                <a:solidFill>
                  <a:schemeClr val="accent6">
                    <a:lumMod val="20000"/>
                    <a:lumOff val="80000"/>
                  </a:schemeClr>
                </a:solidFill>
                <a:latin typeface="+mn-lt"/>
              </a:rPr>
              <a:t>We need an “official” message stating this fact, and the message itself is “digitally signed”</a:t>
            </a:r>
            <a:endParaRPr lang="zh-CN" altLang="en-US" b="1" dirty="0">
              <a:solidFill>
                <a:schemeClr val="accent6">
                  <a:lumMod val="20000"/>
                  <a:lumOff val="80000"/>
                </a:schemeClr>
              </a:solidFill>
              <a:latin typeface="+mn-lt"/>
            </a:endParaRPr>
          </a:p>
        </p:txBody>
      </p:sp>
    </p:spTree>
    <p:extLst>
      <p:ext uri="{BB962C8B-B14F-4D97-AF65-F5344CB8AC3E}">
        <p14:creationId xmlns:p14="http://schemas.microsoft.com/office/powerpoint/2010/main" val="347720116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r>
              <a:rPr lang="en-US" dirty="0"/>
              <a:t>Certification authorities</a:t>
            </a:r>
          </a:p>
        </p:txBody>
      </p:sp>
      <p:sp>
        <p:nvSpPr>
          <p:cNvPr id="83971" name="Rectangle 3"/>
          <p:cNvSpPr>
            <a:spLocks noGrp="1" noChangeArrowheads="1"/>
          </p:cNvSpPr>
          <p:nvPr>
            <p:ph type="body" sz="half" idx="4294967295"/>
          </p:nvPr>
        </p:nvSpPr>
        <p:spPr>
          <a:xfrm>
            <a:off x="1943102" y="1212992"/>
            <a:ext cx="7902575" cy="2890697"/>
          </a:xfrm>
        </p:spPr>
        <p:txBody>
          <a:bodyPr/>
          <a:lstStyle/>
          <a:p>
            <a:r>
              <a:rPr lang="en-US" b="1" dirty="0">
                <a:solidFill>
                  <a:srgbClr val="C00000"/>
                </a:solidFill>
              </a:rPr>
              <a:t>certification authority (CA): </a:t>
            </a:r>
            <a:r>
              <a:rPr lang="en-US" sz="2400" dirty="0"/>
              <a:t>binds a public key to </a:t>
            </a:r>
            <a:r>
              <a:rPr lang="en-US" sz="2400" dirty="0">
                <a:solidFill>
                  <a:schemeClr val="accent5"/>
                </a:solidFill>
              </a:rPr>
              <a:t>a particular entity</a:t>
            </a:r>
            <a:r>
              <a:rPr lang="en-US" sz="2400" dirty="0"/>
              <a:t>, </a:t>
            </a:r>
            <a:r>
              <a:rPr lang="en-US" sz="2400" i="1" dirty="0"/>
              <a:t>E</a:t>
            </a:r>
            <a:r>
              <a:rPr lang="en-US" sz="2400" dirty="0"/>
              <a:t>.</a:t>
            </a:r>
          </a:p>
          <a:p>
            <a:r>
              <a:rPr lang="en-US" sz="2400" dirty="0"/>
              <a:t>E (person, router) registers its public key with CA.</a:t>
            </a:r>
          </a:p>
          <a:p>
            <a:pPr lvl="1"/>
            <a:r>
              <a:rPr lang="en-US" sz="2000" dirty="0"/>
              <a:t>E provides </a:t>
            </a:r>
            <a:r>
              <a:rPr lang="en-US" altLang="ja-JP" sz="2000" dirty="0"/>
              <a:t>"proof of identity" to CA. </a:t>
            </a:r>
          </a:p>
          <a:p>
            <a:pPr lvl="1"/>
            <a:r>
              <a:rPr lang="en-US" sz="2000" dirty="0"/>
              <a:t>CA creates certificate binding E to its public key.</a:t>
            </a:r>
          </a:p>
          <a:p>
            <a:pPr lvl="1"/>
            <a:r>
              <a:rPr lang="en-US" sz="2000" dirty="0"/>
              <a:t>certificate containing E</a:t>
            </a:r>
            <a:r>
              <a:rPr lang="en-US" altLang="zh-CN" sz="2000" dirty="0"/>
              <a:t>'</a:t>
            </a:r>
            <a:r>
              <a:rPr lang="en-US" altLang="ja-JP" sz="2000" dirty="0"/>
              <a:t>s public key digitally signed by CA – CA says "this is E's public key"</a:t>
            </a:r>
            <a:endParaRPr lang="en-US" sz="2000" dirty="0"/>
          </a:p>
        </p:txBody>
      </p:sp>
      <p:pic>
        <p:nvPicPr>
          <p:cNvPr id="83972" name="Picture 4" descr="j0175664[1]"/>
          <p:cNvPicPr>
            <a:picLocks noGrp="1" noChangeAspect="1" noChangeArrowheads="1"/>
          </p:cNvPicPr>
          <p:nvPr>
            <p:ph sz="quarter" idx="4294967295"/>
          </p:nvPr>
        </p:nvPicPr>
        <p:blipFill>
          <a:blip r:embed="rId2" cstate="print">
            <a:extLst>
              <a:ext uri="{28A0092B-C50C-407E-A947-70E740481C1C}">
                <a14:useLocalDpi xmlns:a14="http://schemas.microsoft.com/office/drawing/2010/main" val="0"/>
              </a:ext>
            </a:extLst>
          </a:blip>
          <a:srcRect/>
          <a:stretch>
            <a:fillRect/>
          </a:stretch>
        </p:blipFill>
        <p:spPr>
          <a:xfrm>
            <a:off x="5433070" y="6192362"/>
            <a:ext cx="668427" cy="530702"/>
          </a:xfrm>
          <a:noFill/>
        </p:spPr>
      </p:pic>
      <p:sp>
        <p:nvSpPr>
          <p:cNvPr id="83974" name="Text Box 6"/>
          <p:cNvSpPr txBox="1">
            <a:spLocks noChangeArrowheads="1"/>
          </p:cNvSpPr>
          <p:nvPr/>
        </p:nvSpPr>
        <p:spPr bwMode="auto">
          <a:xfrm>
            <a:off x="2679700" y="4324350"/>
            <a:ext cx="960438" cy="825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r"/>
            <a:r>
              <a:rPr lang="en-US" sz="1600" dirty="0">
                <a:latin typeface="+mn-lt"/>
                <a:cs typeface="Arial" charset="0"/>
              </a:rPr>
              <a:t>Bob</a:t>
            </a:r>
            <a:r>
              <a:rPr lang="en-US" altLang="ja-JP" sz="1600" dirty="0">
                <a:latin typeface="+mn-lt"/>
                <a:cs typeface="Arial" charset="0"/>
              </a:rPr>
              <a:t>'s </a:t>
            </a:r>
          </a:p>
          <a:p>
            <a:pPr algn="r"/>
            <a:r>
              <a:rPr lang="en-US" sz="1600" dirty="0">
                <a:latin typeface="+mn-lt"/>
                <a:cs typeface="Arial" charset="0"/>
              </a:rPr>
              <a:t>public</a:t>
            </a:r>
          </a:p>
          <a:p>
            <a:pPr algn="r"/>
            <a:r>
              <a:rPr lang="en-US" sz="1600" dirty="0">
                <a:latin typeface="+mn-lt"/>
                <a:cs typeface="Arial" charset="0"/>
              </a:rPr>
              <a:t>key </a:t>
            </a:r>
          </a:p>
        </p:txBody>
      </p:sp>
      <p:pic>
        <p:nvPicPr>
          <p:cNvPr id="83975" name="Picture 7" descr="BS00768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flipV="1">
            <a:off x="3657600" y="4405314"/>
            <a:ext cx="458788" cy="2365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83976" name="Group 8"/>
          <p:cNvGrpSpPr>
            <a:grpSpLocks/>
          </p:cNvGrpSpPr>
          <p:nvPr/>
        </p:nvGrpSpPr>
        <p:grpSpPr bwMode="auto">
          <a:xfrm>
            <a:off x="3589339" y="4643439"/>
            <a:ext cx="503237" cy="604837"/>
            <a:chOff x="3008" y="2073"/>
            <a:chExt cx="317" cy="381"/>
          </a:xfrm>
        </p:grpSpPr>
        <p:grpSp>
          <p:nvGrpSpPr>
            <p:cNvPr id="84000" name="Group 9"/>
            <p:cNvGrpSpPr>
              <a:grpSpLocks/>
            </p:cNvGrpSpPr>
            <p:nvPr/>
          </p:nvGrpSpPr>
          <p:grpSpPr bwMode="auto">
            <a:xfrm>
              <a:off x="3008" y="2144"/>
              <a:ext cx="317" cy="310"/>
              <a:chOff x="3008" y="2144"/>
              <a:chExt cx="317" cy="310"/>
            </a:xfrm>
          </p:grpSpPr>
          <p:sp>
            <p:nvSpPr>
              <p:cNvPr id="84002" name="Text Box 10"/>
              <p:cNvSpPr txBox="1">
                <a:spLocks noChangeArrowheads="1"/>
              </p:cNvSpPr>
              <p:nvPr/>
            </p:nvSpPr>
            <p:spPr bwMode="auto">
              <a:xfrm>
                <a:off x="3008" y="2144"/>
                <a:ext cx="242"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dirty="0">
                    <a:solidFill>
                      <a:srgbClr val="C00000"/>
                    </a:solidFill>
                    <a:latin typeface="+mn-lt"/>
                    <a:cs typeface="Arial" charset="0"/>
                  </a:rPr>
                  <a:t>K </a:t>
                </a:r>
              </a:p>
            </p:txBody>
          </p:sp>
          <p:sp>
            <p:nvSpPr>
              <p:cNvPr id="84003" name="Text Box 11"/>
              <p:cNvSpPr txBox="1">
                <a:spLocks noChangeArrowheads="1"/>
              </p:cNvSpPr>
              <p:nvPr/>
            </p:nvSpPr>
            <p:spPr bwMode="auto">
              <a:xfrm>
                <a:off x="3138" y="2241"/>
                <a:ext cx="187" cy="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1600" dirty="0">
                    <a:solidFill>
                      <a:srgbClr val="C00000"/>
                    </a:solidFill>
                    <a:latin typeface="+mn-lt"/>
                    <a:cs typeface="Arial" charset="0"/>
                  </a:rPr>
                  <a:t>B</a:t>
                </a:r>
              </a:p>
            </p:txBody>
          </p:sp>
        </p:grpSp>
        <p:sp>
          <p:nvSpPr>
            <p:cNvPr id="84001" name="Text Box 12"/>
            <p:cNvSpPr txBox="1">
              <a:spLocks noChangeArrowheads="1"/>
            </p:cNvSpPr>
            <p:nvPr/>
          </p:nvSpPr>
          <p:spPr bwMode="auto">
            <a:xfrm>
              <a:off x="3140" y="2073"/>
              <a:ext cx="179" cy="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1600" dirty="0">
                  <a:solidFill>
                    <a:srgbClr val="C00000"/>
                  </a:solidFill>
                  <a:latin typeface="+mn-lt"/>
                  <a:cs typeface="Arial" charset="0"/>
                </a:rPr>
                <a:t>+</a:t>
              </a:r>
            </a:p>
          </p:txBody>
        </p:sp>
      </p:grpSp>
      <p:sp>
        <p:nvSpPr>
          <p:cNvPr id="83977" name="Line 13"/>
          <p:cNvSpPr>
            <a:spLocks noChangeShapeType="1"/>
          </p:cNvSpPr>
          <p:nvPr/>
        </p:nvSpPr>
        <p:spPr bwMode="auto">
          <a:xfrm>
            <a:off x="4086225" y="4651375"/>
            <a:ext cx="803274" cy="695326"/>
          </a:xfrm>
          <a:prstGeom prst="line">
            <a:avLst/>
          </a:prstGeom>
          <a:noFill/>
          <a:ln w="41275">
            <a:solidFill>
              <a:schemeClr val="tx1"/>
            </a:solidFill>
            <a:prstDash val="sysDot"/>
            <a:round/>
            <a:headEnd/>
            <a:tailEnd type="stealth" w="lg" len="lg"/>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83978" name="Text Box 14"/>
          <p:cNvSpPr txBox="1">
            <a:spLocks noChangeArrowheads="1"/>
          </p:cNvSpPr>
          <p:nvPr/>
        </p:nvSpPr>
        <p:spPr bwMode="auto">
          <a:xfrm>
            <a:off x="2024856" y="5844383"/>
            <a:ext cx="1309688" cy="825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r"/>
            <a:r>
              <a:rPr lang="en-US" sz="1600" dirty="0">
                <a:latin typeface="+mn-lt"/>
                <a:cs typeface="Arial" charset="0"/>
              </a:rPr>
              <a:t>Bob</a:t>
            </a:r>
            <a:r>
              <a:rPr lang="en-US" altLang="ja-JP" sz="1600" dirty="0">
                <a:latin typeface="+mn-lt"/>
                <a:cs typeface="Arial" charset="0"/>
              </a:rPr>
              <a:t>'s </a:t>
            </a:r>
          </a:p>
          <a:p>
            <a:pPr algn="r"/>
            <a:r>
              <a:rPr lang="en-US" sz="1600" dirty="0">
                <a:latin typeface="+mn-lt"/>
                <a:cs typeface="Arial" charset="0"/>
              </a:rPr>
              <a:t>identifying information </a:t>
            </a:r>
          </a:p>
        </p:txBody>
      </p:sp>
      <p:sp>
        <p:nvSpPr>
          <p:cNvPr id="83979" name="Line 15"/>
          <p:cNvSpPr>
            <a:spLocks noChangeShapeType="1"/>
          </p:cNvSpPr>
          <p:nvPr/>
        </p:nvSpPr>
        <p:spPr bwMode="auto">
          <a:xfrm flipV="1">
            <a:off x="4049713" y="5346701"/>
            <a:ext cx="827086" cy="428624"/>
          </a:xfrm>
          <a:prstGeom prst="line">
            <a:avLst/>
          </a:prstGeom>
          <a:noFill/>
          <a:ln w="41275">
            <a:solidFill>
              <a:schemeClr val="tx1"/>
            </a:solidFill>
            <a:prstDash val="sysDot"/>
            <a:round/>
            <a:headEnd/>
            <a:tailEnd type="stealth" w="lg" len="lg"/>
          </a:ln>
          <a:extLst>
            <a:ext uri="{909E8E84-426E-40dd-AFC4-6F175D3DCCD1}">
              <a14:hiddenFill xmlns:a14="http://schemas.microsoft.com/office/drawing/2010/main" xmlns="">
                <a:noFill/>
              </a14:hiddenFill>
            </a:ext>
          </a:extLst>
        </p:spPr>
        <p:txBody>
          <a:bodyPr/>
          <a:lstStyle/>
          <a:p>
            <a:endParaRPr lang="en-US" dirty="0">
              <a:latin typeface="+mn-lt"/>
            </a:endParaRPr>
          </a:p>
        </p:txBody>
      </p:sp>
      <p:grpSp>
        <p:nvGrpSpPr>
          <p:cNvPr id="54285" name="Group 16"/>
          <p:cNvGrpSpPr>
            <a:grpSpLocks/>
          </p:cNvGrpSpPr>
          <p:nvPr/>
        </p:nvGrpSpPr>
        <p:grpSpPr bwMode="auto">
          <a:xfrm>
            <a:off x="6350635" y="4604545"/>
            <a:ext cx="1192212" cy="955675"/>
            <a:chOff x="1126" y="2124"/>
            <a:chExt cx="751" cy="602"/>
          </a:xfrm>
          <a:solidFill>
            <a:srgbClr val="008000"/>
          </a:solidFill>
        </p:grpSpPr>
        <p:sp>
          <p:nvSpPr>
            <p:cNvPr id="54305" name="Rectangle 17"/>
            <p:cNvSpPr>
              <a:spLocks noChangeArrowheads="1"/>
            </p:cNvSpPr>
            <p:nvPr/>
          </p:nvSpPr>
          <p:spPr bwMode="auto">
            <a:xfrm>
              <a:off x="1126" y="2124"/>
              <a:ext cx="751" cy="602"/>
            </a:xfrm>
            <a:prstGeom prst="rect">
              <a:avLst/>
            </a:prstGeom>
            <a:grpFill/>
            <a:ln w="9525">
              <a:solidFill>
                <a:schemeClr val="tx1"/>
              </a:solidFill>
              <a:miter lim="800000"/>
              <a:headEnd/>
              <a:tailEnd/>
            </a:ln>
          </p:spPr>
          <p:txBody>
            <a:bodyPr wrap="none" anchor="ctr"/>
            <a:lstStyle/>
            <a:p>
              <a:pPr>
                <a:defRPr/>
              </a:pPr>
              <a:endParaRPr lang="en-US" dirty="0">
                <a:latin typeface="+mn-lt"/>
                <a:cs typeface="Arial" charset="0"/>
              </a:endParaRPr>
            </a:p>
          </p:txBody>
        </p:sp>
        <p:sp>
          <p:nvSpPr>
            <p:cNvPr id="54306" name="Text Box 18"/>
            <p:cNvSpPr txBox="1">
              <a:spLocks noChangeArrowheads="1"/>
            </p:cNvSpPr>
            <p:nvPr/>
          </p:nvSpPr>
          <p:spPr bwMode="auto">
            <a:xfrm>
              <a:off x="1201" y="2127"/>
              <a:ext cx="608" cy="582"/>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sz="1800" dirty="0">
                  <a:solidFill>
                    <a:schemeClr val="bg1"/>
                  </a:solidFill>
                  <a:latin typeface="+mn-lt"/>
                  <a:cs typeface="Arial" charset="0"/>
                </a:rPr>
                <a:t>digital</a:t>
              </a:r>
            </a:p>
            <a:p>
              <a:pPr algn="ctr">
                <a:defRPr/>
              </a:pPr>
              <a:r>
                <a:rPr lang="en-US" sz="1800" dirty="0">
                  <a:solidFill>
                    <a:schemeClr val="bg1"/>
                  </a:solidFill>
                  <a:latin typeface="+mn-lt"/>
                  <a:cs typeface="Arial" charset="0"/>
                </a:rPr>
                <a:t>signature</a:t>
              </a:r>
            </a:p>
            <a:p>
              <a:pPr algn="ctr">
                <a:defRPr/>
              </a:pPr>
              <a:r>
                <a:rPr lang="en-US" sz="1800" dirty="0">
                  <a:solidFill>
                    <a:schemeClr val="bg1"/>
                  </a:solidFill>
                  <a:latin typeface="+mn-lt"/>
                  <a:cs typeface="Arial" charset="0"/>
                </a:rPr>
                <a:t>(encrypt)</a:t>
              </a:r>
            </a:p>
          </p:txBody>
        </p:sp>
      </p:grpSp>
      <p:sp>
        <p:nvSpPr>
          <p:cNvPr id="83981" name="Text Box 19"/>
          <p:cNvSpPr txBox="1">
            <a:spLocks noChangeArrowheads="1"/>
          </p:cNvSpPr>
          <p:nvPr/>
        </p:nvSpPr>
        <p:spPr bwMode="auto">
          <a:xfrm>
            <a:off x="5955506" y="5911850"/>
            <a:ext cx="960438" cy="825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r"/>
            <a:r>
              <a:rPr lang="en-US" sz="1600" dirty="0">
                <a:latin typeface="+mn-lt"/>
                <a:cs typeface="Arial" charset="0"/>
              </a:rPr>
              <a:t>CA </a:t>
            </a:r>
          </a:p>
          <a:p>
            <a:pPr algn="r"/>
            <a:r>
              <a:rPr lang="en-US" sz="1600" dirty="0">
                <a:latin typeface="+mn-lt"/>
                <a:cs typeface="Arial" charset="0"/>
              </a:rPr>
              <a:t>private</a:t>
            </a:r>
          </a:p>
          <a:p>
            <a:pPr algn="r"/>
            <a:r>
              <a:rPr lang="en-US" sz="1600" dirty="0">
                <a:latin typeface="+mn-lt"/>
                <a:cs typeface="Arial" charset="0"/>
              </a:rPr>
              <a:t>key </a:t>
            </a:r>
          </a:p>
        </p:txBody>
      </p:sp>
      <p:pic>
        <p:nvPicPr>
          <p:cNvPr id="83982" name="Picture 20" descr="BS00768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flipV="1">
            <a:off x="7123906" y="6005514"/>
            <a:ext cx="458788" cy="2365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83983" name="Group 21"/>
          <p:cNvGrpSpPr>
            <a:grpSpLocks/>
          </p:cNvGrpSpPr>
          <p:nvPr/>
        </p:nvGrpSpPr>
        <p:grpSpPr bwMode="auto">
          <a:xfrm>
            <a:off x="6834978" y="6243639"/>
            <a:ext cx="644525" cy="479425"/>
            <a:chOff x="3784" y="3688"/>
            <a:chExt cx="406" cy="302"/>
          </a:xfrm>
        </p:grpSpPr>
        <p:sp>
          <p:nvSpPr>
            <p:cNvPr id="83998" name="Text Box 22"/>
            <p:cNvSpPr txBox="1">
              <a:spLocks noChangeArrowheads="1"/>
            </p:cNvSpPr>
            <p:nvPr/>
          </p:nvSpPr>
          <p:spPr bwMode="auto">
            <a:xfrm>
              <a:off x="3784" y="3688"/>
              <a:ext cx="242"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dirty="0">
                  <a:solidFill>
                    <a:srgbClr val="C00000"/>
                  </a:solidFill>
                  <a:latin typeface="+mn-lt"/>
                  <a:cs typeface="Arial" charset="0"/>
                </a:rPr>
                <a:t>K </a:t>
              </a:r>
            </a:p>
          </p:txBody>
        </p:sp>
        <p:sp>
          <p:nvSpPr>
            <p:cNvPr id="83999" name="Text Box 23"/>
            <p:cNvSpPr txBox="1">
              <a:spLocks noChangeArrowheads="1"/>
            </p:cNvSpPr>
            <p:nvPr/>
          </p:nvSpPr>
          <p:spPr bwMode="auto">
            <a:xfrm>
              <a:off x="3926" y="3777"/>
              <a:ext cx="264" cy="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1600" dirty="0">
                  <a:solidFill>
                    <a:srgbClr val="C00000"/>
                  </a:solidFill>
                  <a:latin typeface="+mn-lt"/>
                  <a:cs typeface="Arial" charset="0"/>
                </a:rPr>
                <a:t>CA</a:t>
              </a:r>
            </a:p>
          </p:txBody>
        </p:sp>
      </p:grpSp>
      <p:sp>
        <p:nvSpPr>
          <p:cNvPr id="83984" name="Text Box 24"/>
          <p:cNvSpPr txBox="1">
            <a:spLocks noChangeArrowheads="1"/>
          </p:cNvSpPr>
          <p:nvPr/>
        </p:nvSpPr>
        <p:spPr bwMode="auto">
          <a:xfrm>
            <a:off x="7061333" y="6061076"/>
            <a:ext cx="268022"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400" dirty="0">
                <a:solidFill>
                  <a:srgbClr val="C00000"/>
                </a:solidFill>
                <a:latin typeface="+mn-lt"/>
                <a:cs typeface="Arial" charset="0"/>
              </a:rPr>
              <a:t>-</a:t>
            </a:r>
          </a:p>
        </p:txBody>
      </p:sp>
      <p:sp>
        <p:nvSpPr>
          <p:cNvPr id="83985" name="Line 25"/>
          <p:cNvSpPr>
            <a:spLocks noChangeShapeType="1"/>
          </p:cNvSpPr>
          <p:nvPr/>
        </p:nvSpPr>
        <p:spPr bwMode="auto">
          <a:xfrm flipV="1">
            <a:off x="7042944" y="5824539"/>
            <a:ext cx="0" cy="428625"/>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83986" name="Line 26"/>
          <p:cNvSpPr>
            <a:spLocks noChangeShapeType="1"/>
          </p:cNvSpPr>
          <p:nvPr/>
        </p:nvSpPr>
        <p:spPr bwMode="auto">
          <a:xfrm>
            <a:off x="4876800" y="5346702"/>
            <a:ext cx="1472249" cy="7937"/>
          </a:xfrm>
          <a:prstGeom prst="line">
            <a:avLst/>
          </a:prstGeom>
          <a:noFill/>
          <a:ln w="76200">
            <a:solidFill>
              <a:schemeClr val="accent5"/>
            </a:solidFill>
            <a:round/>
            <a:headEnd/>
            <a:tailEnd type="stealth" w="lg" len="lg"/>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83987" name="Line 27"/>
          <p:cNvSpPr>
            <a:spLocks noChangeShapeType="1"/>
          </p:cNvSpPr>
          <p:nvPr/>
        </p:nvSpPr>
        <p:spPr bwMode="auto">
          <a:xfrm>
            <a:off x="7553961" y="5354637"/>
            <a:ext cx="1299209" cy="1"/>
          </a:xfrm>
          <a:prstGeom prst="line">
            <a:avLst/>
          </a:prstGeom>
          <a:noFill/>
          <a:ln w="76200">
            <a:solidFill>
              <a:schemeClr val="accent5"/>
            </a:solidFill>
            <a:round/>
            <a:headEnd/>
            <a:tailEnd type="stealth" w="lg" len="lg"/>
          </a:ln>
          <a:extLst>
            <a:ext uri="{909E8E84-426E-40dd-AFC4-6F175D3DCCD1}">
              <a14:hiddenFill xmlns:a14="http://schemas.microsoft.com/office/drawing/2010/main" xmlns="">
                <a:noFill/>
              </a14:hiddenFill>
            </a:ext>
          </a:extLst>
        </p:spPr>
        <p:txBody>
          <a:bodyPr/>
          <a:lstStyle/>
          <a:p>
            <a:endParaRPr lang="en-US" dirty="0">
              <a:latin typeface="+mn-lt"/>
            </a:endParaRPr>
          </a:p>
        </p:txBody>
      </p:sp>
      <p:grpSp>
        <p:nvGrpSpPr>
          <p:cNvPr id="83988" name="Group 28"/>
          <p:cNvGrpSpPr>
            <a:grpSpLocks/>
          </p:cNvGrpSpPr>
          <p:nvPr/>
        </p:nvGrpSpPr>
        <p:grpSpPr bwMode="auto">
          <a:xfrm>
            <a:off x="8854757" y="4536759"/>
            <a:ext cx="858838" cy="1158875"/>
            <a:chOff x="4446" y="2648"/>
            <a:chExt cx="541" cy="730"/>
          </a:xfrm>
        </p:grpSpPr>
        <p:pic>
          <p:nvPicPr>
            <p:cNvPr id="83991" name="Picture 29" descr="SO00109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46" y="2648"/>
              <a:ext cx="541" cy="7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83992" name="Group 30"/>
            <p:cNvGrpSpPr>
              <a:grpSpLocks/>
            </p:cNvGrpSpPr>
            <p:nvPr/>
          </p:nvGrpSpPr>
          <p:grpSpPr bwMode="auto">
            <a:xfrm>
              <a:off x="4624" y="2766"/>
              <a:ext cx="287" cy="381"/>
              <a:chOff x="3008" y="2073"/>
              <a:chExt cx="287" cy="381"/>
            </a:xfrm>
          </p:grpSpPr>
          <p:grpSp>
            <p:nvGrpSpPr>
              <p:cNvPr id="83994" name="Group 31"/>
              <p:cNvGrpSpPr>
                <a:grpSpLocks/>
              </p:cNvGrpSpPr>
              <p:nvPr/>
            </p:nvGrpSpPr>
            <p:grpSpPr bwMode="auto">
              <a:xfrm>
                <a:off x="3008" y="2144"/>
                <a:ext cx="287" cy="310"/>
                <a:chOff x="3008" y="2144"/>
                <a:chExt cx="287" cy="310"/>
              </a:xfrm>
            </p:grpSpPr>
            <p:sp>
              <p:nvSpPr>
                <p:cNvPr id="83996" name="Text Box 32"/>
                <p:cNvSpPr txBox="1">
                  <a:spLocks noChangeArrowheads="1"/>
                </p:cNvSpPr>
                <p:nvPr/>
              </p:nvSpPr>
              <p:spPr bwMode="auto">
                <a:xfrm>
                  <a:off x="3008" y="2144"/>
                  <a:ext cx="242" cy="252"/>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dirty="0">
                      <a:solidFill>
                        <a:srgbClr val="FF0000"/>
                      </a:solidFill>
                      <a:latin typeface="+mn-lt"/>
                      <a:cs typeface="Arial" charset="0"/>
                    </a:rPr>
                    <a:t>K </a:t>
                  </a:r>
                </a:p>
              </p:txBody>
            </p:sp>
            <p:sp>
              <p:nvSpPr>
                <p:cNvPr id="83997" name="Text Box 33"/>
                <p:cNvSpPr txBox="1">
                  <a:spLocks noChangeArrowheads="1"/>
                </p:cNvSpPr>
                <p:nvPr/>
              </p:nvSpPr>
              <p:spPr bwMode="auto">
                <a:xfrm>
                  <a:off x="3108" y="2241"/>
                  <a:ext cx="187" cy="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1600" dirty="0">
                      <a:solidFill>
                        <a:srgbClr val="FF0000"/>
                      </a:solidFill>
                      <a:latin typeface="+mn-lt"/>
                      <a:cs typeface="Arial" charset="0"/>
                    </a:rPr>
                    <a:t>B</a:t>
                  </a:r>
                </a:p>
              </p:txBody>
            </p:sp>
          </p:grpSp>
          <p:sp>
            <p:nvSpPr>
              <p:cNvPr id="83995" name="Text Box 34"/>
              <p:cNvSpPr txBox="1">
                <a:spLocks noChangeArrowheads="1"/>
              </p:cNvSpPr>
              <p:nvPr/>
            </p:nvSpPr>
            <p:spPr bwMode="auto">
              <a:xfrm>
                <a:off x="3113" y="2073"/>
                <a:ext cx="179" cy="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1600" dirty="0">
                    <a:solidFill>
                      <a:srgbClr val="FF0000"/>
                    </a:solidFill>
                    <a:latin typeface="+mn-lt"/>
                    <a:cs typeface="Arial" charset="0"/>
                  </a:rPr>
                  <a:t>+</a:t>
                </a:r>
              </a:p>
            </p:txBody>
          </p:sp>
        </p:grpSp>
        <p:pic>
          <p:nvPicPr>
            <p:cNvPr id="83993" name="Picture 35" descr="BS00768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flipV="1">
              <a:off x="4640" y="3118"/>
              <a:ext cx="289" cy="1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83989" name="Text Box 36"/>
          <p:cNvSpPr txBox="1">
            <a:spLocks noChangeArrowheads="1"/>
          </p:cNvSpPr>
          <p:nvPr/>
        </p:nvSpPr>
        <p:spPr bwMode="auto">
          <a:xfrm>
            <a:off x="7855745" y="5775326"/>
            <a:ext cx="2312987" cy="1006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r"/>
            <a:r>
              <a:rPr lang="en-US" dirty="0">
                <a:latin typeface="+mn-lt"/>
                <a:cs typeface="Arial" charset="0"/>
              </a:rPr>
              <a:t>certificate for Bob</a:t>
            </a:r>
            <a:r>
              <a:rPr lang="en-US" altLang="ja-JP" dirty="0">
                <a:latin typeface="+mn-lt"/>
                <a:cs typeface="Arial" charset="0"/>
              </a:rPr>
              <a:t>'s public key, signed by CA</a:t>
            </a:r>
            <a:endParaRPr lang="en-US" dirty="0">
              <a:latin typeface="+mn-lt"/>
              <a:cs typeface="Arial" charset="0"/>
            </a:endParaRPr>
          </a:p>
        </p:txBody>
      </p:sp>
      <p:pic>
        <p:nvPicPr>
          <p:cNvPr id="38" name="图片 37"/>
          <p:cNvPicPr>
            <a:picLocks noChangeAspect="1"/>
          </p:cNvPicPr>
          <p:nvPr/>
        </p:nvPicPr>
        <p:blipFill>
          <a:blip r:embed="rId5">
            <a:extLst>
              <a:ext uri="{BEBA8EAE-BF5A-486C-A8C5-ECC9F3942E4B}">
                <a14:imgProps xmlns:a14="http://schemas.microsoft.com/office/drawing/2010/main">
                  <a14:imgLayer r:embed="rId6">
                    <a14:imgEffect>
                      <a14:backgroundRemoval t="0" b="100000" l="0" r="100000">
                        <a14:foregroundMark x1="30147" y1="29323" x2="58824" y2="11278"/>
                        <a14:foregroundMark x1="38971" y1="45865" x2="66912" y2="24060"/>
                        <a14:foregroundMark x1="17647" y1="72180" x2="27206" y2="90226"/>
                        <a14:foregroundMark x1="35294" y1="66917" x2="59559" y2="87218"/>
                        <a14:foregroundMark x1="67647" y1="70677" x2="88971" y2="89474"/>
                        <a14:foregroundMark x1="97059" y1="90977" x2="77941" y2="72180"/>
                        <a14:foregroundMark x1="18382" y1="95489" x2="19118" y2="70677"/>
                        <a14:foregroundMark x1="52941" y1="53383" x2="51471" y2="75940"/>
                        <a14:foregroundMark x1="7353" y1="76692" x2="15441" y2="87970"/>
                        <a14:foregroundMark x1="6618" y1="91729" x2="12500" y2="89474"/>
                        <a14:foregroundMark x1="56618" y1="60150" x2="55882" y2="72180"/>
                        <a14:foregroundMark x1="46324" y1="58647" x2="44118" y2="69925"/>
                        <a14:foregroundMark x1="79412" y1="93985" x2="64706" y2="87970"/>
                        <a14:foregroundMark x1="58824" y1="53383" x2="58824" y2="38346"/>
                        <a14:foregroundMark x1="58824" y1="18045" x2="71324" y2="25564"/>
                        <a14:foregroundMark x1="50000" y1="10526" x2="66912" y2="7519"/>
                        <a14:foregroundMark x1="37500" y1="14286" x2="48529" y2="5263"/>
                        <a14:foregroundMark x1="30882" y1="26316" x2="38235" y2="11278"/>
                      </a14:backgroundRemoval>
                    </a14:imgEffect>
                  </a14:imgLayer>
                </a14:imgProps>
              </a:ext>
            </a:extLst>
          </a:blip>
          <a:stretch>
            <a:fillRect/>
          </a:stretch>
        </p:blipFill>
        <p:spPr>
          <a:xfrm>
            <a:off x="3294358" y="5695634"/>
            <a:ext cx="833082" cy="814705"/>
          </a:xfrm>
          <a:prstGeom prst="rect">
            <a:avLst/>
          </a:prstGeom>
        </p:spPr>
      </p:pic>
      <p:sp>
        <p:nvSpPr>
          <p:cNvPr id="3" name="灯片编号占位符 2"/>
          <p:cNvSpPr>
            <a:spLocks noGrp="1"/>
          </p:cNvSpPr>
          <p:nvPr>
            <p:ph type="sldNum" sz="quarter" idx="12"/>
          </p:nvPr>
        </p:nvSpPr>
        <p:spPr/>
        <p:txBody>
          <a:bodyPr/>
          <a:lstStyle/>
          <a:p>
            <a:pPr>
              <a:defRPr/>
            </a:pPr>
            <a:fld id="{B5976719-4C93-4032-AE44-9AF0CDE2F195}" type="slidenum">
              <a:rPr lang="en-US" altLang="zh-CN" smtClean="0"/>
              <a:pPr>
                <a:defRPr/>
              </a:pPr>
              <a:t>93</a:t>
            </a:fld>
            <a:endParaRPr lang="en-US" altLang="zh-CN" dirty="0"/>
          </a:p>
        </p:txBody>
      </p:sp>
    </p:spTree>
    <p:extLst>
      <p:ext uri="{BB962C8B-B14F-4D97-AF65-F5344CB8AC3E}">
        <p14:creationId xmlns:p14="http://schemas.microsoft.com/office/powerpoint/2010/main" val="378782053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008" name="Rectangle 2"/>
          <p:cNvSpPr>
            <a:spLocks noGrp="1" noChangeArrowheads="1"/>
          </p:cNvSpPr>
          <p:nvPr>
            <p:ph type="title"/>
          </p:nvPr>
        </p:nvSpPr>
        <p:spPr/>
        <p:txBody>
          <a:bodyPr/>
          <a:lstStyle/>
          <a:p>
            <a:r>
              <a:rPr lang="en-US" dirty="0"/>
              <a:t>Certification authorities</a:t>
            </a:r>
          </a:p>
        </p:txBody>
      </p:sp>
      <p:sp>
        <p:nvSpPr>
          <p:cNvPr id="84994" name="Rectangle 3"/>
          <p:cNvSpPr>
            <a:spLocks noGrp="1" noChangeArrowheads="1"/>
          </p:cNvSpPr>
          <p:nvPr>
            <p:ph type="body" sz="half" idx="4294967295"/>
          </p:nvPr>
        </p:nvSpPr>
        <p:spPr>
          <a:xfrm>
            <a:off x="2001838" y="1254127"/>
            <a:ext cx="7727950" cy="1755775"/>
          </a:xfrm>
        </p:spPr>
        <p:txBody>
          <a:bodyPr/>
          <a:lstStyle/>
          <a:p>
            <a:r>
              <a:rPr lang="en-US" sz="2400" dirty="0">
                <a:solidFill>
                  <a:schemeClr val="tx2"/>
                </a:solidFill>
              </a:rPr>
              <a:t>when Alice wants Bob</a:t>
            </a:r>
            <a:r>
              <a:rPr lang="en-US" altLang="zh-CN" sz="2400" dirty="0">
                <a:solidFill>
                  <a:schemeClr val="tx2"/>
                </a:solidFill>
              </a:rPr>
              <a:t>'</a:t>
            </a:r>
            <a:r>
              <a:rPr lang="en-US" altLang="ja-JP" sz="2400" dirty="0">
                <a:solidFill>
                  <a:schemeClr val="tx2"/>
                </a:solidFill>
              </a:rPr>
              <a:t>s public key:</a:t>
            </a:r>
          </a:p>
          <a:p>
            <a:pPr lvl="1"/>
            <a:r>
              <a:rPr lang="en-US" dirty="0">
                <a:solidFill>
                  <a:schemeClr val="tx2"/>
                </a:solidFill>
              </a:rPr>
              <a:t>gets </a:t>
            </a:r>
            <a:r>
              <a:rPr lang="en-US" u="sng" dirty="0">
                <a:solidFill>
                  <a:schemeClr val="accent6"/>
                </a:solidFill>
              </a:rPr>
              <a:t>Bob</a:t>
            </a:r>
            <a:r>
              <a:rPr lang="en-US" altLang="ja-JP" u="sng" dirty="0">
                <a:solidFill>
                  <a:schemeClr val="accent6"/>
                </a:solidFill>
              </a:rPr>
              <a:t>'s certificate </a:t>
            </a:r>
            <a:r>
              <a:rPr lang="en-US" altLang="ja-JP" dirty="0">
                <a:solidFill>
                  <a:schemeClr val="tx2"/>
                </a:solidFill>
              </a:rPr>
              <a:t>(Bob or elsewhere).</a:t>
            </a:r>
          </a:p>
          <a:p>
            <a:pPr lvl="1"/>
            <a:r>
              <a:rPr lang="en-US" dirty="0">
                <a:solidFill>
                  <a:schemeClr val="tx2"/>
                </a:solidFill>
              </a:rPr>
              <a:t>apply </a:t>
            </a:r>
            <a:r>
              <a:rPr lang="en-US" dirty="0">
                <a:solidFill>
                  <a:schemeClr val="accent2"/>
                </a:solidFill>
              </a:rPr>
              <a:t>CA</a:t>
            </a:r>
            <a:r>
              <a:rPr lang="en-US" altLang="ja-JP" dirty="0">
                <a:solidFill>
                  <a:schemeClr val="accent2"/>
                </a:solidFill>
              </a:rPr>
              <a:t>'s public key </a:t>
            </a:r>
            <a:r>
              <a:rPr lang="en-US" altLang="ja-JP" dirty="0">
                <a:solidFill>
                  <a:schemeClr val="tx2"/>
                </a:solidFill>
              </a:rPr>
              <a:t>to Bob's certificate, get Bob's public key</a:t>
            </a:r>
            <a:endParaRPr lang="en-US" dirty="0">
              <a:solidFill>
                <a:schemeClr val="tx2"/>
              </a:solidFill>
            </a:endParaRPr>
          </a:p>
        </p:txBody>
      </p:sp>
      <p:pic>
        <p:nvPicPr>
          <p:cNvPr id="84995" name="Picture 4" descr="j0175664[1]"/>
          <p:cNvPicPr>
            <a:picLocks noGrp="1" noChangeAspect="1" noChangeArrowheads="1"/>
          </p:cNvPicPr>
          <p:nvPr>
            <p:ph sz="quarter" idx="4294967295"/>
          </p:nvPr>
        </p:nvPicPr>
        <p:blipFill>
          <a:blip r:embed="rId2" cstate="print">
            <a:extLst>
              <a:ext uri="{28A0092B-C50C-407E-A947-70E740481C1C}">
                <a14:useLocalDpi xmlns:a14="http://schemas.microsoft.com/office/drawing/2010/main" val="0"/>
              </a:ext>
            </a:extLst>
          </a:blip>
          <a:srcRect/>
          <a:stretch>
            <a:fillRect/>
          </a:stretch>
        </p:blipFill>
        <p:spPr>
          <a:xfrm>
            <a:off x="4720564" y="5431084"/>
            <a:ext cx="1265264" cy="1004078"/>
          </a:xfrm>
          <a:noFill/>
        </p:spPr>
      </p:pic>
      <p:sp>
        <p:nvSpPr>
          <p:cNvPr id="84996" name="Text Box 5"/>
          <p:cNvSpPr txBox="1">
            <a:spLocks noChangeArrowheads="1"/>
          </p:cNvSpPr>
          <p:nvPr/>
        </p:nvSpPr>
        <p:spPr bwMode="auto">
          <a:xfrm>
            <a:off x="7266940" y="3413760"/>
            <a:ext cx="960438" cy="825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r"/>
            <a:r>
              <a:rPr lang="en-US" sz="1600" dirty="0">
                <a:latin typeface="+mn-lt"/>
                <a:cs typeface="Arial" charset="0"/>
              </a:rPr>
              <a:t>Bob</a:t>
            </a:r>
            <a:r>
              <a:rPr lang="en-US" altLang="ja-JP" sz="1600" dirty="0">
                <a:latin typeface="+mn-lt"/>
                <a:cs typeface="Arial" charset="0"/>
              </a:rPr>
              <a:t>'s </a:t>
            </a:r>
          </a:p>
          <a:p>
            <a:pPr algn="r"/>
            <a:r>
              <a:rPr lang="en-US" sz="1600" dirty="0">
                <a:latin typeface="+mn-lt"/>
                <a:cs typeface="Arial" charset="0"/>
              </a:rPr>
              <a:t>public</a:t>
            </a:r>
          </a:p>
          <a:p>
            <a:pPr algn="r"/>
            <a:r>
              <a:rPr lang="en-US" sz="1600" dirty="0">
                <a:latin typeface="+mn-lt"/>
                <a:cs typeface="Arial" charset="0"/>
              </a:rPr>
              <a:t>key </a:t>
            </a:r>
          </a:p>
        </p:txBody>
      </p:sp>
      <p:pic>
        <p:nvPicPr>
          <p:cNvPr id="84997" name="Picture 6" descr="BS00768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flipV="1">
            <a:off x="6992302" y="3529967"/>
            <a:ext cx="458788" cy="2365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84998" name="Group 7"/>
          <p:cNvGrpSpPr>
            <a:grpSpLocks/>
          </p:cNvGrpSpPr>
          <p:nvPr/>
        </p:nvGrpSpPr>
        <p:grpSpPr bwMode="auto">
          <a:xfrm>
            <a:off x="7030403" y="3777299"/>
            <a:ext cx="493712" cy="604837"/>
            <a:chOff x="3008" y="2073"/>
            <a:chExt cx="311" cy="381"/>
          </a:xfrm>
        </p:grpSpPr>
        <p:grpSp>
          <p:nvGrpSpPr>
            <p:cNvPr id="85019" name="Group 8"/>
            <p:cNvGrpSpPr>
              <a:grpSpLocks/>
            </p:cNvGrpSpPr>
            <p:nvPr/>
          </p:nvGrpSpPr>
          <p:grpSpPr bwMode="auto">
            <a:xfrm>
              <a:off x="3008" y="2144"/>
              <a:ext cx="311" cy="310"/>
              <a:chOff x="3008" y="2144"/>
              <a:chExt cx="311" cy="310"/>
            </a:xfrm>
          </p:grpSpPr>
          <p:sp>
            <p:nvSpPr>
              <p:cNvPr id="85021" name="Text Box 9"/>
              <p:cNvSpPr txBox="1">
                <a:spLocks noChangeArrowheads="1"/>
              </p:cNvSpPr>
              <p:nvPr/>
            </p:nvSpPr>
            <p:spPr bwMode="auto">
              <a:xfrm>
                <a:off x="3008" y="2144"/>
                <a:ext cx="242"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dirty="0">
                    <a:solidFill>
                      <a:srgbClr val="C00000"/>
                    </a:solidFill>
                    <a:latin typeface="+mn-lt"/>
                    <a:cs typeface="Arial" charset="0"/>
                  </a:rPr>
                  <a:t>K </a:t>
                </a:r>
              </a:p>
            </p:txBody>
          </p:sp>
          <p:sp>
            <p:nvSpPr>
              <p:cNvPr id="85022" name="Text Box 10"/>
              <p:cNvSpPr txBox="1">
                <a:spLocks noChangeArrowheads="1"/>
              </p:cNvSpPr>
              <p:nvPr/>
            </p:nvSpPr>
            <p:spPr bwMode="auto">
              <a:xfrm>
                <a:off x="3132" y="2241"/>
                <a:ext cx="187" cy="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1600" dirty="0">
                    <a:solidFill>
                      <a:srgbClr val="C00000"/>
                    </a:solidFill>
                    <a:latin typeface="+mn-lt"/>
                    <a:cs typeface="Arial" charset="0"/>
                  </a:rPr>
                  <a:t>B</a:t>
                </a:r>
              </a:p>
            </p:txBody>
          </p:sp>
        </p:grpSp>
        <p:sp>
          <p:nvSpPr>
            <p:cNvPr id="85020" name="Text Box 11"/>
            <p:cNvSpPr txBox="1">
              <a:spLocks noChangeArrowheads="1"/>
            </p:cNvSpPr>
            <p:nvPr/>
          </p:nvSpPr>
          <p:spPr bwMode="auto">
            <a:xfrm>
              <a:off x="3131" y="2073"/>
              <a:ext cx="179" cy="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1600" dirty="0">
                  <a:solidFill>
                    <a:srgbClr val="C00000"/>
                  </a:solidFill>
                  <a:latin typeface="+mn-lt"/>
                  <a:cs typeface="Arial" charset="0"/>
                </a:rPr>
                <a:t>+</a:t>
              </a:r>
            </a:p>
          </p:txBody>
        </p:sp>
      </p:grpSp>
      <p:grpSp>
        <p:nvGrpSpPr>
          <p:cNvPr id="55304" name="Group 12"/>
          <p:cNvGrpSpPr>
            <a:grpSpLocks/>
          </p:cNvGrpSpPr>
          <p:nvPr/>
        </p:nvGrpSpPr>
        <p:grpSpPr bwMode="auto">
          <a:xfrm>
            <a:off x="4653916" y="3372486"/>
            <a:ext cx="1192213" cy="955675"/>
            <a:chOff x="1126" y="2124"/>
            <a:chExt cx="751" cy="602"/>
          </a:xfrm>
          <a:solidFill>
            <a:srgbClr val="008000"/>
          </a:solidFill>
        </p:grpSpPr>
        <p:sp>
          <p:nvSpPr>
            <p:cNvPr id="55324" name="Rectangle 13"/>
            <p:cNvSpPr>
              <a:spLocks noChangeArrowheads="1"/>
            </p:cNvSpPr>
            <p:nvPr/>
          </p:nvSpPr>
          <p:spPr bwMode="auto">
            <a:xfrm>
              <a:off x="1126" y="2124"/>
              <a:ext cx="751" cy="602"/>
            </a:xfrm>
            <a:prstGeom prst="rect">
              <a:avLst/>
            </a:prstGeom>
            <a:grpFill/>
            <a:ln w="9525">
              <a:solidFill>
                <a:schemeClr val="tx1"/>
              </a:solidFill>
              <a:miter lim="800000"/>
              <a:headEnd/>
              <a:tailEnd/>
            </a:ln>
          </p:spPr>
          <p:txBody>
            <a:bodyPr wrap="none" anchor="ctr"/>
            <a:lstStyle/>
            <a:p>
              <a:pPr>
                <a:defRPr/>
              </a:pPr>
              <a:endParaRPr lang="en-US" dirty="0">
                <a:latin typeface="+mn-lt"/>
                <a:cs typeface="Arial" charset="0"/>
              </a:endParaRPr>
            </a:p>
          </p:txBody>
        </p:sp>
        <p:sp>
          <p:nvSpPr>
            <p:cNvPr id="55325" name="Text Box 14"/>
            <p:cNvSpPr txBox="1">
              <a:spLocks noChangeArrowheads="1"/>
            </p:cNvSpPr>
            <p:nvPr/>
          </p:nvSpPr>
          <p:spPr bwMode="auto">
            <a:xfrm>
              <a:off x="1201" y="2127"/>
              <a:ext cx="608" cy="582"/>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sz="1800" dirty="0">
                  <a:solidFill>
                    <a:schemeClr val="bg1"/>
                  </a:solidFill>
                  <a:latin typeface="+mn-lt"/>
                  <a:cs typeface="Arial" charset="0"/>
                </a:rPr>
                <a:t>digital</a:t>
              </a:r>
            </a:p>
            <a:p>
              <a:pPr algn="ctr">
                <a:defRPr/>
              </a:pPr>
              <a:r>
                <a:rPr lang="en-US" sz="1800" dirty="0">
                  <a:solidFill>
                    <a:schemeClr val="bg1"/>
                  </a:solidFill>
                  <a:latin typeface="+mn-lt"/>
                  <a:cs typeface="Arial" charset="0"/>
                </a:rPr>
                <a:t>signature</a:t>
              </a:r>
            </a:p>
            <a:p>
              <a:pPr algn="ctr">
                <a:defRPr/>
              </a:pPr>
              <a:r>
                <a:rPr lang="en-US" sz="1800" dirty="0">
                  <a:solidFill>
                    <a:schemeClr val="bg1"/>
                  </a:solidFill>
                  <a:latin typeface="+mn-lt"/>
                  <a:cs typeface="Arial" charset="0"/>
                </a:rPr>
                <a:t>(decrypt)</a:t>
              </a:r>
            </a:p>
          </p:txBody>
        </p:sp>
      </p:grpSp>
      <p:sp>
        <p:nvSpPr>
          <p:cNvPr id="85000" name="Text Box 15"/>
          <p:cNvSpPr txBox="1">
            <a:spLocks noChangeArrowheads="1"/>
          </p:cNvSpPr>
          <p:nvPr/>
        </p:nvSpPr>
        <p:spPr bwMode="auto">
          <a:xfrm>
            <a:off x="4185604" y="4469448"/>
            <a:ext cx="960437" cy="825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r"/>
            <a:r>
              <a:rPr lang="en-US" sz="1600" dirty="0">
                <a:latin typeface="+mn-lt"/>
                <a:cs typeface="Arial" charset="0"/>
              </a:rPr>
              <a:t>CA </a:t>
            </a:r>
          </a:p>
          <a:p>
            <a:pPr algn="r"/>
            <a:r>
              <a:rPr lang="en-US" sz="1600" dirty="0">
                <a:latin typeface="+mn-lt"/>
                <a:cs typeface="Arial" charset="0"/>
              </a:rPr>
              <a:t>public</a:t>
            </a:r>
          </a:p>
          <a:p>
            <a:pPr algn="r"/>
            <a:r>
              <a:rPr lang="en-US" sz="1600" dirty="0">
                <a:latin typeface="+mn-lt"/>
                <a:cs typeface="Arial" charset="0"/>
              </a:rPr>
              <a:t>key </a:t>
            </a:r>
          </a:p>
        </p:txBody>
      </p:sp>
      <p:pic>
        <p:nvPicPr>
          <p:cNvPr id="85001" name="Picture 16" descr="BS00768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flipV="1">
            <a:off x="5425440" y="4477385"/>
            <a:ext cx="458788" cy="2365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85002" name="Group 17"/>
          <p:cNvGrpSpPr>
            <a:grpSpLocks/>
          </p:cNvGrpSpPr>
          <p:nvPr/>
        </p:nvGrpSpPr>
        <p:grpSpPr bwMode="auto">
          <a:xfrm>
            <a:off x="5427033" y="4756786"/>
            <a:ext cx="644525" cy="479425"/>
            <a:chOff x="3784" y="3688"/>
            <a:chExt cx="406" cy="302"/>
          </a:xfrm>
        </p:grpSpPr>
        <p:sp>
          <p:nvSpPr>
            <p:cNvPr id="85017" name="Text Box 18"/>
            <p:cNvSpPr txBox="1">
              <a:spLocks noChangeArrowheads="1"/>
            </p:cNvSpPr>
            <p:nvPr/>
          </p:nvSpPr>
          <p:spPr bwMode="auto">
            <a:xfrm>
              <a:off x="3784" y="3688"/>
              <a:ext cx="242"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dirty="0">
                  <a:solidFill>
                    <a:srgbClr val="C00000"/>
                  </a:solidFill>
                  <a:latin typeface="+mn-lt"/>
                  <a:cs typeface="Arial" charset="0"/>
                </a:rPr>
                <a:t>K </a:t>
              </a:r>
            </a:p>
          </p:txBody>
        </p:sp>
        <p:sp>
          <p:nvSpPr>
            <p:cNvPr id="85018" name="Text Box 19"/>
            <p:cNvSpPr txBox="1">
              <a:spLocks noChangeArrowheads="1"/>
            </p:cNvSpPr>
            <p:nvPr/>
          </p:nvSpPr>
          <p:spPr bwMode="auto">
            <a:xfrm>
              <a:off x="3926" y="3777"/>
              <a:ext cx="264" cy="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1600" dirty="0">
                  <a:solidFill>
                    <a:srgbClr val="C00000"/>
                  </a:solidFill>
                  <a:latin typeface="+mn-lt"/>
                  <a:cs typeface="Arial" charset="0"/>
                </a:rPr>
                <a:t>CA</a:t>
              </a:r>
            </a:p>
          </p:txBody>
        </p:sp>
      </p:grpSp>
      <p:sp>
        <p:nvSpPr>
          <p:cNvPr id="85003" name="Text Box 20"/>
          <p:cNvSpPr txBox="1">
            <a:spLocks noChangeArrowheads="1"/>
          </p:cNvSpPr>
          <p:nvPr/>
        </p:nvSpPr>
        <p:spPr bwMode="auto">
          <a:xfrm>
            <a:off x="5637194" y="4591686"/>
            <a:ext cx="332142"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400" dirty="0">
                <a:solidFill>
                  <a:srgbClr val="C00000"/>
                </a:solidFill>
                <a:latin typeface="+mn-lt"/>
                <a:cs typeface="Arial" charset="0"/>
              </a:rPr>
              <a:t>+</a:t>
            </a:r>
          </a:p>
        </p:txBody>
      </p:sp>
      <p:sp>
        <p:nvSpPr>
          <p:cNvPr id="85004" name="Line 21"/>
          <p:cNvSpPr>
            <a:spLocks noChangeShapeType="1"/>
          </p:cNvSpPr>
          <p:nvPr/>
        </p:nvSpPr>
        <p:spPr bwMode="auto">
          <a:xfrm flipV="1">
            <a:off x="5228590" y="4396423"/>
            <a:ext cx="0" cy="893762"/>
          </a:xfrm>
          <a:prstGeom prst="line">
            <a:avLst/>
          </a:prstGeom>
          <a:noFill/>
          <a:ln w="41275">
            <a:solidFill>
              <a:schemeClr val="tx1"/>
            </a:solidFill>
            <a:prstDash val="sysDot"/>
            <a:round/>
            <a:headEnd/>
            <a:tailEnd type="stealth" w="lg" len="lg"/>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85005" name="Line 22"/>
          <p:cNvSpPr>
            <a:spLocks noChangeShapeType="1"/>
          </p:cNvSpPr>
          <p:nvPr/>
        </p:nvSpPr>
        <p:spPr bwMode="auto">
          <a:xfrm>
            <a:off x="3004504" y="3820160"/>
            <a:ext cx="1627187" cy="6350"/>
          </a:xfrm>
          <a:prstGeom prst="line">
            <a:avLst/>
          </a:prstGeom>
          <a:noFill/>
          <a:ln w="76200">
            <a:solidFill>
              <a:schemeClr val="accent5"/>
            </a:solidFill>
            <a:round/>
            <a:headEnd/>
            <a:tailEnd type="stealth" w="lg" len="lg"/>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85006" name="Line 23"/>
          <p:cNvSpPr>
            <a:spLocks noChangeShapeType="1"/>
          </p:cNvSpPr>
          <p:nvPr/>
        </p:nvSpPr>
        <p:spPr bwMode="auto">
          <a:xfrm flipV="1">
            <a:off x="5873116" y="3832861"/>
            <a:ext cx="1133475" cy="9525"/>
          </a:xfrm>
          <a:prstGeom prst="line">
            <a:avLst/>
          </a:prstGeom>
          <a:noFill/>
          <a:ln w="76200">
            <a:solidFill>
              <a:schemeClr val="accent5"/>
            </a:solidFill>
            <a:round/>
            <a:headEnd/>
            <a:tailEnd type="stealth" w="lg" len="lg"/>
          </a:ln>
          <a:extLst>
            <a:ext uri="{909E8E84-426E-40dd-AFC4-6F175D3DCCD1}">
              <a14:hiddenFill xmlns:a14="http://schemas.microsoft.com/office/drawing/2010/main" xmlns="">
                <a:noFill/>
              </a14:hiddenFill>
            </a:ext>
          </a:extLst>
        </p:spPr>
        <p:txBody>
          <a:bodyPr/>
          <a:lstStyle/>
          <a:p>
            <a:endParaRPr lang="en-US" dirty="0">
              <a:latin typeface="+mn-lt"/>
            </a:endParaRPr>
          </a:p>
        </p:txBody>
      </p:sp>
      <p:grpSp>
        <p:nvGrpSpPr>
          <p:cNvPr id="85007" name="Group 24"/>
          <p:cNvGrpSpPr>
            <a:grpSpLocks/>
          </p:cNvGrpSpPr>
          <p:nvPr/>
        </p:nvGrpSpPr>
        <p:grpSpPr bwMode="auto">
          <a:xfrm>
            <a:off x="2183765" y="3251836"/>
            <a:ext cx="858838" cy="1158875"/>
            <a:chOff x="4446" y="2648"/>
            <a:chExt cx="541" cy="730"/>
          </a:xfrm>
        </p:grpSpPr>
        <p:pic>
          <p:nvPicPr>
            <p:cNvPr id="85010" name="Picture 25" descr="SO00109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46" y="2648"/>
              <a:ext cx="541" cy="7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85011" name="Group 26"/>
            <p:cNvGrpSpPr>
              <a:grpSpLocks/>
            </p:cNvGrpSpPr>
            <p:nvPr/>
          </p:nvGrpSpPr>
          <p:grpSpPr bwMode="auto">
            <a:xfrm>
              <a:off x="4624" y="2766"/>
              <a:ext cx="287" cy="381"/>
              <a:chOff x="3008" y="2073"/>
              <a:chExt cx="287" cy="381"/>
            </a:xfrm>
          </p:grpSpPr>
          <p:grpSp>
            <p:nvGrpSpPr>
              <p:cNvPr id="85013" name="Group 27"/>
              <p:cNvGrpSpPr>
                <a:grpSpLocks/>
              </p:cNvGrpSpPr>
              <p:nvPr/>
            </p:nvGrpSpPr>
            <p:grpSpPr bwMode="auto">
              <a:xfrm>
                <a:off x="3008" y="2144"/>
                <a:ext cx="287" cy="310"/>
                <a:chOff x="3008" y="2144"/>
                <a:chExt cx="287" cy="310"/>
              </a:xfrm>
            </p:grpSpPr>
            <p:sp>
              <p:nvSpPr>
                <p:cNvPr id="85015" name="Text Box 28"/>
                <p:cNvSpPr txBox="1">
                  <a:spLocks noChangeArrowheads="1"/>
                </p:cNvSpPr>
                <p:nvPr/>
              </p:nvSpPr>
              <p:spPr bwMode="auto">
                <a:xfrm>
                  <a:off x="3008" y="2144"/>
                  <a:ext cx="242" cy="252"/>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dirty="0">
                      <a:solidFill>
                        <a:srgbClr val="FF0000"/>
                      </a:solidFill>
                      <a:latin typeface="+mn-lt"/>
                      <a:cs typeface="Arial" charset="0"/>
                    </a:rPr>
                    <a:t>K </a:t>
                  </a:r>
                </a:p>
              </p:txBody>
            </p:sp>
            <p:sp>
              <p:nvSpPr>
                <p:cNvPr id="85016" name="Text Box 29"/>
                <p:cNvSpPr txBox="1">
                  <a:spLocks noChangeArrowheads="1"/>
                </p:cNvSpPr>
                <p:nvPr/>
              </p:nvSpPr>
              <p:spPr bwMode="auto">
                <a:xfrm>
                  <a:off x="3108" y="2241"/>
                  <a:ext cx="187" cy="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1600" dirty="0">
                      <a:solidFill>
                        <a:srgbClr val="FF0000"/>
                      </a:solidFill>
                      <a:latin typeface="+mn-lt"/>
                      <a:cs typeface="Arial" charset="0"/>
                    </a:rPr>
                    <a:t>B</a:t>
                  </a:r>
                </a:p>
              </p:txBody>
            </p:sp>
          </p:grpSp>
          <p:sp>
            <p:nvSpPr>
              <p:cNvPr id="85014" name="Text Box 30"/>
              <p:cNvSpPr txBox="1">
                <a:spLocks noChangeArrowheads="1"/>
              </p:cNvSpPr>
              <p:nvPr/>
            </p:nvSpPr>
            <p:spPr bwMode="auto">
              <a:xfrm>
                <a:off x="3113" y="2073"/>
                <a:ext cx="179" cy="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1600" dirty="0">
                    <a:solidFill>
                      <a:srgbClr val="FF0000"/>
                    </a:solidFill>
                    <a:latin typeface="+mn-lt"/>
                    <a:cs typeface="Arial" charset="0"/>
                  </a:rPr>
                  <a:t>+</a:t>
                </a:r>
              </a:p>
            </p:txBody>
          </p:sp>
        </p:grpSp>
        <p:pic>
          <p:nvPicPr>
            <p:cNvPr id="85012" name="Picture 31" descr="BS00768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flipV="1">
              <a:off x="4640" y="3118"/>
              <a:ext cx="289" cy="1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3" name="灯片编号占位符 2"/>
          <p:cNvSpPr>
            <a:spLocks noGrp="1"/>
          </p:cNvSpPr>
          <p:nvPr>
            <p:ph type="sldNum" sz="quarter" idx="12"/>
          </p:nvPr>
        </p:nvSpPr>
        <p:spPr/>
        <p:txBody>
          <a:bodyPr/>
          <a:lstStyle/>
          <a:p>
            <a:pPr>
              <a:defRPr/>
            </a:pPr>
            <a:fld id="{B5976719-4C93-4032-AE44-9AF0CDE2F195}" type="slidenum">
              <a:rPr lang="en-US" altLang="zh-CN" smtClean="0"/>
              <a:pPr>
                <a:defRPr/>
              </a:pPr>
              <a:t>94</a:t>
            </a:fld>
            <a:endParaRPr lang="en-US" altLang="zh-CN" dirty="0"/>
          </a:p>
        </p:txBody>
      </p:sp>
      <p:sp>
        <p:nvSpPr>
          <p:cNvPr id="2" name="文本框 1"/>
          <p:cNvSpPr txBox="1"/>
          <p:nvPr/>
        </p:nvSpPr>
        <p:spPr>
          <a:xfrm>
            <a:off x="7006591" y="4591686"/>
            <a:ext cx="2096087" cy="1015663"/>
          </a:xfrm>
          <a:prstGeom prst="rect">
            <a:avLst/>
          </a:prstGeom>
          <a:solidFill>
            <a:schemeClr val="accent3"/>
          </a:solidFill>
          <a:ln>
            <a:noFill/>
          </a:ln>
        </p:spPr>
        <p:txBody>
          <a:bodyPr wrap="none" rtlCol="0">
            <a:spAutoFit/>
          </a:bodyPr>
          <a:lstStyle/>
          <a:p>
            <a:r>
              <a:rPr lang="en-US" altLang="zh-CN" sz="2000" b="1" dirty="0">
                <a:latin typeface="+mn-lt"/>
                <a:ea typeface="+mn-ea"/>
              </a:rPr>
              <a:t>Verified!</a:t>
            </a:r>
          </a:p>
          <a:p>
            <a:r>
              <a:rPr lang="en-US" altLang="zh-CN" sz="2000" b="1" dirty="0">
                <a:latin typeface="+mn-lt"/>
                <a:ea typeface="+mn-ea"/>
              </a:rPr>
              <a:t>That CA signed it, </a:t>
            </a:r>
          </a:p>
          <a:p>
            <a:r>
              <a:rPr lang="en-US" altLang="zh-CN" sz="2000" b="1" dirty="0">
                <a:latin typeface="+mn-lt"/>
                <a:ea typeface="+mn-ea"/>
              </a:rPr>
              <a:t>And it is Bob's key.</a:t>
            </a:r>
          </a:p>
        </p:txBody>
      </p:sp>
    </p:spTree>
    <p:extLst>
      <p:ext uri="{BB962C8B-B14F-4D97-AF65-F5344CB8AC3E}">
        <p14:creationId xmlns:p14="http://schemas.microsoft.com/office/powerpoint/2010/main" val="228973927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7383879-CE47-4C2B-B77A-A26113BD19FD}"/>
              </a:ext>
            </a:extLst>
          </p:cNvPr>
          <p:cNvSpPr>
            <a:spLocks noGrp="1"/>
          </p:cNvSpPr>
          <p:nvPr>
            <p:ph type="title"/>
          </p:nvPr>
        </p:nvSpPr>
        <p:spPr/>
        <p:txBody>
          <a:bodyPr/>
          <a:lstStyle/>
          <a:p>
            <a:r>
              <a:rPr lang="en-US" altLang="zh-CN" dirty="0"/>
              <a:t>Hierarchy of Trust</a:t>
            </a:r>
            <a:endParaRPr lang="zh-CN" altLang="en-US" dirty="0"/>
          </a:p>
        </p:txBody>
      </p:sp>
      <p:sp>
        <p:nvSpPr>
          <p:cNvPr id="3" name="灯片编号占位符 2">
            <a:extLst>
              <a:ext uri="{FF2B5EF4-FFF2-40B4-BE49-F238E27FC236}">
                <a16:creationId xmlns:a16="http://schemas.microsoft.com/office/drawing/2014/main" id="{D60F2BF0-CE84-482C-8EC5-5341C7F34D70}"/>
              </a:ext>
            </a:extLst>
          </p:cNvPr>
          <p:cNvSpPr>
            <a:spLocks noGrp="1"/>
          </p:cNvSpPr>
          <p:nvPr>
            <p:ph type="sldNum" sz="quarter" idx="12"/>
          </p:nvPr>
        </p:nvSpPr>
        <p:spPr/>
        <p:txBody>
          <a:bodyPr/>
          <a:lstStyle/>
          <a:p>
            <a:pPr>
              <a:defRPr/>
            </a:pPr>
            <a:fld id="{B5976719-4C93-4032-AE44-9AF0CDE2F195}" type="slidenum">
              <a:rPr lang="en-US" altLang="zh-CN" smtClean="0"/>
              <a:pPr>
                <a:defRPr/>
              </a:pPr>
              <a:t>95</a:t>
            </a:fld>
            <a:endParaRPr lang="en-US" altLang="zh-CN" dirty="0"/>
          </a:p>
        </p:txBody>
      </p:sp>
      <p:pic>
        <p:nvPicPr>
          <p:cNvPr id="4" name="图片 3">
            <a:extLst>
              <a:ext uri="{FF2B5EF4-FFF2-40B4-BE49-F238E27FC236}">
                <a16:creationId xmlns:a16="http://schemas.microsoft.com/office/drawing/2014/main" id="{78AE72D1-48AB-4B51-BE61-9132E96C2271}"/>
              </a:ext>
            </a:extLst>
          </p:cNvPr>
          <p:cNvPicPr>
            <a:picLocks noChangeAspect="1"/>
          </p:cNvPicPr>
          <p:nvPr/>
        </p:nvPicPr>
        <p:blipFill>
          <a:blip r:embed="rId2"/>
          <a:stretch>
            <a:fillRect/>
          </a:stretch>
        </p:blipFill>
        <p:spPr>
          <a:xfrm>
            <a:off x="2767012" y="2686103"/>
            <a:ext cx="6510338" cy="3680224"/>
          </a:xfrm>
          <a:prstGeom prst="rect">
            <a:avLst/>
          </a:prstGeom>
        </p:spPr>
      </p:pic>
      <p:sp>
        <p:nvSpPr>
          <p:cNvPr id="5" name="文本框 4">
            <a:extLst>
              <a:ext uri="{FF2B5EF4-FFF2-40B4-BE49-F238E27FC236}">
                <a16:creationId xmlns:a16="http://schemas.microsoft.com/office/drawing/2014/main" id="{9A313582-AE60-4178-A0A3-351EAA1B0F6C}"/>
              </a:ext>
            </a:extLst>
          </p:cNvPr>
          <p:cNvSpPr txBox="1"/>
          <p:nvPr/>
        </p:nvSpPr>
        <p:spPr>
          <a:xfrm>
            <a:off x="3389606" y="1747012"/>
            <a:ext cx="4669868" cy="584775"/>
          </a:xfrm>
          <a:prstGeom prst="rect">
            <a:avLst/>
          </a:prstGeom>
          <a:noFill/>
        </p:spPr>
        <p:txBody>
          <a:bodyPr wrap="none" rtlCol="0">
            <a:spAutoFit/>
          </a:bodyPr>
          <a:lstStyle/>
          <a:p>
            <a:pPr algn="ctr"/>
            <a:r>
              <a:rPr lang="en-US" altLang="zh-CN" sz="3200" b="1" dirty="0">
                <a:solidFill>
                  <a:schemeClr val="accent2"/>
                </a:solidFill>
                <a:latin typeface="+mn-lt"/>
              </a:rPr>
              <a:t>Who is certificating the CA?</a:t>
            </a:r>
            <a:endParaRPr lang="zh-CN" altLang="en-US" sz="3200" b="1" dirty="0">
              <a:solidFill>
                <a:schemeClr val="accent2"/>
              </a:solidFill>
              <a:latin typeface="+mn-lt"/>
            </a:endParaRPr>
          </a:p>
        </p:txBody>
      </p:sp>
    </p:spTree>
    <p:extLst>
      <p:ext uri="{BB962C8B-B14F-4D97-AF65-F5344CB8AC3E}">
        <p14:creationId xmlns:p14="http://schemas.microsoft.com/office/powerpoint/2010/main" val="2101785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t>Chapter 8 roadmap</a:t>
            </a:r>
            <a:endParaRPr lang="en-US" dirty="0"/>
          </a:p>
        </p:txBody>
      </p:sp>
      <p:sp>
        <p:nvSpPr>
          <p:cNvPr id="23555" name="Rectangle 3"/>
          <p:cNvSpPr>
            <a:spLocks noGrp="1" noChangeArrowheads="1"/>
          </p:cNvSpPr>
          <p:nvPr>
            <p:ph idx="1"/>
          </p:nvPr>
        </p:nvSpPr>
        <p:spPr/>
        <p:txBody>
          <a:bodyPr>
            <a:normAutofit fontScale="85000" lnSpcReduction="20000"/>
          </a:bodyPr>
          <a:lstStyle/>
          <a:p>
            <a:pPr marL="0" indent="0">
              <a:buNone/>
            </a:pPr>
            <a:r>
              <a:rPr lang="en-US" dirty="0"/>
              <a:t>8.1 What is network security?</a:t>
            </a:r>
          </a:p>
          <a:p>
            <a:pPr marL="0" indent="0">
              <a:buNone/>
            </a:pPr>
            <a:r>
              <a:rPr lang="en-US" dirty="0"/>
              <a:t>8.2 Principles of cryptography</a:t>
            </a:r>
          </a:p>
          <a:p>
            <a:pPr marL="0" indent="0">
              <a:buNone/>
            </a:pPr>
            <a:r>
              <a:rPr lang="en-US" dirty="0"/>
              <a:t>8.3 Message integrity and digital signature</a:t>
            </a:r>
          </a:p>
          <a:p>
            <a:pPr marL="0" indent="0">
              <a:buNone/>
            </a:pPr>
            <a:r>
              <a:rPr lang="en-US" dirty="0">
                <a:solidFill>
                  <a:schemeClr val="accent2"/>
                </a:solidFill>
              </a:rPr>
              <a:t>8.4 End-to-end </a:t>
            </a:r>
            <a:r>
              <a:rPr lang="en-US" altLang="zh-CN" dirty="0">
                <a:solidFill>
                  <a:schemeClr val="accent2"/>
                </a:solidFill>
              </a:rPr>
              <a:t>authentication</a:t>
            </a:r>
            <a:endParaRPr lang="en-US" dirty="0">
              <a:solidFill>
                <a:schemeClr val="accent2"/>
              </a:solidFill>
            </a:endParaRPr>
          </a:p>
          <a:p>
            <a:pPr marL="0" indent="0">
              <a:buNone/>
            </a:pPr>
            <a:r>
              <a:rPr lang="en-US" dirty="0"/>
              <a:t>8.5 Securing e-mail</a:t>
            </a:r>
          </a:p>
          <a:p>
            <a:pPr marL="0" indent="0">
              <a:buNone/>
            </a:pPr>
            <a:r>
              <a:rPr lang="en-US" dirty="0"/>
              <a:t>8.6 Securing TCP connections: SSL</a:t>
            </a:r>
          </a:p>
          <a:p>
            <a:pPr marL="0" indent="0">
              <a:buNone/>
            </a:pPr>
            <a:r>
              <a:rPr lang="en-US" dirty="0"/>
              <a:t>8.7 Network layer security: IPsec &amp; VPN</a:t>
            </a:r>
          </a:p>
          <a:p>
            <a:pPr marL="0" indent="0">
              <a:buNone/>
            </a:pPr>
            <a:r>
              <a:rPr lang="en-US" dirty="0"/>
              <a:t>8.8 Securing wireless LANs</a:t>
            </a:r>
          </a:p>
          <a:p>
            <a:pPr marL="0" indent="0">
              <a:buNone/>
            </a:pPr>
            <a:r>
              <a:rPr lang="en-US" dirty="0"/>
              <a:t>8.9 Operational security: firewalls and IDS</a:t>
            </a:r>
          </a:p>
        </p:txBody>
      </p:sp>
      <p:sp>
        <p:nvSpPr>
          <p:cNvPr id="3" name="灯片编号占位符 2"/>
          <p:cNvSpPr>
            <a:spLocks noGrp="1"/>
          </p:cNvSpPr>
          <p:nvPr>
            <p:ph type="sldNum" sz="quarter" idx="12"/>
          </p:nvPr>
        </p:nvSpPr>
        <p:spPr/>
        <p:txBody>
          <a:bodyPr/>
          <a:lstStyle/>
          <a:p>
            <a:pPr>
              <a:defRPr/>
            </a:pPr>
            <a:fld id="{DEDE5757-5941-4466-94C9-99ED3E191645}" type="slidenum">
              <a:rPr lang="en-US" altLang="zh-CN" smtClean="0"/>
              <a:pPr>
                <a:defRPr/>
              </a:pPr>
              <a:t>96</a:t>
            </a:fld>
            <a:endParaRPr lang="en-US" altLang="zh-CN" dirty="0"/>
          </a:p>
        </p:txBody>
      </p:sp>
    </p:spTree>
    <p:extLst>
      <p:ext uri="{BB962C8B-B14F-4D97-AF65-F5344CB8AC3E}">
        <p14:creationId xmlns:p14="http://schemas.microsoft.com/office/powerpoint/2010/main" val="219456432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idx="1"/>
          </p:nvPr>
        </p:nvSpPr>
        <p:spPr/>
        <p:txBody>
          <a:bodyPr/>
          <a:lstStyle/>
          <a:p>
            <a:pPr>
              <a:lnSpc>
                <a:spcPct val="100000"/>
              </a:lnSpc>
            </a:pPr>
            <a:r>
              <a:rPr lang="en-US" altLang="zh-CN" dirty="0"/>
              <a:t>How does one party authenticate the other party over a network?</a:t>
            </a:r>
          </a:p>
          <a:p>
            <a:pPr>
              <a:lnSpc>
                <a:spcPct val="100000"/>
              </a:lnSpc>
            </a:pPr>
            <a:r>
              <a:rPr lang="en-US" altLang="zh-CN" dirty="0">
                <a:solidFill>
                  <a:schemeClr val="accent3"/>
                </a:solidFill>
              </a:rPr>
              <a:t>Is it the same as authenticating a message is from a person (as done in the previous </a:t>
            </a:r>
            <a:r>
              <a:rPr lang="en-US" altLang="zh-CN" dirty="0" err="1">
                <a:solidFill>
                  <a:schemeClr val="accent3"/>
                </a:solidFill>
              </a:rPr>
              <a:t>subsec</a:t>
            </a:r>
            <a:r>
              <a:rPr lang="en-US" altLang="zh-CN" dirty="0">
                <a:solidFill>
                  <a:schemeClr val="accent3"/>
                </a:solidFill>
              </a:rPr>
              <a:t>)</a:t>
            </a:r>
            <a:endParaRPr lang="zh-CN" altLang="en-US" dirty="0">
              <a:solidFill>
                <a:schemeClr val="accent3"/>
              </a:solidFill>
            </a:endParaRPr>
          </a:p>
        </p:txBody>
      </p:sp>
      <p:sp>
        <p:nvSpPr>
          <p:cNvPr id="2" name="灯片编号占位符 1"/>
          <p:cNvSpPr>
            <a:spLocks noGrp="1"/>
          </p:cNvSpPr>
          <p:nvPr>
            <p:ph type="sldNum" sz="quarter" idx="12"/>
          </p:nvPr>
        </p:nvSpPr>
        <p:spPr/>
        <p:txBody>
          <a:bodyPr/>
          <a:lstStyle/>
          <a:p>
            <a:pPr>
              <a:defRPr/>
            </a:pPr>
            <a:fld id="{F769371F-0F95-4BDF-9A9A-7FF549C12214}" type="slidenum">
              <a:rPr lang="en-US" altLang="zh-CN" smtClean="0"/>
              <a:pPr>
                <a:defRPr/>
              </a:pPr>
              <a:t>97</a:t>
            </a:fld>
            <a:endParaRPr lang="en-US" altLang="zh-CN" dirty="0"/>
          </a:p>
        </p:txBody>
      </p:sp>
      <p:sp>
        <p:nvSpPr>
          <p:cNvPr id="3" name="文本框 2"/>
          <p:cNvSpPr txBox="1"/>
          <p:nvPr/>
        </p:nvSpPr>
        <p:spPr>
          <a:xfrm>
            <a:off x="3365500" y="5811520"/>
            <a:ext cx="5580054" cy="400110"/>
          </a:xfrm>
          <a:prstGeom prst="rect">
            <a:avLst/>
          </a:prstGeom>
          <a:noFill/>
          <a:ln>
            <a:noFill/>
          </a:ln>
        </p:spPr>
        <p:txBody>
          <a:bodyPr wrap="none" rtlCol="0">
            <a:spAutoFit/>
          </a:bodyPr>
          <a:lstStyle/>
          <a:p>
            <a:r>
              <a:rPr lang="en-US" altLang="zh-CN" sz="2000" dirty="0">
                <a:solidFill>
                  <a:schemeClr val="accent5">
                    <a:lumMod val="20000"/>
                    <a:lumOff val="80000"/>
                  </a:schemeClr>
                </a:solidFill>
                <a:latin typeface="+mn-lt"/>
                <a:ea typeface="+mn-ea"/>
              </a:rPr>
              <a:t>For example, you authenticate yourself to an email server.</a:t>
            </a:r>
            <a:endParaRPr lang="zh-CN" altLang="en-US" sz="2000" dirty="0">
              <a:solidFill>
                <a:schemeClr val="accent5">
                  <a:lumMod val="20000"/>
                  <a:lumOff val="80000"/>
                </a:schemeClr>
              </a:solidFill>
              <a:latin typeface="+mn-lt"/>
              <a:ea typeface="+mn-ea"/>
            </a:endParaRPr>
          </a:p>
        </p:txBody>
      </p:sp>
    </p:spTree>
    <p:extLst>
      <p:ext uri="{BB962C8B-B14F-4D97-AF65-F5344CB8AC3E}">
        <p14:creationId xmlns:p14="http://schemas.microsoft.com/office/powerpoint/2010/main" val="122824749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en-US" dirty="0"/>
              <a:t>Authentication</a:t>
            </a:r>
          </a:p>
        </p:txBody>
      </p:sp>
      <p:sp>
        <p:nvSpPr>
          <p:cNvPr id="60419" name="Rectangle 3"/>
          <p:cNvSpPr>
            <a:spLocks noGrp="1" noChangeArrowheads="1"/>
          </p:cNvSpPr>
          <p:nvPr>
            <p:ph type="body" idx="4294967295"/>
          </p:nvPr>
        </p:nvSpPr>
        <p:spPr>
          <a:xfrm>
            <a:off x="1524001" y="1411288"/>
            <a:ext cx="9144000" cy="966788"/>
          </a:xfrm>
          <a:solidFill>
            <a:schemeClr val="accent5">
              <a:lumMod val="50000"/>
            </a:schemeClr>
          </a:solidFill>
        </p:spPr>
        <p:txBody>
          <a:bodyPr anchor="ctr" anchorCtr="0"/>
          <a:lstStyle/>
          <a:p>
            <a:pPr marL="0" indent="0" algn="ctr">
              <a:buNone/>
            </a:pPr>
            <a:r>
              <a:rPr lang="en-US" b="1" i="1" dirty="0">
                <a:solidFill>
                  <a:schemeClr val="bg1"/>
                </a:solidFill>
              </a:rPr>
              <a:t>Goal: </a:t>
            </a:r>
            <a:r>
              <a:rPr lang="en-US" b="1" dirty="0">
                <a:solidFill>
                  <a:schemeClr val="bg1"/>
                </a:solidFill>
              </a:rPr>
              <a:t>Bob wants Alice to </a:t>
            </a:r>
            <a:r>
              <a:rPr lang="en-US" altLang="ja-JP" b="1" dirty="0">
                <a:solidFill>
                  <a:schemeClr val="bg1"/>
                </a:solidFill>
              </a:rPr>
              <a:t>"prove" her identity to him</a:t>
            </a:r>
            <a:endParaRPr lang="en-US" b="1" dirty="0">
              <a:solidFill>
                <a:schemeClr val="bg1"/>
              </a:solidFill>
            </a:endParaRPr>
          </a:p>
        </p:txBody>
      </p:sp>
      <p:pic>
        <p:nvPicPr>
          <p:cNvPr id="60423" name="Picture 7" descr="Ev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9075" y="4948237"/>
            <a:ext cx="1082675" cy="1295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1754" name="Line 9"/>
          <p:cNvSpPr>
            <a:spLocks noChangeShapeType="1"/>
          </p:cNvSpPr>
          <p:nvPr/>
        </p:nvSpPr>
        <p:spPr bwMode="auto">
          <a:xfrm>
            <a:off x="3429001" y="3930650"/>
            <a:ext cx="5173662" cy="0"/>
          </a:xfrm>
          <a:prstGeom prst="line">
            <a:avLst/>
          </a:prstGeom>
          <a:noFill/>
          <a:ln w="101600" cmpd="dbl">
            <a:solidFill>
              <a:schemeClr val="accent5"/>
            </a:solidFill>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latin typeface="+mn-lt"/>
            </a:endParaRPr>
          </a:p>
        </p:txBody>
      </p:sp>
      <p:sp>
        <p:nvSpPr>
          <p:cNvPr id="31755" name="Text Box 10"/>
          <p:cNvSpPr txBox="1">
            <a:spLocks noChangeArrowheads="1"/>
          </p:cNvSpPr>
          <p:nvPr/>
        </p:nvSpPr>
        <p:spPr bwMode="auto">
          <a:xfrm>
            <a:off x="4969302" y="3432176"/>
            <a:ext cx="1461234" cy="46166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altLang="ja-JP" sz="2400" dirty="0">
                <a:latin typeface="+mn-lt"/>
                <a:cs typeface="Arial" charset="0"/>
              </a:rPr>
              <a:t>"</a:t>
            </a:r>
            <a:r>
              <a:rPr lang="en-US" sz="2400" dirty="0">
                <a:latin typeface="+mn-lt"/>
                <a:cs typeface="Arial" charset="0"/>
              </a:rPr>
              <a:t>I am Alice</a:t>
            </a:r>
            <a:r>
              <a:rPr lang="en-US" altLang="ja-JP" sz="2400" dirty="0">
                <a:latin typeface="+mn-lt"/>
                <a:cs typeface="Arial" charset="0"/>
              </a:rPr>
              <a:t>"</a:t>
            </a:r>
            <a:endParaRPr lang="en-US" sz="2400" dirty="0">
              <a:latin typeface="+mn-lt"/>
              <a:cs typeface="Arial" charset="0"/>
            </a:endParaRPr>
          </a:p>
        </p:txBody>
      </p:sp>
      <p:pic>
        <p:nvPicPr>
          <p:cNvPr id="10" name="图片 9"/>
          <p:cNvPicPr>
            <a:picLocks noChangeAspect="1"/>
          </p:cNvPicPr>
          <p:nvPr/>
        </p:nvPicPr>
        <p:blipFill>
          <a:blip r:embed="rId3" cstate="email">
            <a:extLst>
              <a:ext uri="{BEBA8EAE-BF5A-486C-A8C5-ECC9F3942E4B}">
                <a14:imgProps xmlns:a14="http://schemas.microsoft.com/office/drawing/2010/main">
                  <a14:imgLayer r:embed="rId4">
                    <a14:imgEffect>
                      <a14:backgroundRemoval t="0" b="99194" l="893" r="100000">
                        <a14:foregroundMark x1="25893" y1="82258" x2="25893" y2="82258"/>
                        <a14:foregroundMark x1="41964" y1="69355" x2="8036" y2="87903"/>
                        <a14:foregroundMark x1="77679" y1="68548" x2="99107" y2="80645"/>
                        <a14:foregroundMark x1="31250" y1="70968" x2="893" y2="90323"/>
                        <a14:foregroundMark x1="43750" y1="16935" x2="82143" y2="46774"/>
                        <a14:foregroundMark x1="33929" y1="20968" x2="27679" y2="57258"/>
                        <a14:foregroundMark x1="15179" y1="57258" x2="38393" y2="67742"/>
                        <a14:foregroundMark x1="75893" y1="76613" x2="92857" y2="91129"/>
                        <a14:foregroundMark x1="64286" y1="83065" x2="72321" y2="95161"/>
                        <a14:foregroundMark x1="48214" y1="79839" x2="68750" y2="94355"/>
                        <a14:foregroundMark x1="27679" y1="92742" x2="65179" y2="87097"/>
                      </a14:backgroundRemoval>
                    </a14:imgEffect>
                  </a14:imgLayer>
                </a14:imgProps>
              </a:ext>
              <a:ext uri="{28A0092B-C50C-407E-A947-70E740481C1C}">
                <a14:useLocalDpi xmlns:a14="http://schemas.microsoft.com/office/drawing/2010/main"/>
              </a:ext>
            </a:extLst>
          </a:blip>
          <a:stretch>
            <a:fillRect/>
          </a:stretch>
        </p:blipFill>
        <p:spPr>
          <a:xfrm>
            <a:off x="2573810" y="3278130"/>
            <a:ext cx="849210" cy="940197"/>
          </a:xfrm>
          <a:prstGeom prst="rect">
            <a:avLst/>
          </a:prstGeom>
        </p:spPr>
      </p:pic>
      <p:pic>
        <p:nvPicPr>
          <p:cNvPr id="11" name="图片 10"/>
          <p:cNvPicPr>
            <a:picLocks noChangeAspect="1"/>
          </p:cNvPicPr>
          <p:nvPr/>
        </p:nvPicPr>
        <p:blipFill>
          <a:blip r:embed="rId5">
            <a:extLst>
              <a:ext uri="{BEBA8EAE-BF5A-486C-A8C5-ECC9F3942E4B}">
                <a14:imgProps xmlns:a14="http://schemas.microsoft.com/office/drawing/2010/main">
                  <a14:imgLayer r:embed="rId6">
                    <a14:imgEffect>
                      <a14:backgroundRemoval t="0" b="100000" l="0" r="100000">
                        <a14:foregroundMark x1="30147" y1="29323" x2="58824" y2="11278"/>
                        <a14:foregroundMark x1="38971" y1="45865" x2="66912" y2="24060"/>
                        <a14:foregroundMark x1="17647" y1="72180" x2="27206" y2="90226"/>
                        <a14:foregroundMark x1="35294" y1="66917" x2="59559" y2="87218"/>
                        <a14:foregroundMark x1="67647" y1="70677" x2="88971" y2="89474"/>
                        <a14:foregroundMark x1="97059" y1="90977" x2="77941" y2="72180"/>
                        <a14:foregroundMark x1="18382" y1="95489" x2="19118" y2="70677"/>
                        <a14:foregroundMark x1="52941" y1="53383" x2="51471" y2="75940"/>
                        <a14:foregroundMark x1="7353" y1="76692" x2="15441" y2="87970"/>
                        <a14:foregroundMark x1="6618" y1="91729" x2="12500" y2="89474"/>
                        <a14:foregroundMark x1="56618" y1="60150" x2="55882" y2="72180"/>
                        <a14:foregroundMark x1="46324" y1="58647" x2="44118" y2="69925"/>
                        <a14:foregroundMark x1="79412" y1="93985" x2="64706" y2="87970"/>
                        <a14:foregroundMark x1="58824" y1="53383" x2="58824" y2="38346"/>
                        <a14:foregroundMark x1="58824" y1="18045" x2="71324" y2="25564"/>
                        <a14:foregroundMark x1="50000" y1="10526" x2="66912" y2="7519"/>
                        <a14:foregroundMark x1="37500" y1="14286" x2="48529" y2="5263"/>
                        <a14:foregroundMark x1="30882" y1="26316" x2="38235" y2="11278"/>
                      </a14:backgroundRemoval>
                    </a14:imgEffect>
                  </a14:imgLayer>
                </a14:imgProps>
              </a:ext>
            </a:extLst>
          </a:blip>
          <a:stretch>
            <a:fillRect/>
          </a:stretch>
        </p:blipFill>
        <p:spPr>
          <a:xfrm>
            <a:off x="8602663" y="3486488"/>
            <a:ext cx="833082" cy="814705"/>
          </a:xfrm>
          <a:prstGeom prst="rect">
            <a:avLst/>
          </a:prstGeom>
        </p:spPr>
      </p:pic>
      <p:sp>
        <p:nvSpPr>
          <p:cNvPr id="3" name="灯片编号占位符 2"/>
          <p:cNvSpPr>
            <a:spLocks noGrp="1"/>
          </p:cNvSpPr>
          <p:nvPr>
            <p:ph type="sldNum" sz="quarter" idx="12"/>
          </p:nvPr>
        </p:nvSpPr>
        <p:spPr/>
        <p:txBody>
          <a:bodyPr/>
          <a:lstStyle/>
          <a:p>
            <a:pPr>
              <a:defRPr/>
            </a:pPr>
            <a:fld id="{B5976719-4C93-4032-AE44-9AF0CDE2F195}" type="slidenum">
              <a:rPr lang="en-US" altLang="zh-CN" smtClean="0"/>
              <a:pPr>
                <a:defRPr/>
              </a:pPr>
              <a:t>98</a:t>
            </a:fld>
            <a:endParaRPr lang="en-US" altLang="zh-CN" dirty="0"/>
          </a:p>
        </p:txBody>
      </p:sp>
    </p:spTree>
    <p:extLst>
      <p:ext uri="{BB962C8B-B14F-4D97-AF65-F5344CB8AC3E}">
        <p14:creationId xmlns:p14="http://schemas.microsoft.com/office/powerpoint/2010/main" val="221215198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en-US" altLang="zh-CN" dirty="0"/>
              <a:t>Protocol ap1.0:</a:t>
            </a:r>
            <a:endParaRPr lang="en-US" dirty="0"/>
          </a:p>
        </p:txBody>
      </p:sp>
      <p:sp>
        <p:nvSpPr>
          <p:cNvPr id="3" name="灯片编号占位符 2"/>
          <p:cNvSpPr>
            <a:spLocks noGrp="1"/>
          </p:cNvSpPr>
          <p:nvPr>
            <p:ph type="sldNum" sz="quarter" idx="12"/>
          </p:nvPr>
        </p:nvSpPr>
        <p:spPr/>
        <p:txBody>
          <a:bodyPr/>
          <a:lstStyle/>
          <a:p>
            <a:fld id="{B5976719-4C93-4032-AE44-9AF0CDE2F195}" type="slidenum">
              <a:rPr lang="en-US" altLang="zh-CN" smtClean="0"/>
              <a:pPr/>
              <a:t>99</a:t>
            </a:fld>
            <a:endParaRPr lang="en-US" altLang="zh-CN" dirty="0"/>
          </a:p>
        </p:txBody>
      </p:sp>
      <p:sp>
        <p:nvSpPr>
          <p:cNvPr id="31749" name="Text Box 4"/>
          <p:cNvSpPr txBox="1">
            <a:spLocks noChangeArrowheads="1"/>
          </p:cNvSpPr>
          <p:nvPr/>
        </p:nvSpPr>
        <p:spPr bwMode="auto">
          <a:xfrm>
            <a:off x="1524001" y="1602643"/>
            <a:ext cx="9143999" cy="883144"/>
          </a:xfrm>
          <a:prstGeom prst="rect">
            <a:avLst/>
          </a:prstGeom>
          <a:solidFill>
            <a:schemeClr val="accent5">
              <a:lumMod val="20000"/>
              <a:lumOff val="80000"/>
            </a:schemeClr>
          </a:solid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nchor="ctr" anchorCtr="0">
            <a:no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sz="2400" dirty="0">
                <a:latin typeface="+mn-lt"/>
              </a:rPr>
              <a:t>Alice says </a:t>
            </a:r>
            <a:r>
              <a:rPr lang="en-US" altLang="ja-JP" sz="2400" dirty="0">
                <a:latin typeface="+mn-lt"/>
              </a:rPr>
              <a:t>"</a:t>
            </a:r>
            <a:r>
              <a:rPr lang="en-US" sz="2400" dirty="0">
                <a:latin typeface="+mn-lt"/>
              </a:rPr>
              <a:t>I am Alice</a:t>
            </a:r>
            <a:r>
              <a:rPr lang="en-US" altLang="ja-JP" sz="2400" dirty="0">
                <a:latin typeface="+mn-lt"/>
              </a:rPr>
              <a:t>"</a:t>
            </a:r>
            <a:endParaRPr lang="en-US" sz="2400" dirty="0">
              <a:latin typeface="+mn-lt"/>
            </a:endParaRPr>
          </a:p>
        </p:txBody>
      </p:sp>
      <p:sp>
        <p:nvSpPr>
          <p:cNvPr id="31750" name="Text Box 5"/>
          <p:cNvSpPr txBox="1">
            <a:spLocks noChangeArrowheads="1"/>
          </p:cNvSpPr>
          <p:nvPr/>
        </p:nvSpPr>
        <p:spPr bwMode="auto">
          <a:xfrm>
            <a:off x="7324287" y="3397866"/>
            <a:ext cx="2125902" cy="46166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sz="2400" dirty="0">
                <a:solidFill>
                  <a:schemeClr val="accent2"/>
                </a:solidFill>
                <a:latin typeface="+mn-lt"/>
                <a:cs typeface="Arial" charset="0"/>
              </a:rPr>
              <a:t>Failure scenario?</a:t>
            </a:r>
          </a:p>
        </p:txBody>
      </p:sp>
      <p:pic>
        <p:nvPicPr>
          <p:cNvPr id="60423" name="Picture 7" descr="Ev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8834" y="4594543"/>
            <a:ext cx="1082675" cy="1295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1754" name="Line 9"/>
          <p:cNvSpPr>
            <a:spLocks noChangeShapeType="1"/>
          </p:cNvSpPr>
          <p:nvPr/>
        </p:nvSpPr>
        <p:spPr bwMode="auto">
          <a:xfrm>
            <a:off x="2946084" y="3859530"/>
            <a:ext cx="1870075" cy="0"/>
          </a:xfrm>
          <a:prstGeom prst="line">
            <a:avLst/>
          </a:prstGeom>
          <a:noFill/>
          <a:ln w="101600" cmpd="dbl">
            <a:solidFill>
              <a:schemeClr val="accent5"/>
            </a:solidFill>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dirty="0">
              <a:latin typeface="+mn-lt"/>
            </a:endParaRPr>
          </a:p>
        </p:txBody>
      </p:sp>
      <p:sp>
        <p:nvSpPr>
          <p:cNvPr id="31755" name="Text Box 10"/>
          <p:cNvSpPr txBox="1">
            <a:spLocks noChangeArrowheads="1"/>
          </p:cNvSpPr>
          <p:nvPr/>
        </p:nvSpPr>
        <p:spPr bwMode="auto">
          <a:xfrm>
            <a:off x="3038903" y="3220800"/>
            <a:ext cx="1461234" cy="46166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altLang="ja-JP" sz="2400" dirty="0">
                <a:latin typeface="+mn-lt"/>
                <a:ea typeface="Arial Unicode MS" panose="020B0604020202020204" pitchFamily="34" charset="-122"/>
                <a:cs typeface="Arial Unicode MS" panose="020B0604020202020204" pitchFamily="34" charset="-122"/>
              </a:rPr>
              <a:t>"</a:t>
            </a:r>
            <a:r>
              <a:rPr lang="en-US" sz="2400" dirty="0">
                <a:latin typeface="+mn-lt"/>
                <a:ea typeface="Arial Unicode MS" panose="020B0604020202020204" pitchFamily="34" charset="-122"/>
                <a:cs typeface="Arial Unicode MS" panose="020B0604020202020204" pitchFamily="34" charset="-122"/>
              </a:rPr>
              <a:t>I am Alice</a:t>
            </a:r>
            <a:r>
              <a:rPr lang="en-US" altLang="ja-JP" sz="2400" dirty="0">
                <a:latin typeface="+mn-lt"/>
                <a:ea typeface="Arial Unicode MS" panose="020B0604020202020204" pitchFamily="34" charset="-122"/>
                <a:cs typeface="Arial Unicode MS" panose="020B0604020202020204" pitchFamily="34" charset="-122"/>
              </a:rPr>
              <a:t>"</a:t>
            </a:r>
            <a:endParaRPr lang="en-US" sz="2400" dirty="0">
              <a:latin typeface="+mn-lt"/>
              <a:ea typeface="Arial Unicode MS" panose="020B0604020202020204" pitchFamily="34" charset="-122"/>
              <a:cs typeface="Arial Unicode MS" panose="020B0604020202020204" pitchFamily="34" charset="-122"/>
            </a:endParaRPr>
          </a:p>
        </p:txBody>
      </p:sp>
      <p:sp>
        <p:nvSpPr>
          <p:cNvPr id="12" name="Text Box 5"/>
          <p:cNvSpPr txBox="1">
            <a:spLocks noChangeArrowheads="1"/>
          </p:cNvSpPr>
          <p:nvPr/>
        </p:nvSpPr>
        <p:spPr bwMode="auto">
          <a:xfrm>
            <a:off x="6594158" y="4069944"/>
            <a:ext cx="3586162" cy="156966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sz="2400" dirty="0">
                <a:solidFill>
                  <a:schemeClr val="accent5"/>
                </a:solidFill>
                <a:latin typeface="+mn-lt"/>
                <a:cs typeface="Arial" charset="0"/>
              </a:rPr>
              <a:t>in a network,</a:t>
            </a:r>
          </a:p>
          <a:p>
            <a:pPr algn="ctr">
              <a:defRPr/>
            </a:pPr>
            <a:r>
              <a:rPr lang="en-US" sz="2400" dirty="0">
                <a:solidFill>
                  <a:schemeClr val="accent5"/>
                </a:solidFill>
                <a:latin typeface="+mn-lt"/>
                <a:cs typeface="Arial" charset="0"/>
              </a:rPr>
              <a:t>Bob can not </a:t>
            </a:r>
            <a:r>
              <a:rPr lang="en-US" altLang="ja-JP" sz="2400" dirty="0">
                <a:solidFill>
                  <a:schemeClr val="accent5"/>
                </a:solidFill>
                <a:latin typeface="+mn-lt"/>
                <a:cs typeface="Arial" charset="0"/>
              </a:rPr>
              <a:t>"</a:t>
            </a:r>
            <a:r>
              <a:rPr lang="en-US" sz="2400" dirty="0">
                <a:solidFill>
                  <a:schemeClr val="accent5"/>
                </a:solidFill>
                <a:latin typeface="+mn-lt"/>
                <a:cs typeface="Arial" charset="0"/>
              </a:rPr>
              <a:t>see</a:t>
            </a:r>
            <a:r>
              <a:rPr lang="en-US" altLang="ja-JP" sz="2400" dirty="0">
                <a:solidFill>
                  <a:schemeClr val="accent5"/>
                </a:solidFill>
                <a:latin typeface="+mn-lt"/>
                <a:cs typeface="Arial" charset="0"/>
              </a:rPr>
              <a:t>"</a:t>
            </a:r>
            <a:r>
              <a:rPr lang="en-US" sz="2400" dirty="0">
                <a:solidFill>
                  <a:schemeClr val="accent5"/>
                </a:solidFill>
                <a:latin typeface="+mn-lt"/>
                <a:cs typeface="Arial" charset="0"/>
              </a:rPr>
              <a:t> Alice, so Trudy simply declares</a:t>
            </a:r>
          </a:p>
          <a:p>
            <a:pPr algn="ctr">
              <a:defRPr/>
            </a:pPr>
            <a:r>
              <a:rPr lang="en-US" sz="2400" dirty="0">
                <a:solidFill>
                  <a:schemeClr val="accent5"/>
                </a:solidFill>
                <a:latin typeface="+mn-lt"/>
                <a:cs typeface="Arial" charset="0"/>
              </a:rPr>
              <a:t>herself to be Alice</a:t>
            </a:r>
          </a:p>
        </p:txBody>
      </p:sp>
      <p:pic>
        <p:nvPicPr>
          <p:cNvPr id="13" name="图片 12"/>
          <p:cNvPicPr>
            <a:picLocks noChangeAspect="1"/>
          </p:cNvPicPr>
          <p:nvPr/>
        </p:nvPicPr>
        <p:blipFill>
          <a:blip r:embed="rId3" cstate="email">
            <a:extLst>
              <a:ext uri="{BEBA8EAE-BF5A-486C-A8C5-ECC9F3942E4B}">
                <a14:imgProps xmlns:a14="http://schemas.microsoft.com/office/drawing/2010/main">
                  <a14:imgLayer r:embed="rId4">
                    <a14:imgEffect>
                      <a14:backgroundRemoval t="0" b="99194" l="893" r="100000">
                        <a14:foregroundMark x1="25893" y1="82258" x2="25893" y2="82258"/>
                        <a14:foregroundMark x1="41964" y1="69355" x2="8036" y2="87903"/>
                        <a14:foregroundMark x1="77679" y1="68548" x2="99107" y2="80645"/>
                        <a14:foregroundMark x1="31250" y1="70968" x2="893" y2="90323"/>
                        <a14:foregroundMark x1="43750" y1="16935" x2="82143" y2="46774"/>
                        <a14:foregroundMark x1="33929" y1="20968" x2="27679" y2="57258"/>
                        <a14:foregroundMark x1="15179" y1="57258" x2="38393" y2="67742"/>
                        <a14:foregroundMark x1="75893" y1="76613" x2="92857" y2="91129"/>
                        <a14:foregroundMark x1="64286" y1="83065" x2="72321" y2="95161"/>
                        <a14:foregroundMark x1="48214" y1="79839" x2="68750" y2="94355"/>
                        <a14:foregroundMark x1="27679" y1="92742" x2="65179" y2="87097"/>
                      </a14:backgroundRemoval>
                    </a14:imgEffect>
                  </a14:imgLayer>
                </a14:imgProps>
              </a:ext>
              <a:ext uri="{28A0092B-C50C-407E-A947-70E740481C1C}">
                <a14:useLocalDpi xmlns:a14="http://schemas.microsoft.com/office/drawing/2010/main"/>
              </a:ext>
            </a:extLst>
          </a:blip>
          <a:stretch>
            <a:fillRect/>
          </a:stretch>
        </p:blipFill>
        <p:spPr>
          <a:xfrm>
            <a:off x="2049781" y="3220800"/>
            <a:ext cx="849210" cy="940197"/>
          </a:xfrm>
          <a:prstGeom prst="rect">
            <a:avLst/>
          </a:prstGeom>
        </p:spPr>
      </p:pic>
      <p:pic>
        <p:nvPicPr>
          <p:cNvPr id="14" name="图片 13"/>
          <p:cNvPicPr>
            <a:picLocks noChangeAspect="1"/>
          </p:cNvPicPr>
          <p:nvPr/>
        </p:nvPicPr>
        <p:blipFill>
          <a:blip r:embed="rId5">
            <a:extLst>
              <a:ext uri="{BEBA8EAE-BF5A-486C-A8C5-ECC9F3942E4B}">
                <a14:imgProps xmlns:a14="http://schemas.microsoft.com/office/drawing/2010/main">
                  <a14:imgLayer r:embed="rId6">
                    <a14:imgEffect>
                      <a14:backgroundRemoval t="0" b="100000" l="0" r="100000">
                        <a14:foregroundMark x1="30147" y1="29323" x2="58824" y2="11278"/>
                        <a14:foregroundMark x1="38971" y1="45865" x2="66912" y2="24060"/>
                        <a14:foregroundMark x1="17647" y1="72180" x2="27206" y2="90226"/>
                        <a14:foregroundMark x1="35294" y1="66917" x2="59559" y2="87218"/>
                        <a14:foregroundMark x1="67647" y1="70677" x2="88971" y2="89474"/>
                        <a14:foregroundMark x1="97059" y1="90977" x2="77941" y2="72180"/>
                        <a14:foregroundMark x1="18382" y1="95489" x2="19118" y2="70677"/>
                        <a14:foregroundMark x1="52941" y1="53383" x2="51471" y2="75940"/>
                        <a14:foregroundMark x1="7353" y1="76692" x2="15441" y2="87970"/>
                        <a14:foregroundMark x1="6618" y1="91729" x2="12500" y2="89474"/>
                        <a14:foregroundMark x1="56618" y1="60150" x2="55882" y2="72180"/>
                        <a14:foregroundMark x1="46324" y1="58647" x2="44118" y2="69925"/>
                        <a14:foregroundMark x1="79412" y1="93985" x2="64706" y2="87970"/>
                        <a14:foregroundMark x1="58824" y1="53383" x2="58824" y2="38346"/>
                        <a14:foregroundMark x1="58824" y1="18045" x2="71324" y2="25564"/>
                        <a14:foregroundMark x1="50000" y1="10526" x2="66912" y2="7519"/>
                        <a14:foregroundMark x1="37500" y1="14286" x2="48529" y2="5263"/>
                        <a14:foregroundMark x1="30882" y1="26316" x2="38235" y2="11278"/>
                      </a14:backgroundRemoval>
                    </a14:imgEffect>
                  </a14:imgLayer>
                </a14:imgProps>
              </a:ext>
            </a:extLst>
          </a:blip>
          <a:stretch>
            <a:fillRect/>
          </a:stretch>
        </p:blipFill>
        <p:spPr>
          <a:xfrm>
            <a:off x="4985938" y="3346292"/>
            <a:ext cx="833082" cy="814705"/>
          </a:xfrm>
          <a:prstGeom prst="rect">
            <a:avLst/>
          </a:prstGeom>
        </p:spPr>
      </p:pic>
    </p:spTree>
    <p:extLst>
      <p:ext uri="{BB962C8B-B14F-4D97-AF65-F5344CB8AC3E}">
        <p14:creationId xmlns:p14="http://schemas.microsoft.com/office/powerpoint/2010/main" val="1087169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US" altLang="zh-CN"/>
              <a:t>Protocol ap2.0:</a:t>
            </a:r>
            <a:endParaRPr lang="en-US" dirty="0"/>
          </a:p>
        </p:txBody>
      </p:sp>
      <p:sp>
        <p:nvSpPr>
          <p:cNvPr id="3" name="灯片编号占位符 2"/>
          <p:cNvSpPr>
            <a:spLocks noGrp="1"/>
          </p:cNvSpPr>
          <p:nvPr>
            <p:ph type="sldNum" sz="quarter" idx="12"/>
          </p:nvPr>
        </p:nvSpPr>
        <p:spPr/>
        <p:txBody>
          <a:bodyPr/>
          <a:lstStyle/>
          <a:p>
            <a:fld id="{B5976719-4C93-4032-AE44-9AF0CDE2F195}" type="slidenum">
              <a:rPr lang="en-US" altLang="zh-CN" smtClean="0"/>
              <a:pPr/>
              <a:t>100</a:t>
            </a:fld>
            <a:endParaRPr lang="en-US" altLang="zh-CN" dirty="0"/>
          </a:p>
        </p:txBody>
      </p:sp>
      <p:sp>
        <p:nvSpPr>
          <p:cNvPr id="33796" name="Text Box 3"/>
          <p:cNvSpPr txBox="1">
            <a:spLocks noChangeArrowheads="1"/>
          </p:cNvSpPr>
          <p:nvPr/>
        </p:nvSpPr>
        <p:spPr bwMode="auto">
          <a:xfrm>
            <a:off x="1524000" y="1603021"/>
            <a:ext cx="9144000" cy="1033532"/>
          </a:xfrm>
          <a:prstGeom prst="rect">
            <a:avLst/>
          </a:prstGeom>
          <a:solidFill>
            <a:schemeClr val="accent5">
              <a:lumMod val="20000"/>
              <a:lumOff val="80000"/>
            </a:schemeClr>
          </a:solid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nchor="ctr" anchorCtr="0">
            <a:no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sz="2400" dirty="0">
                <a:latin typeface="+mn-lt"/>
                <a:cs typeface="Arial" charset="0"/>
              </a:rPr>
              <a:t>Alice says </a:t>
            </a:r>
            <a:r>
              <a:rPr lang="en-US" altLang="ja-JP" sz="2400" dirty="0">
                <a:latin typeface="+mn-lt"/>
                <a:cs typeface="Arial" charset="0"/>
              </a:rPr>
              <a:t>"</a:t>
            </a:r>
            <a:r>
              <a:rPr lang="en-US" sz="2400" dirty="0">
                <a:latin typeface="+mn-lt"/>
                <a:cs typeface="Arial" charset="0"/>
              </a:rPr>
              <a:t>I am Alice</a:t>
            </a:r>
            <a:r>
              <a:rPr lang="en-US" altLang="ja-JP" sz="2400" dirty="0">
                <a:latin typeface="+mn-lt"/>
                <a:cs typeface="Arial" charset="0"/>
              </a:rPr>
              <a:t>"</a:t>
            </a:r>
            <a:r>
              <a:rPr lang="en-US" sz="2400" dirty="0">
                <a:latin typeface="+mn-lt"/>
                <a:cs typeface="Arial" charset="0"/>
              </a:rPr>
              <a:t> in an IP packet containing her source IP address </a:t>
            </a:r>
          </a:p>
        </p:txBody>
      </p:sp>
      <p:sp>
        <p:nvSpPr>
          <p:cNvPr id="33797" name="Text Box 4"/>
          <p:cNvSpPr txBox="1">
            <a:spLocks noChangeArrowheads="1"/>
          </p:cNvSpPr>
          <p:nvPr/>
        </p:nvSpPr>
        <p:spPr bwMode="auto">
          <a:xfrm>
            <a:off x="8028088" y="3214688"/>
            <a:ext cx="1915909" cy="40011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defPPr>
              <a:defRPr lang="en-US"/>
            </a:defPPr>
            <a:lvl1pPr algn="ctr">
              <a:defRPr sz="2000">
                <a:solidFill>
                  <a:schemeClr val="accent2"/>
                </a:solidFill>
                <a:latin typeface="+mn-lt"/>
                <a:ea typeface="ＭＳ Ｐゴシック" charset="0"/>
                <a:cs typeface="Arial" charset="0"/>
              </a:defRPr>
            </a:lvl1pPr>
            <a:lvl2pPr marL="742950" indent="-285750">
              <a:defRPr sz="2000">
                <a:latin typeface="Comic Sans MS" charset="0"/>
                <a:ea typeface="ＭＳ Ｐゴシック" charset="0"/>
              </a:defRPr>
            </a:lvl2pPr>
            <a:lvl3pPr marL="1143000" indent="-228600">
              <a:defRPr sz="2000">
                <a:latin typeface="Comic Sans MS" charset="0"/>
                <a:ea typeface="ＭＳ Ｐゴシック" charset="0"/>
              </a:defRPr>
            </a:lvl3pPr>
            <a:lvl4pPr marL="1600200" indent="-228600">
              <a:defRPr sz="2000">
                <a:latin typeface="Comic Sans MS" charset="0"/>
                <a:ea typeface="ＭＳ Ｐゴシック" charset="0"/>
              </a:defRPr>
            </a:lvl4pPr>
            <a:lvl5pPr marL="2057400" indent="-228600">
              <a:defRPr sz="2000">
                <a:latin typeface="Comic Sans MS" charset="0"/>
                <a:ea typeface="ＭＳ Ｐゴシック" charset="0"/>
              </a:defRPr>
            </a:lvl5pPr>
            <a:lvl6pPr marL="2514600" indent="-228600" eaLnBrk="0" fontAlgn="base" hangingPunct="0">
              <a:spcBef>
                <a:spcPct val="0"/>
              </a:spcBef>
              <a:spcAft>
                <a:spcPct val="0"/>
              </a:spcAft>
              <a:defRPr sz="2000">
                <a:latin typeface="Comic Sans MS" charset="0"/>
                <a:ea typeface="ＭＳ Ｐゴシック" charset="0"/>
              </a:defRPr>
            </a:lvl6pPr>
            <a:lvl7pPr marL="2971800" indent="-228600" eaLnBrk="0" fontAlgn="base" hangingPunct="0">
              <a:spcBef>
                <a:spcPct val="0"/>
              </a:spcBef>
              <a:spcAft>
                <a:spcPct val="0"/>
              </a:spcAft>
              <a:defRPr sz="2000">
                <a:latin typeface="Comic Sans MS" charset="0"/>
                <a:ea typeface="ＭＳ Ｐゴシック" charset="0"/>
              </a:defRPr>
            </a:lvl7pPr>
            <a:lvl8pPr marL="3429000" indent="-228600" eaLnBrk="0" fontAlgn="base" hangingPunct="0">
              <a:spcBef>
                <a:spcPct val="0"/>
              </a:spcBef>
              <a:spcAft>
                <a:spcPct val="0"/>
              </a:spcAft>
              <a:defRPr sz="2000">
                <a:latin typeface="Comic Sans MS" charset="0"/>
                <a:ea typeface="ＭＳ Ｐゴシック" charset="0"/>
              </a:defRPr>
            </a:lvl8pPr>
            <a:lvl9pPr marL="3886200" indent="-228600" eaLnBrk="0" fontAlgn="base" hangingPunct="0">
              <a:spcBef>
                <a:spcPct val="0"/>
              </a:spcBef>
              <a:spcAft>
                <a:spcPct val="0"/>
              </a:spcAft>
              <a:defRPr sz="2000">
                <a:latin typeface="Comic Sans MS" charset="0"/>
                <a:ea typeface="ＭＳ Ｐゴシック" charset="0"/>
              </a:defRPr>
            </a:lvl9pPr>
          </a:lstStyle>
          <a:p>
            <a:r>
              <a:rPr lang="en-US" dirty="0"/>
              <a:t>Failure scenario??</a:t>
            </a:r>
          </a:p>
        </p:txBody>
      </p:sp>
      <p:pic>
        <p:nvPicPr>
          <p:cNvPr id="62470" name="Picture 6" descr="Ev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7414" y="4983163"/>
            <a:ext cx="1082675" cy="1295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3801" name="Line 8"/>
          <p:cNvSpPr>
            <a:spLocks noChangeShapeType="1"/>
          </p:cNvSpPr>
          <p:nvPr/>
        </p:nvSpPr>
        <p:spPr bwMode="auto">
          <a:xfrm>
            <a:off x="2762250" y="4262438"/>
            <a:ext cx="3798888" cy="0"/>
          </a:xfrm>
          <a:prstGeom prst="line">
            <a:avLst/>
          </a:prstGeom>
          <a:noFill/>
          <a:ln w="101600" cmpd="dbl">
            <a:solidFill>
              <a:schemeClr val="accent5"/>
            </a:solidFill>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dirty="0">
              <a:latin typeface="+mn-lt"/>
            </a:endParaRPr>
          </a:p>
        </p:txBody>
      </p:sp>
      <p:grpSp>
        <p:nvGrpSpPr>
          <p:cNvPr id="62473" name="Group 9"/>
          <p:cNvGrpSpPr>
            <a:grpSpLocks/>
          </p:cNvGrpSpPr>
          <p:nvPr/>
        </p:nvGrpSpPr>
        <p:grpSpPr bwMode="auto">
          <a:xfrm>
            <a:off x="3113088" y="3433765"/>
            <a:ext cx="4756154" cy="1600199"/>
            <a:chOff x="540" y="1791"/>
            <a:chExt cx="2996" cy="1008"/>
          </a:xfrm>
        </p:grpSpPr>
        <p:sp>
          <p:nvSpPr>
            <p:cNvPr id="33804" name="Rectangle 10"/>
            <p:cNvSpPr>
              <a:spLocks noChangeArrowheads="1"/>
            </p:cNvSpPr>
            <p:nvPr/>
          </p:nvSpPr>
          <p:spPr bwMode="auto">
            <a:xfrm>
              <a:off x="540" y="1791"/>
              <a:ext cx="1799" cy="399"/>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cs typeface="Arial" charset="0"/>
              </a:endParaRPr>
            </a:p>
          </p:txBody>
        </p:sp>
        <p:sp>
          <p:nvSpPr>
            <p:cNvPr id="33805" name="Text Box 11"/>
            <p:cNvSpPr txBox="1">
              <a:spLocks noChangeArrowheads="1"/>
            </p:cNvSpPr>
            <p:nvPr/>
          </p:nvSpPr>
          <p:spPr bwMode="auto">
            <a:xfrm>
              <a:off x="1438" y="1877"/>
              <a:ext cx="785" cy="25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altLang="ja-JP" dirty="0">
                  <a:latin typeface="+mn-lt"/>
                  <a:cs typeface="Arial" charset="0"/>
                </a:rPr>
                <a:t>"</a:t>
              </a:r>
              <a:r>
                <a:rPr lang="en-US" dirty="0">
                  <a:latin typeface="+mn-lt"/>
                  <a:cs typeface="Arial" charset="0"/>
                </a:rPr>
                <a:t>I am Alice</a:t>
              </a:r>
              <a:r>
                <a:rPr lang="en-US" altLang="ja-JP" dirty="0">
                  <a:latin typeface="+mn-lt"/>
                  <a:cs typeface="Arial" charset="0"/>
                </a:rPr>
                <a:t>"</a:t>
              </a:r>
              <a:endParaRPr lang="en-US" dirty="0">
                <a:latin typeface="+mn-lt"/>
                <a:cs typeface="Arial" charset="0"/>
              </a:endParaRPr>
            </a:p>
          </p:txBody>
        </p:sp>
        <p:sp>
          <p:nvSpPr>
            <p:cNvPr id="33806" name="Text Box 12"/>
            <p:cNvSpPr txBox="1">
              <a:spLocks noChangeArrowheads="1"/>
            </p:cNvSpPr>
            <p:nvPr/>
          </p:nvSpPr>
          <p:spPr bwMode="auto">
            <a:xfrm>
              <a:off x="592" y="1793"/>
              <a:ext cx="686" cy="40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sz="1800" dirty="0">
                  <a:latin typeface="+mn-lt"/>
                  <a:cs typeface="Arial" charset="0"/>
                </a:rPr>
                <a:t>Alice</a:t>
              </a:r>
              <a:r>
                <a:rPr lang="en-US" altLang="ja-JP" sz="1800" dirty="0">
                  <a:latin typeface="+mn-lt"/>
                  <a:cs typeface="Arial" charset="0"/>
                </a:rPr>
                <a:t>'</a:t>
              </a:r>
              <a:r>
                <a:rPr lang="en-US" sz="1800" dirty="0">
                  <a:latin typeface="+mn-lt"/>
                  <a:cs typeface="Arial" charset="0"/>
                </a:rPr>
                <a:t>s </a:t>
              </a:r>
            </a:p>
            <a:p>
              <a:pPr algn="ctr">
                <a:defRPr/>
              </a:pPr>
              <a:r>
                <a:rPr lang="en-US" sz="1800" dirty="0">
                  <a:latin typeface="+mn-lt"/>
                  <a:cs typeface="Arial" charset="0"/>
                </a:rPr>
                <a:t>IP address</a:t>
              </a:r>
            </a:p>
          </p:txBody>
        </p:sp>
        <p:sp>
          <p:nvSpPr>
            <p:cNvPr id="33807" name="Line 13"/>
            <p:cNvSpPr>
              <a:spLocks noChangeShapeType="1"/>
            </p:cNvSpPr>
            <p:nvPr/>
          </p:nvSpPr>
          <p:spPr bwMode="auto">
            <a:xfrm flipH="1">
              <a:off x="1338" y="1797"/>
              <a:ext cx="0" cy="393"/>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latin typeface="+mn-lt"/>
              </a:endParaRPr>
            </a:p>
          </p:txBody>
        </p:sp>
        <p:sp>
          <p:nvSpPr>
            <p:cNvPr id="19" name="Text Box 12"/>
            <p:cNvSpPr txBox="1">
              <a:spLocks noChangeArrowheads="1"/>
            </p:cNvSpPr>
            <p:nvPr/>
          </p:nvSpPr>
          <p:spPr bwMode="auto">
            <a:xfrm>
              <a:off x="2309" y="2508"/>
              <a:ext cx="1227" cy="29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sz="1200" dirty="0">
                  <a:solidFill>
                    <a:schemeClr val="accent2"/>
                  </a:solidFill>
                  <a:latin typeface="+mn-lt"/>
                  <a:cs typeface="Arial" charset="0"/>
                </a:rPr>
                <a:t>Alice</a:t>
              </a:r>
              <a:r>
                <a:rPr lang="en-US" altLang="ja-JP" sz="1200" dirty="0">
                  <a:solidFill>
                    <a:schemeClr val="accent2"/>
                  </a:solidFill>
                  <a:latin typeface="+mn-lt"/>
                  <a:cs typeface="Arial" charset="0"/>
                </a:rPr>
                <a:t>'</a:t>
              </a:r>
              <a:r>
                <a:rPr lang="en-US" sz="1200" dirty="0">
                  <a:solidFill>
                    <a:schemeClr val="accent2"/>
                  </a:solidFill>
                  <a:latin typeface="+mn-lt"/>
                  <a:cs typeface="Arial" charset="0"/>
                </a:rPr>
                <a:t>s IP address </a:t>
              </a:r>
              <a:r>
                <a:rPr lang="en-US" altLang="zh-CN" sz="1200" dirty="0">
                  <a:solidFill>
                    <a:schemeClr val="accent2"/>
                  </a:solidFill>
                  <a:latin typeface="+mn-lt"/>
                  <a:cs typeface="Arial" charset="0"/>
                </a:rPr>
                <a:t>is well known!</a:t>
              </a:r>
              <a:endParaRPr lang="en-US" sz="1200" dirty="0">
                <a:solidFill>
                  <a:schemeClr val="accent2"/>
                </a:solidFill>
                <a:latin typeface="+mn-lt"/>
                <a:cs typeface="Arial" charset="0"/>
              </a:endParaRPr>
            </a:p>
          </p:txBody>
        </p:sp>
      </p:grpSp>
      <p:sp>
        <p:nvSpPr>
          <p:cNvPr id="17" name="Text Box 4"/>
          <p:cNvSpPr txBox="1">
            <a:spLocks noChangeArrowheads="1"/>
          </p:cNvSpPr>
          <p:nvPr/>
        </p:nvSpPr>
        <p:spPr bwMode="auto">
          <a:xfrm>
            <a:off x="7607299" y="4018342"/>
            <a:ext cx="2792412" cy="1200329"/>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sz="2400" dirty="0">
                <a:solidFill>
                  <a:schemeClr val="accent5"/>
                </a:solidFill>
                <a:latin typeface="+mn-lt"/>
                <a:cs typeface="Arial" charset="0"/>
              </a:rPr>
              <a:t>Trudy can create</a:t>
            </a:r>
          </a:p>
          <a:p>
            <a:pPr algn="ctr">
              <a:defRPr/>
            </a:pPr>
            <a:r>
              <a:rPr lang="en-US" sz="2400" dirty="0">
                <a:solidFill>
                  <a:schemeClr val="accent5"/>
                </a:solidFill>
                <a:latin typeface="+mn-lt"/>
                <a:cs typeface="Arial" charset="0"/>
              </a:rPr>
              <a:t>a packet </a:t>
            </a:r>
            <a:r>
              <a:rPr lang="en-US" altLang="ja-JP" sz="2400" dirty="0">
                <a:solidFill>
                  <a:schemeClr val="accent5"/>
                </a:solidFill>
                <a:latin typeface="+mn-lt"/>
                <a:cs typeface="Arial" charset="0"/>
              </a:rPr>
              <a:t>"</a:t>
            </a:r>
            <a:r>
              <a:rPr lang="en-US" sz="2400" dirty="0">
                <a:solidFill>
                  <a:schemeClr val="accent5"/>
                </a:solidFill>
                <a:latin typeface="+mn-lt"/>
                <a:cs typeface="Arial" charset="0"/>
              </a:rPr>
              <a:t>spoofing</a:t>
            </a:r>
            <a:r>
              <a:rPr lang="en-US" altLang="ja-JP" sz="2400" dirty="0">
                <a:solidFill>
                  <a:schemeClr val="accent5"/>
                </a:solidFill>
                <a:latin typeface="+mn-lt"/>
                <a:cs typeface="Arial" charset="0"/>
              </a:rPr>
              <a:t>"</a:t>
            </a:r>
            <a:endParaRPr lang="en-US" sz="2400" dirty="0">
              <a:solidFill>
                <a:schemeClr val="accent5"/>
              </a:solidFill>
              <a:latin typeface="+mn-lt"/>
              <a:cs typeface="Arial" charset="0"/>
            </a:endParaRPr>
          </a:p>
          <a:p>
            <a:pPr algn="ctr">
              <a:defRPr/>
            </a:pPr>
            <a:r>
              <a:rPr lang="en-US" sz="2400" dirty="0">
                <a:solidFill>
                  <a:schemeClr val="accent5"/>
                </a:solidFill>
                <a:latin typeface="+mn-lt"/>
                <a:cs typeface="Arial" charset="0"/>
              </a:rPr>
              <a:t>Alice</a:t>
            </a:r>
            <a:r>
              <a:rPr lang="en-US" altLang="ja-JP" sz="2400" dirty="0">
                <a:solidFill>
                  <a:schemeClr val="accent5"/>
                </a:solidFill>
                <a:latin typeface="+mn-lt"/>
                <a:cs typeface="Arial" charset="0"/>
              </a:rPr>
              <a:t>'</a:t>
            </a:r>
            <a:r>
              <a:rPr lang="en-US" sz="2400" dirty="0">
                <a:solidFill>
                  <a:schemeClr val="accent5"/>
                </a:solidFill>
                <a:latin typeface="+mn-lt"/>
                <a:cs typeface="Arial" charset="0"/>
              </a:rPr>
              <a:t>s address</a:t>
            </a:r>
          </a:p>
        </p:txBody>
      </p:sp>
      <p:pic>
        <p:nvPicPr>
          <p:cNvPr id="16" name="图片 15"/>
          <p:cNvPicPr>
            <a:picLocks noChangeAspect="1"/>
          </p:cNvPicPr>
          <p:nvPr/>
        </p:nvPicPr>
        <p:blipFill>
          <a:blip r:embed="rId3" cstate="email">
            <a:extLst>
              <a:ext uri="{BEBA8EAE-BF5A-486C-A8C5-ECC9F3942E4B}">
                <a14:imgProps xmlns:a14="http://schemas.microsoft.com/office/drawing/2010/main">
                  <a14:imgLayer r:embed="rId4">
                    <a14:imgEffect>
                      <a14:backgroundRemoval t="0" b="99194" l="893" r="100000">
                        <a14:foregroundMark x1="25893" y1="82258" x2="25893" y2="82258"/>
                        <a14:foregroundMark x1="41964" y1="69355" x2="8036" y2="87903"/>
                        <a14:foregroundMark x1="77679" y1="68548" x2="99107" y2="80645"/>
                        <a14:foregroundMark x1="31250" y1="70968" x2="893" y2="90323"/>
                        <a14:foregroundMark x1="43750" y1="16935" x2="82143" y2="46774"/>
                        <a14:foregroundMark x1="33929" y1="20968" x2="27679" y2="57258"/>
                        <a14:foregroundMark x1="15179" y1="57258" x2="38393" y2="67742"/>
                        <a14:foregroundMark x1="75893" y1="76613" x2="92857" y2="91129"/>
                        <a14:foregroundMark x1="64286" y1="83065" x2="72321" y2="95161"/>
                        <a14:foregroundMark x1="48214" y1="79839" x2="68750" y2="94355"/>
                        <a14:foregroundMark x1="27679" y1="92742" x2="65179" y2="87097"/>
                      </a14:backgroundRemoval>
                    </a14:imgEffect>
                  </a14:imgLayer>
                </a14:imgProps>
              </a:ext>
              <a:ext uri="{28A0092B-C50C-407E-A947-70E740481C1C}">
                <a14:useLocalDpi xmlns:a14="http://schemas.microsoft.com/office/drawing/2010/main"/>
              </a:ext>
            </a:extLst>
          </a:blip>
          <a:stretch>
            <a:fillRect/>
          </a:stretch>
        </p:blipFill>
        <p:spPr>
          <a:xfrm>
            <a:off x="1917804" y="3645537"/>
            <a:ext cx="849210" cy="940197"/>
          </a:xfrm>
          <a:prstGeom prst="rect">
            <a:avLst/>
          </a:prstGeom>
        </p:spPr>
      </p:pic>
      <p:pic>
        <p:nvPicPr>
          <p:cNvPr id="18" name="图片 17"/>
          <p:cNvPicPr>
            <a:picLocks noChangeAspect="1"/>
          </p:cNvPicPr>
          <p:nvPr/>
        </p:nvPicPr>
        <p:blipFill>
          <a:blip r:embed="rId5">
            <a:extLst>
              <a:ext uri="{BEBA8EAE-BF5A-486C-A8C5-ECC9F3942E4B}">
                <a14:imgProps xmlns:a14="http://schemas.microsoft.com/office/drawing/2010/main">
                  <a14:imgLayer r:embed="rId6">
                    <a14:imgEffect>
                      <a14:backgroundRemoval t="0" b="100000" l="0" r="100000">
                        <a14:foregroundMark x1="30147" y1="29323" x2="58824" y2="11278"/>
                        <a14:foregroundMark x1="38971" y1="45865" x2="66912" y2="24060"/>
                        <a14:foregroundMark x1="17647" y1="72180" x2="27206" y2="90226"/>
                        <a14:foregroundMark x1="35294" y1="66917" x2="59559" y2="87218"/>
                        <a14:foregroundMark x1="67647" y1="70677" x2="88971" y2="89474"/>
                        <a14:foregroundMark x1="97059" y1="90977" x2="77941" y2="72180"/>
                        <a14:foregroundMark x1="18382" y1="95489" x2="19118" y2="70677"/>
                        <a14:foregroundMark x1="52941" y1="53383" x2="51471" y2="75940"/>
                        <a14:foregroundMark x1="7353" y1="76692" x2="15441" y2="87970"/>
                        <a14:foregroundMark x1="6618" y1="91729" x2="12500" y2="89474"/>
                        <a14:foregroundMark x1="56618" y1="60150" x2="55882" y2="72180"/>
                        <a14:foregroundMark x1="46324" y1="58647" x2="44118" y2="69925"/>
                        <a14:foregroundMark x1="79412" y1="93985" x2="64706" y2="87970"/>
                        <a14:foregroundMark x1="58824" y1="53383" x2="58824" y2="38346"/>
                        <a14:foregroundMark x1="58824" y1="18045" x2="71324" y2="25564"/>
                        <a14:foregroundMark x1="50000" y1="10526" x2="66912" y2="7519"/>
                        <a14:foregroundMark x1="37500" y1="14286" x2="48529" y2="5263"/>
                        <a14:foregroundMark x1="30882" y1="26316" x2="38235" y2="11278"/>
                      </a14:backgroundRemoval>
                    </a14:imgEffect>
                  </a14:imgLayer>
                </a14:imgProps>
              </a:ext>
            </a:extLst>
          </a:blip>
          <a:stretch>
            <a:fillRect/>
          </a:stretch>
        </p:blipFill>
        <p:spPr>
          <a:xfrm>
            <a:off x="6598621" y="3671889"/>
            <a:ext cx="833082" cy="814705"/>
          </a:xfrm>
          <a:prstGeom prst="rect">
            <a:avLst/>
          </a:prstGeom>
        </p:spPr>
      </p:pic>
    </p:spTree>
    <p:extLst>
      <p:ext uri="{BB962C8B-B14F-4D97-AF65-F5344CB8AC3E}">
        <p14:creationId xmlns:p14="http://schemas.microsoft.com/office/powerpoint/2010/main" val="2613073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Text Box 3"/>
          <p:cNvSpPr txBox="1">
            <a:spLocks noChangeArrowheads="1"/>
          </p:cNvSpPr>
          <p:nvPr/>
        </p:nvSpPr>
        <p:spPr bwMode="auto">
          <a:xfrm>
            <a:off x="1524000" y="1532069"/>
            <a:ext cx="9144000" cy="1133344"/>
          </a:xfrm>
          <a:prstGeom prst="rect">
            <a:avLst/>
          </a:prstGeom>
          <a:solidFill>
            <a:schemeClr val="accent5">
              <a:lumMod val="20000"/>
              <a:lumOff val="80000"/>
            </a:schemeClr>
          </a:solid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nchor="ctr" anchorCtr="0">
            <a:no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sz="2400" dirty="0">
                <a:latin typeface="+mn-lt"/>
              </a:rPr>
              <a:t>Alice says </a:t>
            </a:r>
            <a:r>
              <a:rPr lang="en-US" altLang="ja-JP" sz="2400" dirty="0">
                <a:latin typeface="+mn-lt"/>
              </a:rPr>
              <a:t>"</a:t>
            </a:r>
            <a:r>
              <a:rPr lang="en-US" sz="2400" dirty="0">
                <a:latin typeface="+mn-lt"/>
              </a:rPr>
              <a:t>I am Alice</a:t>
            </a:r>
            <a:r>
              <a:rPr lang="en-US" altLang="ja-JP" sz="2400" dirty="0">
                <a:latin typeface="+mn-lt"/>
              </a:rPr>
              <a:t>"</a:t>
            </a:r>
            <a:r>
              <a:rPr lang="en-US" sz="2400" dirty="0">
                <a:latin typeface="+mn-lt"/>
              </a:rPr>
              <a:t> and sends her secret password to </a:t>
            </a:r>
            <a:r>
              <a:rPr lang="en-US" altLang="ja-JP" sz="2400" dirty="0">
                <a:latin typeface="+mn-lt"/>
              </a:rPr>
              <a:t>"</a:t>
            </a:r>
            <a:r>
              <a:rPr lang="en-US" sz="2400" dirty="0">
                <a:latin typeface="+mn-lt"/>
              </a:rPr>
              <a:t>prove</a:t>
            </a:r>
            <a:r>
              <a:rPr lang="en-US" altLang="ja-JP" sz="2400" dirty="0">
                <a:latin typeface="+mn-lt"/>
              </a:rPr>
              <a:t>"</a:t>
            </a:r>
            <a:r>
              <a:rPr lang="en-US" sz="2400" dirty="0">
                <a:latin typeface="+mn-lt"/>
              </a:rPr>
              <a:t> it.</a:t>
            </a:r>
          </a:p>
        </p:txBody>
      </p:sp>
      <p:sp>
        <p:nvSpPr>
          <p:cNvPr id="35844" name="Text Box 4"/>
          <p:cNvSpPr txBox="1">
            <a:spLocks noChangeArrowheads="1"/>
          </p:cNvSpPr>
          <p:nvPr/>
        </p:nvSpPr>
        <p:spPr bwMode="auto">
          <a:xfrm>
            <a:off x="8036662" y="5842000"/>
            <a:ext cx="1915909" cy="40011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defPPr>
              <a:defRPr lang="en-US"/>
            </a:defPPr>
            <a:lvl1pPr algn="ctr">
              <a:defRPr sz="2000">
                <a:solidFill>
                  <a:schemeClr val="accent2"/>
                </a:solidFill>
                <a:latin typeface="+mn-lt"/>
                <a:ea typeface="ＭＳ Ｐゴシック" charset="0"/>
                <a:cs typeface="Arial" charset="0"/>
              </a:defRPr>
            </a:lvl1pPr>
            <a:lvl2pPr marL="742950" indent="-285750">
              <a:defRPr sz="2000">
                <a:latin typeface="Comic Sans MS" charset="0"/>
                <a:ea typeface="ＭＳ Ｐゴシック" charset="0"/>
              </a:defRPr>
            </a:lvl2pPr>
            <a:lvl3pPr marL="1143000" indent="-228600">
              <a:defRPr sz="2000">
                <a:latin typeface="Comic Sans MS" charset="0"/>
                <a:ea typeface="ＭＳ Ｐゴシック" charset="0"/>
              </a:defRPr>
            </a:lvl3pPr>
            <a:lvl4pPr marL="1600200" indent="-228600">
              <a:defRPr sz="2000">
                <a:latin typeface="Comic Sans MS" charset="0"/>
                <a:ea typeface="ＭＳ Ｐゴシック" charset="0"/>
              </a:defRPr>
            </a:lvl4pPr>
            <a:lvl5pPr marL="2057400" indent="-228600">
              <a:defRPr sz="2000">
                <a:latin typeface="Comic Sans MS" charset="0"/>
                <a:ea typeface="ＭＳ Ｐゴシック" charset="0"/>
              </a:defRPr>
            </a:lvl5pPr>
            <a:lvl6pPr marL="2514600" indent="-228600" eaLnBrk="0" fontAlgn="base" hangingPunct="0">
              <a:spcBef>
                <a:spcPct val="0"/>
              </a:spcBef>
              <a:spcAft>
                <a:spcPct val="0"/>
              </a:spcAft>
              <a:defRPr sz="2000">
                <a:latin typeface="Comic Sans MS" charset="0"/>
                <a:ea typeface="ＭＳ Ｐゴシック" charset="0"/>
              </a:defRPr>
            </a:lvl6pPr>
            <a:lvl7pPr marL="2971800" indent="-228600" eaLnBrk="0" fontAlgn="base" hangingPunct="0">
              <a:spcBef>
                <a:spcPct val="0"/>
              </a:spcBef>
              <a:spcAft>
                <a:spcPct val="0"/>
              </a:spcAft>
              <a:defRPr sz="2000">
                <a:latin typeface="Comic Sans MS" charset="0"/>
                <a:ea typeface="ＭＳ Ｐゴシック" charset="0"/>
              </a:defRPr>
            </a:lvl7pPr>
            <a:lvl8pPr marL="3429000" indent="-228600" eaLnBrk="0" fontAlgn="base" hangingPunct="0">
              <a:spcBef>
                <a:spcPct val="0"/>
              </a:spcBef>
              <a:spcAft>
                <a:spcPct val="0"/>
              </a:spcAft>
              <a:defRPr sz="2000">
                <a:latin typeface="Comic Sans MS" charset="0"/>
                <a:ea typeface="ＭＳ Ｐゴシック" charset="0"/>
              </a:defRPr>
            </a:lvl8pPr>
            <a:lvl9pPr marL="3886200" indent="-228600" eaLnBrk="0" fontAlgn="base" hangingPunct="0">
              <a:spcBef>
                <a:spcPct val="0"/>
              </a:spcBef>
              <a:spcAft>
                <a:spcPct val="0"/>
              </a:spcAft>
              <a:defRPr sz="2000">
                <a:latin typeface="Comic Sans MS" charset="0"/>
                <a:ea typeface="ＭＳ Ｐゴシック" charset="0"/>
              </a:defRPr>
            </a:lvl9pPr>
          </a:lstStyle>
          <a:p>
            <a:r>
              <a:rPr lang="en-US" dirty="0"/>
              <a:t>Failure scenario??</a:t>
            </a:r>
          </a:p>
        </p:txBody>
      </p:sp>
      <p:pic>
        <p:nvPicPr>
          <p:cNvPr id="64517" name="Picture 6" descr="Ev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801" y="5194300"/>
            <a:ext cx="1082675" cy="1295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5848" name="Line 8"/>
          <p:cNvSpPr>
            <a:spLocks noChangeShapeType="1"/>
          </p:cNvSpPr>
          <p:nvPr/>
        </p:nvSpPr>
        <p:spPr bwMode="auto">
          <a:xfrm>
            <a:off x="2733675" y="4065588"/>
            <a:ext cx="3798888" cy="0"/>
          </a:xfrm>
          <a:prstGeom prst="line">
            <a:avLst/>
          </a:prstGeom>
          <a:noFill/>
          <a:ln w="101600" cmpd="dbl">
            <a:solidFill>
              <a:schemeClr val="accent5"/>
            </a:solidFill>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dirty="0">
              <a:latin typeface="+mn-lt"/>
            </a:endParaRPr>
          </a:p>
        </p:txBody>
      </p:sp>
      <p:grpSp>
        <p:nvGrpSpPr>
          <p:cNvPr id="64520" name="Group 9"/>
          <p:cNvGrpSpPr>
            <a:grpSpLocks/>
          </p:cNvGrpSpPr>
          <p:nvPr/>
        </p:nvGrpSpPr>
        <p:grpSpPr bwMode="auto">
          <a:xfrm>
            <a:off x="3028951" y="3306763"/>
            <a:ext cx="3046413" cy="633412"/>
            <a:chOff x="806" y="1799"/>
            <a:chExt cx="1919" cy="399"/>
          </a:xfrm>
        </p:grpSpPr>
        <p:sp>
          <p:nvSpPr>
            <p:cNvPr id="35859" name="Rectangle 10"/>
            <p:cNvSpPr>
              <a:spLocks noChangeArrowheads="1"/>
            </p:cNvSpPr>
            <p:nvPr/>
          </p:nvSpPr>
          <p:spPr bwMode="auto">
            <a:xfrm>
              <a:off x="806" y="1799"/>
              <a:ext cx="1919" cy="399"/>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cs typeface="Arial" charset="0"/>
              </a:endParaRPr>
            </a:p>
          </p:txBody>
        </p:sp>
        <p:sp>
          <p:nvSpPr>
            <p:cNvPr id="35860" name="Text Box 11"/>
            <p:cNvSpPr txBox="1">
              <a:spLocks noChangeArrowheads="1"/>
            </p:cNvSpPr>
            <p:nvPr/>
          </p:nvSpPr>
          <p:spPr bwMode="auto">
            <a:xfrm>
              <a:off x="2021" y="1876"/>
              <a:ext cx="642" cy="23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altLang="ja-JP" sz="1800" dirty="0">
                  <a:latin typeface="+mn-lt"/>
                  <a:cs typeface="Arial" charset="0"/>
                </a:rPr>
                <a:t>"</a:t>
              </a:r>
              <a:r>
                <a:rPr lang="en-US" sz="1800" dirty="0">
                  <a:latin typeface="+mn-lt"/>
                  <a:cs typeface="Arial" charset="0"/>
                </a:rPr>
                <a:t>I</a:t>
              </a:r>
              <a:r>
                <a:rPr lang="en-US" altLang="ja-JP" sz="1800" dirty="0">
                  <a:latin typeface="+mn-lt"/>
                  <a:cs typeface="Arial" charset="0"/>
                </a:rPr>
                <a:t>'</a:t>
              </a:r>
              <a:r>
                <a:rPr lang="en-US" sz="1800" dirty="0">
                  <a:latin typeface="+mn-lt"/>
                  <a:cs typeface="Arial" charset="0"/>
                </a:rPr>
                <a:t>m Alice</a:t>
              </a:r>
              <a:r>
                <a:rPr lang="en-US" altLang="ja-JP" sz="1800" dirty="0">
                  <a:latin typeface="+mn-lt"/>
                  <a:cs typeface="Arial" charset="0"/>
                </a:rPr>
                <a:t>"</a:t>
              </a:r>
              <a:endParaRPr lang="en-US" sz="1800" dirty="0">
                <a:latin typeface="+mn-lt"/>
                <a:cs typeface="Arial" charset="0"/>
              </a:endParaRPr>
            </a:p>
          </p:txBody>
        </p:sp>
        <p:sp>
          <p:nvSpPr>
            <p:cNvPr id="35861" name="Text Box 12"/>
            <p:cNvSpPr txBox="1">
              <a:spLocks noChangeArrowheads="1"/>
            </p:cNvSpPr>
            <p:nvPr/>
          </p:nvSpPr>
          <p:spPr bwMode="auto">
            <a:xfrm>
              <a:off x="848" y="1822"/>
              <a:ext cx="455" cy="36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sz="1600" dirty="0">
                  <a:latin typeface="+mn-lt"/>
                  <a:cs typeface="Arial" charset="0"/>
                </a:rPr>
                <a:t>Alice</a:t>
              </a:r>
              <a:r>
                <a:rPr lang="en-US" altLang="ja-JP" sz="1600" dirty="0">
                  <a:latin typeface="+mn-lt"/>
                  <a:cs typeface="Arial" charset="0"/>
                </a:rPr>
                <a:t>'</a:t>
              </a:r>
              <a:r>
                <a:rPr lang="en-US" sz="1600" dirty="0">
                  <a:latin typeface="+mn-lt"/>
                  <a:cs typeface="Arial" charset="0"/>
                </a:rPr>
                <a:t>s </a:t>
              </a:r>
            </a:p>
            <a:p>
              <a:pPr algn="ctr">
                <a:defRPr/>
              </a:pPr>
              <a:r>
                <a:rPr lang="en-US" sz="1600" dirty="0">
                  <a:latin typeface="+mn-lt"/>
                  <a:cs typeface="Arial" charset="0"/>
                </a:rPr>
                <a:t>IP addr</a:t>
              </a:r>
            </a:p>
          </p:txBody>
        </p:sp>
        <p:sp>
          <p:nvSpPr>
            <p:cNvPr id="35862" name="Line 13"/>
            <p:cNvSpPr>
              <a:spLocks noChangeShapeType="1"/>
            </p:cNvSpPr>
            <p:nvPr/>
          </p:nvSpPr>
          <p:spPr bwMode="auto">
            <a:xfrm flipH="1">
              <a:off x="1337" y="1805"/>
              <a:ext cx="0" cy="393"/>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latin typeface="+mn-lt"/>
              </a:endParaRPr>
            </a:p>
          </p:txBody>
        </p:sp>
        <p:sp>
          <p:nvSpPr>
            <p:cNvPr id="35863" name="Text Box 14"/>
            <p:cNvSpPr txBox="1">
              <a:spLocks noChangeArrowheads="1"/>
            </p:cNvSpPr>
            <p:nvPr/>
          </p:nvSpPr>
          <p:spPr bwMode="auto">
            <a:xfrm>
              <a:off x="1379" y="1813"/>
              <a:ext cx="570" cy="36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sz="1600" dirty="0">
                  <a:latin typeface="+mn-lt"/>
                  <a:cs typeface="Arial" charset="0"/>
                </a:rPr>
                <a:t>Alice</a:t>
              </a:r>
              <a:r>
                <a:rPr lang="en-US" altLang="ja-JP" sz="1600" dirty="0">
                  <a:latin typeface="+mn-lt"/>
                  <a:cs typeface="Arial" charset="0"/>
                </a:rPr>
                <a:t>'</a:t>
              </a:r>
              <a:r>
                <a:rPr lang="en-US" sz="1600" dirty="0">
                  <a:latin typeface="+mn-lt"/>
                  <a:cs typeface="Arial" charset="0"/>
                </a:rPr>
                <a:t>s </a:t>
              </a:r>
            </a:p>
            <a:p>
              <a:pPr algn="ctr">
                <a:defRPr/>
              </a:pPr>
              <a:r>
                <a:rPr lang="en-US" sz="1600" dirty="0">
                  <a:latin typeface="+mn-lt"/>
                  <a:cs typeface="Arial" charset="0"/>
                </a:rPr>
                <a:t>password</a:t>
              </a:r>
            </a:p>
          </p:txBody>
        </p:sp>
        <p:sp>
          <p:nvSpPr>
            <p:cNvPr id="35864" name="Line 15"/>
            <p:cNvSpPr>
              <a:spLocks noChangeShapeType="1"/>
            </p:cNvSpPr>
            <p:nvPr/>
          </p:nvSpPr>
          <p:spPr bwMode="auto">
            <a:xfrm flipH="1">
              <a:off x="1973" y="1805"/>
              <a:ext cx="0" cy="393"/>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latin typeface="+mn-lt"/>
              </a:endParaRPr>
            </a:p>
          </p:txBody>
        </p:sp>
      </p:grpSp>
      <p:grpSp>
        <p:nvGrpSpPr>
          <p:cNvPr id="64521" name="Group 16"/>
          <p:cNvGrpSpPr>
            <a:grpSpLocks/>
          </p:cNvGrpSpPr>
          <p:nvPr/>
        </p:nvGrpSpPr>
        <p:grpSpPr bwMode="auto">
          <a:xfrm>
            <a:off x="4587876" y="4235451"/>
            <a:ext cx="1489075" cy="633413"/>
            <a:chOff x="1000" y="2719"/>
            <a:chExt cx="938" cy="399"/>
          </a:xfrm>
        </p:grpSpPr>
        <p:sp>
          <p:nvSpPr>
            <p:cNvPr id="35855" name="Rectangle 17"/>
            <p:cNvSpPr>
              <a:spLocks noChangeArrowheads="1"/>
            </p:cNvSpPr>
            <p:nvPr/>
          </p:nvSpPr>
          <p:spPr bwMode="auto">
            <a:xfrm>
              <a:off x="1000" y="2719"/>
              <a:ext cx="938" cy="399"/>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cs typeface="Arial" charset="0"/>
              </a:endParaRPr>
            </a:p>
          </p:txBody>
        </p:sp>
        <p:sp>
          <p:nvSpPr>
            <p:cNvPr id="35856" name="Text Box 18"/>
            <p:cNvSpPr txBox="1">
              <a:spLocks noChangeArrowheads="1"/>
            </p:cNvSpPr>
            <p:nvPr/>
          </p:nvSpPr>
          <p:spPr bwMode="auto">
            <a:xfrm>
              <a:off x="1593" y="2793"/>
              <a:ext cx="289" cy="23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sz="1800" dirty="0">
                  <a:latin typeface="+mn-lt"/>
                  <a:cs typeface="Arial" charset="0"/>
                </a:rPr>
                <a:t>OK</a:t>
              </a:r>
            </a:p>
          </p:txBody>
        </p:sp>
        <p:sp>
          <p:nvSpPr>
            <p:cNvPr id="35857" name="Text Box 19"/>
            <p:cNvSpPr txBox="1">
              <a:spLocks noChangeArrowheads="1"/>
            </p:cNvSpPr>
            <p:nvPr/>
          </p:nvSpPr>
          <p:spPr bwMode="auto">
            <a:xfrm>
              <a:off x="1042" y="2742"/>
              <a:ext cx="455" cy="36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sz="1600" dirty="0">
                  <a:latin typeface="+mn-lt"/>
                  <a:cs typeface="Arial" charset="0"/>
                </a:rPr>
                <a:t>Alice</a:t>
              </a:r>
              <a:r>
                <a:rPr lang="en-US" altLang="ja-JP" sz="1600" dirty="0">
                  <a:latin typeface="+mn-lt"/>
                  <a:cs typeface="Arial" charset="0"/>
                </a:rPr>
                <a:t>'</a:t>
              </a:r>
              <a:r>
                <a:rPr lang="en-US" sz="1600" dirty="0">
                  <a:latin typeface="+mn-lt"/>
                  <a:cs typeface="Arial" charset="0"/>
                </a:rPr>
                <a:t>s </a:t>
              </a:r>
            </a:p>
            <a:p>
              <a:pPr algn="ctr">
                <a:defRPr/>
              </a:pPr>
              <a:r>
                <a:rPr lang="en-US" sz="1600" dirty="0">
                  <a:latin typeface="+mn-lt"/>
                  <a:cs typeface="Arial" charset="0"/>
                </a:rPr>
                <a:t>IP addr</a:t>
              </a:r>
            </a:p>
          </p:txBody>
        </p:sp>
        <p:sp>
          <p:nvSpPr>
            <p:cNvPr id="35858" name="Line 20"/>
            <p:cNvSpPr>
              <a:spLocks noChangeShapeType="1"/>
            </p:cNvSpPr>
            <p:nvPr/>
          </p:nvSpPr>
          <p:spPr bwMode="auto">
            <a:xfrm flipH="1">
              <a:off x="1531" y="2725"/>
              <a:ext cx="0" cy="393"/>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latin typeface="+mn-lt"/>
              </a:endParaRPr>
            </a:p>
          </p:txBody>
        </p:sp>
      </p:grpSp>
      <p:sp>
        <p:nvSpPr>
          <p:cNvPr id="35851" name="Line 21"/>
          <p:cNvSpPr>
            <a:spLocks noChangeShapeType="1"/>
          </p:cNvSpPr>
          <p:nvPr/>
        </p:nvSpPr>
        <p:spPr bwMode="auto">
          <a:xfrm>
            <a:off x="6151564" y="3600450"/>
            <a:ext cx="561975" cy="1588"/>
          </a:xfrm>
          <a:prstGeom prst="line">
            <a:avLst/>
          </a:prstGeom>
          <a:noFill/>
          <a:ln w="41275">
            <a:solidFill>
              <a:schemeClr val="tx1"/>
            </a:solidFill>
            <a:prstDash val="sysDot"/>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latin typeface="+mn-lt"/>
            </a:endParaRPr>
          </a:p>
        </p:txBody>
      </p:sp>
      <p:sp>
        <p:nvSpPr>
          <p:cNvPr id="35852" name="Line 22"/>
          <p:cNvSpPr>
            <a:spLocks noChangeShapeType="1"/>
          </p:cNvSpPr>
          <p:nvPr/>
        </p:nvSpPr>
        <p:spPr bwMode="auto">
          <a:xfrm flipH="1">
            <a:off x="4065589" y="4551364"/>
            <a:ext cx="452437" cy="1587"/>
          </a:xfrm>
          <a:prstGeom prst="line">
            <a:avLst/>
          </a:prstGeom>
          <a:noFill/>
          <a:ln w="41275">
            <a:solidFill>
              <a:schemeClr val="tx1"/>
            </a:solidFill>
            <a:prstDash val="sysDot"/>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latin typeface="+mn-lt"/>
            </a:endParaRPr>
          </a:p>
        </p:txBody>
      </p:sp>
      <p:sp>
        <p:nvSpPr>
          <p:cNvPr id="64524" name="Rectangle 2"/>
          <p:cNvSpPr>
            <a:spLocks noGrp="1" noChangeArrowheads="1"/>
          </p:cNvSpPr>
          <p:nvPr>
            <p:ph type="title"/>
          </p:nvPr>
        </p:nvSpPr>
        <p:spPr/>
        <p:txBody>
          <a:bodyPr/>
          <a:lstStyle/>
          <a:p>
            <a:r>
              <a:rPr lang="en-US" altLang="zh-CN"/>
              <a:t>Protocol ap3.0:</a:t>
            </a:r>
            <a:endParaRPr lang="en-US" dirty="0"/>
          </a:p>
        </p:txBody>
      </p:sp>
      <p:sp>
        <p:nvSpPr>
          <p:cNvPr id="3" name="灯片编号占位符 2"/>
          <p:cNvSpPr>
            <a:spLocks noGrp="1"/>
          </p:cNvSpPr>
          <p:nvPr>
            <p:ph type="sldNum" sz="quarter" idx="12"/>
          </p:nvPr>
        </p:nvSpPr>
        <p:spPr/>
        <p:txBody>
          <a:bodyPr/>
          <a:lstStyle/>
          <a:p>
            <a:fld id="{B5976719-4C93-4032-AE44-9AF0CDE2F195}" type="slidenum">
              <a:rPr lang="en-US" altLang="zh-CN" smtClean="0"/>
              <a:pPr/>
              <a:t>101</a:t>
            </a:fld>
            <a:endParaRPr lang="en-US" altLang="zh-CN" dirty="0"/>
          </a:p>
        </p:txBody>
      </p:sp>
      <p:pic>
        <p:nvPicPr>
          <p:cNvPr id="24" name="图片 23"/>
          <p:cNvPicPr>
            <a:picLocks noChangeAspect="1"/>
          </p:cNvPicPr>
          <p:nvPr/>
        </p:nvPicPr>
        <p:blipFill>
          <a:blip r:embed="rId3" cstate="email">
            <a:extLst>
              <a:ext uri="{BEBA8EAE-BF5A-486C-A8C5-ECC9F3942E4B}">
                <a14:imgProps xmlns:a14="http://schemas.microsoft.com/office/drawing/2010/main">
                  <a14:imgLayer r:embed="rId4">
                    <a14:imgEffect>
                      <a14:backgroundRemoval t="0" b="99194" l="893" r="100000">
                        <a14:foregroundMark x1="25893" y1="82258" x2="25893" y2="82258"/>
                        <a14:foregroundMark x1="41964" y1="69355" x2="8036" y2="87903"/>
                        <a14:foregroundMark x1="77679" y1="68548" x2="99107" y2="80645"/>
                        <a14:foregroundMark x1="31250" y1="70968" x2="893" y2="90323"/>
                        <a14:foregroundMark x1="43750" y1="16935" x2="82143" y2="46774"/>
                        <a14:foregroundMark x1="33929" y1="20968" x2="27679" y2="57258"/>
                        <a14:foregroundMark x1="15179" y1="57258" x2="38393" y2="67742"/>
                        <a14:foregroundMark x1="75893" y1="76613" x2="92857" y2="91129"/>
                        <a14:foregroundMark x1="64286" y1="83065" x2="72321" y2="95161"/>
                        <a14:foregroundMark x1="48214" y1="79839" x2="68750" y2="94355"/>
                        <a14:foregroundMark x1="27679" y1="92742" x2="65179" y2="87097"/>
                      </a14:backgroundRemoval>
                    </a14:imgEffect>
                  </a14:imgLayer>
                </a14:imgProps>
              </a:ext>
              <a:ext uri="{28A0092B-C50C-407E-A947-70E740481C1C}">
                <a14:useLocalDpi xmlns:a14="http://schemas.microsoft.com/office/drawing/2010/main"/>
              </a:ext>
            </a:extLst>
          </a:blip>
          <a:stretch>
            <a:fillRect/>
          </a:stretch>
        </p:blipFill>
        <p:spPr>
          <a:xfrm>
            <a:off x="1967067" y="3519727"/>
            <a:ext cx="849210" cy="940197"/>
          </a:xfrm>
          <a:prstGeom prst="rect">
            <a:avLst/>
          </a:prstGeom>
        </p:spPr>
      </p:pic>
      <p:pic>
        <p:nvPicPr>
          <p:cNvPr id="25" name="图片 24"/>
          <p:cNvPicPr>
            <a:picLocks noChangeAspect="1"/>
          </p:cNvPicPr>
          <p:nvPr/>
        </p:nvPicPr>
        <p:blipFill>
          <a:blip r:embed="rId5">
            <a:extLst>
              <a:ext uri="{BEBA8EAE-BF5A-486C-A8C5-ECC9F3942E4B}">
                <a14:imgProps xmlns:a14="http://schemas.microsoft.com/office/drawing/2010/main">
                  <a14:imgLayer r:embed="rId6">
                    <a14:imgEffect>
                      <a14:backgroundRemoval t="0" b="100000" l="0" r="100000">
                        <a14:foregroundMark x1="30147" y1="29323" x2="58824" y2="11278"/>
                        <a14:foregroundMark x1="38971" y1="45865" x2="66912" y2="24060"/>
                        <a14:foregroundMark x1="17647" y1="72180" x2="27206" y2="90226"/>
                        <a14:foregroundMark x1="35294" y1="66917" x2="59559" y2="87218"/>
                        <a14:foregroundMark x1="67647" y1="70677" x2="88971" y2="89474"/>
                        <a14:foregroundMark x1="97059" y1="90977" x2="77941" y2="72180"/>
                        <a14:foregroundMark x1="18382" y1="95489" x2="19118" y2="70677"/>
                        <a14:foregroundMark x1="52941" y1="53383" x2="51471" y2="75940"/>
                        <a14:foregroundMark x1="7353" y1="76692" x2="15441" y2="87970"/>
                        <a14:foregroundMark x1="6618" y1="91729" x2="12500" y2="89474"/>
                        <a14:foregroundMark x1="56618" y1="60150" x2="55882" y2="72180"/>
                        <a14:foregroundMark x1="46324" y1="58647" x2="44118" y2="69925"/>
                        <a14:foregroundMark x1="79412" y1="93985" x2="64706" y2="87970"/>
                        <a14:foregroundMark x1="58824" y1="53383" x2="58824" y2="38346"/>
                        <a14:foregroundMark x1="58824" y1="18045" x2="71324" y2="25564"/>
                        <a14:foregroundMark x1="50000" y1="10526" x2="66912" y2="7519"/>
                        <a14:foregroundMark x1="37500" y1="14286" x2="48529" y2="5263"/>
                        <a14:foregroundMark x1="30882" y1="26316" x2="38235" y2="11278"/>
                      </a14:backgroundRemoval>
                    </a14:imgEffect>
                  </a14:imgLayer>
                </a14:imgProps>
              </a:ext>
            </a:extLst>
          </a:blip>
          <a:stretch>
            <a:fillRect/>
          </a:stretch>
        </p:blipFill>
        <p:spPr>
          <a:xfrm>
            <a:off x="6596062" y="3539094"/>
            <a:ext cx="833082" cy="814705"/>
          </a:xfrm>
          <a:prstGeom prst="rect">
            <a:avLst/>
          </a:prstGeom>
        </p:spPr>
      </p:pic>
      <p:sp>
        <p:nvSpPr>
          <p:cNvPr id="26" name="Text Box 12"/>
          <p:cNvSpPr txBox="1">
            <a:spLocks noChangeArrowheads="1"/>
          </p:cNvSpPr>
          <p:nvPr/>
        </p:nvSpPr>
        <p:spPr bwMode="auto">
          <a:xfrm>
            <a:off x="6278564" y="4722814"/>
            <a:ext cx="1947864" cy="46166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altLang="zh-CN" sz="1200" dirty="0">
                <a:solidFill>
                  <a:schemeClr val="accent2"/>
                </a:solidFill>
                <a:latin typeface="+mn-lt"/>
                <a:cs typeface="Arial" charset="0"/>
              </a:rPr>
              <a:t>Password is a shared secret between Alice and Bob!</a:t>
            </a:r>
            <a:endParaRPr lang="en-US" sz="1200" dirty="0">
              <a:solidFill>
                <a:schemeClr val="accent2"/>
              </a:solidFill>
              <a:latin typeface="+mn-lt"/>
              <a:cs typeface="Arial" charset="0"/>
            </a:endParaRPr>
          </a:p>
        </p:txBody>
      </p:sp>
    </p:spTree>
    <p:extLst>
      <p:ext uri="{BB962C8B-B14F-4D97-AF65-F5344CB8AC3E}">
        <p14:creationId xmlns:p14="http://schemas.microsoft.com/office/powerpoint/2010/main" val="222288710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Text Box 4"/>
          <p:cNvSpPr txBox="1">
            <a:spLocks noChangeArrowheads="1"/>
          </p:cNvSpPr>
          <p:nvPr/>
        </p:nvSpPr>
        <p:spPr bwMode="auto">
          <a:xfrm>
            <a:off x="7480300" y="3164494"/>
            <a:ext cx="3001962" cy="193899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i="1" dirty="0">
                <a:solidFill>
                  <a:srgbClr val="C00000"/>
                </a:solidFill>
                <a:latin typeface="+mn-lt"/>
                <a:cs typeface="Arial" charset="0"/>
              </a:rPr>
              <a:t>playback attack:</a:t>
            </a:r>
            <a:r>
              <a:rPr lang="en-US" dirty="0">
                <a:solidFill>
                  <a:srgbClr val="C00000"/>
                </a:solidFill>
                <a:latin typeface="+mn-lt"/>
                <a:cs typeface="Arial" charset="0"/>
              </a:rPr>
              <a:t> </a:t>
            </a:r>
            <a:r>
              <a:rPr lang="en-US" dirty="0">
                <a:latin typeface="+mn-lt"/>
                <a:cs typeface="Arial" charset="0"/>
              </a:rPr>
              <a:t>Trudy records Alice</a:t>
            </a:r>
            <a:r>
              <a:rPr lang="en-US" altLang="ja-JP" dirty="0">
                <a:latin typeface="+mn-lt"/>
                <a:cs typeface="Arial" charset="0"/>
              </a:rPr>
              <a:t>'</a:t>
            </a:r>
            <a:r>
              <a:rPr lang="en-US" dirty="0">
                <a:latin typeface="+mn-lt"/>
                <a:cs typeface="Arial" charset="0"/>
              </a:rPr>
              <a:t>s packet</a:t>
            </a:r>
          </a:p>
          <a:p>
            <a:pPr algn="ctr">
              <a:defRPr/>
            </a:pPr>
            <a:r>
              <a:rPr lang="en-US" dirty="0">
                <a:latin typeface="+mn-lt"/>
                <a:cs typeface="Arial" charset="0"/>
              </a:rPr>
              <a:t>and later</a:t>
            </a:r>
          </a:p>
          <a:p>
            <a:pPr algn="ctr">
              <a:defRPr/>
            </a:pPr>
            <a:r>
              <a:rPr lang="en-US" dirty="0">
                <a:latin typeface="+mn-lt"/>
                <a:cs typeface="Arial" charset="0"/>
              </a:rPr>
              <a:t>plays it back to Bob </a:t>
            </a:r>
          </a:p>
          <a:p>
            <a:pPr algn="ctr">
              <a:defRPr/>
            </a:pPr>
            <a:r>
              <a:rPr lang="en-US" altLang="zh-CN" i="1" dirty="0">
                <a:solidFill>
                  <a:schemeClr val="accent2"/>
                </a:solidFill>
                <a:latin typeface="+mn-lt"/>
                <a:cs typeface="Arial" charset="0"/>
              </a:rPr>
              <a:t>Another problem: </a:t>
            </a:r>
            <a:r>
              <a:rPr lang="en-US" altLang="zh-CN" dirty="0" err="1">
                <a:latin typeface="+mn-lt"/>
                <a:cs typeface="Arial" charset="0"/>
              </a:rPr>
              <a:t>pwd</a:t>
            </a:r>
            <a:r>
              <a:rPr lang="en-US" altLang="zh-CN" dirty="0">
                <a:latin typeface="+mn-lt"/>
                <a:cs typeface="Arial" charset="0"/>
              </a:rPr>
              <a:t> may be stolen</a:t>
            </a:r>
            <a:endParaRPr lang="en-US" dirty="0">
              <a:latin typeface="+mn-lt"/>
              <a:cs typeface="Arial" charset="0"/>
            </a:endParaRPr>
          </a:p>
        </p:txBody>
      </p:sp>
      <p:pic>
        <p:nvPicPr>
          <p:cNvPr id="65540" name="Picture 6" descr="Ev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801" y="5194300"/>
            <a:ext cx="1082675" cy="1295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6871" name="Line 8"/>
          <p:cNvSpPr>
            <a:spLocks noChangeShapeType="1"/>
          </p:cNvSpPr>
          <p:nvPr/>
        </p:nvSpPr>
        <p:spPr bwMode="auto">
          <a:xfrm>
            <a:off x="2733675" y="4065588"/>
            <a:ext cx="3798888" cy="0"/>
          </a:xfrm>
          <a:prstGeom prst="line">
            <a:avLst/>
          </a:prstGeom>
          <a:noFill/>
          <a:ln w="101600" cmpd="dbl">
            <a:solidFill>
              <a:schemeClr val="accent5"/>
            </a:solidFill>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dirty="0">
              <a:latin typeface="+mn-lt"/>
            </a:endParaRPr>
          </a:p>
        </p:txBody>
      </p:sp>
      <p:sp>
        <p:nvSpPr>
          <p:cNvPr id="36872" name="Rectangle 9"/>
          <p:cNvSpPr>
            <a:spLocks noChangeArrowheads="1"/>
          </p:cNvSpPr>
          <p:nvPr/>
        </p:nvSpPr>
        <p:spPr bwMode="auto">
          <a:xfrm>
            <a:off x="3028951" y="3306763"/>
            <a:ext cx="3046413" cy="633412"/>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cs typeface="Arial" charset="0"/>
            </a:endParaRPr>
          </a:p>
        </p:txBody>
      </p:sp>
      <p:sp>
        <p:nvSpPr>
          <p:cNvPr id="36873" name="Text Box 10"/>
          <p:cNvSpPr txBox="1">
            <a:spLocks noChangeArrowheads="1"/>
          </p:cNvSpPr>
          <p:nvPr/>
        </p:nvSpPr>
        <p:spPr bwMode="auto">
          <a:xfrm>
            <a:off x="4957026" y="3429000"/>
            <a:ext cx="1019061" cy="36933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altLang="ja-JP" sz="1800" dirty="0">
                <a:latin typeface="+mn-lt"/>
                <a:cs typeface="Arial" charset="0"/>
              </a:rPr>
              <a:t>"</a:t>
            </a:r>
            <a:r>
              <a:rPr lang="en-US" sz="1800" dirty="0">
                <a:latin typeface="+mn-lt"/>
                <a:cs typeface="Arial" charset="0"/>
              </a:rPr>
              <a:t>I</a:t>
            </a:r>
            <a:r>
              <a:rPr lang="en-US" altLang="ja-JP" sz="1800" dirty="0">
                <a:latin typeface="+mn-lt"/>
                <a:cs typeface="Arial" charset="0"/>
              </a:rPr>
              <a:t>'</a:t>
            </a:r>
            <a:r>
              <a:rPr lang="en-US" sz="1800" dirty="0">
                <a:latin typeface="+mn-lt"/>
                <a:cs typeface="Arial" charset="0"/>
              </a:rPr>
              <a:t>m Alice</a:t>
            </a:r>
            <a:r>
              <a:rPr lang="en-US" altLang="ja-JP" sz="1800" dirty="0">
                <a:latin typeface="+mn-lt"/>
                <a:cs typeface="Arial" charset="0"/>
              </a:rPr>
              <a:t>"</a:t>
            </a:r>
            <a:endParaRPr lang="en-US" sz="1800" dirty="0">
              <a:latin typeface="+mn-lt"/>
              <a:cs typeface="Arial" charset="0"/>
            </a:endParaRPr>
          </a:p>
        </p:txBody>
      </p:sp>
      <p:sp>
        <p:nvSpPr>
          <p:cNvPr id="36874" name="Text Box 11"/>
          <p:cNvSpPr txBox="1">
            <a:spLocks noChangeArrowheads="1"/>
          </p:cNvSpPr>
          <p:nvPr/>
        </p:nvSpPr>
        <p:spPr bwMode="auto">
          <a:xfrm>
            <a:off x="3094198" y="3343276"/>
            <a:ext cx="721993" cy="5847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sz="1600" dirty="0">
                <a:latin typeface="+mn-lt"/>
                <a:cs typeface="Arial" charset="0"/>
              </a:rPr>
              <a:t>Alice</a:t>
            </a:r>
            <a:r>
              <a:rPr lang="en-US" altLang="ja-JP" sz="1600" dirty="0">
                <a:latin typeface="+mn-lt"/>
                <a:cs typeface="Arial" charset="0"/>
              </a:rPr>
              <a:t>'</a:t>
            </a:r>
            <a:r>
              <a:rPr lang="en-US" sz="1600" dirty="0">
                <a:latin typeface="+mn-lt"/>
                <a:cs typeface="Arial" charset="0"/>
              </a:rPr>
              <a:t>s </a:t>
            </a:r>
          </a:p>
          <a:p>
            <a:pPr algn="ctr">
              <a:defRPr/>
            </a:pPr>
            <a:r>
              <a:rPr lang="en-US" sz="1600" dirty="0">
                <a:latin typeface="+mn-lt"/>
                <a:cs typeface="Arial" charset="0"/>
              </a:rPr>
              <a:t>IP addr</a:t>
            </a:r>
          </a:p>
        </p:txBody>
      </p:sp>
      <p:sp>
        <p:nvSpPr>
          <p:cNvPr id="36875" name="Line 12"/>
          <p:cNvSpPr>
            <a:spLocks noChangeShapeType="1"/>
          </p:cNvSpPr>
          <p:nvPr/>
        </p:nvSpPr>
        <p:spPr bwMode="auto">
          <a:xfrm flipH="1">
            <a:off x="3871913" y="3316289"/>
            <a:ext cx="0" cy="623887"/>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latin typeface="+mn-lt"/>
            </a:endParaRPr>
          </a:p>
        </p:txBody>
      </p:sp>
      <p:sp>
        <p:nvSpPr>
          <p:cNvPr id="36876" name="Text Box 13"/>
          <p:cNvSpPr txBox="1">
            <a:spLocks noChangeArrowheads="1"/>
          </p:cNvSpPr>
          <p:nvPr/>
        </p:nvSpPr>
        <p:spPr bwMode="auto">
          <a:xfrm>
            <a:off x="3938818" y="3328989"/>
            <a:ext cx="904414" cy="5847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sz="1600" dirty="0">
                <a:latin typeface="+mn-lt"/>
                <a:cs typeface="Arial" charset="0"/>
              </a:rPr>
              <a:t>Alice</a:t>
            </a:r>
            <a:r>
              <a:rPr lang="en-US" altLang="ja-JP" sz="1600" dirty="0">
                <a:latin typeface="+mn-lt"/>
                <a:cs typeface="Arial" charset="0"/>
              </a:rPr>
              <a:t>'</a:t>
            </a:r>
            <a:r>
              <a:rPr lang="en-US" sz="1600" dirty="0">
                <a:latin typeface="+mn-lt"/>
                <a:cs typeface="Arial" charset="0"/>
              </a:rPr>
              <a:t>s </a:t>
            </a:r>
          </a:p>
          <a:p>
            <a:pPr algn="ctr">
              <a:defRPr/>
            </a:pPr>
            <a:r>
              <a:rPr lang="en-US" sz="1600" dirty="0">
                <a:latin typeface="+mn-lt"/>
                <a:cs typeface="Arial" charset="0"/>
              </a:rPr>
              <a:t>password</a:t>
            </a:r>
          </a:p>
        </p:txBody>
      </p:sp>
      <p:sp>
        <p:nvSpPr>
          <p:cNvPr id="36877" name="Line 14"/>
          <p:cNvSpPr>
            <a:spLocks noChangeShapeType="1"/>
          </p:cNvSpPr>
          <p:nvPr/>
        </p:nvSpPr>
        <p:spPr bwMode="auto">
          <a:xfrm flipH="1">
            <a:off x="4881563" y="3316289"/>
            <a:ext cx="0" cy="623887"/>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latin typeface="+mn-lt"/>
            </a:endParaRPr>
          </a:p>
        </p:txBody>
      </p:sp>
      <p:grpSp>
        <p:nvGrpSpPr>
          <p:cNvPr id="65549" name="Group 15"/>
          <p:cNvGrpSpPr>
            <a:grpSpLocks/>
          </p:cNvGrpSpPr>
          <p:nvPr/>
        </p:nvGrpSpPr>
        <p:grpSpPr bwMode="auto">
          <a:xfrm>
            <a:off x="4851401" y="4224338"/>
            <a:ext cx="1489075" cy="633412"/>
            <a:chOff x="1000" y="2719"/>
            <a:chExt cx="938" cy="399"/>
          </a:xfrm>
        </p:grpSpPr>
        <p:sp>
          <p:nvSpPr>
            <p:cNvPr id="36895" name="Rectangle 16"/>
            <p:cNvSpPr>
              <a:spLocks noChangeArrowheads="1"/>
            </p:cNvSpPr>
            <p:nvPr/>
          </p:nvSpPr>
          <p:spPr bwMode="auto">
            <a:xfrm>
              <a:off x="1000" y="2719"/>
              <a:ext cx="938" cy="399"/>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cs typeface="Arial" charset="0"/>
              </a:endParaRPr>
            </a:p>
          </p:txBody>
        </p:sp>
        <p:sp>
          <p:nvSpPr>
            <p:cNvPr id="36896" name="Text Box 17"/>
            <p:cNvSpPr txBox="1">
              <a:spLocks noChangeArrowheads="1"/>
            </p:cNvSpPr>
            <p:nvPr/>
          </p:nvSpPr>
          <p:spPr bwMode="auto">
            <a:xfrm>
              <a:off x="1593" y="2793"/>
              <a:ext cx="289" cy="23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sz="1800" dirty="0">
                  <a:latin typeface="+mn-lt"/>
                  <a:cs typeface="Arial" charset="0"/>
                </a:rPr>
                <a:t>OK</a:t>
              </a:r>
            </a:p>
          </p:txBody>
        </p:sp>
        <p:sp>
          <p:nvSpPr>
            <p:cNvPr id="36897" name="Text Box 18"/>
            <p:cNvSpPr txBox="1">
              <a:spLocks noChangeArrowheads="1"/>
            </p:cNvSpPr>
            <p:nvPr/>
          </p:nvSpPr>
          <p:spPr bwMode="auto">
            <a:xfrm>
              <a:off x="1042" y="2742"/>
              <a:ext cx="455" cy="36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sz="1600" dirty="0">
                  <a:latin typeface="+mn-lt"/>
                  <a:cs typeface="Arial" charset="0"/>
                </a:rPr>
                <a:t>Alice</a:t>
              </a:r>
              <a:r>
                <a:rPr lang="en-US" altLang="ja-JP" sz="1600" dirty="0">
                  <a:latin typeface="+mn-lt"/>
                  <a:cs typeface="Arial" charset="0"/>
                </a:rPr>
                <a:t>'</a:t>
              </a:r>
              <a:r>
                <a:rPr lang="en-US" sz="1600" dirty="0">
                  <a:latin typeface="+mn-lt"/>
                  <a:cs typeface="Arial" charset="0"/>
                </a:rPr>
                <a:t>s </a:t>
              </a:r>
            </a:p>
            <a:p>
              <a:pPr algn="ctr">
                <a:defRPr/>
              </a:pPr>
              <a:r>
                <a:rPr lang="en-US" sz="1600" dirty="0">
                  <a:latin typeface="+mn-lt"/>
                  <a:cs typeface="Arial" charset="0"/>
                </a:rPr>
                <a:t>IP addr</a:t>
              </a:r>
            </a:p>
          </p:txBody>
        </p:sp>
        <p:sp>
          <p:nvSpPr>
            <p:cNvPr id="36898" name="Line 19"/>
            <p:cNvSpPr>
              <a:spLocks noChangeShapeType="1"/>
            </p:cNvSpPr>
            <p:nvPr/>
          </p:nvSpPr>
          <p:spPr bwMode="auto">
            <a:xfrm flipH="1">
              <a:off x="1531" y="2725"/>
              <a:ext cx="0" cy="393"/>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latin typeface="+mn-lt"/>
              </a:endParaRPr>
            </a:p>
          </p:txBody>
        </p:sp>
      </p:grpSp>
      <p:sp>
        <p:nvSpPr>
          <p:cNvPr id="36879" name="Line 20"/>
          <p:cNvSpPr>
            <a:spLocks noChangeShapeType="1"/>
          </p:cNvSpPr>
          <p:nvPr/>
        </p:nvSpPr>
        <p:spPr bwMode="auto">
          <a:xfrm>
            <a:off x="6151564" y="3600450"/>
            <a:ext cx="561975" cy="1588"/>
          </a:xfrm>
          <a:prstGeom prst="line">
            <a:avLst/>
          </a:prstGeom>
          <a:noFill/>
          <a:ln w="41275">
            <a:solidFill>
              <a:schemeClr val="tx1"/>
            </a:solidFill>
            <a:prstDash val="sysDot"/>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dirty="0">
              <a:latin typeface="+mn-lt"/>
            </a:endParaRPr>
          </a:p>
        </p:txBody>
      </p:sp>
      <p:sp>
        <p:nvSpPr>
          <p:cNvPr id="65558" name="Rectangle 2"/>
          <p:cNvSpPr>
            <a:spLocks noGrp="1" noChangeArrowheads="1"/>
          </p:cNvSpPr>
          <p:nvPr>
            <p:ph type="title"/>
          </p:nvPr>
        </p:nvSpPr>
        <p:spPr/>
        <p:txBody>
          <a:bodyPr/>
          <a:lstStyle/>
          <a:p>
            <a:r>
              <a:rPr lang="en-US" altLang="zh-CN"/>
              <a:t>Protocol ap3.0:</a:t>
            </a:r>
            <a:endParaRPr lang="en-US" dirty="0"/>
          </a:p>
        </p:txBody>
      </p:sp>
      <p:sp>
        <p:nvSpPr>
          <p:cNvPr id="3" name="灯片编号占位符 2"/>
          <p:cNvSpPr>
            <a:spLocks noGrp="1"/>
          </p:cNvSpPr>
          <p:nvPr>
            <p:ph type="sldNum" sz="quarter" idx="12"/>
          </p:nvPr>
        </p:nvSpPr>
        <p:spPr/>
        <p:txBody>
          <a:bodyPr/>
          <a:lstStyle/>
          <a:p>
            <a:fld id="{B5976719-4C93-4032-AE44-9AF0CDE2F195}" type="slidenum">
              <a:rPr lang="en-US" altLang="zh-CN" smtClean="0"/>
              <a:pPr/>
              <a:t>102</a:t>
            </a:fld>
            <a:endParaRPr lang="en-US" altLang="zh-CN" dirty="0"/>
          </a:p>
        </p:txBody>
      </p:sp>
      <p:pic>
        <p:nvPicPr>
          <p:cNvPr id="65551" name="Picture 21" descr="EN00179_[1]"/>
          <p:cNvPicPr>
            <a:picLocks noGrp="1" noChangeAspect="1" noChangeArrowheads="1"/>
          </p:cNvPicPr>
          <p:nvPr>
            <p:ph idx="4294967295"/>
          </p:nvPr>
        </p:nvPicPr>
        <p:blipFill>
          <a:blip r:embed="rId3" cstate="print">
            <a:extLst>
              <a:ext uri="{28A0092B-C50C-407E-A947-70E740481C1C}">
                <a14:useLocalDpi xmlns:a14="http://schemas.microsoft.com/office/drawing/2010/main" val="0"/>
              </a:ext>
            </a:extLst>
          </a:blip>
          <a:srcRect/>
          <a:stretch>
            <a:fillRect/>
          </a:stretch>
        </p:blipFill>
        <p:spPr>
          <a:xfrm>
            <a:off x="2819400" y="4741864"/>
            <a:ext cx="862013" cy="668337"/>
          </a:xfrm>
          <a:noFill/>
          <a:extLs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36881" name="Line 22"/>
          <p:cNvSpPr>
            <a:spLocks noChangeShapeType="1"/>
          </p:cNvSpPr>
          <p:nvPr/>
        </p:nvSpPr>
        <p:spPr bwMode="auto">
          <a:xfrm>
            <a:off x="3381375" y="4106864"/>
            <a:ext cx="623888" cy="1292225"/>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latin typeface="+mn-lt"/>
            </a:endParaRPr>
          </a:p>
        </p:txBody>
      </p:sp>
      <p:sp>
        <p:nvSpPr>
          <p:cNvPr id="36882" name="Line 23"/>
          <p:cNvSpPr>
            <a:spLocks noChangeShapeType="1"/>
          </p:cNvSpPr>
          <p:nvPr/>
        </p:nvSpPr>
        <p:spPr bwMode="auto">
          <a:xfrm flipH="1">
            <a:off x="4868864" y="4214813"/>
            <a:ext cx="1857375" cy="1554162"/>
          </a:xfrm>
          <a:prstGeom prst="line">
            <a:avLst/>
          </a:prstGeom>
          <a:noFill/>
          <a:ln w="57150">
            <a:solidFill>
              <a:schemeClr val="tx1"/>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latin typeface="+mn-lt"/>
            </a:endParaRPr>
          </a:p>
        </p:txBody>
      </p:sp>
      <p:grpSp>
        <p:nvGrpSpPr>
          <p:cNvPr id="65554" name="Group 24"/>
          <p:cNvGrpSpPr>
            <a:grpSpLocks/>
          </p:cNvGrpSpPr>
          <p:nvPr/>
        </p:nvGrpSpPr>
        <p:grpSpPr bwMode="auto">
          <a:xfrm>
            <a:off x="5075239" y="5368926"/>
            <a:ext cx="3046413" cy="633413"/>
            <a:chOff x="806" y="1799"/>
            <a:chExt cx="1919" cy="399"/>
          </a:xfrm>
        </p:grpSpPr>
        <p:sp>
          <p:nvSpPr>
            <p:cNvPr id="36889" name="Rectangle 25"/>
            <p:cNvSpPr>
              <a:spLocks noChangeArrowheads="1"/>
            </p:cNvSpPr>
            <p:nvPr/>
          </p:nvSpPr>
          <p:spPr bwMode="auto">
            <a:xfrm>
              <a:off x="806" y="1799"/>
              <a:ext cx="1919" cy="399"/>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cs typeface="Arial" charset="0"/>
              </a:endParaRPr>
            </a:p>
          </p:txBody>
        </p:sp>
        <p:sp>
          <p:nvSpPr>
            <p:cNvPr id="36890" name="Text Box 26"/>
            <p:cNvSpPr txBox="1">
              <a:spLocks noChangeArrowheads="1"/>
            </p:cNvSpPr>
            <p:nvPr/>
          </p:nvSpPr>
          <p:spPr bwMode="auto">
            <a:xfrm>
              <a:off x="2021" y="1876"/>
              <a:ext cx="642" cy="23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altLang="ja-JP" sz="1800" dirty="0">
                  <a:latin typeface="+mn-lt"/>
                  <a:cs typeface="Arial" charset="0"/>
                </a:rPr>
                <a:t>"</a:t>
              </a:r>
              <a:r>
                <a:rPr lang="en-US" sz="1800" dirty="0">
                  <a:latin typeface="+mn-lt"/>
                  <a:cs typeface="Arial" charset="0"/>
                </a:rPr>
                <a:t>I</a:t>
              </a:r>
              <a:r>
                <a:rPr lang="en-US" altLang="ja-JP" sz="1800" dirty="0">
                  <a:latin typeface="+mn-lt"/>
                  <a:cs typeface="Arial" charset="0"/>
                </a:rPr>
                <a:t>'</a:t>
              </a:r>
              <a:r>
                <a:rPr lang="en-US" sz="1800" dirty="0">
                  <a:latin typeface="+mn-lt"/>
                  <a:cs typeface="Arial" charset="0"/>
                </a:rPr>
                <a:t>m Alice</a:t>
              </a:r>
              <a:r>
                <a:rPr lang="en-US" altLang="ja-JP" sz="1800" dirty="0">
                  <a:latin typeface="+mn-lt"/>
                  <a:cs typeface="Arial" charset="0"/>
                </a:rPr>
                <a:t>"</a:t>
              </a:r>
              <a:endParaRPr lang="en-US" sz="1800" dirty="0">
                <a:latin typeface="+mn-lt"/>
                <a:cs typeface="Arial" charset="0"/>
              </a:endParaRPr>
            </a:p>
          </p:txBody>
        </p:sp>
        <p:sp>
          <p:nvSpPr>
            <p:cNvPr id="36891" name="Text Box 27"/>
            <p:cNvSpPr txBox="1">
              <a:spLocks noChangeArrowheads="1"/>
            </p:cNvSpPr>
            <p:nvPr/>
          </p:nvSpPr>
          <p:spPr bwMode="auto">
            <a:xfrm>
              <a:off x="848" y="1822"/>
              <a:ext cx="455" cy="36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sz="1600" dirty="0">
                  <a:latin typeface="+mn-lt"/>
                  <a:cs typeface="Arial" charset="0"/>
                </a:rPr>
                <a:t>Alice</a:t>
              </a:r>
              <a:r>
                <a:rPr lang="en-US" altLang="ja-JP" sz="1600" dirty="0">
                  <a:latin typeface="+mn-lt"/>
                  <a:cs typeface="Arial" charset="0"/>
                </a:rPr>
                <a:t>'</a:t>
              </a:r>
              <a:r>
                <a:rPr lang="en-US" sz="1600" dirty="0">
                  <a:latin typeface="+mn-lt"/>
                  <a:cs typeface="Arial" charset="0"/>
                </a:rPr>
                <a:t>s </a:t>
              </a:r>
            </a:p>
            <a:p>
              <a:pPr algn="ctr">
                <a:defRPr/>
              </a:pPr>
              <a:r>
                <a:rPr lang="en-US" sz="1600" dirty="0">
                  <a:latin typeface="+mn-lt"/>
                  <a:cs typeface="Arial" charset="0"/>
                </a:rPr>
                <a:t>IP addr</a:t>
              </a:r>
            </a:p>
          </p:txBody>
        </p:sp>
        <p:sp>
          <p:nvSpPr>
            <p:cNvPr id="36892" name="Line 28"/>
            <p:cNvSpPr>
              <a:spLocks noChangeShapeType="1"/>
            </p:cNvSpPr>
            <p:nvPr/>
          </p:nvSpPr>
          <p:spPr bwMode="auto">
            <a:xfrm flipH="1">
              <a:off x="1337" y="1805"/>
              <a:ext cx="0" cy="393"/>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latin typeface="+mn-lt"/>
              </a:endParaRPr>
            </a:p>
          </p:txBody>
        </p:sp>
        <p:sp>
          <p:nvSpPr>
            <p:cNvPr id="36893" name="Text Box 29"/>
            <p:cNvSpPr txBox="1">
              <a:spLocks noChangeArrowheads="1"/>
            </p:cNvSpPr>
            <p:nvPr/>
          </p:nvSpPr>
          <p:spPr bwMode="auto">
            <a:xfrm>
              <a:off x="1379" y="1813"/>
              <a:ext cx="570" cy="36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sz="1600" dirty="0">
                  <a:latin typeface="+mn-lt"/>
                  <a:cs typeface="Arial" charset="0"/>
                </a:rPr>
                <a:t>Alice</a:t>
              </a:r>
              <a:r>
                <a:rPr lang="en-US" altLang="ja-JP" sz="1600" dirty="0">
                  <a:latin typeface="+mn-lt"/>
                  <a:cs typeface="Arial" charset="0"/>
                </a:rPr>
                <a:t>'</a:t>
              </a:r>
              <a:r>
                <a:rPr lang="en-US" sz="1600" dirty="0">
                  <a:latin typeface="+mn-lt"/>
                  <a:cs typeface="Arial" charset="0"/>
                </a:rPr>
                <a:t>s </a:t>
              </a:r>
            </a:p>
            <a:p>
              <a:pPr algn="ctr">
                <a:defRPr/>
              </a:pPr>
              <a:r>
                <a:rPr lang="en-US" sz="1600" dirty="0">
                  <a:latin typeface="+mn-lt"/>
                  <a:cs typeface="Arial" charset="0"/>
                </a:rPr>
                <a:t>password</a:t>
              </a:r>
            </a:p>
          </p:txBody>
        </p:sp>
        <p:sp>
          <p:nvSpPr>
            <p:cNvPr id="36894" name="Line 30"/>
            <p:cNvSpPr>
              <a:spLocks noChangeShapeType="1"/>
            </p:cNvSpPr>
            <p:nvPr/>
          </p:nvSpPr>
          <p:spPr bwMode="auto">
            <a:xfrm flipH="1">
              <a:off x="1973" y="1805"/>
              <a:ext cx="0" cy="393"/>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latin typeface="+mn-lt"/>
              </a:endParaRPr>
            </a:p>
          </p:txBody>
        </p:sp>
      </p:grpSp>
      <p:sp>
        <p:nvSpPr>
          <p:cNvPr id="36884" name="Line 31"/>
          <p:cNvSpPr>
            <a:spLocks noChangeShapeType="1"/>
          </p:cNvSpPr>
          <p:nvPr/>
        </p:nvSpPr>
        <p:spPr bwMode="auto">
          <a:xfrm flipV="1">
            <a:off x="6072188" y="4741864"/>
            <a:ext cx="679450" cy="579437"/>
          </a:xfrm>
          <a:prstGeom prst="line">
            <a:avLst/>
          </a:prstGeom>
          <a:noFill/>
          <a:ln w="41275">
            <a:solidFill>
              <a:schemeClr val="tx1"/>
            </a:solidFill>
            <a:prstDash val="sysDot"/>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dirty="0">
              <a:latin typeface="+mn-lt"/>
            </a:endParaRPr>
          </a:p>
        </p:txBody>
      </p:sp>
      <p:sp>
        <p:nvSpPr>
          <p:cNvPr id="36885" name="Line 32"/>
          <p:cNvSpPr>
            <a:spLocks noChangeShapeType="1"/>
          </p:cNvSpPr>
          <p:nvPr/>
        </p:nvSpPr>
        <p:spPr bwMode="auto">
          <a:xfrm flipH="1">
            <a:off x="5221289" y="4878388"/>
            <a:ext cx="365125" cy="292100"/>
          </a:xfrm>
          <a:prstGeom prst="line">
            <a:avLst/>
          </a:prstGeom>
          <a:noFill/>
          <a:ln w="41275">
            <a:solidFill>
              <a:schemeClr val="tx1"/>
            </a:solidFill>
            <a:prstDash val="sysDot"/>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dirty="0">
              <a:latin typeface="+mn-lt"/>
            </a:endParaRPr>
          </a:p>
        </p:txBody>
      </p:sp>
      <p:pic>
        <p:nvPicPr>
          <p:cNvPr id="34" name="图片 33"/>
          <p:cNvPicPr>
            <a:picLocks noChangeAspect="1"/>
          </p:cNvPicPr>
          <p:nvPr/>
        </p:nvPicPr>
        <p:blipFill>
          <a:blip r:embed="rId4" cstate="email">
            <a:extLst>
              <a:ext uri="{BEBA8EAE-BF5A-486C-A8C5-ECC9F3942E4B}">
                <a14:imgProps xmlns:a14="http://schemas.microsoft.com/office/drawing/2010/main">
                  <a14:imgLayer r:embed="rId5">
                    <a14:imgEffect>
                      <a14:backgroundRemoval t="0" b="99194" l="893" r="100000">
                        <a14:foregroundMark x1="25893" y1="82258" x2="25893" y2="82258"/>
                        <a14:foregroundMark x1="41964" y1="69355" x2="8036" y2="87903"/>
                        <a14:foregroundMark x1="77679" y1="68548" x2="99107" y2="80645"/>
                        <a14:foregroundMark x1="31250" y1="70968" x2="893" y2="90323"/>
                        <a14:foregroundMark x1="43750" y1="16935" x2="82143" y2="46774"/>
                        <a14:foregroundMark x1="33929" y1="20968" x2="27679" y2="57258"/>
                        <a14:foregroundMark x1="15179" y1="57258" x2="38393" y2="67742"/>
                        <a14:foregroundMark x1="75893" y1="76613" x2="92857" y2="91129"/>
                        <a14:foregroundMark x1="64286" y1="83065" x2="72321" y2="95161"/>
                        <a14:foregroundMark x1="48214" y1="79839" x2="68750" y2="94355"/>
                        <a14:foregroundMark x1="27679" y1="92742" x2="65179" y2="87097"/>
                      </a14:backgroundRemoval>
                    </a14:imgEffect>
                  </a14:imgLayer>
                </a14:imgProps>
              </a:ext>
              <a:ext uri="{28A0092B-C50C-407E-A947-70E740481C1C}">
                <a14:useLocalDpi xmlns:a14="http://schemas.microsoft.com/office/drawing/2010/main"/>
              </a:ext>
            </a:extLst>
          </a:blip>
          <a:stretch>
            <a:fillRect/>
          </a:stretch>
        </p:blipFill>
        <p:spPr>
          <a:xfrm>
            <a:off x="1967067" y="3519727"/>
            <a:ext cx="849210" cy="940197"/>
          </a:xfrm>
          <a:prstGeom prst="rect">
            <a:avLst/>
          </a:prstGeom>
        </p:spPr>
      </p:pic>
      <p:pic>
        <p:nvPicPr>
          <p:cNvPr id="35" name="图片 34"/>
          <p:cNvPicPr>
            <a:picLocks noChangeAspect="1"/>
          </p:cNvPicPr>
          <p:nvPr/>
        </p:nvPicPr>
        <p:blipFill>
          <a:blip r:embed="rId6">
            <a:extLst>
              <a:ext uri="{BEBA8EAE-BF5A-486C-A8C5-ECC9F3942E4B}">
                <a14:imgProps xmlns:a14="http://schemas.microsoft.com/office/drawing/2010/main">
                  <a14:imgLayer r:embed="rId7">
                    <a14:imgEffect>
                      <a14:backgroundRemoval t="0" b="100000" l="0" r="100000">
                        <a14:foregroundMark x1="30147" y1="29323" x2="58824" y2="11278"/>
                        <a14:foregroundMark x1="38971" y1="45865" x2="66912" y2="24060"/>
                        <a14:foregroundMark x1="17647" y1="72180" x2="27206" y2="90226"/>
                        <a14:foregroundMark x1="35294" y1="66917" x2="59559" y2="87218"/>
                        <a14:foregroundMark x1="67647" y1="70677" x2="88971" y2="89474"/>
                        <a14:foregroundMark x1="97059" y1="90977" x2="77941" y2="72180"/>
                        <a14:foregroundMark x1="18382" y1="95489" x2="19118" y2="70677"/>
                        <a14:foregroundMark x1="52941" y1="53383" x2="51471" y2="75940"/>
                        <a14:foregroundMark x1="7353" y1="76692" x2="15441" y2="87970"/>
                        <a14:foregroundMark x1="6618" y1="91729" x2="12500" y2="89474"/>
                        <a14:foregroundMark x1="56618" y1="60150" x2="55882" y2="72180"/>
                        <a14:foregroundMark x1="46324" y1="58647" x2="44118" y2="69925"/>
                        <a14:foregroundMark x1="79412" y1="93985" x2="64706" y2="87970"/>
                        <a14:foregroundMark x1="58824" y1="53383" x2="58824" y2="38346"/>
                        <a14:foregroundMark x1="58824" y1="18045" x2="71324" y2="25564"/>
                        <a14:foregroundMark x1="50000" y1="10526" x2="66912" y2="7519"/>
                        <a14:foregroundMark x1="37500" y1="14286" x2="48529" y2="5263"/>
                        <a14:foregroundMark x1="30882" y1="26316" x2="38235" y2="11278"/>
                      </a14:backgroundRemoval>
                    </a14:imgEffect>
                  </a14:imgLayer>
                </a14:imgProps>
              </a:ext>
            </a:extLst>
          </a:blip>
          <a:stretch>
            <a:fillRect/>
          </a:stretch>
        </p:blipFill>
        <p:spPr>
          <a:xfrm>
            <a:off x="6756756" y="3645378"/>
            <a:ext cx="833082" cy="814705"/>
          </a:xfrm>
          <a:prstGeom prst="rect">
            <a:avLst/>
          </a:prstGeom>
        </p:spPr>
      </p:pic>
      <p:sp>
        <p:nvSpPr>
          <p:cNvPr id="36" name="Text Box 3">
            <a:extLst>
              <a:ext uri="{FF2B5EF4-FFF2-40B4-BE49-F238E27FC236}">
                <a16:creationId xmlns:a16="http://schemas.microsoft.com/office/drawing/2014/main" id="{8DFBBC1D-78E0-4D32-9A84-45857E273364}"/>
              </a:ext>
            </a:extLst>
          </p:cNvPr>
          <p:cNvSpPr txBox="1">
            <a:spLocks noChangeArrowheads="1"/>
          </p:cNvSpPr>
          <p:nvPr/>
        </p:nvSpPr>
        <p:spPr bwMode="auto">
          <a:xfrm>
            <a:off x="1524000" y="1532069"/>
            <a:ext cx="9144000" cy="1133344"/>
          </a:xfrm>
          <a:prstGeom prst="rect">
            <a:avLst/>
          </a:prstGeom>
          <a:solidFill>
            <a:schemeClr val="accent5">
              <a:lumMod val="20000"/>
              <a:lumOff val="80000"/>
            </a:schemeClr>
          </a:solid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nchor="ctr" anchorCtr="0">
            <a:no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sz="2400" dirty="0">
                <a:latin typeface="+mn-lt"/>
              </a:rPr>
              <a:t>Alice says </a:t>
            </a:r>
            <a:r>
              <a:rPr lang="en-US" altLang="ja-JP" sz="2400" dirty="0">
                <a:latin typeface="+mn-lt"/>
              </a:rPr>
              <a:t>"</a:t>
            </a:r>
            <a:r>
              <a:rPr lang="en-US" sz="2400" dirty="0">
                <a:latin typeface="+mn-lt"/>
              </a:rPr>
              <a:t>I am Alice</a:t>
            </a:r>
            <a:r>
              <a:rPr lang="en-US" altLang="ja-JP" sz="2400" dirty="0">
                <a:latin typeface="+mn-lt"/>
              </a:rPr>
              <a:t>"</a:t>
            </a:r>
            <a:r>
              <a:rPr lang="en-US" sz="2400" dirty="0">
                <a:latin typeface="+mn-lt"/>
              </a:rPr>
              <a:t> and sends her secret password to </a:t>
            </a:r>
            <a:r>
              <a:rPr lang="en-US" altLang="ja-JP" sz="2400" dirty="0">
                <a:latin typeface="+mn-lt"/>
              </a:rPr>
              <a:t>"</a:t>
            </a:r>
            <a:r>
              <a:rPr lang="en-US" sz="2400" dirty="0">
                <a:latin typeface="+mn-lt"/>
              </a:rPr>
              <a:t>prove</a:t>
            </a:r>
            <a:r>
              <a:rPr lang="en-US" altLang="ja-JP" sz="2400" dirty="0">
                <a:latin typeface="+mn-lt"/>
              </a:rPr>
              <a:t>"</a:t>
            </a:r>
            <a:r>
              <a:rPr lang="en-US" sz="2400" dirty="0">
                <a:latin typeface="+mn-lt"/>
              </a:rPr>
              <a:t> it.</a:t>
            </a:r>
          </a:p>
        </p:txBody>
      </p:sp>
    </p:spTree>
    <p:extLst>
      <p:ext uri="{BB962C8B-B14F-4D97-AF65-F5344CB8AC3E}">
        <p14:creationId xmlns:p14="http://schemas.microsoft.com/office/powerpoint/2010/main" val="93000754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r>
              <a:rPr lang="en-US" altLang="zh-CN"/>
              <a:t>Protocol ap3.1:</a:t>
            </a:r>
            <a:endParaRPr lang="en-US" dirty="0"/>
          </a:p>
        </p:txBody>
      </p:sp>
      <p:sp>
        <p:nvSpPr>
          <p:cNvPr id="3" name="灯片编号占位符 2"/>
          <p:cNvSpPr>
            <a:spLocks noGrp="1"/>
          </p:cNvSpPr>
          <p:nvPr>
            <p:ph type="sldNum" sz="quarter" idx="12"/>
          </p:nvPr>
        </p:nvSpPr>
        <p:spPr/>
        <p:txBody>
          <a:bodyPr/>
          <a:lstStyle/>
          <a:p>
            <a:fld id="{B5976719-4C93-4032-AE44-9AF0CDE2F195}" type="slidenum">
              <a:rPr lang="en-US" altLang="zh-CN" smtClean="0"/>
              <a:pPr/>
              <a:t>103</a:t>
            </a:fld>
            <a:endParaRPr lang="en-US" altLang="zh-CN" dirty="0"/>
          </a:p>
        </p:txBody>
      </p:sp>
      <p:sp>
        <p:nvSpPr>
          <p:cNvPr id="37893" name="Text Box 4"/>
          <p:cNvSpPr txBox="1">
            <a:spLocks noChangeArrowheads="1"/>
          </p:cNvSpPr>
          <p:nvPr/>
        </p:nvSpPr>
        <p:spPr bwMode="auto">
          <a:xfrm>
            <a:off x="8300681" y="4071908"/>
            <a:ext cx="1798889" cy="40011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defPPr>
              <a:defRPr lang="en-US"/>
            </a:defPPr>
            <a:lvl1pPr algn="ctr">
              <a:defRPr sz="2000">
                <a:solidFill>
                  <a:schemeClr val="accent2"/>
                </a:solidFill>
                <a:latin typeface="+mn-lt"/>
                <a:ea typeface="ＭＳ Ｐゴシック" charset="0"/>
                <a:cs typeface="Arial" charset="0"/>
              </a:defRPr>
            </a:lvl1pPr>
            <a:lvl2pPr marL="742950" indent="-285750">
              <a:defRPr sz="2000">
                <a:latin typeface="Comic Sans MS" charset="0"/>
                <a:ea typeface="ＭＳ Ｐゴシック" charset="0"/>
              </a:defRPr>
            </a:lvl2pPr>
            <a:lvl3pPr marL="1143000" indent="-228600">
              <a:defRPr sz="2000">
                <a:latin typeface="Comic Sans MS" charset="0"/>
                <a:ea typeface="ＭＳ Ｐゴシック" charset="0"/>
              </a:defRPr>
            </a:lvl3pPr>
            <a:lvl4pPr marL="1600200" indent="-228600">
              <a:defRPr sz="2000">
                <a:latin typeface="Comic Sans MS" charset="0"/>
                <a:ea typeface="ＭＳ Ｐゴシック" charset="0"/>
              </a:defRPr>
            </a:lvl4pPr>
            <a:lvl5pPr marL="2057400" indent="-228600">
              <a:defRPr sz="2000">
                <a:latin typeface="Comic Sans MS" charset="0"/>
                <a:ea typeface="ＭＳ Ｐゴシック" charset="0"/>
              </a:defRPr>
            </a:lvl5pPr>
            <a:lvl6pPr marL="2514600" indent="-228600" eaLnBrk="0" fontAlgn="base" hangingPunct="0">
              <a:spcBef>
                <a:spcPct val="0"/>
              </a:spcBef>
              <a:spcAft>
                <a:spcPct val="0"/>
              </a:spcAft>
              <a:defRPr sz="2000">
                <a:latin typeface="Comic Sans MS" charset="0"/>
                <a:ea typeface="ＭＳ Ｐゴシック" charset="0"/>
              </a:defRPr>
            </a:lvl6pPr>
            <a:lvl7pPr marL="2971800" indent="-228600" eaLnBrk="0" fontAlgn="base" hangingPunct="0">
              <a:spcBef>
                <a:spcPct val="0"/>
              </a:spcBef>
              <a:spcAft>
                <a:spcPct val="0"/>
              </a:spcAft>
              <a:defRPr sz="2000">
                <a:latin typeface="Comic Sans MS" charset="0"/>
                <a:ea typeface="ＭＳ Ｐゴシック" charset="0"/>
              </a:defRPr>
            </a:lvl7pPr>
            <a:lvl8pPr marL="3429000" indent="-228600" eaLnBrk="0" fontAlgn="base" hangingPunct="0">
              <a:spcBef>
                <a:spcPct val="0"/>
              </a:spcBef>
              <a:spcAft>
                <a:spcPct val="0"/>
              </a:spcAft>
              <a:defRPr sz="2000">
                <a:latin typeface="Comic Sans MS" charset="0"/>
                <a:ea typeface="ＭＳ Ｐゴシック" charset="0"/>
              </a:defRPr>
            </a:lvl8pPr>
            <a:lvl9pPr marL="3886200" indent="-228600" eaLnBrk="0" fontAlgn="base" hangingPunct="0">
              <a:spcBef>
                <a:spcPct val="0"/>
              </a:spcBef>
              <a:spcAft>
                <a:spcPct val="0"/>
              </a:spcAft>
              <a:defRPr sz="2000">
                <a:latin typeface="Comic Sans MS" charset="0"/>
                <a:ea typeface="ＭＳ Ｐゴシック" charset="0"/>
              </a:defRPr>
            </a:lvl9pPr>
          </a:lstStyle>
          <a:p>
            <a:r>
              <a:rPr lang="en-US" dirty="0"/>
              <a:t>Failure scenario?</a:t>
            </a:r>
          </a:p>
        </p:txBody>
      </p:sp>
      <p:pic>
        <p:nvPicPr>
          <p:cNvPr id="66566" name="Picture 6" descr="Ev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801" y="5194300"/>
            <a:ext cx="1082675" cy="1295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7897" name="Line 8"/>
          <p:cNvSpPr>
            <a:spLocks noChangeShapeType="1"/>
          </p:cNvSpPr>
          <p:nvPr/>
        </p:nvSpPr>
        <p:spPr bwMode="auto">
          <a:xfrm>
            <a:off x="2733675" y="4065588"/>
            <a:ext cx="3798888" cy="0"/>
          </a:xfrm>
          <a:prstGeom prst="line">
            <a:avLst/>
          </a:prstGeom>
          <a:noFill/>
          <a:ln w="101600" cmpd="dbl">
            <a:solidFill>
              <a:schemeClr val="accent5"/>
            </a:solidFill>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dirty="0">
              <a:latin typeface="+mn-lt"/>
            </a:endParaRPr>
          </a:p>
        </p:txBody>
      </p:sp>
      <p:grpSp>
        <p:nvGrpSpPr>
          <p:cNvPr id="66569" name="Group 9"/>
          <p:cNvGrpSpPr>
            <a:grpSpLocks/>
          </p:cNvGrpSpPr>
          <p:nvPr/>
        </p:nvGrpSpPr>
        <p:grpSpPr bwMode="auto">
          <a:xfrm>
            <a:off x="3028951" y="3306763"/>
            <a:ext cx="3046413" cy="633412"/>
            <a:chOff x="806" y="1799"/>
            <a:chExt cx="1919" cy="399"/>
          </a:xfrm>
        </p:grpSpPr>
        <p:sp>
          <p:nvSpPr>
            <p:cNvPr id="37907" name="Rectangle 10"/>
            <p:cNvSpPr>
              <a:spLocks noChangeArrowheads="1"/>
            </p:cNvSpPr>
            <p:nvPr/>
          </p:nvSpPr>
          <p:spPr bwMode="auto">
            <a:xfrm>
              <a:off x="806" y="1799"/>
              <a:ext cx="1919" cy="399"/>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cs typeface="Arial" charset="0"/>
              </a:endParaRPr>
            </a:p>
          </p:txBody>
        </p:sp>
        <p:sp>
          <p:nvSpPr>
            <p:cNvPr id="37908" name="Text Box 11"/>
            <p:cNvSpPr txBox="1">
              <a:spLocks noChangeArrowheads="1"/>
            </p:cNvSpPr>
            <p:nvPr/>
          </p:nvSpPr>
          <p:spPr bwMode="auto">
            <a:xfrm>
              <a:off x="2021" y="1876"/>
              <a:ext cx="642" cy="23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altLang="ja-JP" sz="1800" dirty="0">
                  <a:latin typeface="+mn-lt"/>
                  <a:cs typeface="Arial" charset="0"/>
                </a:rPr>
                <a:t>"</a:t>
              </a:r>
              <a:r>
                <a:rPr lang="en-US" sz="1800" dirty="0">
                  <a:latin typeface="+mn-lt"/>
                  <a:cs typeface="Arial" charset="0"/>
                </a:rPr>
                <a:t>I</a:t>
              </a:r>
              <a:r>
                <a:rPr lang="en-US" altLang="ja-JP" sz="1800" dirty="0">
                  <a:latin typeface="+mn-lt"/>
                  <a:cs typeface="Arial" charset="0"/>
                </a:rPr>
                <a:t>'</a:t>
              </a:r>
              <a:r>
                <a:rPr lang="en-US" sz="1800" dirty="0">
                  <a:latin typeface="+mn-lt"/>
                  <a:cs typeface="Arial" charset="0"/>
                </a:rPr>
                <a:t>m Alice</a:t>
              </a:r>
              <a:r>
                <a:rPr lang="en-US" altLang="ja-JP" sz="1800" dirty="0">
                  <a:latin typeface="+mn-lt"/>
                  <a:cs typeface="Arial" charset="0"/>
                </a:rPr>
                <a:t>"</a:t>
              </a:r>
              <a:endParaRPr lang="en-US" sz="1800" dirty="0">
                <a:latin typeface="+mn-lt"/>
                <a:cs typeface="Arial" charset="0"/>
              </a:endParaRPr>
            </a:p>
          </p:txBody>
        </p:sp>
        <p:sp>
          <p:nvSpPr>
            <p:cNvPr id="37909" name="Text Box 12"/>
            <p:cNvSpPr txBox="1">
              <a:spLocks noChangeArrowheads="1"/>
            </p:cNvSpPr>
            <p:nvPr/>
          </p:nvSpPr>
          <p:spPr bwMode="auto">
            <a:xfrm>
              <a:off x="848" y="1822"/>
              <a:ext cx="455" cy="36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sz="1600" dirty="0">
                  <a:latin typeface="+mn-lt"/>
                  <a:cs typeface="Arial" charset="0"/>
                </a:rPr>
                <a:t>Alice</a:t>
              </a:r>
              <a:r>
                <a:rPr lang="en-US" altLang="ja-JP" sz="1600" dirty="0">
                  <a:latin typeface="+mn-lt"/>
                  <a:cs typeface="Arial" charset="0"/>
                </a:rPr>
                <a:t>'</a:t>
              </a:r>
              <a:r>
                <a:rPr lang="en-US" sz="1600" dirty="0">
                  <a:latin typeface="+mn-lt"/>
                  <a:cs typeface="Arial" charset="0"/>
                </a:rPr>
                <a:t>s </a:t>
              </a:r>
            </a:p>
            <a:p>
              <a:pPr algn="ctr">
                <a:defRPr/>
              </a:pPr>
              <a:r>
                <a:rPr lang="en-US" sz="1600" dirty="0">
                  <a:latin typeface="+mn-lt"/>
                  <a:cs typeface="Arial" charset="0"/>
                </a:rPr>
                <a:t>IP addr</a:t>
              </a:r>
            </a:p>
          </p:txBody>
        </p:sp>
        <p:sp>
          <p:nvSpPr>
            <p:cNvPr id="37910" name="Line 13"/>
            <p:cNvSpPr>
              <a:spLocks noChangeShapeType="1"/>
            </p:cNvSpPr>
            <p:nvPr/>
          </p:nvSpPr>
          <p:spPr bwMode="auto">
            <a:xfrm flipH="1">
              <a:off x="1337" y="1805"/>
              <a:ext cx="0" cy="393"/>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latin typeface="+mn-lt"/>
              </a:endParaRPr>
            </a:p>
          </p:txBody>
        </p:sp>
        <p:sp>
          <p:nvSpPr>
            <p:cNvPr id="37911" name="Text Box 14"/>
            <p:cNvSpPr txBox="1">
              <a:spLocks noChangeArrowheads="1"/>
            </p:cNvSpPr>
            <p:nvPr/>
          </p:nvSpPr>
          <p:spPr bwMode="auto">
            <a:xfrm>
              <a:off x="1359" y="1813"/>
              <a:ext cx="610" cy="36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sz="1600" dirty="0">
                  <a:latin typeface="+mn-lt"/>
                  <a:cs typeface="Arial" charset="0"/>
                </a:rPr>
                <a:t>encrypted </a:t>
              </a:r>
            </a:p>
            <a:p>
              <a:pPr algn="ctr">
                <a:defRPr/>
              </a:pPr>
              <a:r>
                <a:rPr lang="en-US" sz="1600" dirty="0">
                  <a:latin typeface="+mn-lt"/>
                  <a:cs typeface="Arial" charset="0"/>
                </a:rPr>
                <a:t>password</a:t>
              </a:r>
            </a:p>
          </p:txBody>
        </p:sp>
        <p:sp>
          <p:nvSpPr>
            <p:cNvPr id="37912" name="Line 15"/>
            <p:cNvSpPr>
              <a:spLocks noChangeShapeType="1"/>
            </p:cNvSpPr>
            <p:nvPr/>
          </p:nvSpPr>
          <p:spPr bwMode="auto">
            <a:xfrm flipH="1">
              <a:off x="1973" y="1805"/>
              <a:ext cx="0" cy="393"/>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latin typeface="+mn-lt"/>
              </a:endParaRPr>
            </a:p>
          </p:txBody>
        </p:sp>
      </p:grpSp>
      <p:grpSp>
        <p:nvGrpSpPr>
          <p:cNvPr id="66570" name="Group 16"/>
          <p:cNvGrpSpPr>
            <a:grpSpLocks/>
          </p:cNvGrpSpPr>
          <p:nvPr/>
        </p:nvGrpSpPr>
        <p:grpSpPr bwMode="auto">
          <a:xfrm>
            <a:off x="4587876" y="4235451"/>
            <a:ext cx="1489075" cy="633413"/>
            <a:chOff x="1000" y="2719"/>
            <a:chExt cx="938" cy="399"/>
          </a:xfrm>
        </p:grpSpPr>
        <p:sp>
          <p:nvSpPr>
            <p:cNvPr id="37903" name="Rectangle 17"/>
            <p:cNvSpPr>
              <a:spLocks noChangeArrowheads="1"/>
            </p:cNvSpPr>
            <p:nvPr/>
          </p:nvSpPr>
          <p:spPr bwMode="auto">
            <a:xfrm>
              <a:off x="1000" y="2719"/>
              <a:ext cx="938" cy="399"/>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cs typeface="Arial" charset="0"/>
              </a:endParaRPr>
            </a:p>
          </p:txBody>
        </p:sp>
        <p:sp>
          <p:nvSpPr>
            <p:cNvPr id="37904" name="Text Box 18"/>
            <p:cNvSpPr txBox="1">
              <a:spLocks noChangeArrowheads="1"/>
            </p:cNvSpPr>
            <p:nvPr/>
          </p:nvSpPr>
          <p:spPr bwMode="auto">
            <a:xfrm>
              <a:off x="1593" y="2793"/>
              <a:ext cx="289" cy="23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sz="1800" dirty="0">
                  <a:latin typeface="+mn-lt"/>
                  <a:cs typeface="Arial" charset="0"/>
                </a:rPr>
                <a:t>OK</a:t>
              </a:r>
            </a:p>
          </p:txBody>
        </p:sp>
        <p:sp>
          <p:nvSpPr>
            <p:cNvPr id="37905" name="Text Box 19"/>
            <p:cNvSpPr txBox="1">
              <a:spLocks noChangeArrowheads="1"/>
            </p:cNvSpPr>
            <p:nvPr/>
          </p:nvSpPr>
          <p:spPr bwMode="auto">
            <a:xfrm>
              <a:off x="1042" y="2742"/>
              <a:ext cx="455" cy="36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sz="1600" dirty="0">
                  <a:latin typeface="+mn-lt"/>
                  <a:cs typeface="Arial" charset="0"/>
                </a:rPr>
                <a:t>Alice</a:t>
              </a:r>
              <a:r>
                <a:rPr lang="en-US" altLang="ja-JP" sz="1600" dirty="0">
                  <a:latin typeface="+mn-lt"/>
                  <a:cs typeface="Arial" charset="0"/>
                </a:rPr>
                <a:t>'</a:t>
              </a:r>
              <a:r>
                <a:rPr lang="en-US" sz="1600" dirty="0">
                  <a:latin typeface="+mn-lt"/>
                  <a:cs typeface="Arial" charset="0"/>
                </a:rPr>
                <a:t>s </a:t>
              </a:r>
            </a:p>
            <a:p>
              <a:pPr algn="ctr">
                <a:defRPr/>
              </a:pPr>
              <a:r>
                <a:rPr lang="en-US" sz="1600" dirty="0">
                  <a:latin typeface="+mn-lt"/>
                  <a:cs typeface="Arial" charset="0"/>
                </a:rPr>
                <a:t>IP addr</a:t>
              </a:r>
            </a:p>
          </p:txBody>
        </p:sp>
        <p:sp>
          <p:nvSpPr>
            <p:cNvPr id="37906" name="Line 20"/>
            <p:cNvSpPr>
              <a:spLocks noChangeShapeType="1"/>
            </p:cNvSpPr>
            <p:nvPr/>
          </p:nvSpPr>
          <p:spPr bwMode="auto">
            <a:xfrm flipH="1">
              <a:off x="1531" y="2725"/>
              <a:ext cx="0" cy="393"/>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latin typeface="+mn-lt"/>
              </a:endParaRPr>
            </a:p>
          </p:txBody>
        </p:sp>
      </p:grpSp>
      <p:sp>
        <p:nvSpPr>
          <p:cNvPr id="37900" name="Line 21"/>
          <p:cNvSpPr>
            <a:spLocks noChangeShapeType="1"/>
          </p:cNvSpPr>
          <p:nvPr/>
        </p:nvSpPr>
        <p:spPr bwMode="auto">
          <a:xfrm>
            <a:off x="6151564" y="3600450"/>
            <a:ext cx="561975" cy="1588"/>
          </a:xfrm>
          <a:prstGeom prst="line">
            <a:avLst/>
          </a:prstGeom>
          <a:noFill/>
          <a:ln w="41275">
            <a:solidFill>
              <a:schemeClr val="tx1"/>
            </a:solidFill>
            <a:prstDash val="sysDot"/>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dirty="0">
              <a:latin typeface="+mn-lt"/>
            </a:endParaRPr>
          </a:p>
        </p:txBody>
      </p:sp>
      <p:sp>
        <p:nvSpPr>
          <p:cNvPr id="37901" name="Line 22"/>
          <p:cNvSpPr>
            <a:spLocks noChangeShapeType="1"/>
          </p:cNvSpPr>
          <p:nvPr/>
        </p:nvSpPr>
        <p:spPr bwMode="auto">
          <a:xfrm flipH="1" flipV="1">
            <a:off x="3948114" y="4537075"/>
            <a:ext cx="541337" cy="0"/>
          </a:xfrm>
          <a:prstGeom prst="line">
            <a:avLst/>
          </a:prstGeom>
          <a:noFill/>
          <a:ln w="41275">
            <a:solidFill>
              <a:schemeClr val="tx1"/>
            </a:solidFill>
            <a:prstDash val="sysDot"/>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dirty="0">
              <a:latin typeface="+mn-lt"/>
            </a:endParaRPr>
          </a:p>
        </p:txBody>
      </p:sp>
      <p:sp>
        <p:nvSpPr>
          <p:cNvPr id="26" name="Text Box 3"/>
          <p:cNvSpPr txBox="1">
            <a:spLocks noChangeArrowheads="1"/>
          </p:cNvSpPr>
          <p:nvPr/>
        </p:nvSpPr>
        <p:spPr bwMode="auto">
          <a:xfrm>
            <a:off x="1524000" y="1452563"/>
            <a:ext cx="9144000" cy="1095574"/>
          </a:xfrm>
          <a:prstGeom prst="rect">
            <a:avLst/>
          </a:prstGeom>
          <a:solidFill>
            <a:schemeClr val="accent5">
              <a:lumMod val="20000"/>
              <a:lumOff val="80000"/>
            </a:schemeClr>
          </a:solid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nchor="ctr" anchorCtr="0">
            <a:no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sz="2400" dirty="0">
                <a:latin typeface="+mn-lt"/>
              </a:rPr>
              <a:t>Alice says </a:t>
            </a:r>
            <a:r>
              <a:rPr lang="en-US" altLang="ja-JP" sz="2400" dirty="0">
                <a:latin typeface="+mn-lt"/>
              </a:rPr>
              <a:t>"</a:t>
            </a:r>
            <a:r>
              <a:rPr lang="en-US" sz="2400" dirty="0">
                <a:latin typeface="+mn-lt"/>
              </a:rPr>
              <a:t>I am Alice</a:t>
            </a:r>
            <a:r>
              <a:rPr lang="en-US" altLang="ja-JP" sz="2400" dirty="0">
                <a:latin typeface="+mn-lt"/>
              </a:rPr>
              <a:t>"</a:t>
            </a:r>
            <a:r>
              <a:rPr lang="en-US" sz="2400" dirty="0">
                <a:latin typeface="+mn-lt"/>
              </a:rPr>
              <a:t> and sends her </a:t>
            </a:r>
            <a:r>
              <a:rPr lang="en-US" sz="2400" i="1" dirty="0">
                <a:solidFill>
                  <a:srgbClr val="C00000"/>
                </a:solidFill>
                <a:latin typeface="+mn-lt"/>
              </a:rPr>
              <a:t>encrypted</a:t>
            </a:r>
            <a:r>
              <a:rPr lang="en-US" sz="2400" dirty="0">
                <a:solidFill>
                  <a:srgbClr val="C00000"/>
                </a:solidFill>
                <a:latin typeface="+mn-lt"/>
              </a:rPr>
              <a:t> </a:t>
            </a:r>
            <a:r>
              <a:rPr lang="en-US" sz="2400" dirty="0">
                <a:latin typeface="+mn-lt"/>
              </a:rPr>
              <a:t>secret password to </a:t>
            </a:r>
            <a:r>
              <a:rPr lang="en-US" altLang="ja-JP" sz="2400" dirty="0">
                <a:latin typeface="+mn-lt"/>
              </a:rPr>
              <a:t>"</a:t>
            </a:r>
            <a:r>
              <a:rPr lang="en-US" sz="2400" dirty="0">
                <a:latin typeface="+mn-lt"/>
              </a:rPr>
              <a:t>prove</a:t>
            </a:r>
            <a:r>
              <a:rPr lang="en-US" altLang="ja-JP" sz="2400" dirty="0">
                <a:latin typeface="+mn-lt"/>
              </a:rPr>
              <a:t>"</a:t>
            </a:r>
            <a:r>
              <a:rPr lang="en-US" sz="2400" dirty="0">
                <a:latin typeface="+mn-lt"/>
              </a:rPr>
              <a:t> it.</a:t>
            </a:r>
          </a:p>
        </p:txBody>
      </p:sp>
      <p:pic>
        <p:nvPicPr>
          <p:cNvPr id="24" name="图片 23"/>
          <p:cNvPicPr>
            <a:picLocks noChangeAspect="1"/>
          </p:cNvPicPr>
          <p:nvPr/>
        </p:nvPicPr>
        <p:blipFill>
          <a:blip r:embed="rId3" cstate="email">
            <a:extLst>
              <a:ext uri="{BEBA8EAE-BF5A-486C-A8C5-ECC9F3942E4B}">
                <a14:imgProps xmlns:a14="http://schemas.microsoft.com/office/drawing/2010/main">
                  <a14:imgLayer r:embed="rId4">
                    <a14:imgEffect>
                      <a14:backgroundRemoval t="0" b="99194" l="893" r="100000">
                        <a14:foregroundMark x1="25893" y1="82258" x2="25893" y2="82258"/>
                        <a14:foregroundMark x1="41964" y1="69355" x2="8036" y2="87903"/>
                        <a14:foregroundMark x1="77679" y1="68548" x2="99107" y2="80645"/>
                        <a14:foregroundMark x1="31250" y1="70968" x2="893" y2="90323"/>
                        <a14:foregroundMark x1="43750" y1="16935" x2="82143" y2="46774"/>
                        <a14:foregroundMark x1="33929" y1="20968" x2="27679" y2="57258"/>
                        <a14:foregroundMark x1="15179" y1="57258" x2="38393" y2="67742"/>
                        <a14:foregroundMark x1="75893" y1="76613" x2="92857" y2="91129"/>
                        <a14:foregroundMark x1="64286" y1="83065" x2="72321" y2="95161"/>
                        <a14:foregroundMark x1="48214" y1="79839" x2="68750" y2="94355"/>
                        <a14:foregroundMark x1="27679" y1="92742" x2="65179" y2="87097"/>
                      </a14:backgroundRemoval>
                    </a14:imgEffect>
                  </a14:imgLayer>
                </a14:imgProps>
              </a:ext>
              <a:ext uri="{28A0092B-C50C-407E-A947-70E740481C1C}">
                <a14:useLocalDpi xmlns:a14="http://schemas.microsoft.com/office/drawing/2010/main"/>
              </a:ext>
            </a:extLst>
          </a:blip>
          <a:stretch>
            <a:fillRect/>
          </a:stretch>
        </p:blipFill>
        <p:spPr>
          <a:xfrm>
            <a:off x="1967067" y="3519727"/>
            <a:ext cx="849210" cy="940197"/>
          </a:xfrm>
          <a:prstGeom prst="rect">
            <a:avLst/>
          </a:prstGeom>
        </p:spPr>
      </p:pic>
      <p:pic>
        <p:nvPicPr>
          <p:cNvPr id="25" name="图片 24"/>
          <p:cNvPicPr>
            <a:picLocks noChangeAspect="1"/>
          </p:cNvPicPr>
          <p:nvPr/>
        </p:nvPicPr>
        <p:blipFill>
          <a:blip r:embed="rId5">
            <a:extLst>
              <a:ext uri="{BEBA8EAE-BF5A-486C-A8C5-ECC9F3942E4B}">
                <a14:imgProps xmlns:a14="http://schemas.microsoft.com/office/drawing/2010/main">
                  <a14:imgLayer r:embed="rId6">
                    <a14:imgEffect>
                      <a14:backgroundRemoval t="0" b="100000" l="0" r="100000">
                        <a14:foregroundMark x1="30147" y1="29323" x2="58824" y2="11278"/>
                        <a14:foregroundMark x1="38971" y1="45865" x2="66912" y2="24060"/>
                        <a14:foregroundMark x1="17647" y1="72180" x2="27206" y2="90226"/>
                        <a14:foregroundMark x1="35294" y1="66917" x2="59559" y2="87218"/>
                        <a14:foregroundMark x1="67647" y1="70677" x2="88971" y2="89474"/>
                        <a14:foregroundMark x1="97059" y1="90977" x2="77941" y2="72180"/>
                        <a14:foregroundMark x1="18382" y1="95489" x2="19118" y2="70677"/>
                        <a14:foregroundMark x1="52941" y1="53383" x2="51471" y2="75940"/>
                        <a14:foregroundMark x1="7353" y1="76692" x2="15441" y2="87970"/>
                        <a14:foregroundMark x1="6618" y1="91729" x2="12500" y2="89474"/>
                        <a14:foregroundMark x1="56618" y1="60150" x2="55882" y2="72180"/>
                        <a14:foregroundMark x1="46324" y1="58647" x2="44118" y2="69925"/>
                        <a14:foregroundMark x1="79412" y1="93985" x2="64706" y2="87970"/>
                        <a14:foregroundMark x1="58824" y1="53383" x2="58824" y2="38346"/>
                        <a14:foregroundMark x1="58824" y1="18045" x2="71324" y2="25564"/>
                        <a14:foregroundMark x1="50000" y1="10526" x2="66912" y2="7519"/>
                        <a14:foregroundMark x1="37500" y1="14286" x2="48529" y2="5263"/>
                        <a14:foregroundMark x1="30882" y1="26316" x2="38235" y2="11278"/>
                      </a14:backgroundRemoval>
                    </a14:imgEffect>
                  </a14:imgLayer>
                </a14:imgProps>
              </a:ext>
            </a:extLst>
          </a:blip>
          <a:stretch>
            <a:fillRect/>
          </a:stretch>
        </p:blipFill>
        <p:spPr>
          <a:xfrm>
            <a:off x="6667678" y="3582472"/>
            <a:ext cx="833082" cy="814705"/>
          </a:xfrm>
          <a:prstGeom prst="rect">
            <a:avLst/>
          </a:prstGeom>
        </p:spPr>
      </p:pic>
      <p:sp>
        <p:nvSpPr>
          <p:cNvPr id="27" name="Text Box 12"/>
          <p:cNvSpPr txBox="1">
            <a:spLocks noChangeArrowheads="1"/>
          </p:cNvSpPr>
          <p:nvPr/>
        </p:nvSpPr>
        <p:spPr bwMode="auto">
          <a:xfrm>
            <a:off x="6278564" y="4722814"/>
            <a:ext cx="1947864" cy="46166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altLang="zh-CN" sz="1200" dirty="0">
                <a:solidFill>
                  <a:schemeClr val="accent2"/>
                </a:solidFill>
                <a:latin typeface="+mn-lt"/>
                <a:cs typeface="Arial" charset="0"/>
              </a:rPr>
              <a:t>Share a secret symmetric key between Alice and Bob!</a:t>
            </a:r>
            <a:endParaRPr lang="en-US" sz="1200" dirty="0">
              <a:solidFill>
                <a:schemeClr val="accent2"/>
              </a:solidFill>
              <a:latin typeface="+mn-lt"/>
              <a:cs typeface="Arial" charset="0"/>
            </a:endParaRPr>
          </a:p>
        </p:txBody>
      </p:sp>
    </p:spTree>
    <p:extLst>
      <p:ext uri="{BB962C8B-B14F-4D97-AF65-F5344CB8AC3E}">
        <p14:creationId xmlns:p14="http://schemas.microsoft.com/office/powerpoint/2010/main" val="72873097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Text Box 4"/>
          <p:cNvSpPr txBox="1">
            <a:spLocks noChangeArrowheads="1"/>
          </p:cNvSpPr>
          <p:nvPr/>
        </p:nvSpPr>
        <p:spPr bwMode="auto">
          <a:xfrm>
            <a:off x="8416581" y="3436938"/>
            <a:ext cx="1351652" cy="156966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sz="2400" dirty="0">
                <a:latin typeface="+mn-lt"/>
                <a:cs typeface="Arial" charset="0"/>
              </a:rPr>
              <a:t>record</a:t>
            </a:r>
          </a:p>
          <a:p>
            <a:pPr algn="ctr">
              <a:defRPr/>
            </a:pPr>
            <a:r>
              <a:rPr lang="en-US" sz="2400" dirty="0">
                <a:latin typeface="+mn-lt"/>
                <a:cs typeface="Arial" charset="0"/>
              </a:rPr>
              <a:t>and</a:t>
            </a:r>
          </a:p>
          <a:p>
            <a:pPr algn="ctr">
              <a:defRPr/>
            </a:pPr>
            <a:r>
              <a:rPr lang="en-US" sz="2400" b="1" dirty="0">
                <a:latin typeface="+mn-lt"/>
                <a:cs typeface="Arial" charset="0"/>
              </a:rPr>
              <a:t>playback</a:t>
            </a:r>
          </a:p>
          <a:p>
            <a:pPr algn="ctr">
              <a:defRPr/>
            </a:pPr>
            <a:r>
              <a:rPr lang="en-US" sz="2400" i="1" dirty="0">
                <a:solidFill>
                  <a:srgbClr val="C00000"/>
                </a:solidFill>
                <a:latin typeface="+mn-lt"/>
                <a:cs typeface="Arial" charset="0"/>
              </a:rPr>
              <a:t>still</a:t>
            </a:r>
            <a:r>
              <a:rPr lang="en-US" sz="2400" dirty="0">
                <a:solidFill>
                  <a:srgbClr val="FF0000"/>
                </a:solidFill>
                <a:latin typeface="+mn-lt"/>
                <a:cs typeface="Arial" charset="0"/>
              </a:rPr>
              <a:t> </a:t>
            </a:r>
            <a:r>
              <a:rPr lang="en-US" sz="2400" dirty="0">
                <a:latin typeface="+mn-lt"/>
                <a:cs typeface="Arial" charset="0"/>
              </a:rPr>
              <a:t>works!</a:t>
            </a:r>
          </a:p>
        </p:txBody>
      </p:sp>
      <p:pic>
        <p:nvPicPr>
          <p:cNvPr id="67588" name="Picture 6" descr="E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1" y="5194300"/>
            <a:ext cx="1082675" cy="1295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8919" name="Line 8"/>
          <p:cNvSpPr>
            <a:spLocks noChangeShapeType="1"/>
          </p:cNvSpPr>
          <p:nvPr/>
        </p:nvSpPr>
        <p:spPr bwMode="auto">
          <a:xfrm>
            <a:off x="2733675" y="4065588"/>
            <a:ext cx="3798888" cy="0"/>
          </a:xfrm>
          <a:prstGeom prst="line">
            <a:avLst/>
          </a:prstGeom>
          <a:noFill/>
          <a:ln w="101600" cmpd="dbl">
            <a:solidFill>
              <a:schemeClr val="accent5"/>
            </a:solidFill>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dirty="0">
              <a:latin typeface="+mn-lt"/>
            </a:endParaRPr>
          </a:p>
        </p:txBody>
      </p:sp>
      <p:sp>
        <p:nvSpPr>
          <p:cNvPr id="38920" name="Rectangle 9"/>
          <p:cNvSpPr>
            <a:spLocks noChangeArrowheads="1"/>
          </p:cNvSpPr>
          <p:nvPr/>
        </p:nvSpPr>
        <p:spPr bwMode="auto">
          <a:xfrm>
            <a:off x="3028951" y="3306763"/>
            <a:ext cx="3046413" cy="633412"/>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cs typeface="Arial" charset="0"/>
            </a:endParaRPr>
          </a:p>
        </p:txBody>
      </p:sp>
      <p:sp>
        <p:nvSpPr>
          <p:cNvPr id="38921" name="Text Box 10"/>
          <p:cNvSpPr txBox="1">
            <a:spLocks noChangeArrowheads="1"/>
          </p:cNvSpPr>
          <p:nvPr/>
        </p:nvSpPr>
        <p:spPr bwMode="auto">
          <a:xfrm>
            <a:off x="4957025" y="3429000"/>
            <a:ext cx="1019062" cy="36933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altLang="ja-JP" sz="1800" dirty="0">
                <a:solidFill>
                  <a:schemeClr val="bg2"/>
                </a:solidFill>
                <a:latin typeface="+mn-lt"/>
                <a:cs typeface="Arial" charset="0"/>
              </a:rPr>
              <a:t>"</a:t>
            </a:r>
            <a:r>
              <a:rPr lang="en-US" sz="1800" dirty="0">
                <a:solidFill>
                  <a:schemeClr val="bg2"/>
                </a:solidFill>
                <a:latin typeface="+mn-lt"/>
                <a:cs typeface="Arial" charset="0"/>
              </a:rPr>
              <a:t>I</a:t>
            </a:r>
            <a:r>
              <a:rPr lang="en-US" altLang="ja-JP" sz="1800" dirty="0">
                <a:solidFill>
                  <a:schemeClr val="bg2"/>
                </a:solidFill>
                <a:latin typeface="+mn-lt"/>
                <a:cs typeface="Arial" charset="0"/>
              </a:rPr>
              <a:t>'</a:t>
            </a:r>
            <a:r>
              <a:rPr lang="en-US" sz="1800" dirty="0">
                <a:solidFill>
                  <a:schemeClr val="bg2"/>
                </a:solidFill>
                <a:latin typeface="+mn-lt"/>
                <a:cs typeface="Arial" charset="0"/>
              </a:rPr>
              <a:t>m Alice</a:t>
            </a:r>
            <a:r>
              <a:rPr lang="en-US" altLang="ja-JP" sz="1800" dirty="0">
                <a:solidFill>
                  <a:schemeClr val="bg2"/>
                </a:solidFill>
                <a:latin typeface="+mn-lt"/>
                <a:cs typeface="Arial" charset="0"/>
              </a:rPr>
              <a:t>"</a:t>
            </a:r>
            <a:endParaRPr lang="en-US" sz="1800" dirty="0">
              <a:solidFill>
                <a:schemeClr val="bg2"/>
              </a:solidFill>
              <a:latin typeface="+mn-lt"/>
              <a:cs typeface="Arial" charset="0"/>
            </a:endParaRPr>
          </a:p>
        </p:txBody>
      </p:sp>
      <p:sp>
        <p:nvSpPr>
          <p:cNvPr id="38922" name="Text Box 11"/>
          <p:cNvSpPr txBox="1">
            <a:spLocks noChangeArrowheads="1"/>
          </p:cNvSpPr>
          <p:nvPr/>
        </p:nvSpPr>
        <p:spPr bwMode="auto">
          <a:xfrm>
            <a:off x="3094199" y="3343276"/>
            <a:ext cx="721993" cy="5847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sz="1600" dirty="0">
                <a:solidFill>
                  <a:schemeClr val="bg2"/>
                </a:solidFill>
                <a:latin typeface="+mn-lt"/>
                <a:cs typeface="Arial" charset="0"/>
              </a:rPr>
              <a:t>Alice</a:t>
            </a:r>
            <a:r>
              <a:rPr lang="en-US" altLang="ja-JP" sz="1600" dirty="0">
                <a:solidFill>
                  <a:schemeClr val="bg2"/>
                </a:solidFill>
                <a:latin typeface="+mn-lt"/>
                <a:cs typeface="Arial" charset="0"/>
              </a:rPr>
              <a:t>'</a:t>
            </a:r>
            <a:r>
              <a:rPr lang="en-US" sz="1600" dirty="0">
                <a:solidFill>
                  <a:schemeClr val="bg2"/>
                </a:solidFill>
                <a:latin typeface="+mn-lt"/>
                <a:cs typeface="Arial" charset="0"/>
              </a:rPr>
              <a:t>s </a:t>
            </a:r>
          </a:p>
          <a:p>
            <a:pPr algn="ctr">
              <a:defRPr/>
            </a:pPr>
            <a:r>
              <a:rPr lang="en-US" sz="1600" dirty="0">
                <a:solidFill>
                  <a:schemeClr val="bg2"/>
                </a:solidFill>
                <a:latin typeface="+mn-lt"/>
                <a:cs typeface="Arial" charset="0"/>
              </a:rPr>
              <a:t>IP addr</a:t>
            </a:r>
          </a:p>
        </p:txBody>
      </p:sp>
      <p:sp>
        <p:nvSpPr>
          <p:cNvPr id="38923" name="Line 12"/>
          <p:cNvSpPr>
            <a:spLocks noChangeShapeType="1"/>
          </p:cNvSpPr>
          <p:nvPr/>
        </p:nvSpPr>
        <p:spPr bwMode="auto">
          <a:xfrm flipH="1">
            <a:off x="3871913" y="3316289"/>
            <a:ext cx="0" cy="623887"/>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latin typeface="+mn-lt"/>
            </a:endParaRPr>
          </a:p>
        </p:txBody>
      </p:sp>
      <p:sp>
        <p:nvSpPr>
          <p:cNvPr id="38924" name="Text Box 13"/>
          <p:cNvSpPr txBox="1">
            <a:spLocks noChangeArrowheads="1"/>
          </p:cNvSpPr>
          <p:nvPr/>
        </p:nvSpPr>
        <p:spPr bwMode="auto">
          <a:xfrm>
            <a:off x="3930797" y="3328989"/>
            <a:ext cx="922047" cy="5847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sz="1600" dirty="0">
                <a:solidFill>
                  <a:schemeClr val="bg2"/>
                </a:solidFill>
                <a:latin typeface="+mn-lt"/>
                <a:cs typeface="Arial" charset="0"/>
              </a:rPr>
              <a:t>encrypted</a:t>
            </a:r>
          </a:p>
          <a:p>
            <a:pPr algn="ctr">
              <a:defRPr/>
            </a:pPr>
            <a:r>
              <a:rPr lang="en-US" sz="1600" dirty="0">
                <a:solidFill>
                  <a:schemeClr val="bg2"/>
                </a:solidFill>
                <a:latin typeface="+mn-lt"/>
                <a:cs typeface="Arial" charset="0"/>
              </a:rPr>
              <a:t>password</a:t>
            </a:r>
          </a:p>
        </p:txBody>
      </p:sp>
      <p:sp>
        <p:nvSpPr>
          <p:cNvPr id="38925" name="Line 14"/>
          <p:cNvSpPr>
            <a:spLocks noChangeShapeType="1"/>
          </p:cNvSpPr>
          <p:nvPr/>
        </p:nvSpPr>
        <p:spPr bwMode="auto">
          <a:xfrm flipH="1">
            <a:off x="4881563" y="3316289"/>
            <a:ext cx="0" cy="623887"/>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latin typeface="+mn-lt"/>
            </a:endParaRPr>
          </a:p>
        </p:txBody>
      </p:sp>
      <p:grpSp>
        <p:nvGrpSpPr>
          <p:cNvPr id="67597" name="Group 15"/>
          <p:cNvGrpSpPr>
            <a:grpSpLocks/>
          </p:cNvGrpSpPr>
          <p:nvPr/>
        </p:nvGrpSpPr>
        <p:grpSpPr bwMode="auto">
          <a:xfrm>
            <a:off x="4851401" y="4224338"/>
            <a:ext cx="1489075" cy="633412"/>
            <a:chOff x="1000" y="2719"/>
            <a:chExt cx="938" cy="399"/>
          </a:xfrm>
        </p:grpSpPr>
        <p:sp>
          <p:nvSpPr>
            <p:cNvPr id="38943" name="Rectangle 16"/>
            <p:cNvSpPr>
              <a:spLocks noChangeArrowheads="1"/>
            </p:cNvSpPr>
            <p:nvPr/>
          </p:nvSpPr>
          <p:spPr bwMode="auto">
            <a:xfrm>
              <a:off x="1000" y="2719"/>
              <a:ext cx="938" cy="399"/>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cs typeface="Arial" charset="0"/>
              </a:endParaRPr>
            </a:p>
          </p:txBody>
        </p:sp>
        <p:sp>
          <p:nvSpPr>
            <p:cNvPr id="38944" name="Text Box 17"/>
            <p:cNvSpPr txBox="1">
              <a:spLocks noChangeArrowheads="1"/>
            </p:cNvSpPr>
            <p:nvPr/>
          </p:nvSpPr>
          <p:spPr bwMode="auto">
            <a:xfrm>
              <a:off x="1593" y="2793"/>
              <a:ext cx="289" cy="23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sz="1800" dirty="0">
                  <a:latin typeface="+mn-lt"/>
                  <a:cs typeface="Arial" charset="0"/>
                </a:rPr>
                <a:t>OK</a:t>
              </a:r>
            </a:p>
          </p:txBody>
        </p:sp>
        <p:sp>
          <p:nvSpPr>
            <p:cNvPr id="38945" name="Text Box 18"/>
            <p:cNvSpPr txBox="1">
              <a:spLocks noChangeArrowheads="1"/>
            </p:cNvSpPr>
            <p:nvPr/>
          </p:nvSpPr>
          <p:spPr bwMode="auto">
            <a:xfrm>
              <a:off x="1042" y="2742"/>
              <a:ext cx="455" cy="36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sz="1600" dirty="0">
                  <a:latin typeface="+mn-lt"/>
                  <a:cs typeface="Arial" charset="0"/>
                </a:rPr>
                <a:t>Alice</a:t>
              </a:r>
              <a:r>
                <a:rPr lang="en-US" altLang="ja-JP" sz="1600" dirty="0">
                  <a:latin typeface="+mn-lt"/>
                  <a:cs typeface="Arial" charset="0"/>
                </a:rPr>
                <a:t>'</a:t>
              </a:r>
              <a:r>
                <a:rPr lang="en-US" sz="1600" dirty="0">
                  <a:latin typeface="+mn-lt"/>
                  <a:cs typeface="Arial" charset="0"/>
                </a:rPr>
                <a:t>s </a:t>
              </a:r>
            </a:p>
            <a:p>
              <a:pPr algn="ctr">
                <a:defRPr/>
              </a:pPr>
              <a:r>
                <a:rPr lang="en-US" sz="1600" dirty="0">
                  <a:latin typeface="+mn-lt"/>
                  <a:cs typeface="Arial" charset="0"/>
                </a:rPr>
                <a:t>IP addr</a:t>
              </a:r>
            </a:p>
          </p:txBody>
        </p:sp>
        <p:sp>
          <p:nvSpPr>
            <p:cNvPr id="38946" name="Line 19"/>
            <p:cNvSpPr>
              <a:spLocks noChangeShapeType="1"/>
            </p:cNvSpPr>
            <p:nvPr/>
          </p:nvSpPr>
          <p:spPr bwMode="auto">
            <a:xfrm flipH="1">
              <a:off x="1531" y="2725"/>
              <a:ext cx="0" cy="393"/>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latin typeface="+mn-lt"/>
              </a:endParaRPr>
            </a:p>
          </p:txBody>
        </p:sp>
      </p:grpSp>
      <p:sp>
        <p:nvSpPr>
          <p:cNvPr id="38927" name="Line 20"/>
          <p:cNvSpPr>
            <a:spLocks noChangeShapeType="1"/>
          </p:cNvSpPr>
          <p:nvPr/>
        </p:nvSpPr>
        <p:spPr bwMode="auto">
          <a:xfrm>
            <a:off x="6151564" y="3600450"/>
            <a:ext cx="561975" cy="1588"/>
          </a:xfrm>
          <a:prstGeom prst="line">
            <a:avLst/>
          </a:prstGeom>
          <a:noFill/>
          <a:ln w="41275">
            <a:solidFill>
              <a:schemeClr val="tx1"/>
            </a:solidFill>
            <a:prstDash val="sysDot"/>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dirty="0">
              <a:latin typeface="+mn-lt"/>
            </a:endParaRPr>
          </a:p>
        </p:txBody>
      </p:sp>
      <p:sp>
        <p:nvSpPr>
          <p:cNvPr id="67605" name="Rectangle 2"/>
          <p:cNvSpPr>
            <a:spLocks noGrp="1" noChangeArrowheads="1"/>
          </p:cNvSpPr>
          <p:nvPr>
            <p:ph type="title"/>
          </p:nvPr>
        </p:nvSpPr>
        <p:spPr/>
        <p:txBody>
          <a:bodyPr/>
          <a:lstStyle/>
          <a:p>
            <a:r>
              <a:rPr lang="en-US" altLang="zh-CN"/>
              <a:t>Protocol ap3.1:</a:t>
            </a:r>
            <a:endParaRPr lang="en-US" dirty="0"/>
          </a:p>
        </p:txBody>
      </p:sp>
      <p:sp>
        <p:nvSpPr>
          <p:cNvPr id="3" name="灯片编号占位符 2"/>
          <p:cNvSpPr>
            <a:spLocks noGrp="1"/>
          </p:cNvSpPr>
          <p:nvPr>
            <p:ph type="sldNum" sz="quarter" idx="12"/>
          </p:nvPr>
        </p:nvSpPr>
        <p:spPr/>
        <p:txBody>
          <a:bodyPr/>
          <a:lstStyle/>
          <a:p>
            <a:fld id="{B5976719-4C93-4032-AE44-9AF0CDE2F195}" type="slidenum">
              <a:rPr lang="en-US" altLang="zh-CN" smtClean="0"/>
              <a:pPr/>
              <a:t>104</a:t>
            </a:fld>
            <a:endParaRPr lang="en-US" altLang="zh-CN" dirty="0"/>
          </a:p>
        </p:txBody>
      </p:sp>
      <p:pic>
        <p:nvPicPr>
          <p:cNvPr id="67599" name="Picture 21" descr="EN00179_[1]"/>
          <p:cNvPicPr>
            <a:picLocks noGrp="1" noChangeAspect="1" noChangeArrowheads="1"/>
          </p:cNvPicPr>
          <p:nvPr>
            <p:ph idx="4294967295"/>
          </p:nvPr>
        </p:nvPicPr>
        <p:blipFill>
          <a:blip r:embed="rId4" cstate="print">
            <a:extLst>
              <a:ext uri="{28A0092B-C50C-407E-A947-70E740481C1C}">
                <a14:useLocalDpi xmlns:a14="http://schemas.microsoft.com/office/drawing/2010/main" val="0"/>
              </a:ext>
            </a:extLst>
          </a:blip>
          <a:srcRect/>
          <a:stretch>
            <a:fillRect/>
          </a:stretch>
        </p:blipFill>
        <p:spPr>
          <a:xfrm>
            <a:off x="2627631" y="4712018"/>
            <a:ext cx="862013" cy="668338"/>
          </a:xfrm>
          <a:noFill/>
          <a:extLs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38929" name="Line 22"/>
          <p:cNvSpPr>
            <a:spLocks noChangeShapeType="1"/>
          </p:cNvSpPr>
          <p:nvPr/>
        </p:nvSpPr>
        <p:spPr bwMode="auto">
          <a:xfrm>
            <a:off x="3381375" y="4106864"/>
            <a:ext cx="623888" cy="1292225"/>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latin typeface="+mn-lt"/>
            </a:endParaRPr>
          </a:p>
        </p:txBody>
      </p:sp>
      <p:sp>
        <p:nvSpPr>
          <p:cNvPr id="38930" name="Line 23"/>
          <p:cNvSpPr>
            <a:spLocks noChangeShapeType="1"/>
          </p:cNvSpPr>
          <p:nvPr/>
        </p:nvSpPr>
        <p:spPr bwMode="auto">
          <a:xfrm flipH="1">
            <a:off x="4868864" y="4214813"/>
            <a:ext cx="1857375" cy="1554162"/>
          </a:xfrm>
          <a:prstGeom prst="line">
            <a:avLst/>
          </a:prstGeom>
          <a:noFill/>
          <a:ln w="57150">
            <a:solidFill>
              <a:schemeClr val="tx1"/>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latin typeface="+mn-lt"/>
            </a:endParaRPr>
          </a:p>
        </p:txBody>
      </p:sp>
      <p:grpSp>
        <p:nvGrpSpPr>
          <p:cNvPr id="67602" name="Group 24"/>
          <p:cNvGrpSpPr>
            <a:grpSpLocks/>
          </p:cNvGrpSpPr>
          <p:nvPr/>
        </p:nvGrpSpPr>
        <p:grpSpPr bwMode="auto">
          <a:xfrm>
            <a:off x="5075239" y="5368926"/>
            <a:ext cx="3046413" cy="633413"/>
            <a:chOff x="806" y="1799"/>
            <a:chExt cx="1919" cy="399"/>
          </a:xfrm>
        </p:grpSpPr>
        <p:sp>
          <p:nvSpPr>
            <p:cNvPr id="38937" name="Rectangle 25"/>
            <p:cNvSpPr>
              <a:spLocks noChangeArrowheads="1"/>
            </p:cNvSpPr>
            <p:nvPr/>
          </p:nvSpPr>
          <p:spPr bwMode="auto">
            <a:xfrm>
              <a:off x="806" y="1799"/>
              <a:ext cx="1919" cy="399"/>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cs typeface="Arial" charset="0"/>
              </a:endParaRPr>
            </a:p>
          </p:txBody>
        </p:sp>
        <p:sp>
          <p:nvSpPr>
            <p:cNvPr id="38938" name="Text Box 26"/>
            <p:cNvSpPr txBox="1">
              <a:spLocks noChangeArrowheads="1"/>
            </p:cNvSpPr>
            <p:nvPr/>
          </p:nvSpPr>
          <p:spPr bwMode="auto">
            <a:xfrm>
              <a:off x="2021" y="1876"/>
              <a:ext cx="642" cy="23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altLang="ja-JP" sz="1800" dirty="0">
                  <a:latin typeface="+mn-lt"/>
                  <a:cs typeface="Arial" charset="0"/>
                </a:rPr>
                <a:t>"</a:t>
              </a:r>
              <a:r>
                <a:rPr lang="en-US" sz="1800" dirty="0">
                  <a:latin typeface="+mn-lt"/>
                  <a:cs typeface="Arial" charset="0"/>
                </a:rPr>
                <a:t>I</a:t>
              </a:r>
              <a:r>
                <a:rPr lang="en-US" altLang="ja-JP" sz="1800" dirty="0">
                  <a:latin typeface="+mn-lt"/>
                  <a:cs typeface="Arial" charset="0"/>
                </a:rPr>
                <a:t>'</a:t>
              </a:r>
              <a:r>
                <a:rPr lang="en-US" sz="1800" dirty="0">
                  <a:latin typeface="+mn-lt"/>
                  <a:cs typeface="Arial" charset="0"/>
                </a:rPr>
                <a:t>m Alice</a:t>
              </a:r>
              <a:r>
                <a:rPr lang="en-US" altLang="ja-JP" sz="1800" dirty="0">
                  <a:latin typeface="+mn-lt"/>
                  <a:cs typeface="Arial" charset="0"/>
                </a:rPr>
                <a:t>"</a:t>
              </a:r>
              <a:endParaRPr lang="en-US" sz="1800" dirty="0">
                <a:latin typeface="+mn-lt"/>
                <a:cs typeface="Arial" charset="0"/>
              </a:endParaRPr>
            </a:p>
          </p:txBody>
        </p:sp>
        <p:sp>
          <p:nvSpPr>
            <p:cNvPr id="38939" name="Text Box 27"/>
            <p:cNvSpPr txBox="1">
              <a:spLocks noChangeArrowheads="1"/>
            </p:cNvSpPr>
            <p:nvPr/>
          </p:nvSpPr>
          <p:spPr bwMode="auto">
            <a:xfrm>
              <a:off x="848" y="1822"/>
              <a:ext cx="455" cy="36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sz="1600" dirty="0">
                  <a:latin typeface="+mn-lt"/>
                  <a:cs typeface="Arial" charset="0"/>
                </a:rPr>
                <a:t>Alice</a:t>
              </a:r>
              <a:r>
                <a:rPr lang="en-US" altLang="ja-JP" sz="1600" dirty="0">
                  <a:latin typeface="+mn-lt"/>
                  <a:cs typeface="Arial" charset="0"/>
                </a:rPr>
                <a:t>'</a:t>
              </a:r>
              <a:r>
                <a:rPr lang="en-US" sz="1600" dirty="0">
                  <a:latin typeface="+mn-lt"/>
                  <a:cs typeface="Arial" charset="0"/>
                </a:rPr>
                <a:t>s </a:t>
              </a:r>
            </a:p>
            <a:p>
              <a:pPr algn="ctr">
                <a:defRPr/>
              </a:pPr>
              <a:r>
                <a:rPr lang="en-US" sz="1600" dirty="0">
                  <a:latin typeface="+mn-lt"/>
                  <a:cs typeface="Arial" charset="0"/>
                </a:rPr>
                <a:t>IP addr</a:t>
              </a:r>
            </a:p>
          </p:txBody>
        </p:sp>
        <p:sp>
          <p:nvSpPr>
            <p:cNvPr id="38940" name="Line 28"/>
            <p:cNvSpPr>
              <a:spLocks noChangeShapeType="1"/>
            </p:cNvSpPr>
            <p:nvPr/>
          </p:nvSpPr>
          <p:spPr bwMode="auto">
            <a:xfrm flipH="1">
              <a:off x="1337" y="1805"/>
              <a:ext cx="0" cy="393"/>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latin typeface="+mn-lt"/>
              </a:endParaRPr>
            </a:p>
          </p:txBody>
        </p:sp>
        <p:sp>
          <p:nvSpPr>
            <p:cNvPr id="38941" name="Text Box 29"/>
            <p:cNvSpPr txBox="1">
              <a:spLocks noChangeArrowheads="1"/>
            </p:cNvSpPr>
            <p:nvPr/>
          </p:nvSpPr>
          <p:spPr bwMode="auto">
            <a:xfrm>
              <a:off x="1374" y="1813"/>
              <a:ext cx="581" cy="36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sz="1600" dirty="0">
                  <a:latin typeface="+mn-lt"/>
                  <a:cs typeface="Arial" charset="0"/>
                </a:rPr>
                <a:t>encrypted</a:t>
              </a:r>
            </a:p>
            <a:p>
              <a:pPr algn="ctr">
                <a:defRPr/>
              </a:pPr>
              <a:r>
                <a:rPr lang="en-US" sz="1600" dirty="0">
                  <a:latin typeface="+mn-lt"/>
                  <a:cs typeface="Arial" charset="0"/>
                </a:rPr>
                <a:t>password</a:t>
              </a:r>
            </a:p>
          </p:txBody>
        </p:sp>
        <p:sp>
          <p:nvSpPr>
            <p:cNvPr id="38942" name="Line 30"/>
            <p:cNvSpPr>
              <a:spLocks noChangeShapeType="1"/>
            </p:cNvSpPr>
            <p:nvPr/>
          </p:nvSpPr>
          <p:spPr bwMode="auto">
            <a:xfrm flipH="1">
              <a:off x="1973" y="1805"/>
              <a:ext cx="0" cy="393"/>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latin typeface="+mn-lt"/>
              </a:endParaRPr>
            </a:p>
          </p:txBody>
        </p:sp>
      </p:grpSp>
      <p:sp>
        <p:nvSpPr>
          <p:cNvPr id="38932" name="Line 31"/>
          <p:cNvSpPr>
            <a:spLocks noChangeShapeType="1"/>
          </p:cNvSpPr>
          <p:nvPr/>
        </p:nvSpPr>
        <p:spPr bwMode="auto">
          <a:xfrm flipV="1">
            <a:off x="6072188" y="4741864"/>
            <a:ext cx="679450" cy="579437"/>
          </a:xfrm>
          <a:prstGeom prst="line">
            <a:avLst/>
          </a:prstGeom>
          <a:noFill/>
          <a:ln w="41275">
            <a:solidFill>
              <a:schemeClr val="tx1"/>
            </a:solidFill>
            <a:prstDash val="sysDot"/>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dirty="0">
              <a:latin typeface="+mn-lt"/>
            </a:endParaRPr>
          </a:p>
        </p:txBody>
      </p:sp>
      <p:sp>
        <p:nvSpPr>
          <p:cNvPr id="38933" name="Line 32"/>
          <p:cNvSpPr>
            <a:spLocks noChangeShapeType="1"/>
          </p:cNvSpPr>
          <p:nvPr/>
        </p:nvSpPr>
        <p:spPr bwMode="auto">
          <a:xfrm flipH="1">
            <a:off x="5221289" y="4878388"/>
            <a:ext cx="365125" cy="292100"/>
          </a:xfrm>
          <a:prstGeom prst="line">
            <a:avLst/>
          </a:prstGeom>
          <a:noFill/>
          <a:ln w="41275">
            <a:solidFill>
              <a:schemeClr val="tx1"/>
            </a:solidFill>
            <a:prstDash val="sysDot"/>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dirty="0">
              <a:latin typeface="+mn-lt"/>
            </a:endParaRPr>
          </a:p>
        </p:txBody>
      </p:sp>
      <p:sp>
        <p:nvSpPr>
          <p:cNvPr id="38935" name="Text Box 3"/>
          <p:cNvSpPr txBox="1">
            <a:spLocks noChangeArrowheads="1"/>
          </p:cNvSpPr>
          <p:nvPr/>
        </p:nvSpPr>
        <p:spPr bwMode="auto">
          <a:xfrm>
            <a:off x="1524000" y="1452563"/>
            <a:ext cx="9144000" cy="1095186"/>
          </a:xfrm>
          <a:prstGeom prst="rect">
            <a:avLst/>
          </a:prstGeom>
          <a:solidFill>
            <a:schemeClr val="accent5">
              <a:lumMod val="20000"/>
              <a:lumOff val="80000"/>
            </a:schemeClr>
          </a:solid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nchor="ctr" anchorCtr="0">
            <a:no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sz="2400" dirty="0">
                <a:latin typeface="+mn-lt"/>
              </a:rPr>
              <a:t>Alice says </a:t>
            </a:r>
            <a:r>
              <a:rPr lang="en-US" altLang="ja-JP" sz="2400" dirty="0">
                <a:latin typeface="+mn-lt"/>
              </a:rPr>
              <a:t>"</a:t>
            </a:r>
            <a:r>
              <a:rPr lang="en-US" sz="2400" dirty="0">
                <a:latin typeface="+mn-lt"/>
              </a:rPr>
              <a:t>I am Alice</a:t>
            </a:r>
            <a:r>
              <a:rPr lang="en-US" altLang="ja-JP" sz="2400" dirty="0">
                <a:latin typeface="+mn-lt"/>
              </a:rPr>
              <a:t>"</a:t>
            </a:r>
            <a:r>
              <a:rPr lang="en-US" sz="2400" dirty="0">
                <a:latin typeface="+mn-lt"/>
              </a:rPr>
              <a:t> and sends her </a:t>
            </a:r>
            <a:r>
              <a:rPr lang="en-US" sz="2400" i="1" dirty="0">
                <a:solidFill>
                  <a:srgbClr val="C00000"/>
                </a:solidFill>
                <a:latin typeface="+mn-lt"/>
              </a:rPr>
              <a:t>encrypted</a:t>
            </a:r>
            <a:r>
              <a:rPr lang="en-US" sz="2400" dirty="0">
                <a:solidFill>
                  <a:srgbClr val="C00000"/>
                </a:solidFill>
                <a:latin typeface="+mn-lt"/>
              </a:rPr>
              <a:t> </a:t>
            </a:r>
            <a:r>
              <a:rPr lang="en-US" sz="2400" dirty="0">
                <a:latin typeface="+mn-lt"/>
              </a:rPr>
              <a:t>secret password to </a:t>
            </a:r>
            <a:r>
              <a:rPr lang="en-US" altLang="ja-JP" sz="2400" dirty="0">
                <a:latin typeface="+mn-lt"/>
              </a:rPr>
              <a:t>"</a:t>
            </a:r>
            <a:r>
              <a:rPr lang="en-US" sz="2400" dirty="0">
                <a:latin typeface="+mn-lt"/>
              </a:rPr>
              <a:t>prove</a:t>
            </a:r>
            <a:r>
              <a:rPr lang="en-US" altLang="ja-JP" sz="2400" dirty="0">
                <a:latin typeface="+mn-lt"/>
              </a:rPr>
              <a:t>"</a:t>
            </a:r>
            <a:r>
              <a:rPr lang="en-US" sz="2400" dirty="0">
                <a:latin typeface="+mn-lt"/>
              </a:rPr>
              <a:t> it.</a:t>
            </a:r>
          </a:p>
        </p:txBody>
      </p:sp>
      <p:pic>
        <p:nvPicPr>
          <p:cNvPr id="34" name="图片 33"/>
          <p:cNvPicPr>
            <a:picLocks noChangeAspect="1"/>
          </p:cNvPicPr>
          <p:nvPr/>
        </p:nvPicPr>
        <p:blipFill>
          <a:blip r:embed="rId5" cstate="email">
            <a:extLst>
              <a:ext uri="{BEBA8EAE-BF5A-486C-A8C5-ECC9F3942E4B}">
                <a14:imgProps xmlns:a14="http://schemas.microsoft.com/office/drawing/2010/main">
                  <a14:imgLayer r:embed="rId6">
                    <a14:imgEffect>
                      <a14:backgroundRemoval t="0" b="99194" l="893" r="100000">
                        <a14:foregroundMark x1="25893" y1="82258" x2="25893" y2="82258"/>
                        <a14:foregroundMark x1="41964" y1="69355" x2="8036" y2="87903"/>
                        <a14:foregroundMark x1="77679" y1="68548" x2="99107" y2="80645"/>
                        <a14:foregroundMark x1="31250" y1="70968" x2="893" y2="90323"/>
                        <a14:foregroundMark x1="43750" y1="16935" x2="82143" y2="46774"/>
                        <a14:foregroundMark x1="33929" y1="20968" x2="27679" y2="57258"/>
                        <a14:foregroundMark x1="15179" y1="57258" x2="38393" y2="67742"/>
                        <a14:foregroundMark x1="75893" y1="76613" x2="92857" y2="91129"/>
                        <a14:foregroundMark x1="64286" y1="83065" x2="72321" y2="95161"/>
                        <a14:foregroundMark x1="48214" y1="79839" x2="68750" y2="94355"/>
                        <a14:foregroundMark x1="27679" y1="92742" x2="65179" y2="87097"/>
                      </a14:backgroundRemoval>
                    </a14:imgEffect>
                  </a14:imgLayer>
                </a14:imgProps>
              </a:ext>
              <a:ext uri="{28A0092B-C50C-407E-A947-70E740481C1C}">
                <a14:useLocalDpi xmlns:a14="http://schemas.microsoft.com/office/drawing/2010/main"/>
              </a:ext>
            </a:extLst>
          </a:blip>
          <a:stretch>
            <a:fillRect/>
          </a:stretch>
        </p:blipFill>
        <p:spPr>
          <a:xfrm>
            <a:off x="1967067" y="3519727"/>
            <a:ext cx="849210" cy="940197"/>
          </a:xfrm>
          <a:prstGeom prst="rect">
            <a:avLst/>
          </a:prstGeom>
        </p:spPr>
      </p:pic>
      <p:pic>
        <p:nvPicPr>
          <p:cNvPr id="35" name="图片 34"/>
          <p:cNvPicPr>
            <a:picLocks noChangeAspect="1"/>
          </p:cNvPicPr>
          <p:nvPr/>
        </p:nvPicPr>
        <p:blipFill>
          <a:blip r:embed="rId7">
            <a:extLst>
              <a:ext uri="{BEBA8EAE-BF5A-486C-A8C5-ECC9F3942E4B}">
                <a14:imgProps xmlns:a14="http://schemas.microsoft.com/office/drawing/2010/main">
                  <a14:imgLayer r:embed="rId8">
                    <a14:imgEffect>
                      <a14:backgroundRemoval t="0" b="100000" l="0" r="100000">
                        <a14:foregroundMark x1="30147" y1="29323" x2="58824" y2="11278"/>
                        <a14:foregroundMark x1="38971" y1="45865" x2="66912" y2="24060"/>
                        <a14:foregroundMark x1="17647" y1="72180" x2="27206" y2="90226"/>
                        <a14:foregroundMark x1="35294" y1="66917" x2="59559" y2="87218"/>
                        <a14:foregroundMark x1="67647" y1="70677" x2="88971" y2="89474"/>
                        <a14:foregroundMark x1="97059" y1="90977" x2="77941" y2="72180"/>
                        <a14:foregroundMark x1="18382" y1="95489" x2="19118" y2="70677"/>
                        <a14:foregroundMark x1="52941" y1="53383" x2="51471" y2="75940"/>
                        <a14:foregroundMark x1="7353" y1="76692" x2="15441" y2="87970"/>
                        <a14:foregroundMark x1="6618" y1="91729" x2="12500" y2="89474"/>
                        <a14:foregroundMark x1="56618" y1="60150" x2="55882" y2="72180"/>
                        <a14:foregroundMark x1="46324" y1="58647" x2="44118" y2="69925"/>
                        <a14:foregroundMark x1="79412" y1="93985" x2="64706" y2="87970"/>
                        <a14:foregroundMark x1="58824" y1="53383" x2="58824" y2="38346"/>
                        <a14:foregroundMark x1="58824" y1="18045" x2="71324" y2="25564"/>
                        <a14:foregroundMark x1="50000" y1="10526" x2="66912" y2="7519"/>
                        <a14:foregroundMark x1="37500" y1="14286" x2="48529" y2="5263"/>
                        <a14:foregroundMark x1="30882" y1="26316" x2="38235" y2="11278"/>
                      </a14:backgroundRemoval>
                    </a14:imgEffect>
                  </a14:imgLayer>
                </a14:imgProps>
              </a:ext>
            </a:extLst>
          </a:blip>
          <a:stretch>
            <a:fillRect/>
          </a:stretch>
        </p:blipFill>
        <p:spPr>
          <a:xfrm>
            <a:off x="6802438" y="3582244"/>
            <a:ext cx="833082" cy="814705"/>
          </a:xfrm>
          <a:prstGeom prst="rect">
            <a:avLst/>
          </a:prstGeom>
        </p:spPr>
      </p:pic>
    </p:spTree>
    <p:extLst>
      <p:ext uri="{BB962C8B-B14F-4D97-AF65-F5344CB8AC3E}">
        <p14:creationId xmlns:p14="http://schemas.microsoft.com/office/powerpoint/2010/main" val="396657908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idx="1"/>
          </p:nvPr>
        </p:nvSpPr>
        <p:spPr/>
        <p:txBody>
          <a:bodyPr/>
          <a:lstStyle/>
          <a:p>
            <a:r>
              <a:rPr lang="en-US" altLang="zh-CN" dirty="0"/>
              <a:t>What is the root reason of ap3.1's failure?</a:t>
            </a:r>
          </a:p>
        </p:txBody>
      </p:sp>
      <p:sp>
        <p:nvSpPr>
          <p:cNvPr id="2" name="灯片编号占位符 1"/>
          <p:cNvSpPr>
            <a:spLocks noGrp="1"/>
          </p:cNvSpPr>
          <p:nvPr>
            <p:ph type="sldNum" sz="quarter" idx="12"/>
          </p:nvPr>
        </p:nvSpPr>
        <p:spPr/>
        <p:txBody>
          <a:bodyPr/>
          <a:lstStyle/>
          <a:p>
            <a:pPr>
              <a:defRPr/>
            </a:pPr>
            <a:fld id="{F769371F-0F95-4BDF-9A9A-7FF549C12214}" type="slidenum">
              <a:rPr lang="en-US" altLang="zh-CN" smtClean="0"/>
              <a:pPr>
                <a:defRPr/>
              </a:pPr>
              <a:t>105</a:t>
            </a:fld>
            <a:endParaRPr lang="en-US" altLang="zh-CN" dirty="0"/>
          </a:p>
        </p:txBody>
      </p:sp>
      <p:sp>
        <p:nvSpPr>
          <p:cNvPr id="3" name="矩形 2"/>
          <p:cNvSpPr/>
          <p:nvPr/>
        </p:nvSpPr>
        <p:spPr>
          <a:xfrm>
            <a:off x="2011680" y="4984344"/>
            <a:ext cx="8237220" cy="1139094"/>
          </a:xfrm>
          <a:prstGeom prst="rect">
            <a:avLst/>
          </a:prstGeom>
        </p:spPr>
        <p:txBody>
          <a:bodyPr wrap="square">
            <a:spAutoFit/>
          </a:bodyPr>
          <a:lstStyle/>
          <a:p>
            <a:pPr>
              <a:lnSpc>
                <a:spcPct val="150000"/>
              </a:lnSpc>
            </a:pPr>
            <a:r>
              <a:rPr lang="en-US" altLang="zh-CN" dirty="0">
                <a:solidFill>
                  <a:schemeClr val="accent3"/>
                </a:solidFill>
                <a:latin typeface="+mn-lt"/>
              </a:rPr>
              <a:t>Cannot distinguish between </a:t>
            </a:r>
            <a:r>
              <a:rPr lang="en-US" altLang="zh-CN" dirty="0">
                <a:solidFill>
                  <a:schemeClr val="accent5">
                    <a:lumMod val="20000"/>
                    <a:lumOff val="80000"/>
                  </a:schemeClr>
                </a:solidFill>
                <a:latin typeface="+mn-lt"/>
              </a:rPr>
              <a:t>the original authentication </a:t>
            </a:r>
            <a:r>
              <a:rPr lang="en-US" altLang="zh-CN" dirty="0">
                <a:solidFill>
                  <a:schemeClr val="accent3"/>
                </a:solidFill>
                <a:latin typeface="+mn-lt"/>
              </a:rPr>
              <a:t>of Alice and </a:t>
            </a:r>
            <a:r>
              <a:rPr lang="en-US" altLang="zh-CN" dirty="0">
                <a:solidFill>
                  <a:schemeClr val="accent2">
                    <a:lumMod val="20000"/>
                    <a:lumOff val="80000"/>
                  </a:schemeClr>
                </a:solidFill>
                <a:latin typeface="+mn-lt"/>
              </a:rPr>
              <a:t>the later playback of the original</a:t>
            </a:r>
            <a:endParaRPr lang="zh-CN" altLang="en-US" dirty="0">
              <a:solidFill>
                <a:schemeClr val="accent2">
                  <a:lumMod val="20000"/>
                  <a:lumOff val="80000"/>
                </a:schemeClr>
              </a:solidFill>
              <a:latin typeface="+mn-lt"/>
            </a:endParaRPr>
          </a:p>
        </p:txBody>
      </p:sp>
    </p:spTree>
    <p:extLst>
      <p:ext uri="{BB962C8B-B14F-4D97-AF65-F5344CB8AC3E}">
        <p14:creationId xmlns:p14="http://schemas.microsoft.com/office/powerpoint/2010/main" val="3802685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Text Box 3"/>
          <p:cNvSpPr txBox="1">
            <a:spLocks noChangeArrowheads="1"/>
          </p:cNvSpPr>
          <p:nvPr/>
        </p:nvSpPr>
        <p:spPr bwMode="auto">
          <a:xfrm>
            <a:off x="4300971" y="1162240"/>
            <a:ext cx="3393878" cy="52322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r">
              <a:defRPr/>
            </a:pPr>
            <a:r>
              <a:rPr lang="en-US" sz="2800" i="1" dirty="0">
                <a:solidFill>
                  <a:srgbClr val="C00000"/>
                </a:solidFill>
                <a:latin typeface="+mn-lt"/>
              </a:rPr>
              <a:t>Goal: </a:t>
            </a:r>
            <a:r>
              <a:rPr lang="en-US" sz="2400" dirty="0">
                <a:latin typeface="+mn-lt"/>
              </a:rPr>
              <a:t>avoid playback attack</a:t>
            </a:r>
          </a:p>
        </p:txBody>
      </p:sp>
      <p:sp>
        <p:nvSpPr>
          <p:cNvPr id="39941" name="Text Box 5"/>
          <p:cNvSpPr txBox="1">
            <a:spLocks noChangeArrowheads="1"/>
          </p:cNvSpPr>
          <p:nvPr/>
        </p:nvSpPr>
        <p:spPr bwMode="auto">
          <a:xfrm>
            <a:off x="2923422" y="1639750"/>
            <a:ext cx="5593198" cy="52322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r">
              <a:defRPr/>
            </a:pPr>
            <a:r>
              <a:rPr lang="en-US" sz="2800" i="1" dirty="0">
                <a:solidFill>
                  <a:srgbClr val="C00000"/>
                </a:solidFill>
                <a:latin typeface="+mn-lt"/>
              </a:rPr>
              <a:t>nonce: </a:t>
            </a:r>
            <a:r>
              <a:rPr lang="en-US" sz="2400" dirty="0">
                <a:latin typeface="+mn-lt"/>
              </a:rPr>
              <a:t>number (R) used only </a:t>
            </a:r>
            <a:r>
              <a:rPr lang="en-US" sz="2400" i="1" dirty="0">
                <a:solidFill>
                  <a:srgbClr val="000099"/>
                </a:solidFill>
                <a:latin typeface="+mn-lt"/>
              </a:rPr>
              <a:t>once-in-a-lifetime</a:t>
            </a:r>
          </a:p>
        </p:txBody>
      </p:sp>
      <p:sp>
        <p:nvSpPr>
          <p:cNvPr id="39942" name="Text Box 6"/>
          <p:cNvSpPr txBox="1">
            <a:spLocks noChangeArrowheads="1"/>
          </p:cNvSpPr>
          <p:nvPr/>
        </p:nvSpPr>
        <p:spPr bwMode="auto">
          <a:xfrm>
            <a:off x="1524000" y="2321206"/>
            <a:ext cx="9144000" cy="830997"/>
          </a:xfrm>
          <a:prstGeom prst="rect">
            <a:avLst/>
          </a:prstGeom>
          <a:solidFill>
            <a:schemeClr val="accent5">
              <a:lumMod val="20000"/>
              <a:lumOff val="80000"/>
            </a:schemeClr>
          </a:solid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sz="2400" dirty="0">
                <a:latin typeface="+mn-lt"/>
              </a:rPr>
              <a:t>to prove Alice </a:t>
            </a:r>
            <a:r>
              <a:rPr lang="en-US" altLang="ja-JP" sz="2400" dirty="0">
                <a:latin typeface="+mn-lt"/>
              </a:rPr>
              <a:t>"</a:t>
            </a:r>
            <a:r>
              <a:rPr lang="en-US" sz="2400" dirty="0">
                <a:latin typeface="+mn-lt"/>
              </a:rPr>
              <a:t>live</a:t>
            </a:r>
            <a:r>
              <a:rPr lang="en-US" altLang="ja-JP" sz="2400" dirty="0">
                <a:latin typeface="+mn-lt"/>
              </a:rPr>
              <a:t>"</a:t>
            </a:r>
            <a:r>
              <a:rPr lang="en-US" sz="2400" dirty="0">
                <a:latin typeface="+mn-lt"/>
              </a:rPr>
              <a:t>, Bob sends Alice </a:t>
            </a:r>
            <a:r>
              <a:rPr lang="en-US" sz="2400" i="1" dirty="0">
                <a:solidFill>
                  <a:srgbClr val="C00000"/>
                </a:solidFill>
                <a:latin typeface="+mn-lt"/>
              </a:rPr>
              <a:t>nonce</a:t>
            </a:r>
            <a:r>
              <a:rPr lang="en-US" sz="2400" dirty="0">
                <a:latin typeface="+mn-lt"/>
              </a:rPr>
              <a:t>, R.  Alice must return R, encrypted with shared secret key</a:t>
            </a:r>
          </a:p>
        </p:txBody>
      </p:sp>
      <p:sp>
        <p:nvSpPr>
          <p:cNvPr id="39957" name="Line 9"/>
          <p:cNvSpPr>
            <a:spLocks noChangeShapeType="1"/>
          </p:cNvSpPr>
          <p:nvPr/>
        </p:nvSpPr>
        <p:spPr bwMode="auto">
          <a:xfrm>
            <a:off x="3122295" y="3794767"/>
            <a:ext cx="3697288" cy="261938"/>
          </a:xfrm>
          <a:prstGeom prst="line">
            <a:avLst/>
          </a:prstGeom>
          <a:noFill/>
          <a:ln w="57150">
            <a:solidFill>
              <a:schemeClr val="tx1"/>
            </a:solidFill>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sz="2000" dirty="0">
              <a:latin typeface="+mn-lt"/>
            </a:endParaRPr>
          </a:p>
        </p:txBody>
      </p:sp>
      <p:sp>
        <p:nvSpPr>
          <p:cNvPr id="39958" name="Text Box 10"/>
          <p:cNvSpPr txBox="1">
            <a:spLocks noChangeArrowheads="1"/>
          </p:cNvSpPr>
          <p:nvPr/>
        </p:nvSpPr>
        <p:spPr bwMode="auto">
          <a:xfrm>
            <a:off x="4368811" y="3442342"/>
            <a:ext cx="1245533" cy="400110"/>
          </a:xfrm>
          <a:prstGeom prst="rect">
            <a:avLst/>
          </a:prstGeom>
          <a:noFill/>
          <a:ln>
            <a:noFill/>
          </a:ln>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altLang="ja-JP" dirty="0">
                <a:latin typeface="+mn-lt"/>
                <a:cs typeface="Arial" charset="0"/>
              </a:rPr>
              <a:t>"</a:t>
            </a:r>
            <a:r>
              <a:rPr lang="en-US" dirty="0">
                <a:latin typeface="+mn-lt"/>
                <a:cs typeface="Arial" charset="0"/>
              </a:rPr>
              <a:t>I am Alice</a:t>
            </a:r>
            <a:r>
              <a:rPr lang="en-US" altLang="ja-JP" dirty="0">
                <a:latin typeface="+mn-lt"/>
                <a:cs typeface="Arial" charset="0"/>
              </a:rPr>
              <a:t>"</a:t>
            </a:r>
            <a:endParaRPr lang="en-US" dirty="0">
              <a:latin typeface="+mn-lt"/>
              <a:cs typeface="Arial" charset="0"/>
            </a:endParaRPr>
          </a:p>
        </p:txBody>
      </p:sp>
      <p:sp>
        <p:nvSpPr>
          <p:cNvPr id="39955" name="Line 11"/>
          <p:cNvSpPr>
            <a:spLocks noChangeShapeType="1"/>
          </p:cNvSpPr>
          <p:nvPr/>
        </p:nvSpPr>
        <p:spPr bwMode="auto">
          <a:xfrm flipH="1">
            <a:off x="3115945" y="4412306"/>
            <a:ext cx="3697288" cy="261937"/>
          </a:xfrm>
          <a:prstGeom prst="line">
            <a:avLst/>
          </a:prstGeom>
          <a:noFill/>
          <a:ln w="57150">
            <a:solidFill>
              <a:schemeClr val="tx1"/>
            </a:solidFill>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sz="2000" dirty="0">
              <a:latin typeface="+mn-lt"/>
            </a:endParaRPr>
          </a:p>
        </p:txBody>
      </p:sp>
      <p:sp>
        <p:nvSpPr>
          <p:cNvPr id="39956" name="Text Box 13"/>
          <p:cNvSpPr txBox="1">
            <a:spLocks noChangeArrowheads="1"/>
          </p:cNvSpPr>
          <p:nvPr/>
        </p:nvSpPr>
        <p:spPr bwMode="auto">
          <a:xfrm>
            <a:off x="4696054" y="4117030"/>
            <a:ext cx="346570" cy="400110"/>
          </a:xfrm>
          <a:prstGeom prst="rect">
            <a:avLst/>
          </a:prstGeom>
          <a:noFill/>
          <a:ln>
            <a:noFill/>
          </a:ln>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a:latin typeface="+mn-lt"/>
                <a:cs typeface="Arial" charset="0"/>
              </a:rPr>
              <a:t>R</a:t>
            </a:r>
            <a:endParaRPr lang="en-US" dirty="0">
              <a:latin typeface="+mn-lt"/>
              <a:cs typeface="Arial" charset="0"/>
            </a:endParaRPr>
          </a:p>
        </p:txBody>
      </p:sp>
      <p:sp>
        <p:nvSpPr>
          <p:cNvPr id="39950" name="Line 12"/>
          <p:cNvSpPr>
            <a:spLocks noChangeShapeType="1"/>
          </p:cNvSpPr>
          <p:nvPr/>
        </p:nvSpPr>
        <p:spPr bwMode="auto">
          <a:xfrm>
            <a:off x="3123884" y="5072706"/>
            <a:ext cx="3697287" cy="261937"/>
          </a:xfrm>
          <a:prstGeom prst="line">
            <a:avLst/>
          </a:prstGeom>
          <a:noFill/>
          <a:ln w="57150">
            <a:solidFill>
              <a:schemeClr val="tx1"/>
            </a:solidFill>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sz="2000" dirty="0">
              <a:latin typeface="+mn-lt"/>
            </a:endParaRPr>
          </a:p>
        </p:txBody>
      </p:sp>
      <p:grpSp>
        <p:nvGrpSpPr>
          <p:cNvPr id="68622" name="Group 14"/>
          <p:cNvGrpSpPr>
            <a:grpSpLocks/>
          </p:cNvGrpSpPr>
          <p:nvPr/>
        </p:nvGrpSpPr>
        <p:grpSpPr bwMode="auto">
          <a:xfrm>
            <a:off x="5062224" y="4718693"/>
            <a:ext cx="849313" cy="549275"/>
            <a:chOff x="2789" y="3555"/>
            <a:chExt cx="535" cy="346"/>
          </a:xfrm>
        </p:grpSpPr>
        <p:sp>
          <p:nvSpPr>
            <p:cNvPr id="39953" name="Text Box 15"/>
            <p:cNvSpPr txBox="1">
              <a:spLocks noChangeArrowheads="1"/>
            </p:cNvSpPr>
            <p:nvPr/>
          </p:nvSpPr>
          <p:spPr bwMode="auto">
            <a:xfrm>
              <a:off x="2789" y="3555"/>
              <a:ext cx="535" cy="252"/>
            </a:xfrm>
            <a:prstGeom prst="rect">
              <a:avLst/>
            </a:prstGeom>
            <a:noFill/>
            <a:ln>
              <a:noFill/>
            </a:ln>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dirty="0">
                  <a:latin typeface="+mn-lt"/>
                  <a:cs typeface="Arial" charset="0"/>
                </a:rPr>
                <a:t>K    (R)</a:t>
              </a:r>
            </a:p>
          </p:txBody>
        </p:sp>
        <p:sp>
          <p:nvSpPr>
            <p:cNvPr id="39954" name="Text Box 16"/>
            <p:cNvSpPr txBox="1">
              <a:spLocks noChangeArrowheads="1"/>
            </p:cNvSpPr>
            <p:nvPr/>
          </p:nvSpPr>
          <p:spPr bwMode="auto">
            <a:xfrm>
              <a:off x="2825" y="3688"/>
              <a:ext cx="293" cy="213"/>
            </a:xfrm>
            <a:prstGeom prst="rect">
              <a:avLst/>
            </a:prstGeom>
            <a:noFill/>
            <a:ln>
              <a:noFill/>
            </a:ln>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sz="1600" dirty="0">
                  <a:latin typeface="+mn-lt"/>
                  <a:cs typeface="Arial" charset="0"/>
                </a:rPr>
                <a:t>A-B</a:t>
              </a:r>
            </a:p>
          </p:txBody>
        </p:sp>
      </p:grpSp>
      <p:sp>
        <p:nvSpPr>
          <p:cNvPr id="39952" name="Text Box 17"/>
          <p:cNvSpPr txBox="1">
            <a:spLocks noChangeArrowheads="1"/>
          </p:cNvSpPr>
          <p:nvPr/>
        </p:nvSpPr>
        <p:spPr bwMode="auto">
          <a:xfrm>
            <a:off x="6929756" y="4667804"/>
            <a:ext cx="2332038" cy="1200329"/>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sz="1800" dirty="0">
                <a:latin typeface="+mn-lt"/>
                <a:cs typeface="Arial" charset="0"/>
              </a:rPr>
              <a:t>Alice is live, and only Alice knows key to encrypt nonce, so it must be Alice!</a:t>
            </a:r>
          </a:p>
        </p:txBody>
      </p:sp>
      <p:sp>
        <p:nvSpPr>
          <p:cNvPr id="68619" name="Rectangle 2"/>
          <p:cNvSpPr>
            <a:spLocks noGrp="1" noChangeArrowheads="1"/>
          </p:cNvSpPr>
          <p:nvPr>
            <p:ph type="title"/>
          </p:nvPr>
        </p:nvSpPr>
        <p:spPr/>
        <p:txBody>
          <a:bodyPr/>
          <a:lstStyle/>
          <a:p>
            <a:r>
              <a:rPr lang="en-US" altLang="zh-CN">
                <a:solidFill>
                  <a:schemeClr val="accent2"/>
                </a:solidFill>
              </a:rPr>
              <a:t>Protocol ap4.0:</a:t>
            </a:r>
            <a:endParaRPr lang="en-US" dirty="0">
              <a:solidFill>
                <a:schemeClr val="accent2"/>
              </a:solidFill>
            </a:endParaRPr>
          </a:p>
        </p:txBody>
      </p:sp>
      <p:pic>
        <p:nvPicPr>
          <p:cNvPr id="22" name="图片 21"/>
          <p:cNvPicPr>
            <a:picLocks noChangeAspect="1"/>
          </p:cNvPicPr>
          <p:nvPr/>
        </p:nvPicPr>
        <p:blipFill>
          <a:blip r:embed="rId2" cstate="email">
            <a:extLst>
              <a:ext uri="{BEBA8EAE-BF5A-486C-A8C5-ECC9F3942E4B}">
                <a14:imgProps xmlns:a14="http://schemas.microsoft.com/office/drawing/2010/main">
                  <a14:imgLayer r:embed="rId3">
                    <a14:imgEffect>
                      <a14:backgroundRemoval t="0" b="99194" l="893" r="100000">
                        <a14:foregroundMark x1="25893" y1="82258" x2="25893" y2="82258"/>
                        <a14:foregroundMark x1="41964" y1="69355" x2="8036" y2="87903"/>
                        <a14:foregroundMark x1="77679" y1="68548" x2="99107" y2="80645"/>
                        <a14:foregroundMark x1="31250" y1="70968" x2="893" y2="90323"/>
                        <a14:foregroundMark x1="43750" y1="16935" x2="82143" y2="46774"/>
                        <a14:foregroundMark x1="33929" y1="20968" x2="27679" y2="57258"/>
                        <a14:foregroundMark x1="15179" y1="57258" x2="38393" y2="67742"/>
                        <a14:foregroundMark x1="75893" y1="76613" x2="92857" y2="91129"/>
                        <a14:foregroundMark x1="64286" y1="83065" x2="72321" y2="95161"/>
                        <a14:foregroundMark x1="48214" y1="79839" x2="68750" y2="94355"/>
                        <a14:foregroundMark x1="27679" y1="92742" x2="65179" y2="87097"/>
                      </a14:backgroundRemoval>
                    </a14:imgEffect>
                  </a14:imgLayer>
                </a14:imgProps>
              </a:ext>
              <a:ext uri="{28A0092B-C50C-407E-A947-70E740481C1C}">
                <a14:useLocalDpi xmlns:a14="http://schemas.microsoft.com/office/drawing/2010/main"/>
              </a:ext>
            </a:extLst>
          </a:blip>
          <a:stretch>
            <a:fillRect/>
          </a:stretch>
        </p:blipFill>
        <p:spPr>
          <a:xfrm>
            <a:off x="2076235" y="3396217"/>
            <a:ext cx="849210" cy="940197"/>
          </a:xfrm>
          <a:prstGeom prst="rect">
            <a:avLst/>
          </a:prstGeom>
        </p:spPr>
      </p:pic>
      <p:pic>
        <p:nvPicPr>
          <p:cNvPr id="23" name="图片 22"/>
          <p:cNvPicPr>
            <a:picLocks noChangeAspect="1"/>
          </p:cNvPicPr>
          <p:nvPr/>
        </p:nvPicPr>
        <p:blipFill>
          <a:blip r:embed="rId4">
            <a:extLst>
              <a:ext uri="{BEBA8EAE-BF5A-486C-A8C5-ECC9F3942E4B}">
                <a14:imgProps xmlns:a14="http://schemas.microsoft.com/office/drawing/2010/main">
                  <a14:imgLayer r:embed="rId5">
                    <a14:imgEffect>
                      <a14:backgroundRemoval t="0" b="100000" l="0" r="100000">
                        <a14:foregroundMark x1="30147" y1="29323" x2="58824" y2="11278"/>
                        <a14:foregroundMark x1="38971" y1="45865" x2="66912" y2="24060"/>
                        <a14:foregroundMark x1="17647" y1="72180" x2="27206" y2="90226"/>
                        <a14:foregroundMark x1="35294" y1="66917" x2="59559" y2="87218"/>
                        <a14:foregroundMark x1="67647" y1="70677" x2="88971" y2="89474"/>
                        <a14:foregroundMark x1="97059" y1="90977" x2="77941" y2="72180"/>
                        <a14:foregroundMark x1="18382" y1="95489" x2="19118" y2="70677"/>
                        <a14:foregroundMark x1="52941" y1="53383" x2="51471" y2="75940"/>
                        <a14:foregroundMark x1="7353" y1="76692" x2="15441" y2="87970"/>
                        <a14:foregroundMark x1="6618" y1="91729" x2="12500" y2="89474"/>
                        <a14:foregroundMark x1="56618" y1="60150" x2="55882" y2="72180"/>
                        <a14:foregroundMark x1="46324" y1="58647" x2="44118" y2="69925"/>
                        <a14:foregroundMark x1="79412" y1="93985" x2="64706" y2="87970"/>
                        <a14:foregroundMark x1="58824" y1="53383" x2="58824" y2="38346"/>
                        <a14:foregroundMark x1="58824" y1="18045" x2="71324" y2="25564"/>
                        <a14:foregroundMark x1="50000" y1="10526" x2="66912" y2="7519"/>
                        <a14:foregroundMark x1="37500" y1="14286" x2="48529" y2="5263"/>
                        <a14:foregroundMark x1="30882" y1="26316" x2="38235" y2="11278"/>
                      </a14:backgroundRemoval>
                    </a14:imgEffect>
                  </a14:imgLayer>
                </a14:imgProps>
              </a:ext>
            </a:extLst>
          </a:blip>
          <a:stretch>
            <a:fillRect/>
          </a:stretch>
        </p:blipFill>
        <p:spPr>
          <a:xfrm>
            <a:off x="7057708" y="3794768"/>
            <a:ext cx="833082" cy="814705"/>
          </a:xfrm>
          <a:prstGeom prst="rect">
            <a:avLst/>
          </a:prstGeom>
        </p:spPr>
      </p:pic>
      <p:sp>
        <p:nvSpPr>
          <p:cNvPr id="6" name="灯片编号占位符 5"/>
          <p:cNvSpPr>
            <a:spLocks noGrp="1"/>
          </p:cNvSpPr>
          <p:nvPr>
            <p:ph type="sldNum" sz="quarter" idx="12"/>
          </p:nvPr>
        </p:nvSpPr>
        <p:spPr/>
        <p:txBody>
          <a:bodyPr/>
          <a:lstStyle/>
          <a:p>
            <a:pPr>
              <a:defRPr/>
            </a:pPr>
            <a:fld id="{B5976719-4C93-4032-AE44-9AF0CDE2F195}" type="slidenum">
              <a:rPr lang="en-US" altLang="zh-CN" smtClean="0"/>
              <a:pPr>
                <a:defRPr/>
              </a:pPr>
              <a:t>106</a:t>
            </a:fld>
            <a:endParaRPr lang="en-US" altLang="zh-CN" dirty="0"/>
          </a:p>
        </p:txBody>
      </p:sp>
      <p:cxnSp>
        <p:nvCxnSpPr>
          <p:cNvPr id="7" name="直接箭头连接符 6"/>
          <p:cNvCxnSpPr/>
          <p:nvPr/>
        </p:nvCxnSpPr>
        <p:spPr bwMode="auto">
          <a:xfrm>
            <a:off x="3115628" y="3310437"/>
            <a:ext cx="0" cy="3155086"/>
          </a:xfrm>
          <a:prstGeom prst="straightConnector1">
            <a:avLst/>
          </a:prstGeom>
          <a:ln w="79375">
            <a:solidFill>
              <a:schemeClr val="accent5"/>
            </a:solidFill>
            <a:prstDash val="sysDash"/>
            <a:headEnd type="none" w="med" len="med"/>
            <a:tailEnd type="stealth" w="lg" len="lg"/>
          </a:ln>
        </p:spPr>
        <p:style>
          <a:lnRef idx="1">
            <a:schemeClr val="dk1"/>
          </a:lnRef>
          <a:fillRef idx="0">
            <a:schemeClr val="dk1"/>
          </a:fillRef>
          <a:effectRef idx="0">
            <a:schemeClr val="dk1"/>
          </a:effectRef>
          <a:fontRef idx="minor">
            <a:schemeClr val="tx1"/>
          </a:fontRef>
        </p:style>
      </p:cxnSp>
      <p:cxnSp>
        <p:nvCxnSpPr>
          <p:cNvPr id="24" name="直接箭头连接符 23"/>
          <p:cNvCxnSpPr/>
          <p:nvPr/>
        </p:nvCxnSpPr>
        <p:spPr bwMode="auto">
          <a:xfrm>
            <a:off x="6834823" y="3310437"/>
            <a:ext cx="0" cy="3155086"/>
          </a:xfrm>
          <a:prstGeom prst="straightConnector1">
            <a:avLst/>
          </a:prstGeom>
          <a:ln w="79375">
            <a:solidFill>
              <a:schemeClr val="accent5"/>
            </a:solidFill>
            <a:prstDash val="sysDash"/>
            <a:headEnd type="none" w="med" len="med"/>
            <a:tailEnd type="stealth" w="lg" len="lg"/>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18756315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idx="1"/>
          </p:nvPr>
        </p:nvSpPr>
        <p:spPr/>
        <p:txBody>
          <a:bodyPr/>
          <a:lstStyle/>
          <a:p>
            <a:r>
              <a:rPr lang="en-US" altLang="zh-CN" dirty="0"/>
              <a:t>What is the drawback of ap4.0?</a:t>
            </a:r>
          </a:p>
        </p:txBody>
      </p:sp>
      <p:sp>
        <p:nvSpPr>
          <p:cNvPr id="2" name="灯片编号占位符 1"/>
          <p:cNvSpPr>
            <a:spLocks noGrp="1"/>
          </p:cNvSpPr>
          <p:nvPr>
            <p:ph type="sldNum" sz="quarter" idx="12"/>
          </p:nvPr>
        </p:nvSpPr>
        <p:spPr/>
        <p:txBody>
          <a:bodyPr/>
          <a:lstStyle/>
          <a:p>
            <a:pPr>
              <a:defRPr/>
            </a:pPr>
            <a:fld id="{F769371F-0F95-4BDF-9A9A-7FF549C12214}" type="slidenum">
              <a:rPr lang="en-US" altLang="zh-CN" smtClean="0"/>
              <a:pPr>
                <a:defRPr/>
              </a:pPr>
              <a:t>107</a:t>
            </a:fld>
            <a:endParaRPr lang="en-US" altLang="zh-CN" dirty="0"/>
          </a:p>
        </p:txBody>
      </p:sp>
      <p:sp>
        <p:nvSpPr>
          <p:cNvPr id="3" name="矩形 2"/>
          <p:cNvSpPr/>
          <p:nvPr/>
        </p:nvSpPr>
        <p:spPr>
          <a:xfrm>
            <a:off x="2011680" y="4984345"/>
            <a:ext cx="8237220" cy="581249"/>
          </a:xfrm>
          <a:prstGeom prst="rect">
            <a:avLst/>
          </a:prstGeom>
        </p:spPr>
        <p:txBody>
          <a:bodyPr wrap="square">
            <a:spAutoFit/>
          </a:bodyPr>
          <a:lstStyle/>
          <a:p>
            <a:pPr algn="ctr">
              <a:lnSpc>
                <a:spcPct val="150000"/>
              </a:lnSpc>
            </a:pPr>
            <a:r>
              <a:rPr lang="en-US" altLang="zh-CN" dirty="0">
                <a:solidFill>
                  <a:schemeClr val="accent3"/>
                </a:solidFill>
                <a:latin typeface="+mn-lt"/>
              </a:rPr>
              <a:t>A shared key is required!</a:t>
            </a:r>
            <a:endParaRPr lang="zh-CN" altLang="en-US" dirty="0">
              <a:solidFill>
                <a:schemeClr val="accent2">
                  <a:lumMod val="20000"/>
                  <a:lumOff val="80000"/>
                </a:schemeClr>
              </a:solidFill>
              <a:latin typeface="+mn-lt"/>
            </a:endParaRPr>
          </a:p>
        </p:txBody>
      </p:sp>
    </p:spTree>
    <p:extLst>
      <p:ext uri="{BB962C8B-B14F-4D97-AF65-F5344CB8AC3E}">
        <p14:creationId xmlns:p14="http://schemas.microsoft.com/office/powerpoint/2010/main" val="2631914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Rectangle 2"/>
          <p:cNvSpPr>
            <a:spLocks noGrp="1" noChangeArrowheads="1"/>
          </p:cNvSpPr>
          <p:nvPr>
            <p:ph type="title"/>
          </p:nvPr>
        </p:nvSpPr>
        <p:spPr/>
        <p:txBody>
          <a:bodyPr/>
          <a:lstStyle/>
          <a:p>
            <a:r>
              <a:rPr lang="en-US" dirty="0">
                <a:solidFill>
                  <a:schemeClr val="accent2"/>
                </a:solidFill>
              </a:rPr>
              <a:t>Protocol ap5.0</a:t>
            </a:r>
          </a:p>
        </p:txBody>
      </p:sp>
      <p:sp>
        <p:nvSpPr>
          <p:cNvPr id="40967" name="Line 6"/>
          <p:cNvSpPr>
            <a:spLocks noChangeShapeType="1"/>
          </p:cNvSpPr>
          <p:nvPr/>
        </p:nvSpPr>
        <p:spPr bwMode="auto">
          <a:xfrm>
            <a:off x="3168650" y="3530600"/>
            <a:ext cx="3697288" cy="261938"/>
          </a:xfrm>
          <a:prstGeom prst="line">
            <a:avLst/>
          </a:prstGeom>
          <a:noFill/>
          <a:ln w="57150">
            <a:solidFill>
              <a:schemeClr val="tx1"/>
            </a:solidFill>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sz="2000" dirty="0">
              <a:latin typeface="+mn-lt"/>
            </a:endParaRPr>
          </a:p>
        </p:txBody>
      </p:sp>
      <p:sp>
        <p:nvSpPr>
          <p:cNvPr id="40968" name="Text Box 7"/>
          <p:cNvSpPr txBox="1">
            <a:spLocks noChangeArrowheads="1"/>
          </p:cNvSpPr>
          <p:nvPr/>
        </p:nvSpPr>
        <p:spPr bwMode="auto">
          <a:xfrm>
            <a:off x="4467487" y="3178175"/>
            <a:ext cx="1140890" cy="369332"/>
          </a:xfrm>
          <a:prstGeom prst="rect">
            <a:avLst/>
          </a:prstGeom>
          <a:noFill/>
          <a:ln>
            <a:noFill/>
          </a:ln>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altLang="ja-JP" sz="1800" dirty="0">
                <a:latin typeface="+mn-lt"/>
                <a:cs typeface="Arial" charset="0"/>
              </a:rPr>
              <a:t>"</a:t>
            </a:r>
            <a:r>
              <a:rPr lang="en-US" sz="1800" dirty="0">
                <a:latin typeface="+mn-lt"/>
                <a:cs typeface="Arial" charset="0"/>
              </a:rPr>
              <a:t>I am Alice</a:t>
            </a:r>
            <a:r>
              <a:rPr lang="en-US" altLang="ja-JP" sz="1800" dirty="0">
                <a:latin typeface="+mn-lt"/>
                <a:cs typeface="Arial" charset="0"/>
              </a:rPr>
              <a:t>"</a:t>
            </a:r>
            <a:endParaRPr lang="en-US" sz="1800" dirty="0">
              <a:latin typeface="+mn-lt"/>
              <a:cs typeface="Arial" charset="0"/>
            </a:endParaRPr>
          </a:p>
        </p:txBody>
      </p:sp>
      <p:sp>
        <p:nvSpPr>
          <p:cNvPr id="40969" name="Line 8"/>
          <p:cNvSpPr>
            <a:spLocks noChangeShapeType="1"/>
          </p:cNvSpPr>
          <p:nvPr/>
        </p:nvSpPr>
        <p:spPr bwMode="auto">
          <a:xfrm flipH="1">
            <a:off x="3133725" y="3917950"/>
            <a:ext cx="3697288" cy="261938"/>
          </a:xfrm>
          <a:prstGeom prst="line">
            <a:avLst/>
          </a:prstGeom>
          <a:noFill/>
          <a:ln w="57150">
            <a:solidFill>
              <a:schemeClr val="tx1"/>
            </a:solidFill>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sz="2000" dirty="0">
              <a:latin typeface="+mn-lt"/>
            </a:endParaRPr>
          </a:p>
        </p:txBody>
      </p:sp>
      <p:sp>
        <p:nvSpPr>
          <p:cNvPr id="40970" name="Line 9"/>
          <p:cNvSpPr>
            <a:spLocks noChangeShapeType="1"/>
          </p:cNvSpPr>
          <p:nvPr/>
        </p:nvSpPr>
        <p:spPr bwMode="auto">
          <a:xfrm>
            <a:off x="3184525" y="4389439"/>
            <a:ext cx="3697288" cy="261937"/>
          </a:xfrm>
          <a:prstGeom prst="line">
            <a:avLst/>
          </a:prstGeom>
          <a:noFill/>
          <a:ln w="57150">
            <a:solidFill>
              <a:schemeClr val="tx1"/>
            </a:solidFill>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sz="2000" dirty="0">
              <a:latin typeface="+mn-lt"/>
            </a:endParaRPr>
          </a:p>
        </p:txBody>
      </p:sp>
      <p:sp>
        <p:nvSpPr>
          <p:cNvPr id="40971" name="Text Box 10"/>
          <p:cNvSpPr txBox="1">
            <a:spLocks noChangeArrowheads="1"/>
          </p:cNvSpPr>
          <p:nvPr/>
        </p:nvSpPr>
        <p:spPr bwMode="auto">
          <a:xfrm>
            <a:off x="3938426" y="3708400"/>
            <a:ext cx="328936" cy="369332"/>
          </a:xfrm>
          <a:prstGeom prst="rect">
            <a:avLst/>
          </a:prstGeom>
          <a:noFill/>
          <a:ln>
            <a:noFill/>
          </a:ln>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sz="1800" dirty="0">
                <a:latin typeface="+mn-lt"/>
                <a:cs typeface="Arial" charset="0"/>
              </a:rPr>
              <a:t>R</a:t>
            </a:r>
          </a:p>
        </p:txBody>
      </p:sp>
      <p:sp>
        <p:nvSpPr>
          <p:cNvPr id="40972" name="Text Box 11"/>
          <p:cNvSpPr txBox="1">
            <a:spLocks noChangeArrowheads="1"/>
          </p:cNvSpPr>
          <p:nvPr/>
        </p:nvSpPr>
        <p:spPr bwMode="auto">
          <a:xfrm>
            <a:off x="7856539" y="3455989"/>
            <a:ext cx="2332037" cy="61555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sz="1600" dirty="0">
                <a:latin typeface="+mn-lt"/>
                <a:cs typeface="Arial" charset="0"/>
              </a:rPr>
              <a:t>Bob computes</a:t>
            </a:r>
          </a:p>
          <a:p>
            <a:pPr algn="ctr">
              <a:defRPr/>
            </a:pPr>
            <a:endParaRPr lang="en-US" sz="1800" dirty="0">
              <a:latin typeface="+mn-lt"/>
              <a:cs typeface="Arial" charset="0"/>
            </a:endParaRPr>
          </a:p>
        </p:txBody>
      </p:sp>
      <p:grpSp>
        <p:nvGrpSpPr>
          <p:cNvPr id="69645" name="Group 12"/>
          <p:cNvGrpSpPr>
            <a:grpSpLocks/>
          </p:cNvGrpSpPr>
          <p:nvPr/>
        </p:nvGrpSpPr>
        <p:grpSpPr bwMode="auto">
          <a:xfrm>
            <a:off x="5764217" y="3965580"/>
            <a:ext cx="731838" cy="614363"/>
            <a:chOff x="2946" y="2891"/>
            <a:chExt cx="461" cy="387"/>
          </a:xfrm>
        </p:grpSpPr>
        <p:sp>
          <p:nvSpPr>
            <p:cNvPr id="40998" name="Text Box 13"/>
            <p:cNvSpPr txBox="1">
              <a:spLocks noChangeArrowheads="1"/>
            </p:cNvSpPr>
            <p:nvPr/>
          </p:nvSpPr>
          <p:spPr bwMode="auto">
            <a:xfrm>
              <a:off x="2946" y="2979"/>
              <a:ext cx="461" cy="233"/>
            </a:xfrm>
            <a:prstGeom prst="rect">
              <a:avLst/>
            </a:prstGeom>
            <a:noFill/>
            <a:ln>
              <a:noFill/>
            </a:ln>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sz="1800" dirty="0">
                  <a:latin typeface="+mn-lt"/>
                  <a:cs typeface="Arial" charset="0"/>
                </a:rPr>
                <a:t>K   (R)</a:t>
              </a:r>
            </a:p>
          </p:txBody>
        </p:sp>
        <p:sp>
          <p:nvSpPr>
            <p:cNvPr id="40999" name="Text Box 14"/>
            <p:cNvSpPr txBox="1">
              <a:spLocks noChangeArrowheads="1"/>
            </p:cNvSpPr>
            <p:nvPr/>
          </p:nvSpPr>
          <p:spPr bwMode="auto">
            <a:xfrm>
              <a:off x="3000" y="3084"/>
              <a:ext cx="178" cy="194"/>
            </a:xfrm>
            <a:prstGeom prst="rect">
              <a:avLst/>
            </a:prstGeom>
            <a:noFill/>
            <a:ln>
              <a:noFill/>
            </a:ln>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sz="1400" dirty="0">
                  <a:latin typeface="+mn-lt"/>
                  <a:cs typeface="Arial" charset="0"/>
                </a:rPr>
                <a:t>A</a:t>
              </a:r>
            </a:p>
          </p:txBody>
        </p:sp>
        <p:sp>
          <p:nvSpPr>
            <p:cNvPr id="41000" name="Text Box 15"/>
            <p:cNvSpPr txBox="1">
              <a:spLocks noChangeArrowheads="1"/>
            </p:cNvSpPr>
            <p:nvPr/>
          </p:nvSpPr>
          <p:spPr bwMode="auto">
            <a:xfrm>
              <a:off x="3002" y="2891"/>
              <a:ext cx="152" cy="213"/>
            </a:xfrm>
            <a:prstGeom prst="rect">
              <a:avLst/>
            </a:prstGeom>
            <a:noFill/>
            <a:ln>
              <a:noFill/>
            </a:ln>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sz="1600" dirty="0">
                  <a:latin typeface="+mn-lt"/>
                  <a:cs typeface="Arial" charset="0"/>
                </a:rPr>
                <a:t>-</a:t>
              </a:r>
            </a:p>
          </p:txBody>
        </p:sp>
      </p:grpSp>
      <p:sp>
        <p:nvSpPr>
          <p:cNvPr id="40974" name="Line 16"/>
          <p:cNvSpPr>
            <a:spLocks noChangeShapeType="1"/>
          </p:cNvSpPr>
          <p:nvPr/>
        </p:nvSpPr>
        <p:spPr bwMode="auto">
          <a:xfrm flipH="1">
            <a:off x="3170239" y="4811714"/>
            <a:ext cx="3697287" cy="261937"/>
          </a:xfrm>
          <a:prstGeom prst="line">
            <a:avLst/>
          </a:prstGeom>
          <a:noFill/>
          <a:ln w="57150">
            <a:solidFill>
              <a:schemeClr val="tx1"/>
            </a:solidFill>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sz="2000" dirty="0">
              <a:latin typeface="+mn-lt"/>
            </a:endParaRPr>
          </a:p>
        </p:txBody>
      </p:sp>
      <p:sp>
        <p:nvSpPr>
          <p:cNvPr id="40975" name="Text Box 17"/>
          <p:cNvSpPr txBox="1">
            <a:spLocks noChangeArrowheads="1"/>
          </p:cNvSpPr>
          <p:nvPr/>
        </p:nvSpPr>
        <p:spPr bwMode="auto">
          <a:xfrm>
            <a:off x="3759335" y="4594524"/>
            <a:ext cx="1880643" cy="307777"/>
          </a:xfrm>
          <a:prstGeom prst="rect">
            <a:avLst/>
          </a:prstGeom>
          <a:no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altLang="ja-JP" sz="1400">
                <a:latin typeface="+mn-lt"/>
                <a:cs typeface="Arial" charset="0"/>
              </a:rPr>
              <a:t>"</a:t>
            </a:r>
            <a:r>
              <a:rPr lang="en-US" sz="1400">
                <a:latin typeface="+mn-lt"/>
                <a:cs typeface="Arial" charset="0"/>
              </a:rPr>
              <a:t>send me your public key</a:t>
            </a:r>
            <a:r>
              <a:rPr lang="en-US" altLang="ja-JP" sz="1400">
                <a:latin typeface="+mn-lt"/>
                <a:cs typeface="Arial" charset="0"/>
              </a:rPr>
              <a:t>"</a:t>
            </a:r>
            <a:endParaRPr lang="en-US" sz="1400" dirty="0">
              <a:latin typeface="+mn-lt"/>
              <a:cs typeface="Arial" charset="0"/>
            </a:endParaRPr>
          </a:p>
        </p:txBody>
      </p:sp>
      <p:sp>
        <p:nvSpPr>
          <p:cNvPr id="40976" name="Line 18"/>
          <p:cNvSpPr>
            <a:spLocks noChangeShapeType="1"/>
          </p:cNvSpPr>
          <p:nvPr/>
        </p:nvSpPr>
        <p:spPr bwMode="auto">
          <a:xfrm>
            <a:off x="3221039" y="5383214"/>
            <a:ext cx="3697287" cy="261937"/>
          </a:xfrm>
          <a:prstGeom prst="line">
            <a:avLst/>
          </a:prstGeom>
          <a:noFill/>
          <a:ln w="57150">
            <a:solidFill>
              <a:schemeClr val="tx1"/>
            </a:solidFill>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sz="2000" dirty="0">
              <a:latin typeface="+mn-lt"/>
            </a:endParaRPr>
          </a:p>
        </p:txBody>
      </p:sp>
      <p:grpSp>
        <p:nvGrpSpPr>
          <p:cNvPr id="69649" name="Group 19"/>
          <p:cNvGrpSpPr>
            <a:grpSpLocks/>
          </p:cNvGrpSpPr>
          <p:nvPr/>
        </p:nvGrpSpPr>
        <p:grpSpPr bwMode="auto">
          <a:xfrm>
            <a:off x="6116640" y="4960942"/>
            <a:ext cx="506413" cy="642938"/>
            <a:chOff x="873" y="3234"/>
            <a:chExt cx="319" cy="405"/>
          </a:xfrm>
        </p:grpSpPr>
        <p:sp>
          <p:nvSpPr>
            <p:cNvPr id="40995" name="Text Box 20"/>
            <p:cNvSpPr txBox="1">
              <a:spLocks noChangeArrowheads="1"/>
            </p:cNvSpPr>
            <p:nvPr/>
          </p:nvSpPr>
          <p:spPr bwMode="auto">
            <a:xfrm>
              <a:off x="873" y="3330"/>
              <a:ext cx="263" cy="233"/>
            </a:xfrm>
            <a:prstGeom prst="rect">
              <a:avLst/>
            </a:prstGeom>
            <a:noFill/>
            <a:ln>
              <a:noFill/>
            </a:ln>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sz="1800" dirty="0">
                  <a:latin typeface="+mn-lt"/>
                  <a:cs typeface="Arial" charset="0"/>
                </a:rPr>
                <a:t>K  </a:t>
              </a:r>
            </a:p>
          </p:txBody>
        </p:sp>
        <p:sp>
          <p:nvSpPr>
            <p:cNvPr id="40996" name="Text Box 21"/>
            <p:cNvSpPr txBox="1">
              <a:spLocks noChangeArrowheads="1"/>
            </p:cNvSpPr>
            <p:nvPr/>
          </p:nvSpPr>
          <p:spPr bwMode="auto">
            <a:xfrm>
              <a:off x="1014" y="3445"/>
              <a:ext cx="178" cy="194"/>
            </a:xfrm>
            <a:prstGeom prst="rect">
              <a:avLst/>
            </a:prstGeom>
            <a:noFill/>
            <a:ln>
              <a:noFill/>
            </a:ln>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sz="1400" dirty="0">
                  <a:latin typeface="+mn-lt"/>
                  <a:cs typeface="Arial" charset="0"/>
                </a:rPr>
                <a:t>A</a:t>
              </a:r>
            </a:p>
          </p:txBody>
        </p:sp>
        <p:sp>
          <p:nvSpPr>
            <p:cNvPr id="40997" name="Text Box 22"/>
            <p:cNvSpPr txBox="1">
              <a:spLocks noChangeArrowheads="1"/>
            </p:cNvSpPr>
            <p:nvPr/>
          </p:nvSpPr>
          <p:spPr bwMode="auto">
            <a:xfrm>
              <a:off x="1013" y="3234"/>
              <a:ext cx="179" cy="213"/>
            </a:xfrm>
            <a:prstGeom prst="rect">
              <a:avLst/>
            </a:prstGeom>
            <a:noFill/>
            <a:ln>
              <a:noFill/>
            </a:ln>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sz="1600" dirty="0">
                  <a:latin typeface="+mn-lt"/>
                  <a:cs typeface="Arial" charset="0"/>
                </a:rPr>
                <a:t>+</a:t>
              </a:r>
            </a:p>
          </p:txBody>
        </p:sp>
      </p:grpSp>
      <p:grpSp>
        <p:nvGrpSpPr>
          <p:cNvPr id="69650" name="Group 23"/>
          <p:cNvGrpSpPr>
            <a:grpSpLocks/>
          </p:cNvGrpSpPr>
          <p:nvPr/>
        </p:nvGrpSpPr>
        <p:grpSpPr bwMode="auto">
          <a:xfrm>
            <a:off x="8121650" y="3697293"/>
            <a:ext cx="1555750" cy="671513"/>
            <a:chOff x="1249" y="3588"/>
            <a:chExt cx="980" cy="423"/>
          </a:xfrm>
        </p:grpSpPr>
        <p:sp>
          <p:nvSpPr>
            <p:cNvPr id="40988" name="Text Box 24"/>
            <p:cNvSpPr txBox="1">
              <a:spLocks noChangeArrowheads="1"/>
            </p:cNvSpPr>
            <p:nvPr/>
          </p:nvSpPr>
          <p:spPr bwMode="auto">
            <a:xfrm>
              <a:off x="1501" y="3687"/>
              <a:ext cx="728" cy="233"/>
            </a:xfrm>
            <a:prstGeom prst="rect">
              <a:avLst/>
            </a:prstGeom>
            <a:noFill/>
            <a:ln>
              <a:noFill/>
            </a:ln>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sz="1800" dirty="0">
                  <a:latin typeface="+mn-lt"/>
                  <a:cs typeface="Arial" charset="0"/>
                </a:rPr>
                <a:t>(K  (R)) = R</a:t>
              </a:r>
            </a:p>
          </p:txBody>
        </p:sp>
        <p:sp>
          <p:nvSpPr>
            <p:cNvPr id="40989" name="Text Box 25"/>
            <p:cNvSpPr txBox="1">
              <a:spLocks noChangeArrowheads="1"/>
            </p:cNvSpPr>
            <p:nvPr/>
          </p:nvSpPr>
          <p:spPr bwMode="auto">
            <a:xfrm>
              <a:off x="1588" y="3807"/>
              <a:ext cx="178" cy="194"/>
            </a:xfrm>
            <a:prstGeom prst="rect">
              <a:avLst/>
            </a:prstGeom>
            <a:noFill/>
            <a:ln>
              <a:noFill/>
            </a:ln>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sz="1400" dirty="0">
                  <a:latin typeface="+mn-lt"/>
                  <a:cs typeface="Arial" charset="0"/>
                </a:rPr>
                <a:t>A</a:t>
              </a:r>
            </a:p>
          </p:txBody>
        </p:sp>
        <p:sp>
          <p:nvSpPr>
            <p:cNvPr id="40990" name="Text Box 26"/>
            <p:cNvSpPr txBox="1">
              <a:spLocks noChangeArrowheads="1"/>
            </p:cNvSpPr>
            <p:nvPr/>
          </p:nvSpPr>
          <p:spPr bwMode="auto">
            <a:xfrm>
              <a:off x="1607" y="3588"/>
              <a:ext cx="152" cy="213"/>
            </a:xfrm>
            <a:prstGeom prst="rect">
              <a:avLst/>
            </a:prstGeom>
            <a:noFill/>
            <a:ln>
              <a:noFill/>
            </a:ln>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sz="1600" dirty="0">
                  <a:latin typeface="+mn-lt"/>
                  <a:cs typeface="Arial" charset="0"/>
                </a:rPr>
                <a:t>-</a:t>
              </a:r>
            </a:p>
          </p:txBody>
        </p:sp>
        <p:grpSp>
          <p:nvGrpSpPr>
            <p:cNvPr id="69662" name="Group 27"/>
            <p:cNvGrpSpPr>
              <a:grpSpLocks/>
            </p:cNvGrpSpPr>
            <p:nvPr/>
          </p:nvGrpSpPr>
          <p:grpSpPr bwMode="auto">
            <a:xfrm>
              <a:off x="1249" y="3605"/>
              <a:ext cx="296" cy="406"/>
              <a:chOff x="953" y="3261"/>
              <a:chExt cx="296" cy="406"/>
            </a:xfrm>
          </p:grpSpPr>
          <p:sp>
            <p:nvSpPr>
              <p:cNvPr id="40992" name="Text Box 28"/>
              <p:cNvSpPr txBox="1">
                <a:spLocks noChangeArrowheads="1"/>
              </p:cNvSpPr>
              <p:nvPr/>
            </p:nvSpPr>
            <p:spPr bwMode="auto">
              <a:xfrm>
                <a:off x="953" y="3361"/>
                <a:ext cx="296" cy="233"/>
              </a:xfrm>
              <a:prstGeom prst="rect">
                <a:avLst/>
              </a:prstGeom>
              <a:noFill/>
              <a:ln>
                <a:noFill/>
              </a:ln>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sz="1800" dirty="0">
                    <a:latin typeface="+mn-lt"/>
                    <a:cs typeface="Arial" charset="0"/>
                  </a:rPr>
                  <a:t>K   </a:t>
                </a:r>
              </a:p>
            </p:txBody>
          </p:sp>
          <p:sp>
            <p:nvSpPr>
              <p:cNvPr id="40993" name="Text Box 29"/>
              <p:cNvSpPr txBox="1">
                <a:spLocks noChangeArrowheads="1"/>
              </p:cNvSpPr>
              <p:nvPr/>
            </p:nvSpPr>
            <p:spPr bwMode="auto">
              <a:xfrm>
                <a:off x="1065" y="3473"/>
                <a:ext cx="178" cy="194"/>
              </a:xfrm>
              <a:prstGeom prst="rect">
                <a:avLst/>
              </a:prstGeom>
              <a:noFill/>
              <a:ln>
                <a:noFill/>
              </a:ln>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sz="1400" dirty="0">
                    <a:latin typeface="+mn-lt"/>
                    <a:cs typeface="Arial" charset="0"/>
                  </a:rPr>
                  <a:t>A</a:t>
                </a:r>
              </a:p>
            </p:txBody>
          </p:sp>
          <p:sp>
            <p:nvSpPr>
              <p:cNvPr id="40994" name="Text Box 30"/>
              <p:cNvSpPr txBox="1">
                <a:spLocks noChangeArrowheads="1"/>
              </p:cNvSpPr>
              <p:nvPr/>
            </p:nvSpPr>
            <p:spPr bwMode="auto">
              <a:xfrm>
                <a:off x="1058" y="3261"/>
                <a:ext cx="179" cy="213"/>
              </a:xfrm>
              <a:prstGeom prst="rect">
                <a:avLst/>
              </a:prstGeom>
              <a:noFill/>
              <a:ln>
                <a:noFill/>
              </a:ln>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sz="1600" dirty="0">
                    <a:latin typeface="+mn-lt"/>
                    <a:cs typeface="Arial" charset="0"/>
                  </a:rPr>
                  <a:t>+</a:t>
                </a:r>
              </a:p>
            </p:txBody>
          </p:sp>
        </p:grpSp>
      </p:grpSp>
      <p:sp>
        <p:nvSpPr>
          <p:cNvPr id="40979" name="Text Box 31"/>
          <p:cNvSpPr txBox="1">
            <a:spLocks noChangeArrowheads="1"/>
          </p:cNvSpPr>
          <p:nvPr/>
        </p:nvSpPr>
        <p:spPr bwMode="auto">
          <a:xfrm>
            <a:off x="7386638" y="4352926"/>
            <a:ext cx="3035300" cy="5847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sz="1600" dirty="0">
                <a:latin typeface="+mn-lt"/>
                <a:cs typeface="Arial" charset="0"/>
              </a:rPr>
              <a:t>and knows only Alice could have the private key, that encrypted R such that</a:t>
            </a:r>
          </a:p>
        </p:txBody>
      </p:sp>
      <p:grpSp>
        <p:nvGrpSpPr>
          <p:cNvPr id="69652" name="Group 32"/>
          <p:cNvGrpSpPr>
            <a:grpSpLocks/>
          </p:cNvGrpSpPr>
          <p:nvPr/>
        </p:nvGrpSpPr>
        <p:grpSpPr bwMode="auto">
          <a:xfrm>
            <a:off x="8186738" y="5453068"/>
            <a:ext cx="1503363" cy="720725"/>
            <a:chOff x="1043" y="3588"/>
            <a:chExt cx="947" cy="454"/>
          </a:xfrm>
        </p:grpSpPr>
        <p:sp>
          <p:nvSpPr>
            <p:cNvPr id="40982" name="Text Box 33"/>
            <p:cNvSpPr txBox="1">
              <a:spLocks noChangeArrowheads="1"/>
            </p:cNvSpPr>
            <p:nvPr/>
          </p:nvSpPr>
          <p:spPr bwMode="auto">
            <a:xfrm>
              <a:off x="1329" y="3731"/>
              <a:ext cx="661" cy="213"/>
            </a:xfrm>
            <a:prstGeom prst="rect">
              <a:avLst/>
            </a:prstGeom>
            <a:noFill/>
            <a:ln>
              <a:noFill/>
            </a:ln>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sz="1600" dirty="0">
                  <a:latin typeface="+mn-lt"/>
                  <a:cs typeface="Arial" charset="0"/>
                </a:rPr>
                <a:t>(K  (R)) = R</a:t>
              </a:r>
            </a:p>
          </p:txBody>
        </p:sp>
        <p:sp>
          <p:nvSpPr>
            <p:cNvPr id="40983" name="Text Box 34"/>
            <p:cNvSpPr txBox="1">
              <a:spLocks noChangeArrowheads="1"/>
            </p:cNvSpPr>
            <p:nvPr/>
          </p:nvSpPr>
          <p:spPr bwMode="auto">
            <a:xfrm>
              <a:off x="1409" y="3819"/>
              <a:ext cx="187" cy="213"/>
            </a:xfrm>
            <a:prstGeom prst="rect">
              <a:avLst/>
            </a:prstGeom>
            <a:noFill/>
            <a:ln>
              <a:noFill/>
            </a:ln>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sz="1600" dirty="0">
                  <a:latin typeface="+mn-lt"/>
                  <a:cs typeface="Arial" charset="0"/>
                </a:rPr>
                <a:t>A</a:t>
              </a:r>
            </a:p>
          </p:txBody>
        </p:sp>
        <p:sp>
          <p:nvSpPr>
            <p:cNvPr id="40984" name="Text Box 35"/>
            <p:cNvSpPr txBox="1">
              <a:spLocks noChangeArrowheads="1"/>
            </p:cNvSpPr>
            <p:nvPr/>
          </p:nvSpPr>
          <p:spPr bwMode="auto">
            <a:xfrm>
              <a:off x="1397" y="3588"/>
              <a:ext cx="152" cy="213"/>
            </a:xfrm>
            <a:prstGeom prst="rect">
              <a:avLst/>
            </a:prstGeom>
            <a:noFill/>
            <a:ln>
              <a:noFill/>
            </a:ln>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sz="1600" dirty="0">
                  <a:latin typeface="+mn-lt"/>
                  <a:cs typeface="Arial" charset="0"/>
                </a:rPr>
                <a:t>-</a:t>
              </a:r>
            </a:p>
          </p:txBody>
        </p:sp>
        <p:sp>
          <p:nvSpPr>
            <p:cNvPr id="40985" name="Text Box 36"/>
            <p:cNvSpPr txBox="1">
              <a:spLocks noChangeArrowheads="1"/>
            </p:cNvSpPr>
            <p:nvPr/>
          </p:nvSpPr>
          <p:spPr bwMode="auto">
            <a:xfrm>
              <a:off x="1043" y="3742"/>
              <a:ext cx="246" cy="213"/>
            </a:xfrm>
            <a:prstGeom prst="rect">
              <a:avLst/>
            </a:prstGeom>
            <a:noFill/>
            <a:ln>
              <a:noFill/>
            </a:ln>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sz="1600" dirty="0">
                  <a:latin typeface="+mn-lt"/>
                  <a:cs typeface="Arial" charset="0"/>
                </a:rPr>
                <a:t>K  </a:t>
              </a:r>
            </a:p>
          </p:txBody>
        </p:sp>
        <p:sp>
          <p:nvSpPr>
            <p:cNvPr id="40986" name="Text Box 37"/>
            <p:cNvSpPr txBox="1">
              <a:spLocks noChangeArrowheads="1"/>
            </p:cNvSpPr>
            <p:nvPr/>
          </p:nvSpPr>
          <p:spPr bwMode="auto">
            <a:xfrm>
              <a:off x="1162" y="3829"/>
              <a:ext cx="187" cy="213"/>
            </a:xfrm>
            <a:prstGeom prst="rect">
              <a:avLst/>
            </a:prstGeom>
            <a:noFill/>
            <a:ln>
              <a:noFill/>
            </a:ln>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sz="1600" dirty="0">
                  <a:latin typeface="+mn-lt"/>
                  <a:cs typeface="Arial" charset="0"/>
                </a:rPr>
                <a:t>A</a:t>
              </a:r>
            </a:p>
          </p:txBody>
        </p:sp>
        <p:sp>
          <p:nvSpPr>
            <p:cNvPr id="40987" name="Text Box 38"/>
            <p:cNvSpPr txBox="1">
              <a:spLocks noChangeArrowheads="1"/>
            </p:cNvSpPr>
            <p:nvPr/>
          </p:nvSpPr>
          <p:spPr bwMode="auto">
            <a:xfrm>
              <a:off x="1166" y="3644"/>
              <a:ext cx="179" cy="213"/>
            </a:xfrm>
            <a:prstGeom prst="rect">
              <a:avLst/>
            </a:prstGeom>
            <a:noFill/>
            <a:ln>
              <a:noFill/>
            </a:ln>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defRPr/>
              </a:pPr>
              <a:r>
                <a:rPr lang="en-US" sz="1600" dirty="0">
                  <a:latin typeface="+mn-lt"/>
                  <a:cs typeface="Arial" charset="0"/>
                </a:rPr>
                <a:t>+</a:t>
              </a:r>
            </a:p>
          </p:txBody>
        </p:sp>
      </p:grpSp>
      <p:sp>
        <p:nvSpPr>
          <p:cNvPr id="3" name="矩形 2"/>
          <p:cNvSpPr/>
          <p:nvPr/>
        </p:nvSpPr>
        <p:spPr>
          <a:xfrm>
            <a:off x="1524001" y="1526937"/>
            <a:ext cx="9144001" cy="1014403"/>
          </a:xfrm>
          <a:prstGeom prst="rect">
            <a:avLst/>
          </a:prstGeom>
          <a:solidFill>
            <a:schemeClr val="accent5">
              <a:lumMod val="20000"/>
              <a:lumOff val="80000"/>
            </a:schemeClr>
          </a:solidFill>
        </p:spPr>
        <p:txBody>
          <a:bodyPr wrap="square" anchor="ctr" anchorCtr="0">
            <a:noAutofit/>
          </a:bodyPr>
          <a:lstStyle/>
          <a:p>
            <a:pPr algn="ctr">
              <a:lnSpc>
                <a:spcPts val="2800"/>
              </a:lnSpc>
            </a:pPr>
            <a:r>
              <a:rPr lang="en-US" altLang="zh-CN" b="1" dirty="0">
                <a:solidFill>
                  <a:srgbClr val="C00000"/>
                </a:solidFill>
                <a:latin typeface="+mn-lt"/>
              </a:rPr>
              <a:t>Basic idea: </a:t>
            </a:r>
          </a:p>
          <a:p>
            <a:pPr algn="ctr">
              <a:lnSpc>
                <a:spcPts val="2800"/>
              </a:lnSpc>
            </a:pPr>
            <a:r>
              <a:rPr lang="en-US" altLang="zh-CN" dirty="0">
                <a:latin typeface="+mn-lt"/>
              </a:rPr>
              <a:t>use nonce, public key cryptography</a:t>
            </a:r>
          </a:p>
        </p:txBody>
      </p:sp>
      <p:pic>
        <p:nvPicPr>
          <p:cNvPr id="41" name="图片 40"/>
          <p:cNvPicPr>
            <a:picLocks noChangeAspect="1"/>
          </p:cNvPicPr>
          <p:nvPr/>
        </p:nvPicPr>
        <p:blipFill>
          <a:blip r:embed="rId2" cstate="email">
            <a:extLst>
              <a:ext uri="{BEBA8EAE-BF5A-486C-A8C5-ECC9F3942E4B}">
                <a14:imgProps xmlns:a14="http://schemas.microsoft.com/office/drawing/2010/main">
                  <a14:imgLayer r:embed="rId3">
                    <a14:imgEffect>
                      <a14:backgroundRemoval t="0" b="99194" l="893" r="100000">
                        <a14:foregroundMark x1="25893" y1="82258" x2="25893" y2="82258"/>
                        <a14:foregroundMark x1="41964" y1="69355" x2="8036" y2="87903"/>
                        <a14:foregroundMark x1="77679" y1="68548" x2="99107" y2="80645"/>
                        <a14:foregroundMark x1="31250" y1="70968" x2="893" y2="90323"/>
                        <a14:foregroundMark x1="43750" y1="16935" x2="82143" y2="46774"/>
                        <a14:foregroundMark x1="33929" y1="20968" x2="27679" y2="57258"/>
                        <a14:foregroundMark x1="15179" y1="57258" x2="38393" y2="67742"/>
                        <a14:foregroundMark x1="75893" y1="76613" x2="92857" y2="91129"/>
                        <a14:foregroundMark x1="64286" y1="83065" x2="72321" y2="95161"/>
                        <a14:foregroundMark x1="48214" y1="79839" x2="68750" y2="94355"/>
                        <a14:foregroundMark x1="27679" y1="92742" x2="65179" y2="87097"/>
                      </a14:backgroundRemoval>
                    </a14:imgEffect>
                  </a14:imgLayer>
                </a14:imgProps>
              </a:ext>
              <a:ext uri="{28A0092B-C50C-407E-A947-70E740481C1C}">
                <a14:useLocalDpi xmlns:a14="http://schemas.microsoft.com/office/drawing/2010/main"/>
              </a:ext>
            </a:extLst>
          </a:blip>
          <a:stretch>
            <a:fillRect/>
          </a:stretch>
        </p:blipFill>
        <p:spPr>
          <a:xfrm>
            <a:off x="2128439" y="3265096"/>
            <a:ext cx="849210" cy="940197"/>
          </a:xfrm>
          <a:prstGeom prst="rect">
            <a:avLst/>
          </a:prstGeom>
        </p:spPr>
      </p:pic>
      <p:pic>
        <p:nvPicPr>
          <p:cNvPr id="42" name="图片 41"/>
          <p:cNvPicPr>
            <a:picLocks noChangeAspect="1"/>
          </p:cNvPicPr>
          <p:nvPr/>
        </p:nvPicPr>
        <p:blipFill>
          <a:blip r:embed="rId4">
            <a:extLst>
              <a:ext uri="{BEBA8EAE-BF5A-486C-A8C5-ECC9F3942E4B}">
                <a14:imgProps xmlns:a14="http://schemas.microsoft.com/office/drawing/2010/main">
                  <a14:imgLayer r:embed="rId5">
                    <a14:imgEffect>
                      <a14:backgroundRemoval t="0" b="100000" l="0" r="100000">
                        <a14:foregroundMark x1="30147" y1="29323" x2="58824" y2="11278"/>
                        <a14:foregroundMark x1="38971" y1="45865" x2="66912" y2="24060"/>
                        <a14:foregroundMark x1="17647" y1="72180" x2="27206" y2="90226"/>
                        <a14:foregroundMark x1="35294" y1="66917" x2="59559" y2="87218"/>
                        <a14:foregroundMark x1="67647" y1="70677" x2="88971" y2="89474"/>
                        <a14:foregroundMark x1="97059" y1="90977" x2="77941" y2="72180"/>
                        <a14:foregroundMark x1="18382" y1="95489" x2="19118" y2="70677"/>
                        <a14:foregroundMark x1="52941" y1="53383" x2="51471" y2="75940"/>
                        <a14:foregroundMark x1="7353" y1="76692" x2="15441" y2="87970"/>
                        <a14:foregroundMark x1="6618" y1="91729" x2="12500" y2="89474"/>
                        <a14:foregroundMark x1="56618" y1="60150" x2="55882" y2="72180"/>
                        <a14:foregroundMark x1="46324" y1="58647" x2="44118" y2="69925"/>
                        <a14:foregroundMark x1="79412" y1="93985" x2="64706" y2="87970"/>
                        <a14:foregroundMark x1="58824" y1="53383" x2="58824" y2="38346"/>
                        <a14:foregroundMark x1="58824" y1="18045" x2="71324" y2="25564"/>
                        <a14:foregroundMark x1="50000" y1="10526" x2="66912" y2="7519"/>
                        <a14:foregroundMark x1="37500" y1="14286" x2="48529" y2="5263"/>
                        <a14:foregroundMark x1="30882" y1="26316" x2="38235" y2="11278"/>
                      </a14:backgroundRemoval>
                    </a14:imgEffect>
                  </a14:imgLayer>
                </a14:imgProps>
              </a:ext>
            </a:extLst>
          </a:blip>
          <a:stretch>
            <a:fillRect/>
          </a:stretch>
        </p:blipFill>
        <p:spPr>
          <a:xfrm>
            <a:off x="6908503" y="3365983"/>
            <a:ext cx="833082" cy="814705"/>
          </a:xfrm>
          <a:prstGeom prst="rect">
            <a:avLst/>
          </a:prstGeom>
        </p:spPr>
      </p:pic>
      <p:sp>
        <p:nvSpPr>
          <p:cNvPr id="4" name="灯片编号占位符 3"/>
          <p:cNvSpPr>
            <a:spLocks noGrp="1"/>
          </p:cNvSpPr>
          <p:nvPr>
            <p:ph type="sldNum" sz="quarter" idx="12"/>
          </p:nvPr>
        </p:nvSpPr>
        <p:spPr/>
        <p:txBody>
          <a:bodyPr/>
          <a:lstStyle/>
          <a:p>
            <a:pPr>
              <a:defRPr/>
            </a:pPr>
            <a:fld id="{B5976719-4C93-4032-AE44-9AF0CDE2F195}" type="slidenum">
              <a:rPr lang="en-US" altLang="zh-CN" smtClean="0"/>
              <a:pPr>
                <a:defRPr/>
              </a:pPr>
              <a:t>108</a:t>
            </a:fld>
            <a:endParaRPr lang="en-US" altLang="zh-CN" dirty="0"/>
          </a:p>
        </p:txBody>
      </p:sp>
      <p:cxnSp>
        <p:nvCxnSpPr>
          <p:cNvPr id="43" name="直接箭头连接符 42"/>
          <p:cNvCxnSpPr/>
          <p:nvPr/>
        </p:nvCxnSpPr>
        <p:spPr bwMode="auto">
          <a:xfrm>
            <a:off x="3133725" y="3178175"/>
            <a:ext cx="0" cy="3155086"/>
          </a:xfrm>
          <a:prstGeom prst="straightConnector1">
            <a:avLst/>
          </a:prstGeom>
          <a:ln w="79375">
            <a:solidFill>
              <a:schemeClr val="accent5"/>
            </a:solidFill>
            <a:prstDash val="sysDash"/>
            <a:headEnd type="none" w="med" len="med"/>
            <a:tailEnd type="stealth" w="lg" len="lg"/>
          </a:ln>
        </p:spPr>
        <p:style>
          <a:lnRef idx="1">
            <a:schemeClr val="dk1"/>
          </a:lnRef>
          <a:fillRef idx="0">
            <a:schemeClr val="dk1"/>
          </a:fillRef>
          <a:effectRef idx="0">
            <a:schemeClr val="dk1"/>
          </a:effectRef>
          <a:fontRef idx="minor">
            <a:schemeClr val="tx1"/>
          </a:fontRef>
        </p:style>
      </p:cxnSp>
      <p:cxnSp>
        <p:nvCxnSpPr>
          <p:cNvPr id="44" name="直接箭头连接符 43"/>
          <p:cNvCxnSpPr/>
          <p:nvPr/>
        </p:nvCxnSpPr>
        <p:spPr bwMode="auto">
          <a:xfrm>
            <a:off x="6852920" y="3178175"/>
            <a:ext cx="0" cy="3155086"/>
          </a:xfrm>
          <a:prstGeom prst="straightConnector1">
            <a:avLst/>
          </a:prstGeom>
          <a:ln w="79375">
            <a:solidFill>
              <a:schemeClr val="accent5"/>
            </a:solidFill>
            <a:prstDash val="sysDash"/>
            <a:headEnd type="none" w="med" len="med"/>
            <a:tailEnd type="stealth" w="lg" len="lg"/>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4222919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t>Chapter 8 roadmap</a:t>
            </a:r>
            <a:endParaRPr lang="en-US" dirty="0"/>
          </a:p>
        </p:txBody>
      </p:sp>
      <p:sp>
        <p:nvSpPr>
          <p:cNvPr id="23555" name="Rectangle 3"/>
          <p:cNvSpPr>
            <a:spLocks noGrp="1" noChangeArrowheads="1"/>
          </p:cNvSpPr>
          <p:nvPr>
            <p:ph idx="1"/>
          </p:nvPr>
        </p:nvSpPr>
        <p:spPr/>
        <p:txBody>
          <a:bodyPr>
            <a:normAutofit fontScale="92500" lnSpcReduction="10000"/>
          </a:bodyPr>
          <a:lstStyle/>
          <a:p>
            <a:pPr marL="0" indent="0">
              <a:buNone/>
            </a:pPr>
            <a:r>
              <a:rPr lang="en-US" dirty="0"/>
              <a:t>8.1 What is network security?</a:t>
            </a:r>
          </a:p>
          <a:p>
            <a:pPr marL="0" indent="0">
              <a:buNone/>
            </a:pPr>
            <a:r>
              <a:rPr lang="en-US" dirty="0"/>
              <a:t>8.2 Principles of cryptography</a:t>
            </a:r>
          </a:p>
          <a:p>
            <a:pPr marL="0" indent="0">
              <a:buNone/>
            </a:pPr>
            <a:r>
              <a:rPr lang="en-US" dirty="0"/>
              <a:t>8.3 Message integrity, authentication</a:t>
            </a:r>
          </a:p>
          <a:p>
            <a:pPr marL="0" indent="0">
              <a:buNone/>
            </a:pPr>
            <a:r>
              <a:rPr lang="en-US" dirty="0">
                <a:solidFill>
                  <a:schemeClr val="accent2"/>
                </a:solidFill>
              </a:rPr>
              <a:t>8.4 Securing e-mail</a:t>
            </a:r>
          </a:p>
          <a:p>
            <a:pPr marL="0" indent="0">
              <a:buNone/>
            </a:pPr>
            <a:r>
              <a:rPr lang="en-US" dirty="0"/>
              <a:t>8.5 Securing TCP connections: SSL</a:t>
            </a:r>
          </a:p>
          <a:p>
            <a:pPr marL="0" indent="0">
              <a:buNone/>
            </a:pPr>
            <a:r>
              <a:rPr lang="en-US" dirty="0"/>
              <a:t>8.6 Network layer security: IPsec &amp; VPN</a:t>
            </a:r>
          </a:p>
          <a:p>
            <a:pPr marL="0" indent="0">
              <a:buNone/>
            </a:pPr>
            <a:r>
              <a:rPr lang="en-US" dirty="0"/>
              <a:t>8.7 Securing wireless LANs</a:t>
            </a:r>
          </a:p>
          <a:p>
            <a:pPr marL="0" indent="0">
              <a:buNone/>
            </a:pPr>
            <a:r>
              <a:rPr lang="en-US" dirty="0"/>
              <a:t>8.8 Operational security: firewalls and IDS</a:t>
            </a:r>
          </a:p>
        </p:txBody>
      </p:sp>
      <p:sp>
        <p:nvSpPr>
          <p:cNvPr id="3" name="灯片编号占位符 2"/>
          <p:cNvSpPr>
            <a:spLocks noGrp="1"/>
          </p:cNvSpPr>
          <p:nvPr>
            <p:ph type="sldNum" sz="quarter" idx="12"/>
          </p:nvPr>
        </p:nvSpPr>
        <p:spPr/>
        <p:txBody>
          <a:bodyPr/>
          <a:lstStyle/>
          <a:p>
            <a:pPr>
              <a:defRPr/>
            </a:pPr>
            <a:fld id="{DEDE5757-5941-4466-94C9-99ED3E191645}" type="slidenum">
              <a:rPr lang="en-US" altLang="zh-CN" smtClean="0"/>
              <a:pPr>
                <a:defRPr/>
              </a:pPr>
              <a:t>109</a:t>
            </a:fld>
            <a:endParaRPr lang="en-US" altLang="zh-CN" dirty="0"/>
          </a:p>
        </p:txBody>
      </p:sp>
    </p:spTree>
    <p:extLst>
      <p:ext uri="{BB962C8B-B14F-4D97-AF65-F5344CB8AC3E}">
        <p14:creationId xmlns:p14="http://schemas.microsoft.com/office/powerpoint/2010/main" val="133920873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Providing Security Services at Layers</a:t>
            </a:r>
            <a:endParaRPr lang="zh-CN" altLang="en-US" dirty="0"/>
          </a:p>
        </p:txBody>
      </p:sp>
      <p:sp>
        <p:nvSpPr>
          <p:cNvPr id="4" name="灯片编号占位符 3"/>
          <p:cNvSpPr>
            <a:spLocks noGrp="1"/>
          </p:cNvSpPr>
          <p:nvPr>
            <p:ph type="sldNum" sz="quarter" idx="12"/>
          </p:nvPr>
        </p:nvSpPr>
        <p:spPr/>
        <p:txBody>
          <a:bodyPr/>
          <a:lstStyle/>
          <a:p>
            <a:pPr>
              <a:defRPr/>
            </a:pPr>
            <a:fld id="{DEDE5757-5941-4466-94C9-99ED3E191645}" type="slidenum">
              <a:rPr lang="en-US" altLang="zh-CN" smtClean="0"/>
              <a:pPr>
                <a:defRPr/>
              </a:pPr>
              <a:t>110</a:t>
            </a:fld>
            <a:endParaRPr lang="en-US" altLang="zh-CN" dirty="0"/>
          </a:p>
        </p:txBody>
      </p:sp>
      <p:graphicFrame>
        <p:nvGraphicFramePr>
          <p:cNvPr id="6" name="表格 5"/>
          <p:cNvGraphicFramePr>
            <a:graphicFrameLocks noGrp="1"/>
          </p:cNvGraphicFramePr>
          <p:nvPr/>
        </p:nvGraphicFramePr>
        <p:xfrm>
          <a:off x="1752600" y="1968500"/>
          <a:ext cx="4465320" cy="3845560"/>
        </p:xfrm>
        <a:graphic>
          <a:graphicData uri="http://schemas.openxmlformats.org/drawingml/2006/table">
            <a:tbl>
              <a:tblPr firstRow="1" bandRow="1">
                <a:tableStyleId>{5940675A-B579-460E-94D1-54222C63F5DA}</a:tableStyleId>
              </a:tblPr>
              <a:tblGrid>
                <a:gridCol w="4465320">
                  <a:extLst>
                    <a:ext uri="{9D8B030D-6E8A-4147-A177-3AD203B41FA5}">
                      <a16:colId xmlns:a16="http://schemas.microsoft.com/office/drawing/2014/main" val="4027192421"/>
                    </a:ext>
                  </a:extLst>
                </a:gridCol>
              </a:tblGrid>
              <a:tr h="769112">
                <a:tc>
                  <a:txBody>
                    <a:bodyPr/>
                    <a:lstStyle/>
                    <a:p>
                      <a:pPr algn="ctr"/>
                      <a:r>
                        <a:rPr lang="en-US" altLang="zh-CN" sz="2400" b="1" dirty="0"/>
                        <a:t>Application</a:t>
                      </a:r>
                      <a:r>
                        <a:rPr lang="en-US" altLang="zh-CN" sz="2400" b="1" baseline="0" dirty="0"/>
                        <a:t> (e.g., PGP)</a:t>
                      </a:r>
                      <a:endParaRPr lang="zh-CN" altLang="en-US" sz="2400" b="1" dirty="0"/>
                    </a:p>
                  </a:txBody>
                  <a:tcPr anchor="ctr">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300116024"/>
                  </a:ext>
                </a:extLst>
              </a:tr>
              <a:tr h="769112">
                <a:tc>
                  <a:txBody>
                    <a:bodyPr/>
                    <a:lstStyle/>
                    <a:p>
                      <a:pPr algn="ctr"/>
                      <a:r>
                        <a:rPr lang="en-US" altLang="zh-CN" sz="2400" b="1" dirty="0"/>
                        <a:t>Transport (e.g., SSL)</a:t>
                      </a:r>
                      <a:endParaRPr lang="zh-CN" altLang="en-US" sz="2400" b="1" dirty="0"/>
                    </a:p>
                  </a:txBody>
                  <a:tcPr anchor="ctr">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accent4">
                        <a:lumMod val="10000"/>
                        <a:lumOff val="90000"/>
                      </a:schemeClr>
                    </a:solidFill>
                  </a:tcPr>
                </a:tc>
                <a:extLst>
                  <a:ext uri="{0D108BD9-81ED-4DB2-BD59-A6C34878D82A}">
                    <a16:rowId xmlns:a16="http://schemas.microsoft.com/office/drawing/2014/main" val="293679547"/>
                  </a:ext>
                </a:extLst>
              </a:tr>
              <a:tr h="769112">
                <a:tc>
                  <a:txBody>
                    <a:bodyPr/>
                    <a:lstStyle/>
                    <a:p>
                      <a:pPr algn="ctr"/>
                      <a:r>
                        <a:rPr lang="en-US" altLang="zh-CN" sz="2400" b="1" dirty="0"/>
                        <a:t>Network</a:t>
                      </a:r>
                      <a:r>
                        <a:rPr lang="en-US" altLang="zh-CN" sz="2400" b="1" baseline="0" dirty="0"/>
                        <a:t> (e.g., </a:t>
                      </a:r>
                      <a:r>
                        <a:rPr lang="en-US" altLang="zh-CN" sz="2400" b="1" baseline="0" dirty="0" err="1"/>
                        <a:t>IPSec</a:t>
                      </a:r>
                      <a:r>
                        <a:rPr lang="en-US" altLang="zh-CN" sz="2400" b="1" baseline="0" dirty="0"/>
                        <a:t>)</a:t>
                      </a:r>
                      <a:endParaRPr lang="zh-CN" altLang="en-US" sz="2400" b="1" dirty="0"/>
                    </a:p>
                  </a:txBody>
                  <a:tcPr anchor="ctr">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3322650669"/>
                  </a:ext>
                </a:extLst>
              </a:tr>
              <a:tr h="769112">
                <a:tc>
                  <a:txBody>
                    <a:bodyPr/>
                    <a:lstStyle/>
                    <a:p>
                      <a:pPr algn="ctr"/>
                      <a:r>
                        <a:rPr lang="en-US" altLang="zh-CN" sz="2400" b="1" dirty="0"/>
                        <a:t>Link (e.g.,</a:t>
                      </a:r>
                      <a:r>
                        <a:rPr lang="en-US" altLang="zh-CN" sz="2400" b="1" baseline="0" dirty="0"/>
                        <a:t> securing </a:t>
                      </a:r>
                      <a:r>
                        <a:rPr lang="en-US" altLang="zh-CN" sz="2400" b="1" dirty="0" err="1"/>
                        <a:t>Wifi</a:t>
                      </a:r>
                      <a:r>
                        <a:rPr lang="en-US" altLang="zh-CN" sz="2400" b="1" dirty="0"/>
                        <a:t>)</a:t>
                      </a:r>
                      <a:endParaRPr lang="zh-CN" altLang="en-US" sz="2400" b="1" dirty="0"/>
                    </a:p>
                  </a:txBody>
                  <a:tcPr anchor="ctr">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accent4">
                        <a:lumMod val="10000"/>
                        <a:lumOff val="90000"/>
                      </a:schemeClr>
                    </a:solidFill>
                  </a:tcPr>
                </a:tc>
                <a:extLst>
                  <a:ext uri="{0D108BD9-81ED-4DB2-BD59-A6C34878D82A}">
                    <a16:rowId xmlns:a16="http://schemas.microsoft.com/office/drawing/2014/main" val="105085265"/>
                  </a:ext>
                </a:extLst>
              </a:tr>
              <a:tr h="769112">
                <a:tc>
                  <a:txBody>
                    <a:bodyPr/>
                    <a:lstStyle/>
                    <a:p>
                      <a:pPr algn="ctr"/>
                      <a:r>
                        <a:rPr lang="en-US" altLang="zh-CN" sz="2400" b="1" dirty="0"/>
                        <a:t>Physical</a:t>
                      </a:r>
                      <a:endParaRPr lang="zh-CN" altLang="en-US" sz="2400" b="1" dirty="0"/>
                    </a:p>
                  </a:txBody>
                  <a:tcPr anchor="ctr">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lnB w="38100" cap="flat" cmpd="sng" algn="ctr">
                      <a:solidFill>
                        <a:schemeClr val="tx2"/>
                      </a:solidFill>
                      <a:prstDash val="solid"/>
                      <a:round/>
                      <a:headEnd type="none" w="med" len="med"/>
                      <a:tailEnd type="none" w="med" len="med"/>
                    </a:lnB>
                    <a:solidFill>
                      <a:schemeClr val="accent1">
                        <a:lumMod val="10000"/>
                        <a:lumOff val="90000"/>
                      </a:schemeClr>
                    </a:solidFill>
                  </a:tcPr>
                </a:tc>
                <a:extLst>
                  <a:ext uri="{0D108BD9-81ED-4DB2-BD59-A6C34878D82A}">
                    <a16:rowId xmlns:a16="http://schemas.microsoft.com/office/drawing/2014/main" val="4164474268"/>
                  </a:ext>
                </a:extLst>
              </a:tr>
            </a:tbl>
          </a:graphicData>
        </a:graphic>
      </p:graphicFrame>
      <p:sp>
        <p:nvSpPr>
          <p:cNvPr id="7" name="文本框 6"/>
          <p:cNvSpPr txBox="1"/>
          <p:nvPr/>
        </p:nvSpPr>
        <p:spPr>
          <a:xfrm>
            <a:off x="6835140" y="1968500"/>
            <a:ext cx="3329940" cy="707886"/>
          </a:xfrm>
          <a:prstGeom prst="rect">
            <a:avLst/>
          </a:prstGeom>
          <a:noFill/>
          <a:ln>
            <a:noFill/>
          </a:ln>
        </p:spPr>
        <p:txBody>
          <a:bodyPr wrap="square" rtlCol="0">
            <a:spAutoFit/>
          </a:bodyPr>
          <a:lstStyle/>
          <a:p>
            <a:r>
              <a:rPr lang="en-US" altLang="zh-CN" sz="2000" b="1" dirty="0">
                <a:solidFill>
                  <a:schemeClr val="accent2"/>
                </a:solidFill>
                <a:latin typeface="+mn-lt"/>
                <a:ea typeface="+mn-ea"/>
              </a:rPr>
              <a:t>Why not just provide security services at the network layer?</a:t>
            </a:r>
            <a:endParaRPr lang="zh-CN" altLang="en-US" sz="2000" b="1" dirty="0">
              <a:solidFill>
                <a:schemeClr val="accent2"/>
              </a:solidFill>
              <a:latin typeface="+mn-lt"/>
              <a:ea typeface="+mn-ea"/>
            </a:endParaRPr>
          </a:p>
        </p:txBody>
      </p:sp>
      <p:sp>
        <p:nvSpPr>
          <p:cNvPr id="8" name="文本框 7"/>
          <p:cNvSpPr txBox="1"/>
          <p:nvPr/>
        </p:nvSpPr>
        <p:spPr>
          <a:xfrm>
            <a:off x="6835140" y="3421744"/>
            <a:ext cx="3329940" cy="1785104"/>
          </a:xfrm>
          <a:prstGeom prst="rect">
            <a:avLst/>
          </a:prstGeom>
          <a:noFill/>
          <a:ln>
            <a:noFill/>
          </a:ln>
        </p:spPr>
        <p:txBody>
          <a:bodyPr wrap="square" rtlCol="0">
            <a:spAutoFit/>
          </a:bodyPr>
          <a:lstStyle/>
          <a:p>
            <a:pPr>
              <a:spcBef>
                <a:spcPts val="1200"/>
              </a:spcBef>
              <a:spcAft>
                <a:spcPts val="1200"/>
              </a:spcAft>
            </a:pPr>
            <a:r>
              <a:rPr lang="en-US" altLang="zh-CN" sz="2000" dirty="0">
                <a:solidFill>
                  <a:schemeClr val="accent5"/>
                </a:solidFill>
                <a:latin typeface="+mn-lt"/>
                <a:ea typeface="+mn-ea"/>
              </a:rPr>
              <a:t>(1) It is easy to do it on the application layer</a:t>
            </a:r>
          </a:p>
          <a:p>
            <a:r>
              <a:rPr lang="en-US" altLang="zh-CN" sz="2000" dirty="0">
                <a:solidFill>
                  <a:schemeClr val="accent5"/>
                </a:solidFill>
                <a:latin typeface="+mn-lt"/>
                <a:ea typeface="+mn-ea"/>
              </a:rPr>
              <a:t>(2) The </a:t>
            </a:r>
            <a:r>
              <a:rPr lang="en-US" altLang="zh-CN" sz="2000" dirty="0" err="1">
                <a:solidFill>
                  <a:schemeClr val="accent5"/>
                </a:solidFill>
                <a:latin typeface="+mn-lt"/>
                <a:ea typeface="+mn-ea"/>
              </a:rPr>
              <a:t>IPSec</a:t>
            </a:r>
            <a:r>
              <a:rPr lang="en-US" altLang="zh-CN" sz="2000" dirty="0">
                <a:solidFill>
                  <a:schemeClr val="accent5"/>
                </a:solidFill>
                <a:latin typeface="+mn-lt"/>
                <a:ea typeface="+mn-ea"/>
              </a:rPr>
              <a:t> only authenticates the IP source. A user cannot use this for user authentication.</a:t>
            </a:r>
            <a:endParaRPr lang="zh-CN" altLang="en-US" sz="2000" dirty="0">
              <a:solidFill>
                <a:schemeClr val="accent5"/>
              </a:solidFill>
              <a:latin typeface="+mn-lt"/>
              <a:ea typeface="+mn-ea"/>
            </a:endParaRPr>
          </a:p>
        </p:txBody>
      </p:sp>
    </p:spTree>
    <p:extLst>
      <p:ext uri="{BB962C8B-B14F-4D97-AF65-F5344CB8AC3E}">
        <p14:creationId xmlns:p14="http://schemas.microsoft.com/office/powerpoint/2010/main" val="327277374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idx="1"/>
          </p:nvPr>
        </p:nvSpPr>
        <p:spPr/>
        <p:txBody>
          <a:bodyPr/>
          <a:lstStyle/>
          <a:p>
            <a:pPr>
              <a:lnSpc>
                <a:spcPct val="100000"/>
              </a:lnSpc>
            </a:pPr>
            <a:r>
              <a:rPr lang="en-US" altLang="zh-CN" sz="3200" dirty="0"/>
              <a:t>Having learned primitives of achieving confidentiality, message integrity, message authentication, end-to-end authentication. </a:t>
            </a:r>
          </a:p>
          <a:p>
            <a:pPr>
              <a:lnSpc>
                <a:spcPct val="100000"/>
              </a:lnSpc>
            </a:pPr>
            <a:r>
              <a:rPr lang="en-US" altLang="zh-CN" sz="3200" dirty="0">
                <a:solidFill>
                  <a:srgbClr val="FFFF00"/>
                </a:solidFill>
              </a:rPr>
              <a:t>How do we achieve security at different layers?</a:t>
            </a:r>
          </a:p>
        </p:txBody>
      </p:sp>
      <p:sp>
        <p:nvSpPr>
          <p:cNvPr id="2" name="灯片编号占位符 1"/>
          <p:cNvSpPr>
            <a:spLocks noGrp="1"/>
          </p:cNvSpPr>
          <p:nvPr>
            <p:ph type="sldNum" sz="quarter" idx="12"/>
          </p:nvPr>
        </p:nvSpPr>
        <p:spPr/>
        <p:txBody>
          <a:bodyPr/>
          <a:lstStyle/>
          <a:p>
            <a:pPr>
              <a:defRPr/>
            </a:pPr>
            <a:fld id="{F769371F-0F95-4BDF-9A9A-7FF549C12214}" type="slidenum">
              <a:rPr lang="en-US" altLang="zh-CN" smtClean="0"/>
              <a:pPr>
                <a:defRPr/>
              </a:pPr>
              <a:t>111</a:t>
            </a:fld>
            <a:endParaRPr lang="en-US" altLang="zh-CN" dirty="0"/>
          </a:p>
        </p:txBody>
      </p:sp>
    </p:spTree>
    <p:extLst>
      <p:ext uri="{BB962C8B-B14F-4D97-AF65-F5344CB8AC3E}">
        <p14:creationId xmlns:p14="http://schemas.microsoft.com/office/powerpoint/2010/main" val="220375567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6898AC3-02C7-478C-8B27-8ED88D3412DC}"/>
              </a:ext>
            </a:extLst>
          </p:cNvPr>
          <p:cNvSpPr>
            <a:spLocks noGrp="1"/>
          </p:cNvSpPr>
          <p:nvPr>
            <p:ph type="title"/>
          </p:nvPr>
        </p:nvSpPr>
        <p:spPr/>
        <p:txBody>
          <a:bodyPr/>
          <a:lstStyle/>
          <a:p>
            <a:r>
              <a:rPr lang="en-US" altLang="zh-CN" dirty="0"/>
              <a:t>Possible </a:t>
            </a:r>
            <a:r>
              <a:rPr lang="en-US" altLang="zh-CN" b="1" dirty="0">
                <a:solidFill>
                  <a:schemeClr val="accent2"/>
                </a:solidFill>
              </a:rPr>
              <a:t>attacks</a:t>
            </a:r>
            <a:r>
              <a:rPr lang="en-US" altLang="zh-CN" dirty="0"/>
              <a:t> on Email</a:t>
            </a:r>
            <a:endParaRPr lang="zh-CN" altLang="en-US" dirty="0"/>
          </a:p>
        </p:txBody>
      </p:sp>
      <p:sp>
        <p:nvSpPr>
          <p:cNvPr id="3" name="灯片编号占位符 2">
            <a:extLst>
              <a:ext uri="{FF2B5EF4-FFF2-40B4-BE49-F238E27FC236}">
                <a16:creationId xmlns:a16="http://schemas.microsoft.com/office/drawing/2014/main" id="{502B431A-7CDB-4E94-AC16-747EAC046827}"/>
              </a:ext>
            </a:extLst>
          </p:cNvPr>
          <p:cNvSpPr>
            <a:spLocks noGrp="1"/>
          </p:cNvSpPr>
          <p:nvPr>
            <p:ph type="sldNum" sz="quarter" idx="12"/>
          </p:nvPr>
        </p:nvSpPr>
        <p:spPr/>
        <p:txBody>
          <a:bodyPr/>
          <a:lstStyle/>
          <a:p>
            <a:pPr>
              <a:defRPr/>
            </a:pPr>
            <a:fld id="{B5976719-4C93-4032-AE44-9AF0CDE2F195}" type="slidenum">
              <a:rPr lang="en-US" altLang="zh-CN" smtClean="0"/>
              <a:pPr>
                <a:defRPr/>
              </a:pPr>
              <a:t>112</a:t>
            </a:fld>
            <a:endParaRPr lang="en-US" altLang="zh-CN" dirty="0"/>
          </a:p>
        </p:txBody>
      </p:sp>
      <p:pic>
        <p:nvPicPr>
          <p:cNvPr id="4" name="图片 3">
            <a:extLst>
              <a:ext uri="{FF2B5EF4-FFF2-40B4-BE49-F238E27FC236}">
                <a16:creationId xmlns:a16="http://schemas.microsoft.com/office/drawing/2014/main" id="{F4498402-0D4F-4009-8978-386B87EAC53A}"/>
              </a:ext>
            </a:extLst>
          </p:cNvPr>
          <p:cNvPicPr>
            <a:picLocks noChangeAspect="1"/>
          </p:cNvPicPr>
          <p:nvPr/>
        </p:nvPicPr>
        <p:blipFill>
          <a:blip r:embed="rId3"/>
          <a:stretch>
            <a:fillRect/>
          </a:stretch>
        </p:blipFill>
        <p:spPr>
          <a:xfrm>
            <a:off x="7372948" y="2011280"/>
            <a:ext cx="2257317" cy="1468589"/>
          </a:xfrm>
          <a:prstGeom prst="rect">
            <a:avLst/>
          </a:prstGeom>
        </p:spPr>
      </p:pic>
      <p:sp>
        <p:nvSpPr>
          <p:cNvPr id="6" name="文本框 5">
            <a:extLst>
              <a:ext uri="{FF2B5EF4-FFF2-40B4-BE49-F238E27FC236}">
                <a16:creationId xmlns:a16="http://schemas.microsoft.com/office/drawing/2014/main" id="{A10F7AA5-ADD1-408B-8E02-362BFC1D51D8}"/>
              </a:ext>
            </a:extLst>
          </p:cNvPr>
          <p:cNvSpPr txBox="1"/>
          <p:nvPr/>
        </p:nvSpPr>
        <p:spPr>
          <a:xfrm>
            <a:off x="1890701" y="4867276"/>
            <a:ext cx="790601" cy="461665"/>
          </a:xfrm>
          <a:prstGeom prst="rect">
            <a:avLst/>
          </a:prstGeom>
          <a:noFill/>
        </p:spPr>
        <p:txBody>
          <a:bodyPr wrap="none" rtlCol="0">
            <a:spAutoFit/>
          </a:bodyPr>
          <a:lstStyle/>
          <a:p>
            <a:pPr algn="ctr"/>
            <a:r>
              <a:rPr lang="en-US" altLang="zh-CN" b="1" dirty="0">
                <a:latin typeface="+mn-lt"/>
              </a:rPr>
              <a:t>Alice</a:t>
            </a:r>
            <a:endParaRPr lang="zh-CN" altLang="en-US" b="1" dirty="0">
              <a:latin typeface="+mn-lt"/>
            </a:endParaRPr>
          </a:p>
        </p:txBody>
      </p:sp>
      <p:sp>
        <p:nvSpPr>
          <p:cNvPr id="7" name="文本框 6">
            <a:extLst>
              <a:ext uri="{FF2B5EF4-FFF2-40B4-BE49-F238E27FC236}">
                <a16:creationId xmlns:a16="http://schemas.microsoft.com/office/drawing/2014/main" id="{794C30DD-B9E5-4D6D-9AF3-AF4B0D8E40E3}"/>
              </a:ext>
            </a:extLst>
          </p:cNvPr>
          <p:cNvSpPr txBox="1"/>
          <p:nvPr/>
        </p:nvSpPr>
        <p:spPr>
          <a:xfrm>
            <a:off x="9492208" y="4867276"/>
            <a:ext cx="675185" cy="461665"/>
          </a:xfrm>
          <a:prstGeom prst="rect">
            <a:avLst/>
          </a:prstGeom>
          <a:noFill/>
        </p:spPr>
        <p:txBody>
          <a:bodyPr wrap="none" rtlCol="0">
            <a:spAutoFit/>
          </a:bodyPr>
          <a:lstStyle/>
          <a:p>
            <a:pPr algn="ctr"/>
            <a:r>
              <a:rPr lang="en-US" altLang="zh-CN" b="1" dirty="0">
                <a:latin typeface="+mn-lt"/>
              </a:rPr>
              <a:t>Bob</a:t>
            </a:r>
            <a:endParaRPr lang="zh-CN" altLang="en-US" b="1" dirty="0">
              <a:latin typeface="+mn-lt"/>
            </a:endParaRPr>
          </a:p>
        </p:txBody>
      </p:sp>
      <p:pic>
        <p:nvPicPr>
          <p:cNvPr id="8" name="图片 7">
            <a:extLst>
              <a:ext uri="{FF2B5EF4-FFF2-40B4-BE49-F238E27FC236}">
                <a16:creationId xmlns:a16="http://schemas.microsoft.com/office/drawing/2014/main" id="{13ED3960-5624-44BB-AFD5-E56838550901}"/>
              </a:ext>
            </a:extLst>
          </p:cNvPr>
          <p:cNvPicPr>
            <a:picLocks noChangeAspect="1"/>
          </p:cNvPicPr>
          <p:nvPr/>
        </p:nvPicPr>
        <p:blipFill>
          <a:blip r:embed="rId4" cstate="email">
            <a:extLst>
              <a:ext uri="{BEBA8EAE-BF5A-486C-A8C5-ECC9F3942E4B}">
                <a14:imgProps xmlns:a14="http://schemas.microsoft.com/office/drawing/2010/main">
                  <a14:imgLayer r:embed="rId5">
                    <a14:imgEffect>
                      <a14:backgroundRemoval t="0" b="99194" l="893" r="100000">
                        <a14:foregroundMark x1="25893" y1="82258" x2="25893" y2="82258"/>
                        <a14:foregroundMark x1="41964" y1="69355" x2="8036" y2="87903"/>
                        <a14:foregroundMark x1="77679" y1="68548" x2="99107" y2="80645"/>
                        <a14:foregroundMark x1="31250" y1="70968" x2="893" y2="90323"/>
                        <a14:foregroundMark x1="43750" y1="16935" x2="82143" y2="46774"/>
                        <a14:foregroundMark x1="33929" y1="20968" x2="27679" y2="57258"/>
                        <a14:foregroundMark x1="15179" y1="57258" x2="38393" y2="67742"/>
                        <a14:foregroundMark x1="75893" y1="76613" x2="92857" y2="91129"/>
                        <a14:foregroundMark x1="64286" y1="83065" x2="72321" y2="95161"/>
                        <a14:foregroundMark x1="48214" y1="79839" x2="68750" y2="94355"/>
                        <a14:foregroundMark x1="27679" y1="92742" x2="65179" y2="87097"/>
                      </a14:backgroundRemoval>
                    </a14:imgEffect>
                  </a14:imgLayer>
                </a14:imgProps>
              </a:ext>
              <a:ext uri="{28A0092B-C50C-407E-A947-70E740481C1C}">
                <a14:useLocalDpi xmlns:a14="http://schemas.microsoft.com/office/drawing/2010/main"/>
              </a:ext>
            </a:extLst>
          </a:blip>
          <a:stretch>
            <a:fillRect/>
          </a:stretch>
        </p:blipFill>
        <p:spPr>
          <a:xfrm>
            <a:off x="1962704" y="4030703"/>
            <a:ext cx="646592" cy="715870"/>
          </a:xfrm>
          <a:prstGeom prst="rect">
            <a:avLst/>
          </a:prstGeom>
        </p:spPr>
      </p:pic>
      <p:pic>
        <p:nvPicPr>
          <p:cNvPr id="9" name="图片 8">
            <a:extLst>
              <a:ext uri="{FF2B5EF4-FFF2-40B4-BE49-F238E27FC236}">
                <a16:creationId xmlns:a16="http://schemas.microsoft.com/office/drawing/2014/main" id="{DE16B467-7F61-4621-8FD1-9E73F4DC380F}"/>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0" b="100000" l="0" r="100000">
                        <a14:foregroundMark x1="30147" y1="29323" x2="58824" y2="11278"/>
                        <a14:foregroundMark x1="38971" y1="45865" x2="66912" y2="24060"/>
                        <a14:foregroundMark x1="17647" y1="72180" x2="27206" y2="90226"/>
                        <a14:foregroundMark x1="35294" y1="66917" x2="59559" y2="87218"/>
                        <a14:foregroundMark x1="67647" y1="70677" x2="88971" y2="89474"/>
                        <a14:foregroundMark x1="97059" y1="90977" x2="77941" y2="72180"/>
                        <a14:foregroundMark x1="18382" y1="95489" x2="19118" y2="70677"/>
                        <a14:foregroundMark x1="52941" y1="53383" x2="51471" y2="75940"/>
                        <a14:foregroundMark x1="7353" y1="76692" x2="15441" y2="87970"/>
                        <a14:foregroundMark x1="6618" y1="91729" x2="12500" y2="89474"/>
                        <a14:foregroundMark x1="56618" y1="60150" x2="55882" y2="72180"/>
                        <a14:foregroundMark x1="46324" y1="58647" x2="44118" y2="69925"/>
                        <a14:foregroundMark x1="79412" y1="93985" x2="64706" y2="87970"/>
                        <a14:foregroundMark x1="58824" y1="53383" x2="58824" y2="38346"/>
                        <a14:foregroundMark x1="58824" y1="18045" x2="71324" y2="25564"/>
                        <a14:foregroundMark x1="50000" y1="10526" x2="66912" y2="7519"/>
                        <a14:foregroundMark x1="37500" y1="14286" x2="48529" y2="5263"/>
                        <a14:foregroundMark x1="30882" y1="26316" x2="38235" y2="11278"/>
                      </a14:backgroundRemoval>
                    </a14:imgEffect>
                  </a14:imgLayer>
                </a14:imgProps>
              </a:ext>
            </a:extLst>
          </a:blip>
          <a:stretch>
            <a:fillRect/>
          </a:stretch>
        </p:blipFill>
        <p:spPr>
          <a:xfrm>
            <a:off x="9448927" y="4030703"/>
            <a:ext cx="685455" cy="670334"/>
          </a:xfrm>
          <a:prstGeom prst="rect">
            <a:avLst/>
          </a:prstGeom>
        </p:spPr>
      </p:pic>
      <p:pic>
        <p:nvPicPr>
          <p:cNvPr id="10" name="Picture 6" descr="Eve">
            <a:extLst>
              <a:ext uri="{FF2B5EF4-FFF2-40B4-BE49-F238E27FC236}">
                <a16:creationId xmlns:a16="http://schemas.microsoft.com/office/drawing/2014/main" id="{10326269-9184-4B2E-95EC-2262DFE6E224}"/>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306924" y="5986166"/>
            <a:ext cx="696823" cy="8337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 name="文本框 10">
            <a:extLst>
              <a:ext uri="{FF2B5EF4-FFF2-40B4-BE49-F238E27FC236}">
                <a16:creationId xmlns:a16="http://schemas.microsoft.com/office/drawing/2014/main" id="{79541149-C26B-4977-A7F8-9DD36A14AD3B}"/>
              </a:ext>
            </a:extLst>
          </p:cNvPr>
          <p:cNvSpPr txBox="1"/>
          <p:nvPr/>
        </p:nvSpPr>
        <p:spPr>
          <a:xfrm>
            <a:off x="6295326" y="6172200"/>
            <a:ext cx="635110" cy="461665"/>
          </a:xfrm>
          <a:prstGeom prst="rect">
            <a:avLst/>
          </a:prstGeom>
          <a:noFill/>
        </p:spPr>
        <p:txBody>
          <a:bodyPr wrap="none" rtlCol="0">
            <a:spAutoFit/>
          </a:bodyPr>
          <a:lstStyle/>
          <a:p>
            <a:pPr algn="ctr"/>
            <a:r>
              <a:rPr lang="en-US" altLang="zh-CN" b="1" dirty="0">
                <a:latin typeface="+mn-lt"/>
              </a:rPr>
              <a:t>Eve</a:t>
            </a:r>
            <a:endParaRPr lang="zh-CN" altLang="en-US" b="1" dirty="0">
              <a:latin typeface="+mn-lt"/>
            </a:endParaRPr>
          </a:p>
        </p:txBody>
      </p:sp>
      <p:cxnSp>
        <p:nvCxnSpPr>
          <p:cNvPr id="13" name="直接箭头连接符 12">
            <a:extLst>
              <a:ext uri="{FF2B5EF4-FFF2-40B4-BE49-F238E27FC236}">
                <a16:creationId xmlns:a16="http://schemas.microsoft.com/office/drawing/2014/main" id="{8FDA4944-7B93-497C-BD40-1C94DDBE922E}"/>
              </a:ext>
            </a:extLst>
          </p:cNvPr>
          <p:cNvCxnSpPr/>
          <p:nvPr/>
        </p:nvCxnSpPr>
        <p:spPr bwMode="auto">
          <a:xfrm>
            <a:off x="2756030" y="4701037"/>
            <a:ext cx="6495432" cy="0"/>
          </a:xfrm>
          <a:prstGeom prst="straightConnector1">
            <a:avLst/>
          </a:prstGeom>
          <a:solidFill>
            <a:schemeClr val="accent1"/>
          </a:solidFill>
          <a:ln w="76200" cap="flat" cmpd="sng" algn="ctr">
            <a:solidFill>
              <a:schemeClr val="tx1"/>
            </a:solidFill>
            <a:prstDash val="sysDot"/>
            <a:round/>
            <a:headEnd type="none" w="med" len="med"/>
            <a:tailEnd type="stealth" w="lg" len="lg"/>
          </a:ln>
          <a:effectLst/>
        </p:spPr>
      </p:cxnSp>
      <p:cxnSp>
        <p:nvCxnSpPr>
          <p:cNvPr id="15" name="直接箭头连接符 14">
            <a:extLst>
              <a:ext uri="{FF2B5EF4-FFF2-40B4-BE49-F238E27FC236}">
                <a16:creationId xmlns:a16="http://schemas.microsoft.com/office/drawing/2014/main" id="{662428C8-6C24-4F5C-808E-6423120616E0}"/>
              </a:ext>
            </a:extLst>
          </p:cNvPr>
          <p:cNvCxnSpPr>
            <a:cxnSpLocks/>
          </p:cNvCxnSpPr>
          <p:nvPr/>
        </p:nvCxnSpPr>
        <p:spPr bwMode="auto">
          <a:xfrm>
            <a:off x="4963710" y="4810239"/>
            <a:ext cx="636990" cy="1085736"/>
          </a:xfrm>
          <a:prstGeom prst="straightConnector1">
            <a:avLst/>
          </a:prstGeom>
          <a:solidFill>
            <a:schemeClr val="accent1"/>
          </a:solidFill>
          <a:ln w="47625" cap="flat" cmpd="sng" algn="ctr">
            <a:solidFill>
              <a:schemeClr val="accent5"/>
            </a:solidFill>
            <a:prstDash val="sysDash"/>
            <a:round/>
            <a:headEnd type="none" w="med" len="med"/>
            <a:tailEnd type="stealth" w="lg" len="lg"/>
          </a:ln>
          <a:effectLst/>
        </p:spPr>
      </p:cxnSp>
      <p:cxnSp>
        <p:nvCxnSpPr>
          <p:cNvPr id="20" name="直接箭头连接符 19">
            <a:extLst>
              <a:ext uri="{FF2B5EF4-FFF2-40B4-BE49-F238E27FC236}">
                <a16:creationId xmlns:a16="http://schemas.microsoft.com/office/drawing/2014/main" id="{22417B86-0D4E-4167-A613-E969F777EFB5}"/>
              </a:ext>
            </a:extLst>
          </p:cNvPr>
          <p:cNvCxnSpPr>
            <a:cxnSpLocks/>
          </p:cNvCxnSpPr>
          <p:nvPr/>
        </p:nvCxnSpPr>
        <p:spPr bwMode="auto">
          <a:xfrm flipV="1">
            <a:off x="5806278" y="4829251"/>
            <a:ext cx="394936" cy="1066724"/>
          </a:xfrm>
          <a:prstGeom prst="straightConnector1">
            <a:avLst/>
          </a:prstGeom>
          <a:solidFill>
            <a:schemeClr val="accent1"/>
          </a:solidFill>
          <a:ln w="47625" cap="flat" cmpd="sng" algn="ctr">
            <a:solidFill>
              <a:schemeClr val="accent5"/>
            </a:solidFill>
            <a:prstDash val="sysDash"/>
            <a:round/>
            <a:headEnd type="none" w="med" len="med"/>
            <a:tailEnd type="stealth" w="lg" len="lg"/>
          </a:ln>
          <a:effectLst/>
        </p:spPr>
      </p:cxnSp>
      <p:pic>
        <p:nvPicPr>
          <p:cNvPr id="23" name="图片 22">
            <a:extLst>
              <a:ext uri="{FF2B5EF4-FFF2-40B4-BE49-F238E27FC236}">
                <a16:creationId xmlns:a16="http://schemas.microsoft.com/office/drawing/2014/main" id="{9CEB5822-4E9E-44DF-B739-7241B5CFE3BA}"/>
              </a:ext>
            </a:extLst>
          </p:cNvPr>
          <p:cNvPicPr>
            <a:picLocks noChangeAspect="1"/>
          </p:cNvPicPr>
          <p:nvPr/>
        </p:nvPicPr>
        <p:blipFill>
          <a:blip r:embed="rId9"/>
          <a:stretch>
            <a:fillRect/>
          </a:stretch>
        </p:blipFill>
        <p:spPr>
          <a:xfrm>
            <a:off x="2743819" y="4107798"/>
            <a:ext cx="1361425" cy="465026"/>
          </a:xfrm>
          <a:prstGeom prst="rect">
            <a:avLst/>
          </a:prstGeom>
        </p:spPr>
      </p:pic>
      <p:pic>
        <p:nvPicPr>
          <p:cNvPr id="24" name="图片 23">
            <a:extLst>
              <a:ext uri="{FF2B5EF4-FFF2-40B4-BE49-F238E27FC236}">
                <a16:creationId xmlns:a16="http://schemas.microsoft.com/office/drawing/2014/main" id="{1DE9B9CD-86A3-4A3E-9EF4-69EC4E0606DA}"/>
              </a:ext>
            </a:extLst>
          </p:cNvPr>
          <p:cNvPicPr>
            <a:picLocks noChangeAspect="1"/>
          </p:cNvPicPr>
          <p:nvPr/>
        </p:nvPicPr>
        <p:blipFill>
          <a:blip r:embed="rId10"/>
          <a:stretch>
            <a:fillRect/>
          </a:stretch>
        </p:blipFill>
        <p:spPr>
          <a:xfrm>
            <a:off x="8108867" y="3989211"/>
            <a:ext cx="785481" cy="508352"/>
          </a:xfrm>
          <a:prstGeom prst="rect">
            <a:avLst/>
          </a:prstGeom>
        </p:spPr>
      </p:pic>
      <p:sp>
        <p:nvSpPr>
          <p:cNvPr id="25" name="等腰三角形 24">
            <a:extLst>
              <a:ext uri="{FF2B5EF4-FFF2-40B4-BE49-F238E27FC236}">
                <a16:creationId xmlns:a16="http://schemas.microsoft.com/office/drawing/2014/main" id="{2CE589B0-33E8-452E-971B-E16AB701388C}"/>
              </a:ext>
            </a:extLst>
          </p:cNvPr>
          <p:cNvSpPr/>
          <p:nvPr/>
        </p:nvSpPr>
        <p:spPr>
          <a:xfrm rot="10800000">
            <a:off x="7511008" y="3649801"/>
            <a:ext cx="1981200" cy="211197"/>
          </a:xfrm>
          <a:prstGeom prst="triangle">
            <a:avLst/>
          </a:prstGeom>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26" name="文本框 25">
            <a:extLst>
              <a:ext uri="{FF2B5EF4-FFF2-40B4-BE49-F238E27FC236}">
                <a16:creationId xmlns:a16="http://schemas.microsoft.com/office/drawing/2014/main" id="{A1626629-4616-4179-84BB-E59D63033FE7}"/>
              </a:ext>
            </a:extLst>
          </p:cNvPr>
          <p:cNvSpPr txBox="1"/>
          <p:nvPr/>
        </p:nvSpPr>
        <p:spPr>
          <a:xfrm>
            <a:off x="3180782" y="5362614"/>
            <a:ext cx="1614545" cy="461665"/>
          </a:xfrm>
          <a:prstGeom prst="rect">
            <a:avLst/>
          </a:prstGeom>
          <a:noFill/>
        </p:spPr>
        <p:txBody>
          <a:bodyPr wrap="none" rtlCol="0">
            <a:spAutoFit/>
          </a:bodyPr>
          <a:lstStyle/>
          <a:p>
            <a:pPr algn="ctr"/>
            <a:r>
              <a:rPr lang="en-US" altLang="zh-CN" dirty="0">
                <a:latin typeface="+mn-lt"/>
              </a:rPr>
              <a:t>SMTP/HTTP</a:t>
            </a:r>
            <a:endParaRPr lang="zh-CN" altLang="en-US" dirty="0">
              <a:latin typeface="+mn-lt"/>
            </a:endParaRPr>
          </a:p>
        </p:txBody>
      </p:sp>
      <p:sp>
        <p:nvSpPr>
          <p:cNvPr id="27" name="文本框 26">
            <a:extLst>
              <a:ext uri="{FF2B5EF4-FFF2-40B4-BE49-F238E27FC236}">
                <a16:creationId xmlns:a16="http://schemas.microsoft.com/office/drawing/2014/main" id="{0E706547-45FE-48BD-9027-9ABDC8F7BBCA}"/>
              </a:ext>
            </a:extLst>
          </p:cNvPr>
          <p:cNvSpPr txBox="1"/>
          <p:nvPr/>
        </p:nvSpPr>
        <p:spPr>
          <a:xfrm>
            <a:off x="6730702" y="5365129"/>
            <a:ext cx="2276584" cy="461665"/>
          </a:xfrm>
          <a:prstGeom prst="rect">
            <a:avLst/>
          </a:prstGeom>
          <a:noFill/>
        </p:spPr>
        <p:txBody>
          <a:bodyPr wrap="none" rtlCol="0">
            <a:spAutoFit/>
          </a:bodyPr>
          <a:lstStyle/>
          <a:p>
            <a:pPr algn="ctr"/>
            <a:r>
              <a:rPr lang="en-US" altLang="zh-CN" dirty="0">
                <a:latin typeface="+mn-lt"/>
              </a:rPr>
              <a:t>HTTP/POP3/IMAP</a:t>
            </a:r>
            <a:endParaRPr lang="zh-CN" altLang="en-US" dirty="0">
              <a:latin typeface="+mn-lt"/>
            </a:endParaRPr>
          </a:p>
        </p:txBody>
      </p:sp>
      <p:pic>
        <p:nvPicPr>
          <p:cNvPr id="32" name="图片 31">
            <a:extLst>
              <a:ext uri="{FF2B5EF4-FFF2-40B4-BE49-F238E27FC236}">
                <a16:creationId xmlns:a16="http://schemas.microsoft.com/office/drawing/2014/main" id="{DA837078-B913-4B95-B0D3-10D2FCF8E52A}"/>
              </a:ext>
            </a:extLst>
          </p:cNvPr>
          <p:cNvPicPr>
            <a:picLocks noChangeAspect="1"/>
          </p:cNvPicPr>
          <p:nvPr/>
        </p:nvPicPr>
        <p:blipFill>
          <a:blip r:embed="rId3"/>
          <a:stretch>
            <a:fillRect/>
          </a:stretch>
        </p:blipFill>
        <p:spPr>
          <a:xfrm>
            <a:off x="2677122" y="2161234"/>
            <a:ext cx="2185530" cy="1421885"/>
          </a:xfrm>
          <a:prstGeom prst="rect">
            <a:avLst/>
          </a:prstGeom>
        </p:spPr>
      </p:pic>
      <p:sp>
        <p:nvSpPr>
          <p:cNvPr id="33" name="等腰三角形 32">
            <a:extLst>
              <a:ext uri="{FF2B5EF4-FFF2-40B4-BE49-F238E27FC236}">
                <a16:creationId xmlns:a16="http://schemas.microsoft.com/office/drawing/2014/main" id="{634C8205-0238-4D05-BEDD-8939BB5649B8}"/>
              </a:ext>
            </a:extLst>
          </p:cNvPr>
          <p:cNvSpPr/>
          <p:nvPr/>
        </p:nvSpPr>
        <p:spPr>
          <a:xfrm rot="10800000">
            <a:off x="3045615" y="3730345"/>
            <a:ext cx="1361425" cy="271411"/>
          </a:xfrm>
          <a:prstGeom prst="triangle">
            <a:avLst/>
          </a:prstGeom>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35" name="文本框 34">
            <a:extLst>
              <a:ext uri="{FF2B5EF4-FFF2-40B4-BE49-F238E27FC236}">
                <a16:creationId xmlns:a16="http://schemas.microsoft.com/office/drawing/2014/main" id="{BF64B602-8F9C-40E8-B337-46008ED52C20}"/>
              </a:ext>
            </a:extLst>
          </p:cNvPr>
          <p:cNvSpPr txBox="1"/>
          <p:nvPr/>
        </p:nvSpPr>
        <p:spPr>
          <a:xfrm>
            <a:off x="4103409" y="2888478"/>
            <a:ext cx="3164649" cy="1569660"/>
          </a:xfrm>
          <a:prstGeom prst="rect">
            <a:avLst/>
          </a:prstGeom>
          <a:solidFill>
            <a:schemeClr val="accent3">
              <a:lumMod val="20000"/>
              <a:lumOff val="80000"/>
              <a:alpha val="52000"/>
            </a:schemeClr>
          </a:solidFill>
        </p:spPr>
        <p:txBody>
          <a:bodyPr wrap="none" rtlCol="0">
            <a:spAutoFit/>
          </a:bodyPr>
          <a:lstStyle/>
          <a:p>
            <a:pPr marL="342900" indent="-342900">
              <a:buFont typeface="Arial" panose="020B0604020202020204" pitchFamily="34" charset="0"/>
              <a:buChar char="•"/>
            </a:pPr>
            <a:r>
              <a:rPr lang="en-US" altLang="zh-CN" dirty="0">
                <a:latin typeface="+mn-lt"/>
              </a:rPr>
              <a:t>Message confidentiality</a:t>
            </a:r>
          </a:p>
          <a:p>
            <a:pPr marL="342900" indent="-342900">
              <a:buFont typeface="Arial" panose="020B0604020202020204" pitchFamily="34" charset="0"/>
              <a:buChar char="•"/>
            </a:pPr>
            <a:r>
              <a:rPr lang="en-US" altLang="zh-CN" dirty="0">
                <a:latin typeface="+mn-lt"/>
              </a:rPr>
              <a:t>Message integrality</a:t>
            </a:r>
          </a:p>
          <a:p>
            <a:pPr marL="342900" indent="-342900">
              <a:buFont typeface="Arial" panose="020B0604020202020204" pitchFamily="34" charset="0"/>
              <a:buChar char="•"/>
            </a:pPr>
            <a:r>
              <a:rPr lang="en-US" altLang="zh-CN" dirty="0">
                <a:latin typeface="+mn-lt"/>
              </a:rPr>
              <a:t>Sender identity</a:t>
            </a:r>
          </a:p>
          <a:p>
            <a:pPr marL="342900" indent="-342900">
              <a:buFont typeface="Arial" panose="020B0604020202020204" pitchFamily="34" charset="0"/>
              <a:buChar char="•"/>
            </a:pPr>
            <a:r>
              <a:rPr lang="en-US" altLang="zh-CN" dirty="0">
                <a:latin typeface="+mn-lt"/>
              </a:rPr>
              <a:t>Receiver identity</a:t>
            </a:r>
          </a:p>
        </p:txBody>
      </p:sp>
    </p:spTree>
    <p:extLst>
      <p:ext uri="{BB962C8B-B14F-4D97-AF65-F5344CB8AC3E}">
        <p14:creationId xmlns:p14="http://schemas.microsoft.com/office/powerpoint/2010/main" val="1314697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Desirable security goals for Email</a:t>
            </a:r>
            <a:endParaRPr lang="zh-CN" altLang="en-US" dirty="0"/>
          </a:p>
        </p:txBody>
      </p:sp>
      <p:sp>
        <p:nvSpPr>
          <p:cNvPr id="4" name="内容占位符 3"/>
          <p:cNvSpPr>
            <a:spLocks noGrp="1"/>
          </p:cNvSpPr>
          <p:nvPr>
            <p:ph idx="1"/>
          </p:nvPr>
        </p:nvSpPr>
        <p:spPr/>
        <p:txBody>
          <a:bodyPr/>
          <a:lstStyle/>
          <a:p>
            <a:pPr marL="0" indent="0">
              <a:buNone/>
            </a:pPr>
            <a:r>
              <a:rPr lang="en-US" altLang="zh-CN" b="1" dirty="0">
                <a:solidFill>
                  <a:schemeClr val="accent5"/>
                </a:solidFill>
              </a:rPr>
              <a:t>(1) Sender authentication</a:t>
            </a:r>
          </a:p>
          <a:p>
            <a:pPr lvl="1"/>
            <a:r>
              <a:rPr lang="en-US" altLang="zh-CN" dirty="0"/>
              <a:t>It is Alice who is sending the email</a:t>
            </a:r>
          </a:p>
          <a:p>
            <a:pPr marL="0" indent="0">
              <a:buNone/>
            </a:pPr>
            <a:r>
              <a:rPr lang="en-US" altLang="zh-CN" b="1" dirty="0">
                <a:solidFill>
                  <a:schemeClr val="accent5"/>
                </a:solidFill>
              </a:rPr>
              <a:t>(2) Receiver authentication</a:t>
            </a:r>
          </a:p>
          <a:p>
            <a:pPr lvl="1"/>
            <a:r>
              <a:rPr lang="en-US" altLang="zh-CN" dirty="0"/>
              <a:t>Alice wants to make sure that she is sending to the true Bob, not someone else impersonating Bob</a:t>
            </a:r>
          </a:p>
          <a:p>
            <a:pPr marL="0" indent="0">
              <a:buNone/>
            </a:pPr>
            <a:r>
              <a:rPr lang="en-US" altLang="zh-CN" b="1" dirty="0">
                <a:solidFill>
                  <a:schemeClr val="accent5"/>
                </a:solidFill>
              </a:rPr>
              <a:t>(3) Confidentiality</a:t>
            </a:r>
          </a:p>
          <a:p>
            <a:pPr lvl="1"/>
            <a:r>
              <a:rPr lang="en-US" altLang="zh-CN" dirty="0"/>
              <a:t>No one else can read the content of the email</a:t>
            </a:r>
          </a:p>
          <a:p>
            <a:pPr marL="0" indent="0">
              <a:buNone/>
            </a:pPr>
            <a:r>
              <a:rPr lang="en-US" altLang="zh-CN" b="1" dirty="0">
                <a:solidFill>
                  <a:schemeClr val="accent5"/>
                </a:solidFill>
              </a:rPr>
              <a:t>(4) Integrity</a:t>
            </a:r>
          </a:p>
          <a:p>
            <a:pPr lvl="1"/>
            <a:r>
              <a:rPr lang="en-US" altLang="zh-CN" dirty="0"/>
              <a:t>The email was not altered. </a:t>
            </a:r>
            <a:endParaRPr lang="zh-CN" altLang="en-US" dirty="0"/>
          </a:p>
        </p:txBody>
      </p:sp>
      <p:sp>
        <p:nvSpPr>
          <p:cNvPr id="3" name="灯片编号占位符 2"/>
          <p:cNvSpPr>
            <a:spLocks noGrp="1"/>
          </p:cNvSpPr>
          <p:nvPr>
            <p:ph type="sldNum" sz="quarter" idx="12"/>
          </p:nvPr>
        </p:nvSpPr>
        <p:spPr/>
        <p:txBody>
          <a:bodyPr/>
          <a:lstStyle/>
          <a:p>
            <a:pPr>
              <a:defRPr/>
            </a:pPr>
            <a:fld id="{B5976719-4C93-4032-AE44-9AF0CDE2F195}" type="slidenum">
              <a:rPr lang="en-US" altLang="zh-CN" smtClean="0"/>
              <a:pPr>
                <a:defRPr/>
              </a:pPr>
              <a:t>113</a:t>
            </a:fld>
            <a:endParaRPr lang="en-US" altLang="zh-CN" dirty="0"/>
          </a:p>
        </p:txBody>
      </p:sp>
    </p:spTree>
    <p:extLst>
      <p:ext uri="{BB962C8B-B14F-4D97-AF65-F5344CB8AC3E}">
        <p14:creationId xmlns:p14="http://schemas.microsoft.com/office/powerpoint/2010/main" val="258292902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idx="1"/>
          </p:nvPr>
        </p:nvSpPr>
        <p:spPr/>
        <p:txBody>
          <a:bodyPr/>
          <a:lstStyle/>
          <a:p>
            <a:r>
              <a:rPr lang="en-US" altLang="zh-CN" dirty="0"/>
              <a:t>First, how do we achieve confidentiality?</a:t>
            </a:r>
          </a:p>
        </p:txBody>
      </p:sp>
      <p:sp>
        <p:nvSpPr>
          <p:cNvPr id="2" name="灯片编号占位符 1"/>
          <p:cNvSpPr>
            <a:spLocks noGrp="1"/>
          </p:cNvSpPr>
          <p:nvPr>
            <p:ph type="sldNum" sz="quarter" idx="12"/>
          </p:nvPr>
        </p:nvSpPr>
        <p:spPr/>
        <p:txBody>
          <a:bodyPr/>
          <a:lstStyle/>
          <a:p>
            <a:pPr>
              <a:defRPr/>
            </a:pPr>
            <a:fld id="{F769371F-0F95-4BDF-9A9A-7FF549C12214}" type="slidenum">
              <a:rPr lang="en-US" altLang="zh-CN" smtClean="0"/>
              <a:pPr>
                <a:defRPr/>
              </a:pPr>
              <a:t>114</a:t>
            </a:fld>
            <a:endParaRPr lang="en-US" altLang="zh-CN" dirty="0"/>
          </a:p>
        </p:txBody>
      </p:sp>
    </p:spTree>
    <p:extLst>
      <p:ext uri="{BB962C8B-B14F-4D97-AF65-F5344CB8AC3E}">
        <p14:creationId xmlns:p14="http://schemas.microsoft.com/office/powerpoint/2010/main" val="41796034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r>
              <a:rPr lang="en-US" dirty="0"/>
              <a:t>Achieving confidentiality (1)</a:t>
            </a:r>
          </a:p>
        </p:txBody>
      </p:sp>
      <p:sp>
        <p:nvSpPr>
          <p:cNvPr id="3" name="灯片编号占位符 2"/>
          <p:cNvSpPr>
            <a:spLocks noGrp="1"/>
          </p:cNvSpPr>
          <p:nvPr>
            <p:ph type="sldNum" sz="quarter" idx="12"/>
          </p:nvPr>
        </p:nvSpPr>
        <p:spPr/>
        <p:txBody>
          <a:bodyPr/>
          <a:lstStyle/>
          <a:p>
            <a:fld id="{B5976719-4C93-4032-AE44-9AF0CDE2F195}" type="slidenum">
              <a:rPr lang="en-US" altLang="zh-CN" smtClean="0"/>
              <a:pPr/>
              <a:t>115</a:t>
            </a:fld>
            <a:endParaRPr lang="en-US" altLang="zh-CN" dirty="0"/>
          </a:p>
        </p:txBody>
      </p:sp>
      <p:sp>
        <p:nvSpPr>
          <p:cNvPr id="88067" name="Text Box 3"/>
          <p:cNvSpPr txBox="1">
            <a:spLocks noChangeArrowheads="1"/>
          </p:cNvSpPr>
          <p:nvPr/>
        </p:nvSpPr>
        <p:spPr bwMode="auto">
          <a:xfrm>
            <a:off x="2052639" y="4719638"/>
            <a:ext cx="5560305" cy="1938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2400" i="1" dirty="0">
                <a:solidFill>
                  <a:srgbClr val="C00000"/>
                </a:solidFill>
                <a:latin typeface="+mn-lt"/>
              </a:rPr>
              <a:t>Alice:</a:t>
            </a:r>
          </a:p>
          <a:p>
            <a:pPr marL="396875" indent="-277813">
              <a:buClr>
                <a:srgbClr val="000090"/>
              </a:buClr>
              <a:buSzPct val="100000"/>
              <a:buFont typeface="Wingdings" charset="2"/>
              <a:buChar char="§"/>
            </a:pPr>
            <a:r>
              <a:rPr lang="en-US" sz="2400" dirty="0">
                <a:latin typeface="+mn-lt"/>
              </a:rPr>
              <a:t>generates random </a:t>
            </a:r>
            <a:r>
              <a:rPr lang="en-US" sz="2400" i="1" dirty="0">
                <a:latin typeface="+mn-lt"/>
              </a:rPr>
              <a:t>symmetric</a:t>
            </a:r>
            <a:r>
              <a:rPr lang="en-US" sz="2400" dirty="0">
                <a:latin typeface="+mn-lt"/>
              </a:rPr>
              <a:t> private key, K</a:t>
            </a:r>
            <a:r>
              <a:rPr lang="en-US" sz="2400" baseline="-25000" dirty="0">
                <a:latin typeface="+mn-lt"/>
              </a:rPr>
              <a:t>S</a:t>
            </a:r>
            <a:endParaRPr lang="en-US" sz="2400" dirty="0">
              <a:latin typeface="+mn-lt"/>
            </a:endParaRPr>
          </a:p>
          <a:p>
            <a:pPr marL="396875" indent="-277813">
              <a:buClr>
                <a:srgbClr val="000090"/>
              </a:buClr>
              <a:buSzPct val="100000"/>
              <a:buFont typeface="Wingdings" charset="2"/>
              <a:buChar char="§"/>
            </a:pPr>
            <a:r>
              <a:rPr lang="en-US" sz="2400" dirty="0">
                <a:latin typeface="+mn-lt"/>
              </a:rPr>
              <a:t>encrypts message with K</a:t>
            </a:r>
            <a:r>
              <a:rPr lang="en-US" sz="2400" baseline="-25000" dirty="0">
                <a:latin typeface="+mn-lt"/>
              </a:rPr>
              <a:t>S  </a:t>
            </a:r>
            <a:r>
              <a:rPr lang="en-US" sz="2400" dirty="0">
                <a:latin typeface="+mn-lt"/>
              </a:rPr>
              <a:t>(for efficiency)</a:t>
            </a:r>
          </a:p>
          <a:p>
            <a:pPr marL="396875" indent="-277813">
              <a:buClr>
                <a:srgbClr val="000090"/>
              </a:buClr>
              <a:buSzPct val="100000"/>
              <a:buFont typeface="Wingdings" charset="2"/>
              <a:buChar char="§"/>
            </a:pPr>
            <a:r>
              <a:rPr lang="en-US" sz="2400" dirty="0">
                <a:latin typeface="+mn-lt"/>
              </a:rPr>
              <a:t>also encrypts K</a:t>
            </a:r>
            <a:r>
              <a:rPr lang="en-US" sz="2400" baseline="-25000" dirty="0">
                <a:latin typeface="+mn-lt"/>
              </a:rPr>
              <a:t>S</a:t>
            </a:r>
            <a:r>
              <a:rPr lang="en-US" sz="2400" dirty="0">
                <a:latin typeface="+mn-lt"/>
              </a:rPr>
              <a:t> with Bob</a:t>
            </a:r>
            <a:r>
              <a:rPr lang="en-US" altLang="ja-JP" sz="2400" dirty="0">
                <a:latin typeface="+mn-lt"/>
              </a:rPr>
              <a:t>'s public key</a:t>
            </a:r>
          </a:p>
          <a:p>
            <a:pPr marL="396875" indent="-277813">
              <a:buClr>
                <a:srgbClr val="000090"/>
              </a:buClr>
              <a:buSzPct val="100000"/>
              <a:buFont typeface="Wingdings" charset="2"/>
              <a:buChar char="§"/>
            </a:pPr>
            <a:r>
              <a:rPr lang="en-US" sz="2400" dirty="0">
                <a:latin typeface="+mn-lt"/>
              </a:rPr>
              <a:t>sends both K</a:t>
            </a:r>
            <a:r>
              <a:rPr lang="en-US" sz="2400" baseline="-25000" dirty="0">
                <a:latin typeface="+mn-lt"/>
              </a:rPr>
              <a:t>S</a:t>
            </a:r>
            <a:r>
              <a:rPr lang="en-US" sz="2400" dirty="0">
                <a:latin typeface="+mn-lt"/>
              </a:rPr>
              <a:t>(m) and K</a:t>
            </a:r>
            <a:r>
              <a:rPr lang="en-US" sz="2400" baseline="-25000" dirty="0">
                <a:latin typeface="+mn-lt"/>
              </a:rPr>
              <a:t>B</a:t>
            </a:r>
            <a:r>
              <a:rPr lang="en-US" sz="2400" dirty="0">
                <a:latin typeface="+mn-lt"/>
              </a:rPr>
              <a:t>(K</a:t>
            </a:r>
            <a:r>
              <a:rPr lang="en-US" sz="2400" baseline="-25000" dirty="0">
                <a:latin typeface="+mn-lt"/>
              </a:rPr>
              <a:t>S</a:t>
            </a:r>
            <a:r>
              <a:rPr lang="en-US" sz="2400" dirty="0">
                <a:latin typeface="+mn-lt"/>
              </a:rPr>
              <a:t>) to Bob</a:t>
            </a:r>
          </a:p>
        </p:txBody>
      </p:sp>
      <p:sp>
        <p:nvSpPr>
          <p:cNvPr id="88068" name="Text Box 4"/>
          <p:cNvSpPr txBox="1">
            <a:spLocks noChangeArrowheads="1"/>
          </p:cNvSpPr>
          <p:nvPr/>
        </p:nvSpPr>
        <p:spPr bwMode="auto">
          <a:xfrm>
            <a:off x="2046288" y="1341439"/>
            <a:ext cx="583102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buClr>
                <a:srgbClr val="000099"/>
              </a:buClr>
              <a:buSzPct val="75000"/>
            </a:pPr>
            <a:r>
              <a:rPr lang="en-US" sz="2400" dirty="0">
                <a:latin typeface="+mn-lt"/>
              </a:rPr>
              <a:t> Alice wants to send confidential e-mail, m, to Bob.</a:t>
            </a:r>
          </a:p>
        </p:txBody>
      </p:sp>
      <p:grpSp>
        <p:nvGrpSpPr>
          <p:cNvPr id="88069" name="Group 5"/>
          <p:cNvGrpSpPr>
            <a:grpSpLocks/>
          </p:cNvGrpSpPr>
          <p:nvPr/>
        </p:nvGrpSpPr>
        <p:grpSpPr bwMode="auto">
          <a:xfrm>
            <a:off x="2217739" y="1831975"/>
            <a:ext cx="7737475" cy="2827338"/>
            <a:chOff x="400" y="1749"/>
            <a:chExt cx="4874" cy="1781"/>
          </a:xfrm>
        </p:grpSpPr>
        <p:sp>
          <p:nvSpPr>
            <p:cNvPr id="88071" name="Freeform 6"/>
            <p:cNvSpPr>
              <a:spLocks/>
            </p:cNvSpPr>
            <p:nvPr/>
          </p:nvSpPr>
          <p:spPr bwMode="auto">
            <a:xfrm>
              <a:off x="2457" y="2479"/>
              <a:ext cx="841" cy="493"/>
            </a:xfrm>
            <a:custGeom>
              <a:avLst/>
              <a:gdLst>
                <a:gd name="T0" fmla="*/ 0 w 2135"/>
                <a:gd name="T1" fmla="*/ 0 h 1662"/>
                <a:gd name="T2" fmla="*/ 0 w 2135"/>
                <a:gd name="T3" fmla="*/ 0 h 1662"/>
                <a:gd name="T4" fmla="*/ 2 w 2135"/>
                <a:gd name="T5" fmla="*/ 0 h 1662"/>
                <a:gd name="T6" fmla="*/ 4 w 2135"/>
                <a:gd name="T7" fmla="*/ 0 h 1662"/>
                <a:gd name="T8" fmla="*/ 7 w 2135"/>
                <a:gd name="T9" fmla="*/ 0 h 1662"/>
                <a:gd name="T10" fmla="*/ 7 w 2135"/>
                <a:gd name="T11" fmla="*/ 1 h 1662"/>
                <a:gd name="T12" fmla="*/ 6 w 2135"/>
                <a:gd name="T13" fmla="*/ 1 h 1662"/>
                <a:gd name="T14" fmla="*/ 3 w 2135"/>
                <a:gd name="T15" fmla="*/ 1 h 1662"/>
                <a:gd name="T16" fmla="*/ 2 w 2135"/>
                <a:gd name="T17" fmla="*/ 1 h 1662"/>
                <a:gd name="T18" fmla="*/ 1 w 2135"/>
                <a:gd name="T19" fmla="*/ 1 h 1662"/>
                <a:gd name="T20" fmla="*/ 0 w 2135"/>
                <a:gd name="T21" fmla="*/ 0 h 166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135"/>
                <a:gd name="T34" fmla="*/ 0 h 1662"/>
                <a:gd name="T35" fmla="*/ 2135 w 2135"/>
                <a:gd name="T36" fmla="*/ 1662 h 166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35" h="1662">
                  <a:moveTo>
                    <a:pt x="27" y="652"/>
                  </a:moveTo>
                  <a:cubicBezTo>
                    <a:pt x="14" y="487"/>
                    <a:pt x="0" y="152"/>
                    <a:pt x="105" y="76"/>
                  </a:cubicBezTo>
                  <a:cubicBezTo>
                    <a:pt x="210" y="0"/>
                    <a:pt x="473" y="192"/>
                    <a:pt x="657" y="196"/>
                  </a:cubicBezTo>
                  <a:cubicBezTo>
                    <a:pt x="841" y="200"/>
                    <a:pt x="985" y="65"/>
                    <a:pt x="1209" y="100"/>
                  </a:cubicBezTo>
                  <a:cubicBezTo>
                    <a:pt x="1433" y="135"/>
                    <a:pt x="1867" y="232"/>
                    <a:pt x="2001" y="406"/>
                  </a:cubicBezTo>
                  <a:cubicBezTo>
                    <a:pt x="2135" y="580"/>
                    <a:pt x="2083" y="945"/>
                    <a:pt x="2013" y="1144"/>
                  </a:cubicBezTo>
                  <a:cubicBezTo>
                    <a:pt x="1943" y="1343"/>
                    <a:pt x="1781" y="1538"/>
                    <a:pt x="1581" y="1600"/>
                  </a:cubicBezTo>
                  <a:cubicBezTo>
                    <a:pt x="1381" y="1662"/>
                    <a:pt x="993" y="1571"/>
                    <a:pt x="813" y="1516"/>
                  </a:cubicBezTo>
                  <a:cubicBezTo>
                    <a:pt x="633" y="1461"/>
                    <a:pt x="606" y="1345"/>
                    <a:pt x="501" y="1270"/>
                  </a:cubicBezTo>
                  <a:cubicBezTo>
                    <a:pt x="396" y="1195"/>
                    <a:pt x="262" y="1169"/>
                    <a:pt x="183" y="1066"/>
                  </a:cubicBezTo>
                  <a:cubicBezTo>
                    <a:pt x="104" y="963"/>
                    <a:pt x="25" y="819"/>
                    <a:pt x="27" y="652"/>
                  </a:cubicBezTo>
                  <a:close/>
                </a:path>
              </a:pathLst>
            </a:custGeom>
            <a:solidFill>
              <a:srgbClr val="00CCFF"/>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en-US" dirty="0">
                <a:latin typeface="+mn-lt"/>
              </a:endParaRPr>
            </a:p>
          </p:txBody>
        </p:sp>
        <p:sp>
          <p:nvSpPr>
            <p:cNvPr id="88072" name="Line 7"/>
            <p:cNvSpPr>
              <a:spLocks noChangeShapeType="1"/>
            </p:cNvSpPr>
            <p:nvPr/>
          </p:nvSpPr>
          <p:spPr bwMode="auto">
            <a:xfrm>
              <a:off x="637" y="2280"/>
              <a:ext cx="319" cy="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ndParaRPr>
            </a:p>
          </p:txBody>
        </p:sp>
        <p:pic>
          <p:nvPicPr>
            <p:cNvPr id="88073" name="Picture 8" descr="BS00768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flipV="1">
              <a:off x="1219" y="1818"/>
              <a:ext cx="252" cy="1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88075" name="Group 10"/>
            <p:cNvGrpSpPr>
              <a:grpSpLocks/>
            </p:cNvGrpSpPr>
            <p:nvPr/>
          </p:nvGrpSpPr>
          <p:grpSpPr bwMode="auto">
            <a:xfrm>
              <a:off x="936" y="1968"/>
              <a:ext cx="475" cy="471"/>
              <a:chOff x="1631" y="250"/>
              <a:chExt cx="475" cy="471"/>
            </a:xfrm>
          </p:grpSpPr>
          <p:sp>
            <p:nvSpPr>
              <p:cNvPr id="88134" name="Rectangle 11"/>
              <p:cNvSpPr>
                <a:spLocks noChangeArrowheads="1"/>
              </p:cNvSpPr>
              <p:nvPr/>
            </p:nvSpPr>
            <p:spPr bwMode="auto">
              <a:xfrm>
                <a:off x="1631" y="438"/>
                <a:ext cx="475" cy="283"/>
              </a:xfrm>
              <a:prstGeom prst="rect">
                <a:avLst/>
              </a:prstGeom>
              <a:solidFill>
                <a:schemeClr val="bg1"/>
              </a:solidFill>
              <a:ln w="9525">
                <a:solidFill>
                  <a:schemeClr val="tx1"/>
                </a:solidFill>
                <a:miter lim="800000"/>
                <a:headEnd/>
                <a:tailEnd/>
              </a:ln>
            </p:spPr>
            <p:txBody>
              <a:bodyPr wrap="none" anchor="ctr"/>
              <a:lstStyle/>
              <a:p>
                <a:endParaRPr lang="en-US" dirty="0">
                  <a:latin typeface="+mn-lt"/>
                  <a:cs typeface="Arial" charset="0"/>
                </a:endParaRPr>
              </a:p>
            </p:txBody>
          </p:sp>
          <p:sp>
            <p:nvSpPr>
              <p:cNvPr id="88135" name="Text Box 12"/>
              <p:cNvSpPr txBox="1">
                <a:spLocks noChangeArrowheads="1"/>
              </p:cNvSpPr>
              <p:nvPr/>
            </p:nvSpPr>
            <p:spPr bwMode="auto">
              <a:xfrm>
                <a:off x="1654" y="456"/>
                <a:ext cx="367"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800" dirty="0">
                    <a:solidFill>
                      <a:schemeClr val="accent4">
                        <a:lumMod val="90000"/>
                        <a:lumOff val="10000"/>
                      </a:schemeClr>
                    </a:solidFill>
                    <a:latin typeface="+mn-lt"/>
                    <a:cs typeface="Arial" charset="0"/>
                  </a:rPr>
                  <a:t>K</a:t>
                </a:r>
                <a:r>
                  <a:rPr lang="en-US" baseline="-25000" dirty="0">
                    <a:solidFill>
                      <a:schemeClr val="accent4">
                        <a:lumMod val="90000"/>
                        <a:lumOff val="10000"/>
                      </a:schemeClr>
                    </a:solidFill>
                    <a:latin typeface="+mn-lt"/>
                    <a:cs typeface="Arial" charset="0"/>
                  </a:rPr>
                  <a:t>S</a:t>
                </a:r>
                <a:r>
                  <a:rPr lang="en-US" sz="1800" dirty="0">
                    <a:latin typeface="+mn-lt"/>
                    <a:cs typeface="Arial" charset="0"/>
                  </a:rPr>
                  <a:t>( )</a:t>
                </a:r>
              </a:p>
            </p:txBody>
          </p:sp>
          <p:sp>
            <p:nvSpPr>
              <p:cNvPr id="88136" name="Text Box 13"/>
              <p:cNvSpPr txBox="1">
                <a:spLocks noChangeArrowheads="1"/>
              </p:cNvSpPr>
              <p:nvPr/>
            </p:nvSpPr>
            <p:spPr bwMode="auto">
              <a:xfrm>
                <a:off x="1814" y="250"/>
                <a:ext cx="197" cy="4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4000" dirty="0">
                    <a:latin typeface="+mn-lt"/>
                    <a:cs typeface="Arial" charset="0"/>
                  </a:rPr>
                  <a:t>.</a:t>
                </a:r>
              </a:p>
            </p:txBody>
          </p:sp>
        </p:grpSp>
        <p:grpSp>
          <p:nvGrpSpPr>
            <p:cNvPr id="88076" name="Group 14"/>
            <p:cNvGrpSpPr>
              <a:grpSpLocks/>
            </p:cNvGrpSpPr>
            <p:nvPr/>
          </p:nvGrpSpPr>
          <p:grpSpPr bwMode="auto">
            <a:xfrm>
              <a:off x="965" y="2754"/>
              <a:ext cx="475" cy="446"/>
              <a:chOff x="2144" y="3238"/>
              <a:chExt cx="475" cy="446"/>
            </a:xfrm>
          </p:grpSpPr>
          <p:sp>
            <p:nvSpPr>
              <p:cNvPr id="88130" name="Rectangle 15"/>
              <p:cNvSpPr>
                <a:spLocks noChangeArrowheads="1"/>
              </p:cNvSpPr>
              <p:nvPr/>
            </p:nvSpPr>
            <p:spPr bwMode="auto">
              <a:xfrm>
                <a:off x="2144" y="3397"/>
                <a:ext cx="475" cy="283"/>
              </a:xfrm>
              <a:prstGeom prst="rect">
                <a:avLst/>
              </a:prstGeom>
              <a:solidFill>
                <a:schemeClr val="bg1"/>
              </a:solidFill>
              <a:ln w="9525">
                <a:solidFill>
                  <a:schemeClr val="tx1"/>
                </a:solidFill>
                <a:miter lim="800000"/>
                <a:headEnd/>
                <a:tailEnd/>
              </a:ln>
            </p:spPr>
            <p:txBody>
              <a:bodyPr wrap="none" anchor="ctr"/>
              <a:lstStyle/>
              <a:p>
                <a:endParaRPr lang="en-US" dirty="0">
                  <a:latin typeface="+mn-lt"/>
                  <a:cs typeface="Arial" charset="0"/>
                </a:endParaRPr>
              </a:p>
            </p:txBody>
          </p:sp>
          <p:sp>
            <p:nvSpPr>
              <p:cNvPr id="88131" name="Text Box 16"/>
              <p:cNvSpPr txBox="1">
                <a:spLocks noChangeArrowheads="1"/>
              </p:cNvSpPr>
              <p:nvPr/>
            </p:nvSpPr>
            <p:spPr bwMode="auto">
              <a:xfrm>
                <a:off x="2148" y="3432"/>
                <a:ext cx="367"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800" dirty="0">
                    <a:latin typeface="+mn-lt"/>
                    <a:cs typeface="Arial" charset="0"/>
                  </a:rPr>
                  <a:t>K</a:t>
                </a:r>
                <a:r>
                  <a:rPr lang="en-US" baseline="-25000" dirty="0">
                    <a:latin typeface="+mn-lt"/>
                    <a:cs typeface="Arial" charset="0"/>
                  </a:rPr>
                  <a:t>B</a:t>
                </a:r>
                <a:r>
                  <a:rPr lang="en-US" sz="1800" dirty="0">
                    <a:latin typeface="+mn-lt"/>
                    <a:cs typeface="Arial" charset="0"/>
                  </a:rPr>
                  <a:t>( )</a:t>
                </a:r>
              </a:p>
            </p:txBody>
          </p:sp>
          <p:sp>
            <p:nvSpPr>
              <p:cNvPr id="88132" name="Text Box 17"/>
              <p:cNvSpPr txBox="1">
                <a:spLocks noChangeArrowheads="1"/>
              </p:cNvSpPr>
              <p:nvPr/>
            </p:nvSpPr>
            <p:spPr bwMode="auto">
              <a:xfrm>
                <a:off x="2316" y="3238"/>
                <a:ext cx="197" cy="4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4000" dirty="0">
                    <a:latin typeface="+mn-lt"/>
                    <a:cs typeface="Arial" charset="0"/>
                  </a:rPr>
                  <a:t>.</a:t>
                </a:r>
              </a:p>
            </p:txBody>
          </p:sp>
          <p:sp>
            <p:nvSpPr>
              <p:cNvPr id="88133" name="Text Box 18"/>
              <p:cNvSpPr txBox="1">
                <a:spLocks noChangeArrowheads="1"/>
              </p:cNvSpPr>
              <p:nvPr/>
            </p:nvSpPr>
            <p:spPr bwMode="auto">
              <a:xfrm>
                <a:off x="2234" y="3331"/>
                <a:ext cx="194"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Arial" charset="0"/>
                  </a:rPr>
                  <a:t>+</a:t>
                </a:r>
              </a:p>
            </p:txBody>
          </p:sp>
        </p:grpSp>
        <p:grpSp>
          <p:nvGrpSpPr>
            <p:cNvPr id="88077" name="Group 19"/>
            <p:cNvGrpSpPr>
              <a:grpSpLocks/>
            </p:cNvGrpSpPr>
            <p:nvPr/>
          </p:nvGrpSpPr>
          <p:grpSpPr bwMode="auto">
            <a:xfrm>
              <a:off x="1792" y="2496"/>
              <a:ext cx="410" cy="327"/>
              <a:chOff x="2935" y="1573"/>
              <a:chExt cx="410" cy="327"/>
            </a:xfrm>
          </p:grpSpPr>
          <p:sp>
            <p:nvSpPr>
              <p:cNvPr id="88128" name="Oval 20"/>
              <p:cNvSpPr>
                <a:spLocks noChangeArrowheads="1"/>
              </p:cNvSpPr>
              <p:nvPr/>
            </p:nvSpPr>
            <p:spPr bwMode="auto">
              <a:xfrm>
                <a:off x="2935" y="1637"/>
                <a:ext cx="238" cy="211"/>
              </a:xfrm>
              <a:prstGeom prst="ellipse">
                <a:avLst/>
              </a:prstGeom>
              <a:solidFill>
                <a:schemeClr val="bg1"/>
              </a:solidFill>
              <a:ln w="9525">
                <a:solidFill>
                  <a:schemeClr val="tx1"/>
                </a:solidFill>
                <a:round/>
                <a:headEnd/>
                <a:tailEnd/>
              </a:ln>
            </p:spPr>
            <p:txBody>
              <a:bodyPr wrap="none" anchor="ctr"/>
              <a:lstStyle/>
              <a:p>
                <a:endParaRPr lang="en-US" dirty="0">
                  <a:latin typeface="+mn-lt"/>
                  <a:cs typeface="Arial" charset="0"/>
                </a:endParaRPr>
              </a:p>
            </p:txBody>
          </p:sp>
          <p:sp>
            <p:nvSpPr>
              <p:cNvPr id="88129" name="Text Box 21"/>
              <p:cNvSpPr txBox="1">
                <a:spLocks noChangeArrowheads="1"/>
              </p:cNvSpPr>
              <p:nvPr/>
            </p:nvSpPr>
            <p:spPr bwMode="auto">
              <a:xfrm>
                <a:off x="2943" y="1573"/>
                <a:ext cx="402" cy="3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spcBef>
                    <a:spcPct val="50000"/>
                  </a:spcBef>
                </a:pPr>
                <a:r>
                  <a:rPr lang="en-US" sz="2800" dirty="0">
                    <a:latin typeface="+mn-lt"/>
                    <a:cs typeface="Arial" charset="0"/>
                  </a:rPr>
                  <a:t>+</a:t>
                </a:r>
              </a:p>
            </p:txBody>
          </p:sp>
        </p:grpSp>
        <p:grpSp>
          <p:nvGrpSpPr>
            <p:cNvPr id="88078" name="Group 22"/>
            <p:cNvGrpSpPr>
              <a:grpSpLocks/>
            </p:cNvGrpSpPr>
            <p:nvPr/>
          </p:nvGrpSpPr>
          <p:grpSpPr bwMode="auto">
            <a:xfrm>
              <a:off x="3688" y="2464"/>
              <a:ext cx="428" cy="327"/>
              <a:chOff x="2935" y="1555"/>
              <a:chExt cx="428" cy="327"/>
            </a:xfrm>
          </p:grpSpPr>
          <p:sp>
            <p:nvSpPr>
              <p:cNvPr id="88126" name="Oval 23"/>
              <p:cNvSpPr>
                <a:spLocks noChangeArrowheads="1"/>
              </p:cNvSpPr>
              <p:nvPr/>
            </p:nvSpPr>
            <p:spPr bwMode="auto">
              <a:xfrm>
                <a:off x="2935" y="1637"/>
                <a:ext cx="238" cy="211"/>
              </a:xfrm>
              <a:prstGeom prst="ellipse">
                <a:avLst/>
              </a:prstGeom>
              <a:solidFill>
                <a:schemeClr val="bg1"/>
              </a:solidFill>
              <a:ln w="9525">
                <a:solidFill>
                  <a:schemeClr val="tx1"/>
                </a:solidFill>
                <a:round/>
                <a:headEnd/>
                <a:tailEnd/>
              </a:ln>
            </p:spPr>
            <p:txBody>
              <a:bodyPr wrap="none" anchor="ctr"/>
              <a:lstStyle/>
              <a:p>
                <a:endParaRPr lang="en-US" dirty="0">
                  <a:latin typeface="+mn-lt"/>
                  <a:cs typeface="Arial" charset="0"/>
                </a:endParaRPr>
              </a:p>
            </p:txBody>
          </p:sp>
          <p:sp>
            <p:nvSpPr>
              <p:cNvPr id="88127" name="Text Box 24"/>
              <p:cNvSpPr txBox="1">
                <a:spLocks noChangeArrowheads="1"/>
              </p:cNvSpPr>
              <p:nvPr/>
            </p:nvSpPr>
            <p:spPr bwMode="auto">
              <a:xfrm>
                <a:off x="2961" y="1555"/>
                <a:ext cx="402" cy="3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spcBef>
                    <a:spcPct val="50000"/>
                  </a:spcBef>
                </a:pPr>
                <a:r>
                  <a:rPr lang="en-US" sz="2800" dirty="0">
                    <a:latin typeface="+mn-lt"/>
                    <a:cs typeface="Arial" charset="0"/>
                  </a:rPr>
                  <a:t>-</a:t>
                </a:r>
              </a:p>
            </p:txBody>
          </p:sp>
        </p:grpSp>
        <p:sp>
          <p:nvSpPr>
            <p:cNvPr id="88079" name="Line 25"/>
            <p:cNvSpPr>
              <a:spLocks noChangeShapeType="1"/>
            </p:cNvSpPr>
            <p:nvPr/>
          </p:nvSpPr>
          <p:spPr bwMode="auto">
            <a:xfrm>
              <a:off x="669" y="3053"/>
              <a:ext cx="319" cy="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88080" name="Text Box 26"/>
            <p:cNvSpPr txBox="1">
              <a:spLocks noChangeArrowheads="1"/>
            </p:cNvSpPr>
            <p:nvPr/>
          </p:nvSpPr>
          <p:spPr bwMode="auto">
            <a:xfrm>
              <a:off x="1419" y="2041"/>
              <a:ext cx="554"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800" dirty="0">
                  <a:solidFill>
                    <a:schemeClr val="accent4">
                      <a:lumMod val="90000"/>
                      <a:lumOff val="10000"/>
                    </a:schemeClr>
                  </a:solidFill>
                  <a:latin typeface="+mn-lt"/>
                  <a:cs typeface="Arial" charset="0"/>
                </a:rPr>
                <a:t>K</a:t>
              </a:r>
              <a:r>
                <a:rPr lang="en-US" baseline="-25000" dirty="0">
                  <a:solidFill>
                    <a:schemeClr val="accent4">
                      <a:lumMod val="90000"/>
                      <a:lumOff val="10000"/>
                    </a:schemeClr>
                  </a:solidFill>
                  <a:latin typeface="+mn-lt"/>
                  <a:cs typeface="Arial" charset="0"/>
                </a:rPr>
                <a:t>S</a:t>
              </a:r>
              <a:r>
                <a:rPr lang="en-US" sz="1800" dirty="0">
                  <a:latin typeface="+mn-lt"/>
                  <a:cs typeface="Arial" charset="0"/>
                </a:rPr>
                <a:t>(m )</a:t>
              </a:r>
            </a:p>
          </p:txBody>
        </p:sp>
        <p:grpSp>
          <p:nvGrpSpPr>
            <p:cNvPr id="88081" name="Group 27"/>
            <p:cNvGrpSpPr>
              <a:grpSpLocks/>
            </p:cNvGrpSpPr>
            <p:nvPr/>
          </p:nvGrpSpPr>
          <p:grpSpPr bwMode="auto">
            <a:xfrm>
              <a:off x="1435" y="2979"/>
              <a:ext cx="505" cy="334"/>
              <a:chOff x="3501" y="648"/>
              <a:chExt cx="505" cy="334"/>
            </a:xfrm>
          </p:grpSpPr>
          <p:sp>
            <p:nvSpPr>
              <p:cNvPr id="88124" name="Text Box 28"/>
              <p:cNvSpPr txBox="1">
                <a:spLocks noChangeArrowheads="1"/>
              </p:cNvSpPr>
              <p:nvPr/>
            </p:nvSpPr>
            <p:spPr bwMode="auto">
              <a:xfrm>
                <a:off x="3501" y="749"/>
                <a:ext cx="505"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800" dirty="0">
                    <a:latin typeface="+mn-lt"/>
                    <a:cs typeface="Arial" charset="0"/>
                  </a:rPr>
                  <a:t>K</a:t>
                </a:r>
                <a:r>
                  <a:rPr lang="en-US" baseline="-25000" dirty="0">
                    <a:latin typeface="+mn-lt"/>
                    <a:cs typeface="Arial" charset="0"/>
                  </a:rPr>
                  <a:t>B</a:t>
                </a:r>
                <a:r>
                  <a:rPr lang="en-US" sz="1800" dirty="0">
                    <a:latin typeface="+mn-lt"/>
                    <a:cs typeface="Arial" charset="0"/>
                  </a:rPr>
                  <a:t>(</a:t>
                </a:r>
                <a:r>
                  <a:rPr lang="en-US" sz="1800" dirty="0">
                    <a:solidFill>
                      <a:schemeClr val="accent4">
                        <a:lumMod val="90000"/>
                        <a:lumOff val="10000"/>
                      </a:schemeClr>
                    </a:solidFill>
                    <a:latin typeface="+mn-lt"/>
                    <a:cs typeface="Arial" charset="0"/>
                  </a:rPr>
                  <a:t>K</a:t>
                </a:r>
                <a:r>
                  <a:rPr lang="en-US" baseline="-25000" dirty="0">
                    <a:solidFill>
                      <a:schemeClr val="accent4">
                        <a:lumMod val="90000"/>
                        <a:lumOff val="10000"/>
                      </a:schemeClr>
                    </a:solidFill>
                    <a:latin typeface="+mn-lt"/>
                    <a:cs typeface="Arial" charset="0"/>
                  </a:rPr>
                  <a:t>S</a:t>
                </a:r>
                <a:r>
                  <a:rPr lang="en-US" sz="1800" dirty="0">
                    <a:latin typeface="+mn-lt"/>
                    <a:cs typeface="Arial" charset="0"/>
                  </a:rPr>
                  <a:t> )</a:t>
                </a:r>
              </a:p>
            </p:txBody>
          </p:sp>
          <p:sp>
            <p:nvSpPr>
              <p:cNvPr id="88125" name="Text Box 29"/>
              <p:cNvSpPr txBox="1">
                <a:spLocks noChangeArrowheads="1"/>
              </p:cNvSpPr>
              <p:nvPr/>
            </p:nvSpPr>
            <p:spPr bwMode="auto">
              <a:xfrm>
                <a:off x="3584" y="648"/>
                <a:ext cx="194"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Arial" charset="0"/>
                  </a:rPr>
                  <a:t>+</a:t>
                </a:r>
              </a:p>
            </p:txBody>
          </p:sp>
        </p:grpSp>
        <p:sp>
          <p:nvSpPr>
            <p:cNvPr id="88082" name="Freeform 30"/>
            <p:cNvSpPr>
              <a:spLocks/>
            </p:cNvSpPr>
            <p:nvPr/>
          </p:nvSpPr>
          <p:spPr bwMode="auto">
            <a:xfrm>
              <a:off x="1426" y="2285"/>
              <a:ext cx="476" cy="247"/>
            </a:xfrm>
            <a:custGeom>
              <a:avLst/>
              <a:gdLst>
                <a:gd name="T0" fmla="*/ 0 w 476"/>
                <a:gd name="T1" fmla="*/ 0 h 247"/>
                <a:gd name="T2" fmla="*/ 476 w 476"/>
                <a:gd name="T3" fmla="*/ 0 h 247"/>
                <a:gd name="T4" fmla="*/ 476 w 476"/>
                <a:gd name="T5" fmla="*/ 247 h 247"/>
                <a:gd name="T6" fmla="*/ 0 60000 65536"/>
                <a:gd name="T7" fmla="*/ 0 60000 65536"/>
                <a:gd name="T8" fmla="*/ 0 60000 65536"/>
                <a:gd name="T9" fmla="*/ 0 w 476"/>
                <a:gd name="T10" fmla="*/ 0 h 247"/>
                <a:gd name="T11" fmla="*/ 476 w 476"/>
                <a:gd name="T12" fmla="*/ 247 h 247"/>
              </a:gdLst>
              <a:ahLst/>
              <a:cxnLst>
                <a:cxn ang="T6">
                  <a:pos x="T0" y="T1"/>
                </a:cxn>
                <a:cxn ang="T7">
                  <a:pos x="T2" y="T3"/>
                </a:cxn>
                <a:cxn ang="T8">
                  <a:pos x="T4" y="T5"/>
                </a:cxn>
              </a:cxnLst>
              <a:rect l="T9" t="T10" r="T11" b="T12"/>
              <a:pathLst>
                <a:path w="476" h="247">
                  <a:moveTo>
                    <a:pt x="0" y="0"/>
                  </a:moveTo>
                  <a:lnTo>
                    <a:pt x="476" y="0"/>
                  </a:lnTo>
                  <a:lnTo>
                    <a:pt x="476" y="247"/>
                  </a:lnTo>
                </a:path>
              </a:pathLst>
            </a:custGeom>
            <a:noFill/>
            <a:ln w="38100">
              <a:solidFill>
                <a:schemeClr val="tx1"/>
              </a:solidFill>
              <a:round/>
              <a:headEn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en-US" dirty="0">
                <a:latin typeface="+mn-lt"/>
              </a:endParaRPr>
            </a:p>
          </p:txBody>
        </p:sp>
        <p:sp>
          <p:nvSpPr>
            <p:cNvPr id="88083" name="Freeform 31"/>
            <p:cNvSpPr>
              <a:spLocks/>
            </p:cNvSpPr>
            <p:nvPr/>
          </p:nvSpPr>
          <p:spPr bwMode="auto">
            <a:xfrm flipV="1">
              <a:off x="1440" y="2802"/>
              <a:ext cx="476" cy="247"/>
            </a:xfrm>
            <a:custGeom>
              <a:avLst/>
              <a:gdLst>
                <a:gd name="T0" fmla="*/ 0 w 476"/>
                <a:gd name="T1" fmla="*/ 0 h 247"/>
                <a:gd name="T2" fmla="*/ 476 w 476"/>
                <a:gd name="T3" fmla="*/ 0 h 247"/>
                <a:gd name="T4" fmla="*/ 476 w 476"/>
                <a:gd name="T5" fmla="*/ 247 h 247"/>
                <a:gd name="T6" fmla="*/ 0 60000 65536"/>
                <a:gd name="T7" fmla="*/ 0 60000 65536"/>
                <a:gd name="T8" fmla="*/ 0 60000 65536"/>
                <a:gd name="T9" fmla="*/ 0 w 476"/>
                <a:gd name="T10" fmla="*/ 0 h 247"/>
                <a:gd name="T11" fmla="*/ 476 w 476"/>
                <a:gd name="T12" fmla="*/ 247 h 247"/>
              </a:gdLst>
              <a:ahLst/>
              <a:cxnLst>
                <a:cxn ang="T6">
                  <a:pos x="T0" y="T1"/>
                </a:cxn>
                <a:cxn ang="T7">
                  <a:pos x="T2" y="T3"/>
                </a:cxn>
                <a:cxn ang="T8">
                  <a:pos x="T4" y="T5"/>
                </a:cxn>
              </a:cxnLst>
              <a:rect l="T9" t="T10" r="T11" b="T12"/>
              <a:pathLst>
                <a:path w="476" h="247">
                  <a:moveTo>
                    <a:pt x="0" y="0"/>
                  </a:moveTo>
                  <a:lnTo>
                    <a:pt x="476" y="0"/>
                  </a:lnTo>
                  <a:lnTo>
                    <a:pt x="476" y="247"/>
                  </a:lnTo>
                </a:path>
              </a:pathLst>
            </a:custGeom>
            <a:noFill/>
            <a:ln w="38100">
              <a:solidFill>
                <a:schemeClr val="tx1"/>
              </a:solidFill>
              <a:round/>
              <a:headEn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en-US" dirty="0">
                <a:latin typeface="+mn-lt"/>
              </a:endParaRPr>
            </a:p>
          </p:txBody>
        </p:sp>
        <p:sp>
          <p:nvSpPr>
            <p:cNvPr id="88084" name="Text Box 32"/>
            <p:cNvSpPr txBox="1">
              <a:spLocks noChangeArrowheads="1"/>
            </p:cNvSpPr>
            <p:nvPr/>
          </p:nvSpPr>
          <p:spPr bwMode="auto">
            <a:xfrm>
              <a:off x="400" y="2141"/>
              <a:ext cx="226" cy="252"/>
            </a:xfrm>
            <a:prstGeom prst="rect">
              <a:avLst/>
            </a:prstGeom>
            <a:solidFill>
              <a:schemeClr val="accent2">
                <a:lumMod val="20000"/>
                <a:lumOff val="80000"/>
              </a:schemeClr>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Arial" charset="0"/>
                </a:rPr>
                <a:t>m</a:t>
              </a:r>
            </a:p>
          </p:txBody>
        </p:sp>
        <p:sp>
          <p:nvSpPr>
            <p:cNvPr id="88085" name="Text Box 33"/>
            <p:cNvSpPr txBox="1">
              <a:spLocks noChangeArrowheads="1"/>
            </p:cNvSpPr>
            <p:nvPr/>
          </p:nvSpPr>
          <p:spPr bwMode="auto">
            <a:xfrm>
              <a:off x="4325" y="2568"/>
              <a:ext cx="264"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Arial" charset="0"/>
                </a:rPr>
                <a:t>K</a:t>
              </a:r>
              <a:r>
                <a:rPr lang="en-US" baseline="-25000" dirty="0">
                  <a:latin typeface="+mn-lt"/>
                  <a:cs typeface="Arial" charset="0"/>
                </a:rPr>
                <a:t>S</a:t>
              </a:r>
            </a:p>
          </p:txBody>
        </p:sp>
        <p:sp>
          <p:nvSpPr>
            <p:cNvPr id="88086" name="Text Box 34"/>
            <p:cNvSpPr txBox="1">
              <a:spLocks noChangeArrowheads="1"/>
            </p:cNvSpPr>
            <p:nvPr/>
          </p:nvSpPr>
          <p:spPr bwMode="auto">
            <a:xfrm>
              <a:off x="947" y="1749"/>
              <a:ext cx="264"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solidFill>
                    <a:schemeClr val="accent4">
                      <a:lumMod val="90000"/>
                      <a:lumOff val="10000"/>
                    </a:schemeClr>
                  </a:solidFill>
                  <a:latin typeface="+mn-lt"/>
                  <a:cs typeface="Arial" charset="0"/>
                </a:rPr>
                <a:t>K</a:t>
              </a:r>
              <a:r>
                <a:rPr lang="en-US" baseline="-25000" dirty="0">
                  <a:solidFill>
                    <a:schemeClr val="accent4">
                      <a:lumMod val="90000"/>
                      <a:lumOff val="10000"/>
                    </a:schemeClr>
                  </a:solidFill>
                  <a:latin typeface="+mn-lt"/>
                  <a:cs typeface="Arial" charset="0"/>
                </a:rPr>
                <a:t>S</a:t>
              </a:r>
            </a:p>
          </p:txBody>
        </p:sp>
        <p:sp>
          <p:nvSpPr>
            <p:cNvPr id="88087" name="Line 35"/>
            <p:cNvSpPr>
              <a:spLocks noChangeShapeType="1"/>
            </p:cNvSpPr>
            <p:nvPr/>
          </p:nvSpPr>
          <p:spPr bwMode="auto">
            <a:xfrm>
              <a:off x="1207" y="1929"/>
              <a:ext cx="9" cy="228"/>
            </a:xfrm>
            <a:prstGeom prst="line">
              <a:avLst/>
            </a:prstGeom>
            <a:noFill/>
            <a:ln w="9525">
              <a:solidFill>
                <a:schemeClr val="tx1"/>
              </a:solidFill>
              <a:prstDash val="dash"/>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ndParaRPr>
            </a:p>
          </p:txBody>
        </p:sp>
        <p:grpSp>
          <p:nvGrpSpPr>
            <p:cNvPr id="88088" name="Group 36"/>
            <p:cNvGrpSpPr>
              <a:grpSpLocks/>
            </p:cNvGrpSpPr>
            <p:nvPr/>
          </p:nvGrpSpPr>
          <p:grpSpPr bwMode="auto">
            <a:xfrm>
              <a:off x="943" y="3231"/>
              <a:ext cx="281" cy="299"/>
              <a:chOff x="2643" y="716"/>
              <a:chExt cx="281" cy="299"/>
            </a:xfrm>
          </p:grpSpPr>
          <p:sp>
            <p:nvSpPr>
              <p:cNvPr id="88122" name="Text Box 37"/>
              <p:cNvSpPr txBox="1">
                <a:spLocks noChangeArrowheads="1"/>
              </p:cNvSpPr>
              <p:nvPr/>
            </p:nvSpPr>
            <p:spPr bwMode="auto">
              <a:xfrm>
                <a:off x="2643" y="763"/>
                <a:ext cx="255"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800" dirty="0">
                    <a:latin typeface="+mn-lt"/>
                    <a:cs typeface="Arial" charset="0"/>
                  </a:rPr>
                  <a:t>K</a:t>
                </a:r>
                <a:r>
                  <a:rPr lang="en-US" baseline="-25000" dirty="0">
                    <a:latin typeface="+mn-lt"/>
                    <a:cs typeface="Arial" charset="0"/>
                  </a:rPr>
                  <a:t>B</a:t>
                </a:r>
                <a:endParaRPr lang="en-US" sz="1800" dirty="0">
                  <a:latin typeface="+mn-lt"/>
                  <a:cs typeface="Arial" charset="0"/>
                </a:endParaRPr>
              </a:p>
            </p:txBody>
          </p:sp>
          <p:sp>
            <p:nvSpPr>
              <p:cNvPr id="88123" name="Text Box 38"/>
              <p:cNvSpPr txBox="1">
                <a:spLocks noChangeArrowheads="1"/>
              </p:cNvSpPr>
              <p:nvPr/>
            </p:nvSpPr>
            <p:spPr bwMode="auto">
              <a:xfrm>
                <a:off x="2730" y="716"/>
                <a:ext cx="194"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Arial" charset="0"/>
                  </a:rPr>
                  <a:t>+</a:t>
                </a:r>
              </a:p>
            </p:txBody>
          </p:sp>
        </p:grpSp>
        <p:sp>
          <p:nvSpPr>
            <p:cNvPr id="88089" name="Line 39"/>
            <p:cNvSpPr>
              <a:spLocks noChangeShapeType="1"/>
            </p:cNvSpPr>
            <p:nvPr/>
          </p:nvSpPr>
          <p:spPr bwMode="auto">
            <a:xfrm>
              <a:off x="1194" y="3213"/>
              <a:ext cx="9" cy="228"/>
            </a:xfrm>
            <a:prstGeom prst="line">
              <a:avLst/>
            </a:prstGeom>
            <a:noFill/>
            <a:ln w="9525">
              <a:solidFill>
                <a:schemeClr val="tx1"/>
              </a:solidFill>
              <a:prstDash val="dash"/>
              <a:round/>
              <a:headEnd type="triangle" w="med" len="me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pic>
          <p:nvPicPr>
            <p:cNvPr id="88090" name="Picture 40" descr="BS00768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flipV="1">
              <a:off x="1250" y="3386"/>
              <a:ext cx="252" cy="1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8092" name="Line 42"/>
            <p:cNvSpPr>
              <a:spLocks noChangeShapeType="1"/>
            </p:cNvSpPr>
            <p:nvPr/>
          </p:nvSpPr>
          <p:spPr bwMode="auto">
            <a:xfrm flipV="1">
              <a:off x="2058" y="2661"/>
              <a:ext cx="410" cy="8"/>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88093" name="Line 43"/>
            <p:cNvSpPr>
              <a:spLocks noChangeShapeType="1"/>
            </p:cNvSpPr>
            <p:nvPr/>
          </p:nvSpPr>
          <p:spPr bwMode="auto">
            <a:xfrm flipV="1">
              <a:off x="3298" y="2655"/>
              <a:ext cx="390" cy="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88095" name="Text Box 45"/>
            <p:cNvSpPr txBox="1">
              <a:spLocks noChangeArrowheads="1"/>
            </p:cNvSpPr>
            <p:nvPr/>
          </p:nvSpPr>
          <p:spPr bwMode="auto">
            <a:xfrm>
              <a:off x="2533" y="2566"/>
              <a:ext cx="522"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800" dirty="0">
                  <a:latin typeface="+mn-lt"/>
                  <a:cs typeface="Arial" charset="0"/>
                </a:rPr>
                <a:t>Internet</a:t>
              </a:r>
            </a:p>
          </p:txBody>
        </p:sp>
        <p:sp>
          <p:nvSpPr>
            <p:cNvPr id="88096" name="Freeform 46"/>
            <p:cNvSpPr>
              <a:spLocks/>
            </p:cNvSpPr>
            <p:nvPr/>
          </p:nvSpPr>
          <p:spPr bwMode="auto">
            <a:xfrm flipH="1">
              <a:off x="3799" y="2281"/>
              <a:ext cx="476" cy="247"/>
            </a:xfrm>
            <a:custGeom>
              <a:avLst/>
              <a:gdLst>
                <a:gd name="T0" fmla="*/ 0 w 476"/>
                <a:gd name="T1" fmla="*/ 0 h 247"/>
                <a:gd name="T2" fmla="*/ 476 w 476"/>
                <a:gd name="T3" fmla="*/ 0 h 247"/>
                <a:gd name="T4" fmla="*/ 476 w 476"/>
                <a:gd name="T5" fmla="*/ 247 h 247"/>
                <a:gd name="T6" fmla="*/ 0 60000 65536"/>
                <a:gd name="T7" fmla="*/ 0 60000 65536"/>
                <a:gd name="T8" fmla="*/ 0 60000 65536"/>
                <a:gd name="T9" fmla="*/ 0 w 476"/>
                <a:gd name="T10" fmla="*/ 0 h 247"/>
                <a:gd name="T11" fmla="*/ 476 w 476"/>
                <a:gd name="T12" fmla="*/ 247 h 247"/>
              </a:gdLst>
              <a:ahLst/>
              <a:cxnLst>
                <a:cxn ang="T6">
                  <a:pos x="T0" y="T1"/>
                </a:cxn>
                <a:cxn ang="T7">
                  <a:pos x="T2" y="T3"/>
                </a:cxn>
                <a:cxn ang="T8">
                  <a:pos x="T4" y="T5"/>
                </a:cxn>
              </a:cxnLst>
              <a:rect l="T9" t="T10" r="T11" b="T12"/>
              <a:pathLst>
                <a:path w="476" h="247">
                  <a:moveTo>
                    <a:pt x="0" y="0"/>
                  </a:moveTo>
                  <a:lnTo>
                    <a:pt x="476" y="0"/>
                  </a:lnTo>
                  <a:lnTo>
                    <a:pt x="476" y="247"/>
                  </a:lnTo>
                </a:path>
              </a:pathLst>
            </a:custGeom>
            <a:noFill/>
            <a:ln w="38100">
              <a:solidFill>
                <a:schemeClr val="tx1"/>
              </a:solidFill>
              <a:round/>
              <a:headEnd type="triangle" w="med" len="med"/>
              <a:tailEnd/>
            </a:ln>
            <a:extLst>
              <a:ext uri="{909E8E84-426E-40dd-AFC4-6F175D3DCCD1}">
                <a14:hiddenFill xmlns:a14="http://schemas.microsoft.com/office/drawing/2010/main" xmlns="">
                  <a:solidFill>
                    <a:srgbClr val="FFFFFF"/>
                  </a:solidFill>
                </a14:hiddenFill>
              </a:ext>
            </a:extLst>
          </p:spPr>
          <p:txBody>
            <a:bodyPr/>
            <a:lstStyle/>
            <a:p>
              <a:endParaRPr lang="en-US" dirty="0">
                <a:latin typeface="+mn-lt"/>
              </a:endParaRPr>
            </a:p>
          </p:txBody>
        </p:sp>
        <p:grpSp>
          <p:nvGrpSpPr>
            <p:cNvPr id="88097" name="Group 47"/>
            <p:cNvGrpSpPr>
              <a:grpSpLocks/>
            </p:cNvGrpSpPr>
            <p:nvPr/>
          </p:nvGrpSpPr>
          <p:grpSpPr bwMode="auto">
            <a:xfrm>
              <a:off x="4255" y="1971"/>
              <a:ext cx="475" cy="456"/>
              <a:chOff x="1645" y="266"/>
              <a:chExt cx="475" cy="456"/>
            </a:xfrm>
          </p:grpSpPr>
          <p:sp>
            <p:nvSpPr>
              <p:cNvPr id="88119" name="Rectangle 48"/>
              <p:cNvSpPr>
                <a:spLocks noChangeArrowheads="1"/>
              </p:cNvSpPr>
              <p:nvPr/>
            </p:nvSpPr>
            <p:spPr bwMode="auto">
              <a:xfrm>
                <a:off x="1645" y="439"/>
                <a:ext cx="475" cy="283"/>
              </a:xfrm>
              <a:prstGeom prst="rect">
                <a:avLst/>
              </a:prstGeom>
              <a:solidFill>
                <a:schemeClr val="bg1"/>
              </a:solidFill>
              <a:ln w="9525">
                <a:solidFill>
                  <a:schemeClr val="tx1"/>
                </a:solidFill>
                <a:miter lim="800000"/>
                <a:headEnd/>
                <a:tailEnd/>
              </a:ln>
            </p:spPr>
            <p:txBody>
              <a:bodyPr wrap="none" anchor="ctr"/>
              <a:lstStyle/>
              <a:p>
                <a:endParaRPr lang="en-US" dirty="0">
                  <a:latin typeface="+mn-lt"/>
                  <a:cs typeface="Arial" charset="0"/>
                </a:endParaRPr>
              </a:p>
            </p:txBody>
          </p:sp>
          <p:sp>
            <p:nvSpPr>
              <p:cNvPr id="88120" name="Text Box 49"/>
              <p:cNvSpPr txBox="1">
                <a:spLocks noChangeArrowheads="1"/>
              </p:cNvSpPr>
              <p:nvPr/>
            </p:nvSpPr>
            <p:spPr bwMode="auto">
              <a:xfrm>
                <a:off x="1654" y="456"/>
                <a:ext cx="367"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800" dirty="0">
                    <a:solidFill>
                      <a:schemeClr val="accent4">
                        <a:lumMod val="90000"/>
                        <a:lumOff val="10000"/>
                      </a:schemeClr>
                    </a:solidFill>
                    <a:latin typeface="+mn-lt"/>
                    <a:cs typeface="Arial" charset="0"/>
                  </a:rPr>
                  <a:t>K</a:t>
                </a:r>
                <a:r>
                  <a:rPr lang="en-US" baseline="-25000" dirty="0">
                    <a:solidFill>
                      <a:schemeClr val="accent4">
                        <a:lumMod val="90000"/>
                        <a:lumOff val="10000"/>
                      </a:schemeClr>
                    </a:solidFill>
                    <a:latin typeface="+mn-lt"/>
                    <a:cs typeface="Arial" charset="0"/>
                  </a:rPr>
                  <a:t>S</a:t>
                </a:r>
                <a:r>
                  <a:rPr lang="en-US" sz="1800" dirty="0">
                    <a:latin typeface="+mn-lt"/>
                    <a:cs typeface="Arial" charset="0"/>
                  </a:rPr>
                  <a:t>( )</a:t>
                </a:r>
              </a:p>
            </p:txBody>
          </p:sp>
          <p:sp>
            <p:nvSpPr>
              <p:cNvPr id="88121" name="Text Box 50"/>
              <p:cNvSpPr txBox="1">
                <a:spLocks noChangeArrowheads="1"/>
              </p:cNvSpPr>
              <p:nvPr/>
            </p:nvSpPr>
            <p:spPr bwMode="auto">
              <a:xfrm>
                <a:off x="1810" y="266"/>
                <a:ext cx="197" cy="4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4000" dirty="0">
                    <a:latin typeface="+mn-lt"/>
                    <a:cs typeface="Arial" charset="0"/>
                  </a:rPr>
                  <a:t>.</a:t>
                </a:r>
              </a:p>
            </p:txBody>
          </p:sp>
        </p:grpSp>
        <p:sp>
          <p:nvSpPr>
            <p:cNvPr id="88098" name="Freeform 51"/>
            <p:cNvSpPr>
              <a:spLocks/>
            </p:cNvSpPr>
            <p:nvPr/>
          </p:nvSpPr>
          <p:spPr bwMode="auto">
            <a:xfrm flipH="1" flipV="1">
              <a:off x="3813" y="2807"/>
              <a:ext cx="476" cy="247"/>
            </a:xfrm>
            <a:custGeom>
              <a:avLst/>
              <a:gdLst>
                <a:gd name="T0" fmla="*/ 0 w 476"/>
                <a:gd name="T1" fmla="*/ 0 h 247"/>
                <a:gd name="T2" fmla="*/ 476 w 476"/>
                <a:gd name="T3" fmla="*/ 0 h 247"/>
                <a:gd name="T4" fmla="*/ 476 w 476"/>
                <a:gd name="T5" fmla="*/ 247 h 247"/>
                <a:gd name="T6" fmla="*/ 0 60000 65536"/>
                <a:gd name="T7" fmla="*/ 0 60000 65536"/>
                <a:gd name="T8" fmla="*/ 0 60000 65536"/>
                <a:gd name="T9" fmla="*/ 0 w 476"/>
                <a:gd name="T10" fmla="*/ 0 h 247"/>
                <a:gd name="T11" fmla="*/ 476 w 476"/>
                <a:gd name="T12" fmla="*/ 247 h 247"/>
              </a:gdLst>
              <a:ahLst/>
              <a:cxnLst>
                <a:cxn ang="T6">
                  <a:pos x="T0" y="T1"/>
                </a:cxn>
                <a:cxn ang="T7">
                  <a:pos x="T2" y="T3"/>
                </a:cxn>
                <a:cxn ang="T8">
                  <a:pos x="T4" y="T5"/>
                </a:cxn>
              </a:cxnLst>
              <a:rect l="T9" t="T10" r="T11" b="T12"/>
              <a:pathLst>
                <a:path w="476" h="247">
                  <a:moveTo>
                    <a:pt x="0" y="0"/>
                  </a:moveTo>
                  <a:lnTo>
                    <a:pt x="476" y="0"/>
                  </a:lnTo>
                  <a:lnTo>
                    <a:pt x="476" y="247"/>
                  </a:lnTo>
                </a:path>
              </a:pathLst>
            </a:custGeom>
            <a:noFill/>
            <a:ln w="38100">
              <a:solidFill>
                <a:schemeClr val="tx1"/>
              </a:solidFill>
              <a:round/>
              <a:headEnd type="triangle" w="med" len="med"/>
              <a:tailEnd/>
            </a:ln>
            <a:extLst>
              <a:ext uri="{909E8E84-426E-40dd-AFC4-6F175D3DCCD1}">
                <a14:hiddenFill xmlns:a14="http://schemas.microsoft.com/office/drawing/2010/main" xmlns="">
                  <a:solidFill>
                    <a:srgbClr val="FFFFFF"/>
                  </a:solidFill>
                </a14:hiddenFill>
              </a:ext>
            </a:extLst>
          </p:spPr>
          <p:txBody>
            <a:bodyPr/>
            <a:lstStyle/>
            <a:p>
              <a:endParaRPr lang="en-US" dirty="0">
                <a:latin typeface="+mn-lt"/>
              </a:endParaRPr>
            </a:p>
          </p:txBody>
        </p:sp>
        <p:grpSp>
          <p:nvGrpSpPr>
            <p:cNvPr id="88099" name="Group 52"/>
            <p:cNvGrpSpPr>
              <a:grpSpLocks/>
            </p:cNvGrpSpPr>
            <p:nvPr/>
          </p:nvGrpSpPr>
          <p:grpSpPr bwMode="auto">
            <a:xfrm>
              <a:off x="4270" y="2749"/>
              <a:ext cx="475" cy="446"/>
              <a:chOff x="2144" y="3238"/>
              <a:chExt cx="475" cy="446"/>
            </a:xfrm>
          </p:grpSpPr>
          <p:sp>
            <p:nvSpPr>
              <p:cNvPr id="88115" name="Rectangle 53"/>
              <p:cNvSpPr>
                <a:spLocks noChangeArrowheads="1"/>
              </p:cNvSpPr>
              <p:nvPr/>
            </p:nvSpPr>
            <p:spPr bwMode="auto">
              <a:xfrm>
                <a:off x="2144" y="3397"/>
                <a:ext cx="475" cy="283"/>
              </a:xfrm>
              <a:prstGeom prst="rect">
                <a:avLst/>
              </a:prstGeom>
              <a:solidFill>
                <a:schemeClr val="bg1"/>
              </a:solidFill>
              <a:ln w="9525">
                <a:solidFill>
                  <a:schemeClr val="tx1"/>
                </a:solidFill>
                <a:miter lim="800000"/>
                <a:headEnd/>
                <a:tailEnd/>
              </a:ln>
            </p:spPr>
            <p:txBody>
              <a:bodyPr wrap="none" anchor="ctr"/>
              <a:lstStyle/>
              <a:p>
                <a:endParaRPr lang="en-US" dirty="0">
                  <a:latin typeface="+mn-lt"/>
                  <a:cs typeface="Arial" charset="0"/>
                </a:endParaRPr>
              </a:p>
            </p:txBody>
          </p:sp>
          <p:sp>
            <p:nvSpPr>
              <p:cNvPr id="88116" name="Text Box 54"/>
              <p:cNvSpPr txBox="1">
                <a:spLocks noChangeArrowheads="1"/>
              </p:cNvSpPr>
              <p:nvPr/>
            </p:nvSpPr>
            <p:spPr bwMode="auto">
              <a:xfrm>
                <a:off x="2148" y="3432"/>
                <a:ext cx="367"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800" dirty="0">
                    <a:latin typeface="+mn-lt"/>
                    <a:cs typeface="Arial" charset="0"/>
                  </a:rPr>
                  <a:t>K</a:t>
                </a:r>
                <a:r>
                  <a:rPr lang="en-US" baseline="-25000" dirty="0">
                    <a:latin typeface="+mn-lt"/>
                    <a:cs typeface="Arial" charset="0"/>
                  </a:rPr>
                  <a:t>B</a:t>
                </a:r>
                <a:r>
                  <a:rPr lang="en-US" sz="1800" dirty="0">
                    <a:latin typeface="+mn-lt"/>
                    <a:cs typeface="Arial" charset="0"/>
                  </a:rPr>
                  <a:t>( )</a:t>
                </a:r>
              </a:p>
            </p:txBody>
          </p:sp>
          <p:sp>
            <p:nvSpPr>
              <p:cNvPr id="88117" name="Text Box 55"/>
              <p:cNvSpPr txBox="1">
                <a:spLocks noChangeArrowheads="1"/>
              </p:cNvSpPr>
              <p:nvPr/>
            </p:nvSpPr>
            <p:spPr bwMode="auto">
              <a:xfrm>
                <a:off x="2310" y="3238"/>
                <a:ext cx="197" cy="4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4000" dirty="0">
                    <a:latin typeface="+mn-lt"/>
                    <a:cs typeface="Arial" charset="0"/>
                  </a:rPr>
                  <a:t>.</a:t>
                </a:r>
              </a:p>
            </p:txBody>
          </p:sp>
          <p:sp>
            <p:nvSpPr>
              <p:cNvPr id="88118" name="Text Box 56"/>
              <p:cNvSpPr txBox="1">
                <a:spLocks noChangeArrowheads="1"/>
              </p:cNvSpPr>
              <p:nvPr/>
            </p:nvSpPr>
            <p:spPr bwMode="auto">
              <a:xfrm>
                <a:off x="2239" y="3331"/>
                <a:ext cx="161"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Arial" charset="0"/>
                  </a:rPr>
                  <a:t>-</a:t>
                </a:r>
              </a:p>
            </p:txBody>
          </p:sp>
        </p:grpSp>
        <p:sp>
          <p:nvSpPr>
            <p:cNvPr id="88100" name="Line 57"/>
            <p:cNvSpPr>
              <a:spLocks noChangeShapeType="1"/>
            </p:cNvSpPr>
            <p:nvPr/>
          </p:nvSpPr>
          <p:spPr bwMode="auto">
            <a:xfrm>
              <a:off x="4353" y="2450"/>
              <a:ext cx="18" cy="484"/>
            </a:xfrm>
            <a:prstGeom prst="line">
              <a:avLst/>
            </a:prstGeom>
            <a:noFill/>
            <a:ln w="9525">
              <a:solidFill>
                <a:schemeClr val="tx1"/>
              </a:solidFill>
              <a:prstDash val="dash"/>
              <a:round/>
              <a:headEnd type="triangle" w="med" len="me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pic>
          <p:nvPicPr>
            <p:cNvPr id="88101" name="Picture 58" descr="BS00768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flipV="1">
              <a:off x="4583" y="2633"/>
              <a:ext cx="252" cy="1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88102" name="Group 59"/>
            <p:cNvGrpSpPr>
              <a:grpSpLocks/>
            </p:cNvGrpSpPr>
            <p:nvPr/>
          </p:nvGrpSpPr>
          <p:grpSpPr bwMode="auto">
            <a:xfrm>
              <a:off x="4119" y="3226"/>
              <a:ext cx="255" cy="299"/>
              <a:chOff x="2643" y="716"/>
              <a:chExt cx="255" cy="299"/>
            </a:xfrm>
          </p:grpSpPr>
          <p:sp>
            <p:nvSpPr>
              <p:cNvPr id="88113" name="Text Box 60"/>
              <p:cNvSpPr txBox="1">
                <a:spLocks noChangeArrowheads="1"/>
              </p:cNvSpPr>
              <p:nvPr/>
            </p:nvSpPr>
            <p:spPr bwMode="auto">
              <a:xfrm>
                <a:off x="2643" y="763"/>
                <a:ext cx="255"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800" dirty="0">
                    <a:latin typeface="+mn-lt"/>
                    <a:cs typeface="Arial" charset="0"/>
                  </a:rPr>
                  <a:t>K</a:t>
                </a:r>
                <a:r>
                  <a:rPr lang="en-US" baseline="-25000" dirty="0">
                    <a:latin typeface="+mn-lt"/>
                    <a:cs typeface="Arial" charset="0"/>
                  </a:rPr>
                  <a:t>B</a:t>
                </a:r>
                <a:endParaRPr lang="en-US" sz="1800" dirty="0">
                  <a:latin typeface="+mn-lt"/>
                  <a:cs typeface="Arial" charset="0"/>
                </a:endParaRPr>
              </a:p>
            </p:txBody>
          </p:sp>
          <p:sp>
            <p:nvSpPr>
              <p:cNvPr id="88114" name="Text Box 61"/>
              <p:cNvSpPr txBox="1">
                <a:spLocks noChangeArrowheads="1"/>
              </p:cNvSpPr>
              <p:nvPr/>
            </p:nvSpPr>
            <p:spPr bwMode="auto">
              <a:xfrm>
                <a:off x="2735" y="716"/>
                <a:ext cx="161"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Arial" charset="0"/>
                  </a:rPr>
                  <a:t>-</a:t>
                </a:r>
              </a:p>
            </p:txBody>
          </p:sp>
        </p:grpSp>
        <p:sp>
          <p:nvSpPr>
            <p:cNvPr id="88103" name="Line 62"/>
            <p:cNvSpPr>
              <a:spLocks noChangeShapeType="1"/>
            </p:cNvSpPr>
            <p:nvPr/>
          </p:nvSpPr>
          <p:spPr bwMode="auto">
            <a:xfrm>
              <a:off x="4370" y="3208"/>
              <a:ext cx="9" cy="228"/>
            </a:xfrm>
            <a:prstGeom prst="line">
              <a:avLst/>
            </a:prstGeom>
            <a:noFill/>
            <a:ln w="9525">
              <a:solidFill>
                <a:schemeClr val="tx1"/>
              </a:solidFill>
              <a:prstDash val="dash"/>
              <a:round/>
              <a:headEnd type="triangle" w="med" len="me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pic>
          <p:nvPicPr>
            <p:cNvPr id="88104" name="Picture 63" descr="BS00768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flipV="1">
              <a:off x="4426" y="3381"/>
              <a:ext cx="252" cy="1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8105" name="Text Box 64"/>
            <p:cNvSpPr txBox="1">
              <a:spLocks noChangeArrowheads="1"/>
            </p:cNvSpPr>
            <p:nvPr/>
          </p:nvSpPr>
          <p:spPr bwMode="auto">
            <a:xfrm>
              <a:off x="425" y="2938"/>
              <a:ext cx="264"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solidFill>
                    <a:schemeClr val="accent4">
                      <a:lumMod val="90000"/>
                      <a:lumOff val="10000"/>
                    </a:schemeClr>
                  </a:solidFill>
                  <a:latin typeface="+mn-lt"/>
                  <a:cs typeface="Arial" charset="0"/>
                </a:rPr>
                <a:t>K</a:t>
              </a:r>
              <a:r>
                <a:rPr lang="en-US" baseline="-25000" dirty="0">
                  <a:solidFill>
                    <a:schemeClr val="accent4">
                      <a:lumMod val="90000"/>
                      <a:lumOff val="10000"/>
                    </a:schemeClr>
                  </a:solidFill>
                  <a:latin typeface="+mn-lt"/>
                  <a:cs typeface="Arial" charset="0"/>
                </a:rPr>
                <a:t>S</a:t>
              </a:r>
            </a:p>
          </p:txBody>
        </p:sp>
        <p:sp>
          <p:nvSpPr>
            <p:cNvPr id="88106" name="Line 65"/>
            <p:cNvSpPr>
              <a:spLocks noChangeShapeType="1"/>
            </p:cNvSpPr>
            <p:nvPr/>
          </p:nvSpPr>
          <p:spPr bwMode="auto">
            <a:xfrm>
              <a:off x="4737" y="2284"/>
              <a:ext cx="319" cy="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88107" name="Text Box 66"/>
            <p:cNvSpPr txBox="1">
              <a:spLocks noChangeArrowheads="1"/>
            </p:cNvSpPr>
            <p:nvPr/>
          </p:nvSpPr>
          <p:spPr bwMode="auto">
            <a:xfrm>
              <a:off x="5048" y="2154"/>
              <a:ext cx="226" cy="252"/>
            </a:xfrm>
            <a:prstGeom prst="rect">
              <a:avLst/>
            </a:prstGeom>
            <a:solidFill>
              <a:schemeClr val="accent2">
                <a:lumMod val="20000"/>
                <a:lumOff val="80000"/>
              </a:schemeClr>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Arial" charset="0"/>
                </a:rPr>
                <a:t>m</a:t>
              </a:r>
            </a:p>
          </p:txBody>
        </p:sp>
        <p:sp>
          <p:nvSpPr>
            <p:cNvPr id="88109" name="Text Box 68"/>
            <p:cNvSpPr txBox="1">
              <a:spLocks noChangeArrowheads="1"/>
            </p:cNvSpPr>
            <p:nvPr/>
          </p:nvSpPr>
          <p:spPr bwMode="auto">
            <a:xfrm>
              <a:off x="3664" y="2036"/>
              <a:ext cx="554"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800" dirty="0">
                  <a:solidFill>
                    <a:schemeClr val="accent4">
                      <a:lumMod val="90000"/>
                      <a:lumOff val="10000"/>
                    </a:schemeClr>
                  </a:solidFill>
                  <a:latin typeface="+mn-lt"/>
                  <a:cs typeface="Arial" charset="0"/>
                </a:rPr>
                <a:t>K</a:t>
              </a:r>
              <a:r>
                <a:rPr lang="en-US" baseline="-25000" dirty="0">
                  <a:solidFill>
                    <a:schemeClr val="accent4">
                      <a:lumMod val="90000"/>
                      <a:lumOff val="10000"/>
                    </a:schemeClr>
                  </a:solidFill>
                  <a:latin typeface="+mn-lt"/>
                  <a:cs typeface="Arial" charset="0"/>
                </a:rPr>
                <a:t>S</a:t>
              </a:r>
              <a:r>
                <a:rPr lang="en-US" sz="1800" dirty="0">
                  <a:latin typeface="+mn-lt"/>
                  <a:cs typeface="Arial" charset="0"/>
                </a:rPr>
                <a:t>(m )</a:t>
              </a:r>
            </a:p>
          </p:txBody>
        </p:sp>
        <p:grpSp>
          <p:nvGrpSpPr>
            <p:cNvPr id="88110" name="Group 69"/>
            <p:cNvGrpSpPr>
              <a:grpSpLocks/>
            </p:cNvGrpSpPr>
            <p:nvPr/>
          </p:nvGrpSpPr>
          <p:grpSpPr bwMode="auto">
            <a:xfrm>
              <a:off x="3533" y="2965"/>
              <a:ext cx="505" cy="334"/>
              <a:chOff x="3501" y="648"/>
              <a:chExt cx="505" cy="334"/>
            </a:xfrm>
          </p:grpSpPr>
          <p:sp>
            <p:nvSpPr>
              <p:cNvPr id="88111" name="Text Box 70"/>
              <p:cNvSpPr txBox="1">
                <a:spLocks noChangeArrowheads="1"/>
              </p:cNvSpPr>
              <p:nvPr/>
            </p:nvSpPr>
            <p:spPr bwMode="auto">
              <a:xfrm>
                <a:off x="3501" y="749"/>
                <a:ext cx="505"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800" dirty="0">
                    <a:latin typeface="+mn-lt"/>
                    <a:cs typeface="Arial" charset="0"/>
                  </a:rPr>
                  <a:t>K</a:t>
                </a:r>
                <a:r>
                  <a:rPr lang="en-US" baseline="-25000" dirty="0">
                    <a:latin typeface="+mn-lt"/>
                    <a:cs typeface="Arial" charset="0"/>
                  </a:rPr>
                  <a:t>B</a:t>
                </a:r>
                <a:r>
                  <a:rPr lang="en-US" sz="1800" dirty="0">
                    <a:latin typeface="+mn-lt"/>
                    <a:cs typeface="Arial" charset="0"/>
                  </a:rPr>
                  <a:t>(</a:t>
                </a:r>
                <a:r>
                  <a:rPr lang="en-US" sz="1800" dirty="0">
                    <a:solidFill>
                      <a:schemeClr val="accent4">
                        <a:lumMod val="90000"/>
                        <a:lumOff val="10000"/>
                      </a:schemeClr>
                    </a:solidFill>
                    <a:latin typeface="+mn-lt"/>
                    <a:cs typeface="Arial" charset="0"/>
                  </a:rPr>
                  <a:t>K</a:t>
                </a:r>
                <a:r>
                  <a:rPr lang="en-US" baseline="-25000" dirty="0">
                    <a:solidFill>
                      <a:schemeClr val="accent4">
                        <a:lumMod val="90000"/>
                        <a:lumOff val="10000"/>
                      </a:schemeClr>
                    </a:solidFill>
                    <a:latin typeface="+mn-lt"/>
                    <a:cs typeface="Arial" charset="0"/>
                  </a:rPr>
                  <a:t>S</a:t>
                </a:r>
                <a:r>
                  <a:rPr lang="en-US" sz="1800" dirty="0">
                    <a:latin typeface="+mn-lt"/>
                    <a:cs typeface="Arial" charset="0"/>
                  </a:rPr>
                  <a:t> )</a:t>
                </a:r>
              </a:p>
            </p:txBody>
          </p:sp>
          <p:sp>
            <p:nvSpPr>
              <p:cNvPr id="88112" name="Text Box 71"/>
              <p:cNvSpPr txBox="1">
                <a:spLocks noChangeArrowheads="1"/>
              </p:cNvSpPr>
              <p:nvPr/>
            </p:nvSpPr>
            <p:spPr bwMode="auto">
              <a:xfrm>
                <a:off x="3584" y="648"/>
                <a:ext cx="194"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Arial" charset="0"/>
                  </a:rPr>
                  <a:t>+</a:t>
                </a:r>
              </a:p>
            </p:txBody>
          </p:sp>
        </p:grpSp>
      </p:grpSp>
      <p:pic>
        <p:nvPicPr>
          <p:cNvPr id="73" name="图片 72"/>
          <p:cNvPicPr>
            <a:picLocks noChangeAspect="1"/>
          </p:cNvPicPr>
          <p:nvPr/>
        </p:nvPicPr>
        <p:blipFill>
          <a:blip r:embed="rId4" cstate="email">
            <a:extLst>
              <a:ext uri="{BEBA8EAE-BF5A-486C-A8C5-ECC9F3942E4B}">
                <a14:imgProps xmlns:a14="http://schemas.microsoft.com/office/drawing/2010/main">
                  <a14:imgLayer r:embed="rId5">
                    <a14:imgEffect>
                      <a14:backgroundRemoval t="0" b="99194" l="893" r="100000">
                        <a14:foregroundMark x1="25893" y1="82258" x2="25893" y2="82258"/>
                        <a14:foregroundMark x1="41964" y1="69355" x2="8036" y2="87903"/>
                        <a14:foregroundMark x1="77679" y1="68548" x2="99107" y2="80645"/>
                        <a14:foregroundMark x1="31250" y1="70968" x2="893" y2="90323"/>
                        <a14:foregroundMark x1="43750" y1="16935" x2="82143" y2="46774"/>
                        <a14:foregroundMark x1="33929" y1="20968" x2="27679" y2="57258"/>
                        <a14:foregroundMark x1="15179" y1="57258" x2="38393" y2="67742"/>
                        <a14:foregroundMark x1="75893" y1="76613" x2="92857" y2="91129"/>
                        <a14:foregroundMark x1="64286" y1="83065" x2="72321" y2="95161"/>
                        <a14:foregroundMark x1="48214" y1="79839" x2="68750" y2="94355"/>
                        <a14:foregroundMark x1="27679" y1="92742" x2="65179" y2="87097"/>
                      </a14:backgroundRemoval>
                    </a14:imgEffect>
                  </a14:imgLayer>
                </a14:imgProps>
              </a:ext>
              <a:ext uri="{28A0092B-C50C-407E-A947-70E740481C1C}">
                <a14:useLocalDpi xmlns:a14="http://schemas.microsoft.com/office/drawing/2010/main"/>
              </a:ext>
            </a:extLst>
          </a:blip>
          <a:stretch>
            <a:fillRect/>
          </a:stretch>
        </p:blipFill>
        <p:spPr>
          <a:xfrm>
            <a:off x="1797842" y="2942908"/>
            <a:ext cx="646592" cy="715870"/>
          </a:xfrm>
          <a:prstGeom prst="rect">
            <a:avLst/>
          </a:prstGeom>
        </p:spPr>
      </p:pic>
      <p:pic>
        <p:nvPicPr>
          <p:cNvPr id="74" name="图片 73"/>
          <p:cNvPicPr>
            <a:picLocks noChangeAspect="1"/>
          </p:cNvPicPr>
          <p:nvPr/>
        </p:nvPicPr>
        <p:blipFill>
          <a:blip r:embed="rId6">
            <a:extLst>
              <a:ext uri="{BEBA8EAE-BF5A-486C-A8C5-ECC9F3942E4B}">
                <a14:imgProps xmlns:a14="http://schemas.microsoft.com/office/drawing/2010/main">
                  <a14:imgLayer r:embed="rId7">
                    <a14:imgEffect>
                      <a14:backgroundRemoval t="0" b="100000" l="0" r="100000">
                        <a14:foregroundMark x1="30147" y1="29323" x2="58824" y2="11278"/>
                        <a14:foregroundMark x1="38971" y1="45865" x2="66912" y2="24060"/>
                        <a14:foregroundMark x1="17647" y1="72180" x2="27206" y2="90226"/>
                        <a14:foregroundMark x1="35294" y1="66917" x2="59559" y2="87218"/>
                        <a14:foregroundMark x1="67647" y1="70677" x2="88971" y2="89474"/>
                        <a14:foregroundMark x1="97059" y1="90977" x2="77941" y2="72180"/>
                        <a14:foregroundMark x1="18382" y1="95489" x2="19118" y2="70677"/>
                        <a14:foregroundMark x1="52941" y1="53383" x2="51471" y2="75940"/>
                        <a14:foregroundMark x1="7353" y1="76692" x2="15441" y2="87970"/>
                        <a14:foregroundMark x1="6618" y1="91729" x2="12500" y2="89474"/>
                        <a14:foregroundMark x1="56618" y1="60150" x2="55882" y2="72180"/>
                        <a14:foregroundMark x1="46324" y1="58647" x2="44118" y2="69925"/>
                        <a14:foregroundMark x1="79412" y1="93985" x2="64706" y2="87970"/>
                        <a14:foregroundMark x1="58824" y1="53383" x2="58824" y2="38346"/>
                        <a14:foregroundMark x1="58824" y1="18045" x2="71324" y2="25564"/>
                        <a14:foregroundMark x1="50000" y1="10526" x2="66912" y2="7519"/>
                        <a14:foregroundMark x1="37500" y1="14286" x2="48529" y2="5263"/>
                        <a14:foregroundMark x1="30882" y1="26316" x2="38235" y2="11278"/>
                      </a14:backgroundRemoval>
                    </a14:imgEffect>
                  </a14:imgLayer>
                </a14:imgProps>
              </a:ext>
            </a:extLst>
          </a:blip>
          <a:stretch>
            <a:fillRect/>
          </a:stretch>
        </p:blipFill>
        <p:spPr>
          <a:xfrm>
            <a:off x="9600557" y="2884080"/>
            <a:ext cx="685455" cy="670334"/>
          </a:xfrm>
          <a:prstGeom prst="rect">
            <a:avLst/>
          </a:prstGeom>
        </p:spPr>
      </p:pic>
      <p:sp>
        <p:nvSpPr>
          <p:cNvPr id="77" name="文本框 76"/>
          <p:cNvSpPr txBox="1"/>
          <p:nvPr/>
        </p:nvSpPr>
        <p:spPr>
          <a:xfrm>
            <a:off x="4321274" y="1874332"/>
            <a:ext cx="1260280" cy="338554"/>
          </a:xfrm>
          <a:prstGeom prst="rect">
            <a:avLst/>
          </a:prstGeom>
          <a:noFill/>
          <a:ln>
            <a:noFill/>
          </a:ln>
        </p:spPr>
        <p:txBody>
          <a:bodyPr wrap="none" rtlCol="0">
            <a:spAutoFit/>
          </a:bodyPr>
          <a:lstStyle/>
          <a:p>
            <a:pPr algn="ctr"/>
            <a:r>
              <a:rPr lang="en-US" altLang="zh-CN" sz="1600" dirty="0">
                <a:solidFill>
                  <a:schemeClr val="accent5"/>
                </a:solidFill>
                <a:latin typeface="+mn-lt"/>
                <a:ea typeface="+mn-ea"/>
              </a:rPr>
              <a:t>symmetric key</a:t>
            </a:r>
            <a:endParaRPr lang="zh-CN" altLang="en-US" sz="1600" dirty="0">
              <a:solidFill>
                <a:schemeClr val="accent5"/>
              </a:solidFill>
              <a:latin typeface="+mn-lt"/>
              <a:ea typeface="+mn-ea"/>
            </a:endParaRPr>
          </a:p>
        </p:txBody>
      </p:sp>
      <p:sp>
        <p:nvSpPr>
          <p:cNvPr id="78" name="文本框 77"/>
          <p:cNvSpPr txBox="1"/>
          <p:nvPr/>
        </p:nvSpPr>
        <p:spPr>
          <a:xfrm>
            <a:off x="4034336" y="4374735"/>
            <a:ext cx="1261564" cy="584775"/>
          </a:xfrm>
          <a:prstGeom prst="rect">
            <a:avLst/>
          </a:prstGeom>
          <a:noFill/>
          <a:ln>
            <a:noFill/>
          </a:ln>
        </p:spPr>
        <p:txBody>
          <a:bodyPr wrap="square" rtlCol="0">
            <a:spAutoFit/>
          </a:bodyPr>
          <a:lstStyle/>
          <a:p>
            <a:pPr algn="ctr"/>
            <a:r>
              <a:rPr lang="en-US" altLang="zh-CN" sz="1600" dirty="0">
                <a:solidFill>
                  <a:schemeClr val="accent5"/>
                </a:solidFill>
                <a:latin typeface="+mn-lt"/>
                <a:ea typeface="+mn-ea"/>
              </a:rPr>
              <a:t>Public key (Bob)</a:t>
            </a:r>
            <a:endParaRPr lang="zh-CN" altLang="en-US" sz="1600" dirty="0">
              <a:solidFill>
                <a:schemeClr val="accent5"/>
              </a:solidFill>
              <a:latin typeface="+mn-lt"/>
              <a:ea typeface="+mn-ea"/>
            </a:endParaRPr>
          </a:p>
        </p:txBody>
      </p:sp>
      <p:sp>
        <p:nvSpPr>
          <p:cNvPr id="79" name="文本框 78"/>
          <p:cNvSpPr txBox="1"/>
          <p:nvPr/>
        </p:nvSpPr>
        <p:spPr>
          <a:xfrm>
            <a:off x="9000454" y="4246146"/>
            <a:ext cx="1667546" cy="338554"/>
          </a:xfrm>
          <a:prstGeom prst="rect">
            <a:avLst/>
          </a:prstGeom>
          <a:noFill/>
          <a:ln>
            <a:noFill/>
          </a:ln>
        </p:spPr>
        <p:txBody>
          <a:bodyPr wrap="square" rtlCol="0">
            <a:spAutoFit/>
          </a:bodyPr>
          <a:lstStyle/>
          <a:p>
            <a:pPr algn="ctr"/>
            <a:r>
              <a:rPr lang="en-US" altLang="zh-CN" sz="1600" dirty="0">
                <a:solidFill>
                  <a:schemeClr val="accent5"/>
                </a:solidFill>
                <a:latin typeface="+mn-lt"/>
                <a:ea typeface="+mn-ea"/>
              </a:rPr>
              <a:t>Private key (Bob)</a:t>
            </a:r>
            <a:endParaRPr lang="zh-CN" altLang="en-US" sz="1600" dirty="0">
              <a:solidFill>
                <a:schemeClr val="accent5"/>
              </a:solidFill>
              <a:latin typeface="+mn-lt"/>
              <a:ea typeface="+mn-ea"/>
            </a:endParaRPr>
          </a:p>
        </p:txBody>
      </p:sp>
    </p:spTree>
    <p:extLst>
      <p:ext uri="{BB962C8B-B14F-4D97-AF65-F5344CB8AC3E}">
        <p14:creationId xmlns:p14="http://schemas.microsoft.com/office/powerpoint/2010/main" val="127433725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zh-CN" dirty="0"/>
              <a:t>Achieving confidentiality (2)</a:t>
            </a:r>
            <a:endParaRPr lang="en-US" dirty="0"/>
          </a:p>
        </p:txBody>
      </p:sp>
      <p:sp>
        <p:nvSpPr>
          <p:cNvPr id="3" name="灯片编号占位符 2"/>
          <p:cNvSpPr>
            <a:spLocks noGrp="1"/>
          </p:cNvSpPr>
          <p:nvPr>
            <p:ph type="sldNum" sz="quarter" idx="12"/>
          </p:nvPr>
        </p:nvSpPr>
        <p:spPr/>
        <p:txBody>
          <a:bodyPr/>
          <a:lstStyle/>
          <a:p>
            <a:fld id="{B5976719-4C93-4032-AE44-9AF0CDE2F195}" type="slidenum">
              <a:rPr lang="en-US" altLang="zh-CN" smtClean="0"/>
              <a:pPr/>
              <a:t>116</a:t>
            </a:fld>
            <a:endParaRPr lang="en-US" altLang="zh-CN" dirty="0"/>
          </a:p>
        </p:txBody>
      </p:sp>
      <p:sp>
        <p:nvSpPr>
          <p:cNvPr id="90115" name="Text Box 3"/>
          <p:cNvSpPr txBox="1">
            <a:spLocks noChangeArrowheads="1"/>
          </p:cNvSpPr>
          <p:nvPr/>
        </p:nvSpPr>
        <p:spPr bwMode="auto">
          <a:xfrm>
            <a:off x="2141776" y="4914026"/>
            <a:ext cx="7702550"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2400" i="1" dirty="0">
                <a:solidFill>
                  <a:srgbClr val="C00000"/>
                </a:solidFill>
                <a:latin typeface="+mn-lt"/>
              </a:rPr>
              <a:t>Bob:</a:t>
            </a:r>
          </a:p>
          <a:p>
            <a:pPr marL="396875" indent="-277813">
              <a:buClr>
                <a:srgbClr val="000090"/>
              </a:buClr>
              <a:buSzPct val="100000"/>
              <a:buFont typeface="Wingdings" charset="2"/>
              <a:buChar char="§"/>
            </a:pPr>
            <a:r>
              <a:rPr lang="en-US" sz="2400" dirty="0">
                <a:latin typeface="+mn-lt"/>
              </a:rPr>
              <a:t>uses his private key to decrypt and recover K</a:t>
            </a:r>
            <a:r>
              <a:rPr lang="en-US" sz="2400" baseline="-25000" dirty="0">
                <a:latin typeface="+mn-lt"/>
              </a:rPr>
              <a:t>S</a:t>
            </a:r>
          </a:p>
          <a:p>
            <a:pPr marL="396875" indent="-277813">
              <a:buClr>
                <a:srgbClr val="000090"/>
              </a:buClr>
              <a:buSzPct val="100000"/>
              <a:buFont typeface="Wingdings" charset="2"/>
              <a:buChar char="§"/>
            </a:pPr>
            <a:r>
              <a:rPr lang="en-US" sz="2400" dirty="0">
                <a:latin typeface="+mn-lt"/>
              </a:rPr>
              <a:t>uses K</a:t>
            </a:r>
            <a:r>
              <a:rPr lang="en-US" sz="2400" baseline="-25000" dirty="0">
                <a:latin typeface="+mn-lt"/>
              </a:rPr>
              <a:t>S</a:t>
            </a:r>
            <a:r>
              <a:rPr lang="en-US" sz="2400" dirty="0">
                <a:latin typeface="+mn-lt"/>
              </a:rPr>
              <a:t> to decrypt K</a:t>
            </a:r>
            <a:r>
              <a:rPr lang="en-US" sz="2400" baseline="-25000" dirty="0">
                <a:latin typeface="+mn-lt"/>
              </a:rPr>
              <a:t>S</a:t>
            </a:r>
            <a:r>
              <a:rPr lang="en-US" sz="2400" dirty="0">
                <a:latin typeface="+mn-lt"/>
              </a:rPr>
              <a:t>(m) to recover m</a:t>
            </a:r>
          </a:p>
        </p:txBody>
      </p:sp>
      <p:sp>
        <p:nvSpPr>
          <p:cNvPr id="90116" name="Text Box 4"/>
          <p:cNvSpPr txBox="1">
            <a:spLocks noChangeArrowheads="1"/>
          </p:cNvSpPr>
          <p:nvPr/>
        </p:nvSpPr>
        <p:spPr bwMode="auto">
          <a:xfrm>
            <a:off x="2046288" y="1341439"/>
            <a:ext cx="5818196"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buClr>
                <a:srgbClr val="000099"/>
              </a:buClr>
              <a:buSzPct val="75000"/>
            </a:pPr>
            <a:r>
              <a:rPr lang="en-US" sz="2400" dirty="0">
                <a:latin typeface="+mn-lt"/>
              </a:rPr>
              <a:t> Alice wants to send confidential e-mail, m, to Bob</a:t>
            </a:r>
            <a:r>
              <a:rPr lang="en-US" dirty="0">
                <a:latin typeface="+mn-lt"/>
              </a:rPr>
              <a:t>.</a:t>
            </a:r>
          </a:p>
        </p:txBody>
      </p:sp>
      <p:sp>
        <p:nvSpPr>
          <p:cNvPr id="90119" name="Freeform 6"/>
          <p:cNvSpPr>
            <a:spLocks/>
          </p:cNvSpPr>
          <p:nvPr/>
        </p:nvSpPr>
        <p:spPr bwMode="auto">
          <a:xfrm>
            <a:off x="5483226" y="2990850"/>
            <a:ext cx="1335088" cy="782638"/>
          </a:xfrm>
          <a:custGeom>
            <a:avLst/>
            <a:gdLst>
              <a:gd name="T0" fmla="*/ 0 w 2135"/>
              <a:gd name="T1" fmla="*/ 0 h 1662"/>
              <a:gd name="T2" fmla="*/ 0 w 2135"/>
              <a:gd name="T3" fmla="*/ 0 h 1662"/>
              <a:gd name="T4" fmla="*/ 2 w 2135"/>
              <a:gd name="T5" fmla="*/ 0 h 1662"/>
              <a:gd name="T6" fmla="*/ 4 w 2135"/>
              <a:gd name="T7" fmla="*/ 0 h 1662"/>
              <a:gd name="T8" fmla="*/ 7 w 2135"/>
              <a:gd name="T9" fmla="*/ 0 h 1662"/>
              <a:gd name="T10" fmla="*/ 7 w 2135"/>
              <a:gd name="T11" fmla="*/ 1 h 1662"/>
              <a:gd name="T12" fmla="*/ 6 w 2135"/>
              <a:gd name="T13" fmla="*/ 1 h 1662"/>
              <a:gd name="T14" fmla="*/ 3 w 2135"/>
              <a:gd name="T15" fmla="*/ 1 h 1662"/>
              <a:gd name="T16" fmla="*/ 2 w 2135"/>
              <a:gd name="T17" fmla="*/ 1 h 1662"/>
              <a:gd name="T18" fmla="*/ 1 w 2135"/>
              <a:gd name="T19" fmla="*/ 1 h 1662"/>
              <a:gd name="T20" fmla="*/ 0 w 2135"/>
              <a:gd name="T21" fmla="*/ 0 h 166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135"/>
              <a:gd name="T34" fmla="*/ 0 h 1662"/>
              <a:gd name="T35" fmla="*/ 2135 w 2135"/>
              <a:gd name="T36" fmla="*/ 1662 h 166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35" h="1662">
                <a:moveTo>
                  <a:pt x="27" y="652"/>
                </a:moveTo>
                <a:cubicBezTo>
                  <a:pt x="14" y="487"/>
                  <a:pt x="0" y="152"/>
                  <a:pt x="105" y="76"/>
                </a:cubicBezTo>
                <a:cubicBezTo>
                  <a:pt x="210" y="0"/>
                  <a:pt x="473" y="192"/>
                  <a:pt x="657" y="196"/>
                </a:cubicBezTo>
                <a:cubicBezTo>
                  <a:pt x="841" y="200"/>
                  <a:pt x="985" y="65"/>
                  <a:pt x="1209" y="100"/>
                </a:cubicBezTo>
                <a:cubicBezTo>
                  <a:pt x="1433" y="135"/>
                  <a:pt x="1867" y="232"/>
                  <a:pt x="2001" y="406"/>
                </a:cubicBezTo>
                <a:cubicBezTo>
                  <a:pt x="2135" y="580"/>
                  <a:pt x="2083" y="945"/>
                  <a:pt x="2013" y="1144"/>
                </a:cubicBezTo>
                <a:cubicBezTo>
                  <a:pt x="1943" y="1343"/>
                  <a:pt x="1781" y="1538"/>
                  <a:pt x="1581" y="1600"/>
                </a:cubicBezTo>
                <a:cubicBezTo>
                  <a:pt x="1381" y="1662"/>
                  <a:pt x="993" y="1571"/>
                  <a:pt x="813" y="1516"/>
                </a:cubicBezTo>
                <a:cubicBezTo>
                  <a:pt x="633" y="1461"/>
                  <a:pt x="606" y="1345"/>
                  <a:pt x="501" y="1270"/>
                </a:cubicBezTo>
                <a:cubicBezTo>
                  <a:pt x="396" y="1195"/>
                  <a:pt x="262" y="1169"/>
                  <a:pt x="183" y="1066"/>
                </a:cubicBezTo>
                <a:cubicBezTo>
                  <a:pt x="104" y="963"/>
                  <a:pt x="25" y="819"/>
                  <a:pt x="27" y="652"/>
                </a:cubicBezTo>
                <a:close/>
              </a:path>
            </a:pathLst>
          </a:custGeom>
          <a:solidFill>
            <a:srgbClr val="00CCFF"/>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en-US" dirty="0">
              <a:latin typeface="+mn-lt"/>
            </a:endParaRPr>
          </a:p>
        </p:txBody>
      </p:sp>
      <p:sp>
        <p:nvSpPr>
          <p:cNvPr id="90120" name="Line 7"/>
          <p:cNvSpPr>
            <a:spLocks noChangeShapeType="1"/>
          </p:cNvSpPr>
          <p:nvPr/>
        </p:nvSpPr>
        <p:spPr bwMode="auto">
          <a:xfrm>
            <a:off x="2593977" y="2674938"/>
            <a:ext cx="506413" cy="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ndParaRPr>
          </a:p>
        </p:txBody>
      </p:sp>
      <p:pic>
        <p:nvPicPr>
          <p:cNvPr id="90121" name="Picture 8" descr="BS00768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flipV="1">
            <a:off x="3517901" y="1941514"/>
            <a:ext cx="400050" cy="206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90123" name="Group 10"/>
          <p:cNvGrpSpPr>
            <a:grpSpLocks/>
          </p:cNvGrpSpPr>
          <p:nvPr/>
        </p:nvGrpSpPr>
        <p:grpSpPr bwMode="auto">
          <a:xfrm>
            <a:off x="3090864" y="2198688"/>
            <a:ext cx="754063" cy="730250"/>
            <a:chOff x="1645" y="262"/>
            <a:chExt cx="475" cy="460"/>
          </a:xfrm>
        </p:grpSpPr>
        <p:sp>
          <p:nvSpPr>
            <p:cNvPr id="90182" name="Rectangle 11"/>
            <p:cNvSpPr>
              <a:spLocks noChangeArrowheads="1"/>
            </p:cNvSpPr>
            <p:nvPr/>
          </p:nvSpPr>
          <p:spPr bwMode="auto">
            <a:xfrm>
              <a:off x="1645" y="439"/>
              <a:ext cx="475" cy="283"/>
            </a:xfrm>
            <a:prstGeom prst="rect">
              <a:avLst/>
            </a:prstGeom>
            <a:solidFill>
              <a:schemeClr val="bg1"/>
            </a:solidFill>
            <a:ln w="9525">
              <a:solidFill>
                <a:schemeClr val="tx1"/>
              </a:solidFill>
              <a:miter lim="800000"/>
              <a:headEnd/>
              <a:tailEnd/>
            </a:ln>
          </p:spPr>
          <p:txBody>
            <a:bodyPr wrap="none" anchor="ctr"/>
            <a:lstStyle/>
            <a:p>
              <a:endParaRPr lang="en-US" dirty="0">
                <a:latin typeface="+mn-lt"/>
                <a:cs typeface="Arial" charset="0"/>
              </a:endParaRPr>
            </a:p>
          </p:txBody>
        </p:sp>
        <p:sp>
          <p:nvSpPr>
            <p:cNvPr id="90183" name="Text Box 12"/>
            <p:cNvSpPr txBox="1">
              <a:spLocks noChangeArrowheads="1"/>
            </p:cNvSpPr>
            <p:nvPr/>
          </p:nvSpPr>
          <p:spPr bwMode="auto">
            <a:xfrm>
              <a:off x="1654" y="456"/>
              <a:ext cx="367"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800" dirty="0">
                  <a:solidFill>
                    <a:schemeClr val="accent4">
                      <a:lumMod val="90000"/>
                      <a:lumOff val="10000"/>
                    </a:schemeClr>
                  </a:solidFill>
                  <a:latin typeface="+mn-lt"/>
                  <a:cs typeface="Arial" charset="0"/>
                </a:rPr>
                <a:t>K</a:t>
              </a:r>
              <a:r>
                <a:rPr lang="en-US" baseline="-25000" dirty="0">
                  <a:solidFill>
                    <a:schemeClr val="accent4">
                      <a:lumMod val="90000"/>
                      <a:lumOff val="10000"/>
                    </a:schemeClr>
                  </a:solidFill>
                  <a:latin typeface="+mn-lt"/>
                  <a:cs typeface="Arial" charset="0"/>
                </a:rPr>
                <a:t>S</a:t>
              </a:r>
              <a:r>
                <a:rPr lang="en-US" sz="1800" dirty="0">
                  <a:latin typeface="+mn-lt"/>
                  <a:cs typeface="Arial" charset="0"/>
                </a:rPr>
                <a:t>( )</a:t>
              </a:r>
            </a:p>
          </p:txBody>
        </p:sp>
        <p:sp>
          <p:nvSpPr>
            <p:cNvPr id="90184" name="Text Box 13"/>
            <p:cNvSpPr txBox="1">
              <a:spLocks noChangeArrowheads="1"/>
            </p:cNvSpPr>
            <p:nvPr/>
          </p:nvSpPr>
          <p:spPr bwMode="auto">
            <a:xfrm>
              <a:off x="1839" y="262"/>
              <a:ext cx="197" cy="4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4000" dirty="0">
                  <a:latin typeface="+mn-lt"/>
                  <a:cs typeface="Arial" charset="0"/>
                </a:rPr>
                <a:t>.</a:t>
              </a:r>
            </a:p>
          </p:txBody>
        </p:sp>
      </p:grpSp>
      <p:grpSp>
        <p:nvGrpSpPr>
          <p:cNvPr id="90124" name="Group 14"/>
          <p:cNvGrpSpPr>
            <a:grpSpLocks/>
          </p:cNvGrpSpPr>
          <p:nvPr/>
        </p:nvGrpSpPr>
        <p:grpSpPr bwMode="auto">
          <a:xfrm>
            <a:off x="3114677" y="3419480"/>
            <a:ext cx="754063" cy="709613"/>
            <a:chOff x="2144" y="3233"/>
            <a:chExt cx="475" cy="447"/>
          </a:xfrm>
        </p:grpSpPr>
        <p:sp>
          <p:nvSpPr>
            <p:cNvPr id="90178" name="Rectangle 15"/>
            <p:cNvSpPr>
              <a:spLocks noChangeArrowheads="1"/>
            </p:cNvSpPr>
            <p:nvPr/>
          </p:nvSpPr>
          <p:spPr bwMode="auto">
            <a:xfrm>
              <a:off x="2144" y="3397"/>
              <a:ext cx="475" cy="283"/>
            </a:xfrm>
            <a:prstGeom prst="rect">
              <a:avLst/>
            </a:prstGeom>
            <a:solidFill>
              <a:schemeClr val="bg1"/>
            </a:solidFill>
            <a:ln w="9525">
              <a:solidFill>
                <a:schemeClr val="tx1"/>
              </a:solidFill>
              <a:miter lim="800000"/>
              <a:headEnd/>
              <a:tailEnd/>
            </a:ln>
          </p:spPr>
          <p:txBody>
            <a:bodyPr wrap="none" anchor="ctr"/>
            <a:lstStyle/>
            <a:p>
              <a:endParaRPr lang="en-US" dirty="0">
                <a:latin typeface="+mn-lt"/>
                <a:cs typeface="Arial" charset="0"/>
              </a:endParaRPr>
            </a:p>
          </p:txBody>
        </p:sp>
        <p:sp>
          <p:nvSpPr>
            <p:cNvPr id="90179" name="Text Box 16"/>
            <p:cNvSpPr txBox="1">
              <a:spLocks noChangeArrowheads="1"/>
            </p:cNvSpPr>
            <p:nvPr/>
          </p:nvSpPr>
          <p:spPr bwMode="auto">
            <a:xfrm>
              <a:off x="2148" y="3432"/>
              <a:ext cx="367"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800" dirty="0">
                  <a:latin typeface="+mn-lt"/>
                  <a:cs typeface="Arial" charset="0"/>
                </a:rPr>
                <a:t>K</a:t>
              </a:r>
              <a:r>
                <a:rPr lang="en-US" baseline="-25000" dirty="0">
                  <a:latin typeface="+mn-lt"/>
                  <a:cs typeface="Arial" charset="0"/>
                </a:rPr>
                <a:t>B</a:t>
              </a:r>
              <a:r>
                <a:rPr lang="en-US" sz="1800" dirty="0">
                  <a:latin typeface="+mn-lt"/>
                  <a:cs typeface="Arial" charset="0"/>
                </a:rPr>
                <a:t>( )</a:t>
              </a:r>
            </a:p>
          </p:txBody>
        </p:sp>
        <p:sp>
          <p:nvSpPr>
            <p:cNvPr id="90180" name="Text Box 17"/>
            <p:cNvSpPr txBox="1">
              <a:spLocks noChangeArrowheads="1"/>
            </p:cNvSpPr>
            <p:nvPr/>
          </p:nvSpPr>
          <p:spPr bwMode="auto">
            <a:xfrm>
              <a:off x="2339" y="3233"/>
              <a:ext cx="197" cy="4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4000" dirty="0">
                  <a:latin typeface="+mn-lt"/>
                  <a:cs typeface="Arial" charset="0"/>
                </a:rPr>
                <a:t>.</a:t>
              </a:r>
            </a:p>
          </p:txBody>
        </p:sp>
        <p:sp>
          <p:nvSpPr>
            <p:cNvPr id="90181" name="Text Box 18"/>
            <p:cNvSpPr txBox="1">
              <a:spLocks noChangeArrowheads="1"/>
            </p:cNvSpPr>
            <p:nvPr/>
          </p:nvSpPr>
          <p:spPr bwMode="auto">
            <a:xfrm>
              <a:off x="2234" y="3331"/>
              <a:ext cx="194"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Arial" charset="0"/>
                </a:rPr>
                <a:t>+</a:t>
              </a:r>
            </a:p>
          </p:txBody>
        </p:sp>
      </p:grpSp>
      <p:grpSp>
        <p:nvGrpSpPr>
          <p:cNvPr id="90125" name="Group 19"/>
          <p:cNvGrpSpPr>
            <a:grpSpLocks/>
          </p:cNvGrpSpPr>
          <p:nvPr/>
        </p:nvGrpSpPr>
        <p:grpSpPr bwMode="auto">
          <a:xfrm>
            <a:off x="4425952" y="3017839"/>
            <a:ext cx="638175" cy="519113"/>
            <a:chOff x="2934" y="1573"/>
            <a:chExt cx="402" cy="327"/>
          </a:xfrm>
        </p:grpSpPr>
        <p:sp>
          <p:nvSpPr>
            <p:cNvPr id="90176" name="Oval 20"/>
            <p:cNvSpPr>
              <a:spLocks noChangeArrowheads="1"/>
            </p:cNvSpPr>
            <p:nvPr/>
          </p:nvSpPr>
          <p:spPr bwMode="auto">
            <a:xfrm>
              <a:off x="2935" y="1637"/>
              <a:ext cx="238" cy="211"/>
            </a:xfrm>
            <a:prstGeom prst="ellipse">
              <a:avLst/>
            </a:prstGeom>
            <a:solidFill>
              <a:schemeClr val="bg1"/>
            </a:solidFill>
            <a:ln w="9525">
              <a:solidFill>
                <a:schemeClr val="tx1"/>
              </a:solidFill>
              <a:round/>
              <a:headEnd/>
              <a:tailEnd/>
            </a:ln>
          </p:spPr>
          <p:txBody>
            <a:bodyPr wrap="none" anchor="ctr"/>
            <a:lstStyle/>
            <a:p>
              <a:endParaRPr lang="en-US" dirty="0">
                <a:latin typeface="+mn-lt"/>
                <a:cs typeface="Arial" charset="0"/>
              </a:endParaRPr>
            </a:p>
          </p:txBody>
        </p:sp>
        <p:sp>
          <p:nvSpPr>
            <p:cNvPr id="90177" name="Text Box 21"/>
            <p:cNvSpPr txBox="1">
              <a:spLocks noChangeArrowheads="1"/>
            </p:cNvSpPr>
            <p:nvPr/>
          </p:nvSpPr>
          <p:spPr bwMode="auto">
            <a:xfrm>
              <a:off x="2934" y="1573"/>
              <a:ext cx="402" cy="3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spcBef>
                  <a:spcPct val="50000"/>
                </a:spcBef>
              </a:pPr>
              <a:r>
                <a:rPr lang="en-US" sz="2800" dirty="0">
                  <a:latin typeface="+mn-lt"/>
                  <a:cs typeface="Arial" charset="0"/>
                </a:rPr>
                <a:t>+</a:t>
              </a:r>
            </a:p>
          </p:txBody>
        </p:sp>
      </p:grpSp>
      <p:grpSp>
        <p:nvGrpSpPr>
          <p:cNvPr id="90126" name="Group 22"/>
          <p:cNvGrpSpPr>
            <a:grpSpLocks/>
          </p:cNvGrpSpPr>
          <p:nvPr/>
        </p:nvGrpSpPr>
        <p:grpSpPr bwMode="auto">
          <a:xfrm>
            <a:off x="7437438" y="2952751"/>
            <a:ext cx="679450" cy="519113"/>
            <a:chOff x="2935" y="1546"/>
            <a:chExt cx="428" cy="327"/>
          </a:xfrm>
        </p:grpSpPr>
        <p:sp>
          <p:nvSpPr>
            <p:cNvPr id="90174" name="Oval 23"/>
            <p:cNvSpPr>
              <a:spLocks noChangeArrowheads="1"/>
            </p:cNvSpPr>
            <p:nvPr/>
          </p:nvSpPr>
          <p:spPr bwMode="auto">
            <a:xfrm>
              <a:off x="2935" y="1637"/>
              <a:ext cx="238" cy="211"/>
            </a:xfrm>
            <a:prstGeom prst="ellipse">
              <a:avLst/>
            </a:prstGeom>
            <a:solidFill>
              <a:schemeClr val="bg1"/>
            </a:solidFill>
            <a:ln w="9525">
              <a:solidFill>
                <a:schemeClr val="tx1"/>
              </a:solidFill>
              <a:round/>
              <a:headEnd/>
              <a:tailEnd/>
            </a:ln>
          </p:spPr>
          <p:txBody>
            <a:bodyPr wrap="none" anchor="ctr"/>
            <a:lstStyle/>
            <a:p>
              <a:endParaRPr lang="en-US" dirty="0">
                <a:latin typeface="+mn-lt"/>
                <a:cs typeface="Arial" charset="0"/>
              </a:endParaRPr>
            </a:p>
          </p:txBody>
        </p:sp>
        <p:sp>
          <p:nvSpPr>
            <p:cNvPr id="90175" name="Text Box 24"/>
            <p:cNvSpPr txBox="1">
              <a:spLocks noChangeArrowheads="1"/>
            </p:cNvSpPr>
            <p:nvPr/>
          </p:nvSpPr>
          <p:spPr bwMode="auto">
            <a:xfrm>
              <a:off x="2961" y="1546"/>
              <a:ext cx="402" cy="3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spcBef>
                  <a:spcPct val="50000"/>
                </a:spcBef>
              </a:pPr>
              <a:r>
                <a:rPr lang="en-US" sz="2800" dirty="0">
                  <a:latin typeface="+mn-lt"/>
                  <a:cs typeface="Arial" charset="0"/>
                </a:rPr>
                <a:t>-</a:t>
              </a:r>
            </a:p>
          </p:txBody>
        </p:sp>
      </p:grpSp>
      <p:sp>
        <p:nvSpPr>
          <p:cNvPr id="90127" name="Line 25"/>
          <p:cNvSpPr>
            <a:spLocks noChangeShapeType="1"/>
          </p:cNvSpPr>
          <p:nvPr/>
        </p:nvSpPr>
        <p:spPr bwMode="auto">
          <a:xfrm>
            <a:off x="2644777" y="3902075"/>
            <a:ext cx="506413" cy="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90128" name="Text Box 26"/>
          <p:cNvSpPr txBox="1">
            <a:spLocks noChangeArrowheads="1"/>
          </p:cNvSpPr>
          <p:nvPr/>
        </p:nvSpPr>
        <p:spPr bwMode="auto">
          <a:xfrm>
            <a:off x="3835402" y="2295526"/>
            <a:ext cx="879475"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800" dirty="0">
                <a:solidFill>
                  <a:schemeClr val="accent4">
                    <a:lumMod val="90000"/>
                    <a:lumOff val="10000"/>
                  </a:schemeClr>
                </a:solidFill>
                <a:latin typeface="+mn-lt"/>
                <a:cs typeface="Arial" charset="0"/>
              </a:rPr>
              <a:t>K</a:t>
            </a:r>
            <a:r>
              <a:rPr lang="en-US" baseline="-25000" dirty="0">
                <a:solidFill>
                  <a:schemeClr val="accent4">
                    <a:lumMod val="90000"/>
                    <a:lumOff val="10000"/>
                  </a:schemeClr>
                </a:solidFill>
                <a:latin typeface="+mn-lt"/>
                <a:cs typeface="Arial" charset="0"/>
              </a:rPr>
              <a:t>S</a:t>
            </a:r>
            <a:r>
              <a:rPr lang="en-US" sz="1800" dirty="0">
                <a:latin typeface="+mn-lt"/>
                <a:cs typeface="Arial" charset="0"/>
              </a:rPr>
              <a:t>(m )</a:t>
            </a:r>
          </a:p>
        </p:txBody>
      </p:sp>
      <p:grpSp>
        <p:nvGrpSpPr>
          <p:cNvPr id="90129" name="Group 27"/>
          <p:cNvGrpSpPr>
            <a:grpSpLocks/>
          </p:cNvGrpSpPr>
          <p:nvPr/>
        </p:nvGrpSpPr>
        <p:grpSpPr bwMode="auto">
          <a:xfrm>
            <a:off x="3860801" y="3784601"/>
            <a:ext cx="801688" cy="530225"/>
            <a:chOff x="3501" y="648"/>
            <a:chExt cx="505" cy="334"/>
          </a:xfrm>
        </p:grpSpPr>
        <p:sp>
          <p:nvSpPr>
            <p:cNvPr id="90172" name="Text Box 28"/>
            <p:cNvSpPr txBox="1">
              <a:spLocks noChangeArrowheads="1"/>
            </p:cNvSpPr>
            <p:nvPr/>
          </p:nvSpPr>
          <p:spPr bwMode="auto">
            <a:xfrm>
              <a:off x="3501" y="749"/>
              <a:ext cx="505"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800" dirty="0">
                  <a:latin typeface="+mn-lt"/>
                  <a:cs typeface="Arial" charset="0"/>
                </a:rPr>
                <a:t>K</a:t>
              </a:r>
              <a:r>
                <a:rPr lang="en-US" baseline="-25000" dirty="0">
                  <a:latin typeface="+mn-lt"/>
                  <a:cs typeface="Arial" charset="0"/>
                </a:rPr>
                <a:t>B</a:t>
              </a:r>
              <a:r>
                <a:rPr lang="en-US" sz="1800" dirty="0">
                  <a:latin typeface="+mn-lt"/>
                  <a:cs typeface="Arial" charset="0"/>
                </a:rPr>
                <a:t>(</a:t>
              </a:r>
              <a:r>
                <a:rPr lang="en-US" sz="1800" dirty="0">
                  <a:solidFill>
                    <a:schemeClr val="accent4">
                      <a:lumMod val="90000"/>
                      <a:lumOff val="10000"/>
                    </a:schemeClr>
                  </a:solidFill>
                  <a:latin typeface="+mn-lt"/>
                  <a:cs typeface="Arial" charset="0"/>
                </a:rPr>
                <a:t>K</a:t>
              </a:r>
              <a:r>
                <a:rPr lang="en-US" baseline="-25000" dirty="0">
                  <a:solidFill>
                    <a:schemeClr val="accent4">
                      <a:lumMod val="90000"/>
                      <a:lumOff val="10000"/>
                    </a:schemeClr>
                  </a:solidFill>
                  <a:latin typeface="+mn-lt"/>
                  <a:cs typeface="Arial" charset="0"/>
                </a:rPr>
                <a:t>S</a:t>
              </a:r>
              <a:r>
                <a:rPr lang="en-US" sz="1800" dirty="0">
                  <a:latin typeface="+mn-lt"/>
                  <a:cs typeface="Arial" charset="0"/>
                </a:rPr>
                <a:t> )</a:t>
              </a:r>
            </a:p>
          </p:txBody>
        </p:sp>
        <p:sp>
          <p:nvSpPr>
            <p:cNvPr id="90173" name="Text Box 29"/>
            <p:cNvSpPr txBox="1">
              <a:spLocks noChangeArrowheads="1"/>
            </p:cNvSpPr>
            <p:nvPr/>
          </p:nvSpPr>
          <p:spPr bwMode="auto">
            <a:xfrm>
              <a:off x="3584" y="648"/>
              <a:ext cx="194"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Arial" charset="0"/>
                </a:rPr>
                <a:t>+</a:t>
              </a:r>
            </a:p>
          </p:txBody>
        </p:sp>
      </p:grpSp>
      <p:sp>
        <p:nvSpPr>
          <p:cNvPr id="90130" name="Freeform 30"/>
          <p:cNvSpPr>
            <a:spLocks/>
          </p:cNvSpPr>
          <p:nvPr/>
        </p:nvSpPr>
        <p:spPr bwMode="auto">
          <a:xfrm>
            <a:off x="3846513" y="2682876"/>
            <a:ext cx="755650" cy="392113"/>
          </a:xfrm>
          <a:custGeom>
            <a:avLst/>
            <a:gdLst>
              <a:gd name="T0" fmla="*/ 0 w 476"/>
              <a:gd name="T1" fmla="*/ 0 h 247"/>
              <a:gd name="T2" fmla="*/ 476 w 476"/>
              <a:gd name="T3" fmla="*/ 0 h 247"/>
              <a:gd name="T4" fmla="*/ 476 w 476"/>
              <a:gd name="T5" fmla="*/ 247 h 247"/>
              <a:gd name="T6" fmla="*/ 0 60000 65536"/>
              <a:gd name="T7" fmla="*/ 0 60000 65536"/>
              <a:gd name="T8" fmla="*/ 0 60000 65536"/>
              <a:gd name="T9" fmla="*/ 0 w 476"/>
              <a:gd name="T10" fmla="*/ 0 h 247"/>
              <a:gd name="T11" fmla="*/ 476 w 476"/>
              <a:gd name="T12" fmla="*/ 247 h 247"/>
            </a:gdLst>
            <a:ahLst/>
            <a:cxnLst>
              <a:cxn ang="T6">
                <a:pos x="T0" y="T1"/>
              </a:cxn>
              <a:cxn ang="T7">
                <a:pos x="T2" y="T3"/>
              </a:cxn>
              <a:cxn ang="T8">
                <a:pos x="T4" y="T5"/>
              </a:cxn>
            </a:cxnLst>
            <a:rect l="T9" t="T10" r="T11" b="T12"/>
            <a:pathLst>
              <a:path w="476" h="247">
                <a:moveTo>
                  <a:pt x="0" y="0"/>
                </a:moveTo>
                <a:lnTo>
                  <a:pt x="476" y="0"/>
                </a:lnTo>
                <a:lnTo>
                  <a:pt x="476" y="247"/>
                </a:lnTo>
              </a:path>
            </a:pathLst>
          </a:custGeom>
          <a:noFill/>
          <a:ln w="38100">
            <a:solidFill>
              <a:schemeClr val="tx1"/>
            </a:solidFill>
            <a:round/>
            <a:headEn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en-US" dirty="0">
              <a:latin typeface="+mn-lt"/>
            </a:endParaRPr>
          </a:p>
        </p:txBody>
      </p:sp>
      <p:sp>
        <p:nvSpPr>
          <p:cNvPr id="90131" name="Freeform 31"/>
          <p:cNvSpPr>
            <a:spLocks/>
          </p:cNvSpPr>
          <p:nvPr/>
        </p:nvSpPr>
        <p:spPr bwMode="auto">
          <a:xfrm flipV="1">
            <a:off x="3868738" y="3503614"/>
            <a:ext cx="755650" cy="392113"/>
          </a:xfrm>
          <a:custGeom>
            <a:avLst/>
            <a:gdLst>
              <a:gd name="T0" fmla="*/ 0 w 476"/>
              <a:gd name="T1" fmla="*/ 0 h 247"/>
              <a:gd name="T2" fmla="*/ 476 w 476"/>
              <a:gd name="T3" fmla="*/ 0 h 247"/>
              <a:gd name="T4" fmla="*/ 476 w 476"/>
              <a:gd name="T5" fmla="*/ 247 h 247"/>
              <a:gd name="T6" fmla="*/ 0 60000 65536"/>
              <a:gd name="T7" fmla="*/ 0 60000 65536"/>
              <a:gd name="T8" fmla="*/ 0 60000 65536"/>
              <a:gd name="T9" fmla="*/ 0 w 476"/>
              <a:gd name="T10" fmla="*/ 0 h 247"/>
              <a:gd name="T11" fmla="*/ 476 w 476"/>
              <a:gd name="T12" fmla="*/ 247 h 247"/>
            </a:gdLst>
            <a:ahLst/>
            <a:cxnLst>
              <a:cxn ang="T6">
                <a:pos x="T0" y="T1"/>
              </a:cxn>
              <a:cxn ang="T7">
                <a:pos x="T2" y="T3"/>
              </a:cxn>
              <a:cxn ang="T8">
                <a:pos x="T4" y="T5"/>
              </a:cxn>
            </a:cxnLst>
            <a:rect l="T9" t="T10" r="T11" b="T12"/>
            <a:pathLst>
              <a:path w="476" h="247">
                <a:moveTo>
                  <a:pt x="0" y="0"/>
                </a:moveTo>
                <a:lnTo>
                  <a:pt x="476" y="0"/>
                </a:lnTo>
                <a:lnTo>
                  <a:pt x="476" y="247"/>
                </a:lnTo>
              </a:path>
            </a:pathLst>
          </a:custGeom>
          <a:noFill/>
          <a:ln w="38100">
            <a:solidFill>
              <a:schemeClr val="tx1"/>
            </a:solidFill>
            <a:round/>
            <a:headEn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en-US" dirty="0">
              <a:latin typeface="+mn-lt"/>
            </a:endParaRPr>
          </a:p>
        </p:txBody>
      </p:sp>
      <p:sp>
        <p:nvSpPr>
          <p:cNvPr id="90132" name="Text Box 32"/>
          <p:cNvSpPr txBox="1">
            <a:spLocks noChangeArrowheads="1"/>
          </p:cNvSpPr>
          <p:nvPr/>
        </p:nvSpPr>
        <p:spPr bwMode="auto">
          <a:xfrm>
            <a:off x="2217738" y="2454275"/>
            <a:ext cx="359394" cy="400110"/>
          </a:xfrm>
          <a:prstGeom prst="rect">
            <a:avLst/>
          </a:prstGeom>
          <a:solidFill>
            <a:schemeClr val="accent2">
              <a:lumMod val="20000"/>
              <a:lumOff val="80000"/>
            </a:schemeClr>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Arial" charset="0"/>
              </a:rPr>
              <a:t>m</a:t>
            </a:r>
          </a:p>
        </p:txBody>
      </p:sp>
      <p:sp>
        <p:nvSpPr>
          <p:cNvPr id="90133" name="Text Box 33"/>
          <p:cNvSpPr txBox="1">
            <a:spLocks noChangeArrowheads="1"/>
          </p:cNvSpPr>
          <p:nvPr/>
        </p:nvSpPr>
        <p:spPr bwMode="auto">
          <a:xfrm>
            <a:off x="8448676" y="3132138"/>
            <a:ext cx="418704"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solidFill>
                  <a:schemeClr val="accent4">
                    <a:lumMod val="90000"/>
                    <a:lumOff val="10000"/>
                  </a:schemeClr>
                </a:solidFill>
                <a:latin typeface="+mn-lt"/>
                <a:cs typeface="Arial" charset="0"/>
              </a:rPr>
              <a:t>K</a:t>
            </a:r>
            <a:r>
              <a:rPr lang="en-US" baseline="-25000" dirty="0">
                <a:solidFill>
                  <a:schemeClr val="accent4">
                    <a:lumMod val="90000"/>
                    <a:lumOff val="10000"/>
                  </a:schemeClr>
                </a:solidFill>
                <a:latin typeface="+mn-lt"/>
                <a:cs typeface="Arial" charset="0"/>
              </a:rPr>
              <a:t>S</a:t>
            </a:r>
          </a:p>
        </p:txBody>
      </p:sp>
      <p:sp>
        <p:nvSpPr>
          <p:cNvPr id="90134" name="Text Box 34"/>
          <p:cNvSpPr txBox="1">
            <a:spLocks noChangeArrowheads="1"/>
          </p:cNvSpPr>
          <p:nvPr/>
        </p:nvSpPr>
        <p:spPr bwMode="auto">
          <a:xfrm>
            <a:off x="3086101" y="1831975"/>
            <a:ext cx="418704"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solidFill>
                  <a:schemeClr val="accent4">
                    <a:lumMod val="90000"/>
                    <a:lumOff val="10000"/>
                  </a:schemeClr>
                </a:solidFill>
                <a:latin typeface="+mn-lt"/>
                <a:cs typeface="Arial" charset="0"/>
              </a:rPr>
              <a:t>K</a:t>
            </a:r>
            <a:r>
              <a:rPr lang="en-US" baseline="-25000" dirty="0">
                <a:solidFill>
                  <a:schemeClr val="accent4">
                    <a:lumMod val="90000"/>
                    <a:lumOff val="10000"/>
                  </a:schemeClr>
                </a:solidFill>
                <a:latin typeface="+mn-lt"/>
                <a:cs typeface="Arial" charset="0"/>
              </a:rPr>
              <a:t>S</a:t>
            </a:r>
          </a:p>
        </p:txBody>
      </p:sp>
      <p:sp>
        <p:nvSpPr>
          <p:cNvPr id="90135" name="Line 35"/>
          <p:cNvSpPr>
            <a:spLocks noChangeShapeType="1"/>
          </p:cNvSpPr>
          <p:nvPr/>
        </p:nvSpPr>
        <p:spPr bwMode="auto">
          <a:xfrm>
            <a:off x="3498851" y="2117725"/>
            <a:ext cx="14288" cy="361950"/>
          </a:xfrm>
          <a:prstGeom prst="line">
            <a:avLst/>
          </a:prstGeom>
          <a:noFill/>
          <a:ln w="9525">
            <a:solidFill>
              <a:schemeClr val="tx1"/>
            </a:solidFill>
            <a:prstDash val="dash"/>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ndParaRPr>
          </a:p>
        </p:txBody>
      </p:sp>
      <p:grpSp>
        <p:nvGrpSpPr>
          <p:cNvPr id="90136" name="Group 36"/>
          <p:cNvGrpSpPr>
            <a:grpSpLocks/>
          </p:cNvGrpSpPr>
          <p:nvPr/>
        </p:nvGrpSpPr>
        <p:grpSpPr bwMode="auto">
          <a:xfrm>
            <a:off x="3079751" y="4184651"/>
            <a:ext cx="446088" cy="474663"/>
            <a:chOff x="2643" y="716"/>
            <a:chExt cx="281" cy="299"/>
          </a:xfrm>
        </p:grpSpPr>
        <p:sp>
          <p:nvSpPr>
            <p:cNvPr id="90170" name="Text Box 37"/>
            <p:cNvSpPr txBox="1">
              <a:spLocks noChangeArrowheads="1"/>
            </p:cNvSpPr>
            <p:nvPr/>
          </p:nvSpPr>
          <p:spPr bwMode="auto">
            <a:xfrm>
              <a:off x="2643" y="763"/>
              <a:ext cx="255"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800" dirty="0">
                  <a:latin typeface="+mn-lt"/>
                  <a:cs typeface="Arial" charset="0"/>
                </a:rPr>
                <a:t>K</a:t>
              </a:r>
              <a:r>
                <a:rPr lang="en-US" baseline="-25000" dirty="0">
                  <a:latin typeface="+mn-lt"/>
                  <a:cs typeface="Arial" charset="0"/>
                </a:rPr>
                <a:t>B</a:t>
              </a:r>
              <a:endParaRPr lang="en-US" sz="1800" dirty="0">
                <a:latin typeface="+mn-lt"/>
                <a:cs typeface="Arial" charset="0"/>
              </a:endParaRPr>
            </a:p>
          </p:txBody>
        </p:sp>
        <p:sp>
          <p:nvSpPr>
            <p:cNvPr id="90171" name="Text Box 38"/>
            <p:cNvSpPr txBox="1">
              <a:spLocks noChangeArrowheads="1"/>
            </p:cNvSpPr>
            <p:nvPr/>
          </p:nvSpPr>
          <p:spPr bwMode="auto">
            <a:xfrm>
              <a:off x="2730" y="716"/>
              <a:ext cx="194"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Arial" charset="0"/>
                </a:rPr>
                <a:t>+</a:t>
              </a:r>
            </a:p>
          </p:txBody>
        </p:sp>
      </p:grpSp>
      <p:sp>
        <p:nvSpPr>
          <p:cNvPr id="90137" name="Line 39"/>
          <p:cNvSpPr>
            <a:spLocks noChangeShapeType="1"/>
          </p:cNvSpPr>
          <p:nvPr/>
        </p:nvSpPr>
        <p:spPr bwMode="auto">
          <a:xfrm>
            <a:off x="3478213" y="4156075"/>
            <a:ext cx="14288" cy="361950"/>
          </a:xfrm>
          <a:prstGeom prst="line">
            <a:avLst/>
          </a:prstGeom>
          <a:noFill/>
          <a:ln w="9525">
            <a:solidFill>
              <a:schemeClr val="tx1"/>
            </a:solidFill>
            <a:prstDash val="dash"/>
            <a:round/>
            <a:headEnd type="triangle" w="med" len="me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pic>
        <p:nvPicPr>
          <p:cNvPr id="90138" name="Picture 40" descr="BS00768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flipV="1">
            <a:off x="3567113" y="4430714"/>
            <a:ext cx="400050" cy="206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0140" name="Line 42"/>
          <p:cNvSpPr>
            <a:spLocks noChangeShapeType="1"/>
          </p:cNvSpPr>
          <p:nvPr/>
        </p:nvSpPr>
        <p:spPr bwMode="auto">
          <a:xfrm flipV="1">
            <a:off x="4849814" y="3279775"/>
            <a:ext cx="650875" cy="1270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90141" name="Line 43"/>
          <p:cNvSpPr>
            <a:spLocks noChangeShapeType="1"/>
          </p:cNvSpPr>
          <p:nvPr/>
        </p:nvSpPr>
        <p:spPr bwMode="auto">
          <a:xfrm flipV="1">
            <a:off x="6818314" y="3270250"/>
            <a:ext cx="619125" cy="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90143" name="Text Box 45"/>
          <p:cNvSpPr txBox="1">
            <a:spLocks noChangeArrowheads="1"/>
          </p:cNvSpPr>
          <p:nvPr/>
        </p:nvSpPr>
        <p:spPr bwMode="auto">
          <a:xfrm>
            <a:off x="5635627" y="3170238"/>
            <a:ext cx="82907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800" dirty="0">
                <a:latin typeface="+mn-lt"/>
                <a:cs typeface="Arial" charset="0"/>
              </a:rPr>
              <a:t>Internet</a:t>
            </a:r>
          </a:p>
        </p:txBody>
      </p:sp>
      <p:sp>
        <p:nvSpPr>
          <p:cNvPr id="90144" name="Freeform 46"/>
          <p:cNvSpPr>
            <a:spLocks/>
          </p:cNvSpPr>
          <p:nvPr/>
        </p:nvSpPr>
        <p:spPr bwMode="auto">
          <a:xfrm flipH="1">
            <a:off x="7613651" y="2676526"/>
            <a:ext cx="755650" cy="392113"/>
          </a:xfrm>
          <a:custGeom>
            <a:avLst/>
            <a:gdLst>
              <a:gd name="T0" fmla="*/ 0 w 476"/>
              <a:gd name="T1" fmla="*/ 0 h 247"/>
              <a:gd name="T2" fmla="*/ 476 w 476"/>
              <a:gd name="T3" fmla="*/ 0 h 247"/>
              <a:gd name="T4" fmla="*/ 476 w 476"/>
              <a:gd name="T5" fmla="*/ 247 h 247"/>
              <a:gd name="T6" fmla="*/ 0 60000 65536"/>
              <a:gd name="T7" fmla="*/ 0 60000 65536"/>
              <a:gd name="T8" fmla="*/ 0 60000 65536"/>
              <a:gd name="T9" fmla="*/ 0 w 476"/>
              <a:gd name="T10" fmla="*/ 0 h 247"/>
              <a:gd name="T11" fmla="*/ 476 w 476"/>
              <a:gd name="T12" fmla="*/ 247 h 247"/>
            </a:gdLst>
            <a:ahLst/>
            <a:cxnLst>
              <a:cxn ang="T6">
                <a:pos x="T0" y="T1"/>
              </a:cxn>
              <a:cxn ang="T7">
                <a:pos x="T2" y="T3"/>
              </a:cxn>
              <a:cxn ang="T8">
                <a:pos x="T4" y="T5"/>
              </a:cxn>
            </a:cxnLst>
            <a:rect l="T9" t="T10" r="T11" b="T12"/>
            <a:pathLst>
              <a:path w="476" h="247">
                <a:moveTo>
                  <a:pt x="0" y="0"/>
                </a:moveTo>
                <a:lnTo>
                  <a:pt x="476" y="0"/>
                </a:lnTo>
                <a:lnTo>
                  <a:pt x="476" y="247"/>
                </a:lnTo>
              </a:path>
            </a:pathLst>
          </a:custGeom>
          <a:noFill/>
          <a:ln w="38100">
            <a:solidFill>
              <a:schemeClr val="tx1"/>
            </a:solidFill>
            <a:round/>
            <a:headEnd type="triangle" w="med" len="med"/>
            <a:tailEnd/>
          </a:ln>
          <a:extLst>
            <a:ext uri="{909E8E84-426E-40dd-AFC4-6F175D3DCCD1}">
              <a14:hiddenFill xmlns:a14="http://schemas.microsoft.com/office/drawing/2010/main" xmlns="">
                <a:solidFill>
                  <a:srgbClr val="FFFFFF"/>
                </a:solidFill>
              </a14:hiddenFill>
            </a:ext>
          </a:extLst>
        </p:spPr>
        <p:txBody>
          <a:bodyPr/>
          <a:lstStyle/>
          <a:p>
            <a:endParaRPr lang="en-US" dirty="0">
              <a:latin typeface="+mn-lt"/>
            </a:endParaRPr>
          </a:p>
        </p:txBody>
      </p:sp>
      <p:grpSp>
        <p:nvGrpSpPr>
          <p:cNvPr id="90145" name="Group 47"/>
          <p:cNvGrpSpPr>
            <a:grpSpLocks/>
          </p:cNvGrpSpPr>
          <p:nvPr/>
        </p:nvGrpSpPr>
        <p:grpSpPr bwMode="auto">
          <a:xfrm>
            <a:off x="8337552" y="2187576"/>
            <a:ext cx="754063" cy="720725"/>
            <a:chOff x="1645" y="268"/>
            <a:chExt cx="475" cy="454"/>
          </a:xfrm>
        </p:grpSpPr>
        <p:sp>
          <p:nvSpPr>
            <p:cNvPr id="90167" name="Rectangle 48"/>
            <p:cNvSpPr>
              <a:spLocks noChangeArrowheads="1"/>
            </p:cNvSpPr>
            <p:nvPr/>
          </p:nvSpPr>
          <p:spPr bwMode="auto">
            <a:xfrm>
              <a:off x="1645" y="439"/>
              <a:ext cx="475" cy="283"/>
            </a:xfrm>
            <a:prstGeom prst="rect">
              <a:avLst/>
            </a:prstGeom>
            <a:solidFill>
              <a:schemeClr val="bg1"/>
            </a:solidFill>
            <a:ln w="9525">
              <a:solidFill>
                <a:schemeClr val="tx1"/>
              </a:solidFill>
              <a:miter lim="800000"/>
              <a:headEnd/>
              <a:tailEnd/>
            </a:ln>
          </p:spPr>
          <p:txBody>
            <a:bodyPr wrap="none" anchor="ctr"/>
            <a:lstStyle/>
            <a:p>
              <a:endParaRPr lang="en-US" dirty="0">
                <a:latin typeface="+mn-lt"/>
                <a:cs typeface="Arial" charset="0"/>
              </a:endParaRPr>
            </a:p>
          </p:txBody>
        </p:sp>
        <p:sp>
          <p:nvSpPr>
            <p:cNvPr id="90168" name="Text Box 49"/>
            <p:cNvSpPr txBox="1">
              <a:spLocks noChangeArrowheads="1"/>
            </p:cNvSpPr>
            <p:nvPr/>
          </p:nvSpPr>
          <p:spPr bwMode="auto">
            <a:xfrm>
              <a:off x="1654" y="456"/>
              <a:ext cx="367"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800" dirty="0">
                  <a:solidFill>
                    <a:schemeClr val="accent4">
                      <a:lumMod val="90000"/>
                      <a:lumOff val="10000"/>
                    </a:schemeClr>
                  </a:solidFill>
                  <a:latin typeface="+mn-lt"/>
                  <a:cs typeface="Arial" charset="0"/>
                </a:rPr>
                <a:t>K</a:t>
              </a:r>
              <a:r>
                <a:rPr lang="en-US" baseline="-25000" dirty="0">
                  <a:solidFill>
                    <a:schemeClr val="accent4">
                      <a:lumMod val="90000"/>
                      <a:lumOff val="10000"/>
                    </a:schemeClr>
                  </a:solidFill>
                  <a:latin typeface="+mn-lt"/>
                  <a:cs typeface="Arial" charset="0"/>
                </a:rPr>
                <a:t>S</a:t>
              </a:r>
              <a:r>
                <a:rPr lang="en-US" sz="1800" dirty="0">
                  <a:latin typeface="+mn-lt"/>
                  <a:cs typeface="Arial" charset="0"/>
                </a:rPr>
                <a:t>( )</a:t>
              </a:r>
            </a:p>
          </p:txBody>
        </p:sp>
        <p:sp>
          <p:nvSpPr>
            <p:cNvPr id="90169" name="Text Box 50"/>
            <p:cNvSpPr txBox="1">
              <a:spLocks noChangeArrowheads="1"/>
            </p:cNvSpPr>
            <p:nvPr/>
          </p:nvSpPr>
          <p:spPr bwMode="auto">
            <a:xfrm>
              <a:off x="1828" y="268"/>
              <a:ext cx="197" cy="4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4000" dirty="0">
                  <a:latin typeface="+mn-lt"/>
                  <a:cs typeface="Arial" charset="0"/>
                </a:rPr>
                <a:t>.</a:t>
              </a:r>
            </a:p>
          </p:txBody>
        </p:sp>
      </p:grpSp>
      <p:sp>
        <p:nvSpPr>
          <p:cNvPr id="90146" name="Freeform 51"/>
          <p:cNvSpPr>
            <a:spLocks/>
          </p:cNvSpPr>
          <p:nvPr/>
        </p:nvSpPr>
        <p:spPr bwMode="auto">
          <a:xfrm flipH="1" flipV="1">
            <a:off x="7635876" y="3511551"/>
            <a:ext cx="755650" cy="392113"/>
          </a:xfrm>
          <a:custGeom>
            <a:avLst/>
            <a:gdLst>
              <a:gd name="T0" fmla="*/ 0 w 476"/>
              <a:gd name="T1" fmla="*/ 0 h 247"/>
              <a:gd name="T2" fmla="*/ 476 w 476"/>
              <a:gd name="T3" fmla="*/ 0 h 247"/>
              <a:gd name="T4" fmla="*/ 476 w 476"/>
              <a:gd name="T5" fmla="*/ 247 h 247"/>
              <a:gd name="T6" fmla="*/ 0 60000 65536"/>
              <a:gd name="T7" fmla="*/ 0 60000 65536"/>
              <a:gd name="T8" fmla="*/ 0 60000 65536"/>
              <a:gd name="T9" fmla="*/ 0 w 476"/>
              <a:gd name="T10" fmla="*/ 0 h 247"/>
              <a:gd name="T11" fmla="*/ 476 w 476"/>
              <a:gd name="T12" fmla="*/ 247 h 247"/>
            </a:gdLst>
            <a:ahLst/>
            <a:cxnLst>
              <a:cxn ang="T6">
                <a:pos x="T0" y="T1"/>
              </a:cxn>
              <a:cxn ang="T7">
                <a:pos x="T2" y="T3"/>
              </a:cxn>
              <a:cxn ang="T8">
                <a:pos x="T4" y="T5"/>
              </a:cxn>
            </a:cxnLst>
            <a:rect l="T9" t="T10" r="T11" b="T12"/>
            <a:pathLst>
              <a:path w="476" h="247">
                <a:moveTo>
                  <a:pt x="0" y="0"/>
                </a:moveTo>
                <a:lnTo>
                  <a:pt x="476" y="0"/>
                </a:lnTo>
                <a:lnTo>
                  <a:pt x="476" y="247"/>
                </a:lnTo>
              </a:path>
            </a:pathLst>
          </a:custGeom>
          <a:noFill/>
          <a:ln w="38100">
            <a:solidFill>
              <a:schemeClr val="tx1"/>
            </a:solidFill>
            <a:round/>
            <a:headEnd type="triangle" w="med" len="med"/>
            <a:tailEnd/>
          </a:ln>
          <a:extLst>
            <a:ext uri="{909E8E84-426E-40dd-AFC4-6F175D3DCCD1}">
              <a14:hiddenFill xmlns:a14="http://schemas.microsoft.com/office/drawing/2010/main" xmlns="">
                <a:solidFill>
                  <a:srgbClr val="FFFFFF"/>
                </a:solidFill>
              </a14:hiddenFill>
            </a:ext>
          </a:extLst>
        </p:spPr>
        <p:txBody>
          <a:bodyPr/>
          <a:lstStyle/>
          <a:p>
            <a:endParaRPr lang="en-US" dirty="0">
              <a:latin typeface="+mn-lt"/>
            </a:endParaRPr>
          </a:p>
        </p:txBody>
      </p:sp>
      <p:grpSp>
        <p:nvGrpSpPr>
          <p:cNvPr id="90147" name="Group 52"/>
          <p:cNvGrpSpPr>
            <a:grpSpLocks/>
          </p:cNvGrpSpPr>
          <p:nvPr/>
        </p:nvGrpSpPr>
        <p:grpSpPr bwMode="auto">
          <a:xfrm>
            <a:off x="8361364" y="3402016"/>
            <a:ext cx="754063" cy="719138"/>
            <a:chOff x="2144" y="3227"/>
            <a:chExt cx="475" cy="453"/>
          </a:xfrm>
        </p:grpSpPr>
        <p:sp>
          <p:nvSpPr>
            <p:cNvPr id="90163" name="Rectangle 53"/>
            <p:cNvSpPr>
              <a:spLocks noChangeArrowheads="1"/>
            </p:cNvSpPr>
            <p:nvPr/>
          </p:nvSpPr>
          <p:spPr bwMode="auto">
            <a:xfrm>
              <a:off x="2144" y="3397"/>
              <a:ext cx="475" cy="283"/>
            </a:xfrm>
            <a:prstGeom prst="rect">
              <a:avLst/>
            </a:prstGeom>
            <a:solidFill>
              <a:schemeClr val="bg1"/>
            </a:solidFill>
            <a:ln w="9525">
              <a:solidFill>
                <a:schemeClr val="tx1"/>
              </a:solidFill>
              <a:miter lim="800000"/>
              <a:headEnd/>
              <a:tailEnd/>
            </a:ln>
          </p:spPr>
          <p:txBody>
            <a:bodyPr wrap="none" anchor="ctr"/>
            <a:lstStyle/>
            <a:p>
              <a:endParaRPr lang="en-US" dirty="0">
                <a:latin typeface="+mn-lt"/>
                <a:cs typeface="Arial" charset="0"/>
              </a:endParaRPr>
            </a:p>
          </p:txBody>
        </p:sp>
        <p:sp>
          <p:nvSpPr>
            <p:cNvPr id="90164" name="Text Box 54"/>
            <p:cNvSpPr txBox="1">
              <a:spLocks noChangeArrowheads="1"/>
            </p:cNvSpPr>
            <p:nvPr/>
          </p:nvSpPr>
          <p:spPr bwMode="auto">
            <a:xfrm>
              <a:off x="2148" y="3432"/>
              <a:ext cx="367"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800" dirty="0">
                  <a:latin typeface="+mn-lt"/>
                  <a:cs typeface="Arial" charset="0"/>
                </a:rPr>
                <a:t>K</a:t>
              </a:r>
              <a:r>
                <a:rPr lang="en-US" baseline="-25000" dirty="0">
                  <a:latin typeface="+mn-lt"/>
                  <a:cs typeface="Arial" charset="0"/>
                </a:rPr>
                <a:t>B</a:t>
              </a:r>
              <a:r>
                <a:rPr lang="en-US" sz="1800" dirty="0">
                  <a:latin typeface="+mn-lt"/>
                  <a:cs typeface="Arial" charset="0"/>
                </a:rPr>
                <a:t>( )</a:t>
              </a:r>
            </a:p>
          </p:txBody>
        </p:sp>
        <p:sp>
          <p:nvSpPr>
            <p:cNvPr id="90165" name="Text Box 55"/>
            <p:cNvSpPr txBox="1">
              <a:spLocks noChangeArrowheads="1"/>
            </p:cNvSpPr>
            <p:nvPr/>
          </p:nvSpPr>
          <p:spPr bwMode="auto">
            <a:xfrm>
              <a:off x="2338" y="3227"/>
              <a:ext cx="197" cy="4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4000" dirty="0">
                  <a:latin typeface="+mn-lt"/>
                  <a:cs typeface="Arial" charset="0"/>
                </a:rPr>
                <a:t>.</a:t>
              </a:r>
            </a:p>
          </p:txBody>
        </p:sp>
        <p:sp>
          <p:nvSpPr>
            <p:cNvPr id="90166" name="Text Box 56"/>
            <p:cNvSpPr txBox="1">
              <a:spLocks noChangeArrowheads="1"/>
            </p:cNvSpPr>
            <p:nvPr/>
          </p:nvSpPr>
          <p:spPr bwMode="auto">
            <a:xfrm>
              <a:off x="2239" y="3331"/>
              <a:ext cx="161"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Arial" charset="0"/>
                </a:rPr>
                <a:t>-</a:t>
              </a:r>
            </a:p>
          </p:txBody>
        </p:sp>
      </p:grpSp>
      <p:sp>
        <p:nvSpPr>
          <p:cNvPr id="90148" name="Line 57"/>
          <p:cNvSpPr>
            <a:spLocks noChangeShapeType="1"/>
          </p:cNvSpPr>
          <p:nvPr/>
        </p:nvSpPr>
        <p:spPr bwMode="auto">
          <a:xfrm>
            <a:off x="8493127" y="2944813"/>
            <a:ext cx="28575" cy="768350"/>
          </a:xfrm>
          <a:prstGeom prst="line">
            <a:avLst/>
          </a:prstGeom>
          <a:noFill/>
          <a:ln w="9525">
            <a:solidFill>
              <a:schemeClr val="tx1"/>
            </a:solidFill>
            <a:prstDash val="dash"/>
            <a:round/>
            <a:headEnd type="triangle" w="med" len="me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pic>
        <p:nvPicPr>
          <p:cNvPr id="90149" name="Picture 58" descr="BS00768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flipV="1">
            <a:off x="8858251" y="3235326"/>
            <a:ext cx="400050" cy="206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90150" name="Group 59"/>
          <p:cNvGrpSpPr>
            <a:grpSpLocks/>
          </p:cNvGrpSpPr>
          <p:nvPr/>
        </p:nvGrpSpPr>
        <p:grpSpPr bwMode="auto">
          <a:xfrm>
            <a:off x="8121657" y="4176714"/>
            <a:ext cx="404813" cy="474663"/>
            <a:chOff x="2643" y="716"/>
            <a:chExt cx="255" cy="299"/>
          </a:xfrm>
        </p:grpSpPr>
        <p:sp>
          <p:nvSpPr>
            <p:cNvPr id="90161" name="Text Box 60"/>
            <p:cNvSpPr txBox="1">
              <a:spLocks noChangeArrowheads="1"/>
            </p:cNvSpPr>
            <p:nvPr/>
          </p:nvSpPr>
          <p:spPr bwMode="auto">
            <a:xfrm>
              <a:off x="2643" y="763"/>
              <a:ext cx="255"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800" dirty="0">
                  <a:latin typeface="+mn-lt"/>
                  <a:cs typeface="Arial" charset="0"/>
                </a:rPr>
                <a:t>K</a:t>
              </a:r>
              <a:r>
                <a:rPr lang="en-US" baseline="-25000" dirty="0">
                  <a:latin typeface="+mn-lt"/>
                  <a:cs typeface="Arial" charset="0"/>
                </a:rPr>
                <a:t>B</a:t>
              </a:r>
              <a:endParaRPr lang="en-US" sz="1800" dirty="0">
                <a:latin typeface="+mn-lt"/>
                <a:cs typeface="Arial" charset="0"/>
              </a:endParaRPr>
            </a:p>
          </p:txBody>
        </p:sp>
        <p:sp>
          <p:nvSpPr>
            <p:cNvPr id="90162" name="Text Box 61"/>
            <p:cNvSpPr txBox="1">
              <a:spLocks noChangeArrowheads="1"/>
            </p:cNvSpPr>
            <p:nvPr/>
          </p:nvSpPr>
          <p:spPr bwMode="auto">
            <a:xfrm>
              <a:off x="2735" y="716"/>
              <a:ext cx="161"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Arial" charset="0"/>
                </a:rPr>
                <a:t>-</a:t>
              </a:r>
            </a:p>
          </p:txBody>
        </p:sp>
      </p:grpSp>
      <p:sp>
        <p:nvSpPr>
          <p:cNvPr id="90151" name="Line 62"/>
          <p:cNvSpPr>
            <a:spLocks noChangeShapeType="1"/>
          </p:cNvSpPr>
          <p:nvPr/>
        </p:nvSpPr>
        <p:spPr bwMode="auto">
          <a:xfrm>
            <a:off x="8520113" y="4148138"/>
            <a:ext cx="14288" cy="361950"/>
          </a:xfrm>
          <a:prstGeom prst="line">
            <a:avLst/>
          </a:prstGeom>
          <a:noFill/>
          <a:ln w="9525">
            <a:solidFill>
              <a:schemeClr val="tx1"/>
            </a:solidFill>
            <a:prstDash val="dash"/>
            <a:round/>
            <a:headEnd type="triangle" w="med" len="me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pic>
        <p:nvPicPr>
          <p:cNvPr id="90152" name="Picture 63" descr="BS00768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flipV="1">
            <a:off x="8609013" y="4422776"/>
            <a:ext cx="400050" cy="206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0153" name="Text Box 64"/>
          <p:cNvSpPr txBox="1">
            <a:spLocks noChangeArrowheads="1"/>
          </p:cNvSpPr>
          <p:nvPr/>
        </p:nvSpPr>
        <p:spPr bwMode="auto">
          <a:xfrm>
            <a:off x="2257426" y="3719513"/>
            <a:ext cx="418704"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solidFill>
                  <a:schemeClr val="accent4">
                    <a:lumMod val="90000"/>
                    <a:lumOff val="10000"/>
                  </a:schemeClr>
                </a:solidFill>
                <a:latin typeface="+mn-lt"/>
                <a:cs typeface="Arial" charset="0"/>
              </a:rPr>
              <a:t>K</a:t>
            </a:r>
            <a:r>
              <a:rPr lang="en-US" baseline="-25000" dirty="0">
                <a:solidFill>
                  <a:schemeClr val="accent4">
                    <a:lumMod val="90000"/>
                    <a:lumOff val="10000"/>
                  </a:schemeClr>
                </a:solidFill>
                <a:latin typeface="+mn-lt"/>
                <a:cs typeface="Arial" charset="0"/>
              </a:rPr>
              <a:t>S</a:t>
            </a:r>
          </a:p>
        </p:txBody>
      </p:sp>
      <p:sp>
        <p:nvSpPr>
          <p:cNvPr id="90154" name="Line 65"/>
          <p:cNvSpPr>
            <a:spLocks noChangeShapeType="1"/>
          </p:cNvSpPr>
          <p:nvPr/>
        </p:nvSpPr>
        <p:spPr bwMode="auto">
          <a:xfrm>
            <a:off x="9102727" y="2681288"/>
            <a:ext cx="506413" cy="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90155" name="Text Box 66"/>
          <p:cNvSpPr txBox="1">
            <a:spLocks noChangeArrowheads="1"/>
          </p:cNvSpPr>
          <p:nvPr/>
        </p:nvSpPr>
        <p:spPr bwMode="auto">
          <a:xfrm>
            <a:off x="9596438" y="2474913"/>
            <a:ext cx="359394" cy="400110"/>
          </a:xfrm>
          <a:prstGeom prst="rect">
            <a:avLst/>
          </a:prstGeom>
          <a:solidFill>
            <a:schemeClr val="accent2">
              <a:lumMod val="20000"/>
              <a:lumOff val="80000"/>
            </a:schemeClr>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Arial" charset="0"/>
              </a:rPr>
              <a:t>m</a:t>
            </a:r>
          </a:p>
        </p:txBody>
      </p:sp>
      <p:sp>
        <p:nvSpPr>
          <p:cNvPr id="90157" name="Text Box 68"/>
          <p:cNvSpPr txBox="1">
            <a:spLocks noChangeArrowheads="1"/>
          </p:cNvSpPr>
          <p:nvPr/>
        </p:nvSpPr>
        <p:spPr bwMode="auto">
          <a:xfrm>
            <a:off x="7399339" y="2287589"/>
            <a:ext cx="879475"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800" dirty="0">
                <a:solidFill>
                  <a:schemeClr val="accent4">
                    <a:lumMod val="90000"/>
                    <a:lumOff val="10000"/>
                  </a:schemeClr>
                </a:solidFill>
                <a:latin typeface="+mn-lt"/>
                <a:cs typeface="Arial" charset="0"/>
              </a:rPr>
              <a:t>K</a:t>
            </a:r>
            <a:r>
              <a:rPr lang="en-US" baseline="-25000" dirty="0">
                <a:solidFill>
                  <a:schemeClr val="accent4">
                    <a:lumMod val="90000"/>
                    <a:lumOff val="10000"/>
                  </a:schemeClr>
                </a:solidFill>
                <a:latin typeface="+mn-lt"/>
                <a:cs typeface="Arial" charset="0"/>
              </a:rPr>
              <a:t>S</a:t>
            </a:r>
            <a:r>
              <a:rPr lang="en-US" sz="1800" dirty="0">
                <a:latin typeface="+mn-lt"/>
                <a:cs typeface="Arial" charset="0"/>
              </a:rPr>
              <a:t>(m )</a:t>
            </a:r>
          </a:p>
        </p:txBody>
      </p:sp>
      <p:grpSp>
        <p:nvGrpSpPr>
          <p:cNvPr id="90158" name="Group 69"/>
          <p:cNvGrpSpPr>
            <a:grpSpLocks/>
          </p:cNvGrpSpPr>
          <p:nvPr/>
        </p:nvGrpSpPr>
        <p:grpSpPr bwMode="auto">
          <a:xfrm>
            <a:off x="7191376" y="3762376"/>
            <a:ext cx="801688" cy="530225"/>
            <a:chOff x="3501" y="648"/>
            <a:chExt cx="505" cy="334"/>
          </a:xfrm>
        </p:grpSpPr>
        <p:sp>
          <p:nvSpPr>
            <p:cNvPr id="90159" name="Text Box 70"/>
            <p:cNvSpPr txBox="1">
              <a:spLocks noChangeArrowheads="1"/>
            </p:cNvSpPr>
            <p:nvPr/>
          </p:nvSpPr>
          <p:spPr bwMode="auto">
            <a:xfrm>
              <a:off x="3501" y="749"/>
              <a:ext cx="505"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800" dirty="0">
                  <a:latin typeface="+mn-lt"/>
                  <a:cs typeface="Arial" charset="0"/>
                </a:rPr>
                <a:t>K</a:t>
              </a:r>
              <a:r>
                <a:rPr lang="en-US" baseline="-25000" dirty="0">
                  <a:latin typeface="+mn-lt"/>
                  <a:cs typeface="Arial" charset="0"/>
                </a:rPr>
                <a:t>B</a:t>
              </a:r>
              <a:r>
                <a:rPr lang="en-US" sz="1800" dirty="0">
                  <a:latin typeface="+mn-lt"/>
                  <a:cs typeface="Arial" charset="0"/>
                </a:rPr>
                <a:t>(</a:t>
              </a:r>
              <a:r>
                <a:rPr lang="en-US" sz="1800" dirty="0">
                  <a:solidFill>
                    <a:schemeClr val="accent4">
                      <a:lumMod val="90000"/>
                      <a:lumOff val="10000"/>
                    </a:schemeClr>
                  </a:solidFill>
                  <a:latin typeface="+mn-lt"/>
                  <a:cs typeface="Arial" charset="0"/>
                </a:rPr>
                <a:t>K</a:t>
              </a:r>
              <a:r>
                <a:rPr lang="en-US" baseline="-25000" dirty="0">
                  <a:solidFill>
                    <a:schemeClr val="accent4">
                      <a:lumMod val="90000"/>
                      <a:lumOff val="10000"/>
                    </a:schemeClr>
                  </a:solidFill>
                  <a:latin typeface="+mn-lt"/>
                  <a:cs typeface="Arial" charset="0"/>
                </a:rPr>
                <a:t>S</a:t>
              </a:r>
              <a:r>
                <a:rPr lang="en-US" sz="1800" dirty="0">
                  <a:latin typeface="+mn-lt"/>
                  <a:cs typeface="Arial" charset="0"/>
                </a:rPr>
                <a:t> )</a:t>
              </a:r>
            </a:p>
          </p:txBody>
        </p:sp>
        <p:sp>
          <p:nvSpPr>
            <p:cNvPr id="90160" name="Text Box 71"/>
            <p:cNvSpPr txBox="1">
              <a:spLocks noChangeArrowheads="1"/>
            </p:cNvSpPr>
            <p:nvPr/>
          </p:nvSpPr>
          <p:spPr bwMode="auto">
            <a:xfrm>
              <a:off x="3584" y="648"/>
              <a:ext cx="194"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Arial" charset="0"/>
                </a:rPr>
                <a:t>+</a:t>
              </a:r>
            </a:p>
          </p:txBody>
        </p:sp>
      </p:grpSp>
      <p:pic>
        <p:nvPicPr>
          <p:cNvPr id="73" name="图片 72"/>
          <p:cNvPicPr>
            <a:picLocks noChangeAspect="1"/>
          </p:cNvPicPr>
          <p:nvPr/>
        </p:nvPicPr>
        <p:blipFill>
          <a:blip r:embed="rId4" cstate="email">
            <a:extLst>
              <a:ext uri="{BEBA8EAE-BF5A-486C-A8C5-ECC9F3942E4B}">
                <a14:imgProps xmlns:a14="http://schemas.microsoft.com/office/drawing/2010/main">
                  <a14:imgLayer r:embed="rId5">
                    <a14:imgEffect>
                      <a14:backgroundRemoval t="0" b="99194" l="893" r="100000">
                        <a14:foregroundMark x1="25893" y1="82258" x2="25893" y2="82258"/>
                        <a14:foregroundMark x1="41964" y1="69355" x2="8036" y2="87903"/>
                        <a14:foregroundMark x1="77679" y1="68548" x2="99107" y2="80645"/>
                        <a14:foregroundMark x1="31250" y1="70968" x2="893" y2="90323"/>
                        <a14:foregroundMark x1="43750" y1="16935" x2="82143" y2="46774"/>
                        <a14:foregroundMark x1="33929" y1="20968" x2="27679" y2="57258"/>
                        <a14:foregroundMark x1="15179" y1="57258" x2="38393" y2="67742"/>
                        <a14:foregroundMark x1="75893" y1="76613" x2="92857" y2="91129"/>
                        <a14:foregroundMark x1="64286" y1="83065" x2="72321" y2="95161"/>
                        <a14:foregroundMark x1="48214" y1="79839" x2="68750" y2="94355"/>
                        <a14:foregroundMark x1="27679" y1="92742" x2="65179" y2="87097"/>
                      </a14:backgroundRemoval>
                    </a14:imgEffect>
                  </a14:imgLayer>
                </a14:imgProps>
              </a:ext>
              <a:ext uri="{28A0092B-C50C-407E-A947-70E740481C1C}">
                <a14:useLocalDpi xmlns:a14="http://schemas.microsoft.com/office/drawing/2010/main"/>
              </a:ext>
            </a:extLst>
          </a:blip>
          <a:stretch>
            <a:fillRect/>
          </a:stretch>
        </p:blipFill>
        <p:spPr>
          <a:xfrm>
            <a:off x="1797842" y="2942908"/>
            <a:ext cx="646592" cy="715870"/>
          </a:xfrm>
          <a:prstGeom prst="rect">
            <a:avLst/>
          </a:prstGeom>
        </p:spPr>
      </p:pic>
      <p:pic>
        <p:nvPicPr>
          <p:cNvPr id="74" name="图片 73"/>
          <p:cNvPicPr>
            <a:picLocks noChangeAspect="1"/>
          </p:cNvPicPr>
          <p:nvPr/>
        </p:nvPicPr>
        <p:blipFill>
          <a:blip r:embed="rId6">
            <a:extLst>
              <a:ext uri="{BEBA8EAE-BF5A-486C-A8C5-ECC9F3942E4B}">
                <a14:imgProps xmlns:a14="http://schemas.microsoft.com/office/drawing/2010/main">
                  <a14:imgLayer r:embed="rId7">
                    <a14:imgEffect>
                      <a14:backgroundRemoval t="0" b="100000" l="0" r="100000">
                        <a14:foregroundMark x1="30147" y1="29323" x2="58824" y2="11278"/>
                        <a14:foregroundMark x1="38971" y1="45865" x2="66912" y2="24060"/>
                        <a14:foregroundMark x1="17647" y1="72180" x2="27206" y2="90226"/>
                        <a14:foregroundMark x1="35294" y1="66917" x2="59559" y2="87218"/>
                        <a14:foregroundMark x1="67647" y1="70677" x2="88971" y2="89474"/>
                        <a14:foregroundMark x1="97059" y1="90977" x2="77941" y2="72180"/>
                        <a14:foregroundMark x1="18382" y1="95489" x2="19118" y2="70677"/>
                        <a14:foregroundMark x1="52941" y1="53383" x2="51471" y2="75940"/>
                        <a14:foregroundMark x1="7353" y1="76692" x2="15441" y2="87970"/>
                        <a14:foregroundMark x1="6618" y1="91729" x2="12500" y2="89474"/>
                        <a14:foregroundMark x1="56618" y1="60150" x2="55882" y2="72180"/>
                        <a14:foregroundMark x1="46324" y1="58647" x2="44118" y2="69925"/>
                        <a14:foregroundMark x1="79412" y1="93985" x2="64706" y2="87970"/>
                        <a14:foregroundMark x1="58824" y1="53383" x2="58824" y2="38346"/>
                        <a14:foregroundMark x1="58824" y1="18045" x2="71324" y2="25564"/>
                        <a14:foregroundMark x1="50000" y1="10526" x2="66912" y2="7519"/>
                        <a14:foregroundMark x1="37500" y1="14286" x2="48529" y2="5263"/>
                        <a14:foregroundMark x1="30882" y1="26316" x2="38235" y2="11278"/>
                      </a14:backgroundRemoval>
                    </a14:imgEffect>
                  </a14:imgLayer>
                </a14:imgProps>
              </a:ext>
            </a:extLst>
          </a:blip>
          <a:stretch>
            <a:fillRect/>
          </a:stretch>
        </p:blipFill>
        <p:spPr>
          <a:xfrm>
            <a:off x="9600557" y="2884080"/>
            <a:ext cx="685455" cy="670334"/>
          </a:xfrm>
          <a:prstGeom prst="rect">
            <a:avLst/>
          </a:prstGeom>
        </p:spPr>
      </p:pic>
      <p:sp>
        <p:nvSpPr>
          <p:cNvPr id="76" name="文本框 75"/>
          <p:cNvSpPr txBox="1"/>
          <p:nvPr/>
        </p:nvSpPr>
        <p:spPr>
          <a:xfrm>
            <a:off x="4321274" y="1874332"/>
            <a:ext cx="1260280" cy="338554"/>
          </a:xfrm>
          <a:prstGeom prst="rect">
            <a:avLst/>
          </a:prstGeom>
          <a:noFill/>
          <a:ln>
            <a:noFill/>
          </a:ln>
        </p:spPr>
        <p:txBody>
          <a:bodyPr wrap="none" rtlCol="0">
            <a:spAutoFit/>
          </a:bodyPr>
          <a:lstStyle/>
          <a:p>
            <a:pPr algn="ctr"/>
            <a:r>
              <a:rPr lang="en-US" altLang="zh-CN" sz="1600" dirty="0">
                <a:solidFill>
                  <a:schemeClr val="accent5"/>
                </a:solidFill>
                <a:latin typeface="+mn-lt"/>
                <a:ea typeface="+mn-ea"/>
              </a:rPr>
              <a:t>symmetric key</a:t>
            </a:r>
            <a:endParaRPr lang="zh-CN" altLang="en-US" sz="1600" dirty="0">
              <a:solidFill>
                <a:schemeClr val="accent5"/>
              </a:solidFill>
              <a:latin typeface="+mn-lt"/>
              <a:ea typeface="+mn-ea"/>
            </a:endParaRPr>
          </a:p>
        </p:txBody>
      </p:sp>
      <p:sp>
        <p:nvSpPr>
          <p:cNvPr id="78" name="文本框 77"/>
          <p:cNvSpPr txBox="1"/>
          <p:nvPr/>
        </p:nvSpPr>
        <p:spPr>
          <a:xfrm>
            <a:off x="4034336" y="4374735"/>
            <a:ext cx="1261564" cy="584775"/>
          </a:xfrm>
          <a:prstGeom prst="rect">
            <a:avLst/>
          </a:prstGeom>
          <a:noFill/>
          <a:ln>
            <a:noFill/>
          </a:ln>
        </p:spPr>
        <p:txBody>
          <a:bodyPr wrap="square" rtlCol="0">
            <a:spAutoFit/>
          </a:bodyPr>
          <a:lstStyle/>
          <a:p>
            <a:pPr algn="ctr"/>
            <a:r>
              <a:rPr lang="en-US" altLang="zh-CN" sz="1600" dirty="0">
                <a:solidFill>
                  <a:schemeClr val="accent5"/>
                </a:solidFill>
                <a:latin typeface="+mn-lt"/>
                <a:ea typeface="+mn-ea"/>
              </a:rPr>
              <a:t>Public key (Bob)</a:t>
            </a:r>
            <a:endParaRPr lang="zh-CN" altLang="en-US" sz="1600" dirty="0">
              <a:solidFill>
                <a:schemeClr val="accent5"/>
              </a:solidFill>
              <a:latin typeface="+mn-lt"/>
              <a:ea typeface="+mn-ea"/>
            </a:endParaRPr>
          </a:p>
        </p:txBody>
      </p:sp>
      <p:sp>
        <p:nvSpPr>
          <p:cNvPr id="79" name="文本框 78"/>
          <p:cNvSpPr txBox="1"/>
          <p:nvPr/>
        </p:nvSpPr>
        <p:spPr>
          <a:xfrm>
            <a:off x="9000454" y="4246146"/>
            <a:ext cx="1667546" cy="338554"/>
          </a:xfrm>
          <a:prstGeom prst="rect">
            <a:avLst/>
          </a:prstGeom>
          <a:noFill/>
          <a:ln>
            <a:noFill/>
          </a:ln>
        </p:spPr>
        <p:txBody>
          <a:bodyPr wrap="square" rtlCol="0">
            <a:spAutoFit/>
          </a:bodyPr>
          <a:lstStyle/>
          <a:p>
            <a:pPr algn="ctr"/>
            <a:r>
              <a:rPr lang="en-US" altLang="zh-CN" sz="1600" dirty="0">
                <a:solidFill>
                  <a:schemeClr val="accent5"/>
                </a:solidFill>
                <a:latin typeface="+mn-lt"/>
                <a:ea typeface="+mn-ea"/>
              </a:rPr>
              <a:t>Private key (Bob)</a:t>
            </a:r>
            <a:endParaRPr lang="zh-CN" altLang="en-US" sz="1600" dirty="0">
              <a:solidFill>
                <a:schemeClr val="accent5"/>
              </a:solidFill>
              <a:latin typeface="+mn-lt"/>
              <a:ea typeface="+mn-ea"/>
            </a:endParaRPr>
          </a:p>
        </p:txBody>
      </p:sp>
      <p:sp>
        <p:nvSpPr>
          <p:cNvPr id="75" name="矩形 74"/>
          <p:cNvSpPr/>
          <p:nvPr/>
        </p:nvSpPr>
        <p:spPr>
          <a:xfrm>
            <a:off x="3296446" y="6303088"/>
            <a:ext cx="3842719" cy="461665"/>
          </a:xfrm>
          <a:prstGeom prst="rect">
            <a:avLst/>
          </a:prstGeom>
        </p:spPr>
        <p:txBody>
          <a:bodyPr wrap="none">
            <a:spAutoFit/>
          </a:bodyPr>
          <a:lstStyle/>
          <a:p>
            <a:r>
              <a:rPr lang="en-US" altLang="zh-CN" dirty="0">
                <a:solidFill>
                  <a:schemeClr val="accent2"/>
                </a:solidFill>
                <a:latin typeface="+mn-lt"/>
              </a:rPr>
              <a:t>(receiver authentication implied!)</a:t>
            </a:r>
            <a:endParaRPr lang="zh-CN" altLang="en-US" dirty="0">
              <a:solidFill>
                <a:schemeClr val="accent2"/>
              </a:solidFill>
              <a:latin typeface="+mn-lt"/>
            </a:endParaRPr>
          </a:p>
        </p:txBody>
      </p:sp>
    </p:spTree>
    <p:extLst>
      <p:ext uri="{BB962C8B-B14F-4D97-AF65-F5344CB8AC3E}">
        <p14:creationId xmlns:p14="http://schemas.microsoft.com/office/powerpoint/2010/main" val="173944897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idx="1"/>
          </p:nvPr>
        </p:nvSpPr>
        <p:spPr/>
        <p:txBody>
          <a:bodyPr/>
          <a:lstStyle/>
          <a:p>
            <a:r>
              <a:rPr lang="en-US" altLang="zh-CN" dirty="0"/>
              <a:t>Second, how do we achieve integrity as well as authentication?</a:t>
            </a:r>
          </a:p>
        </p:txBody>
      </p:sp>
      <p:sp>
        <p:nvSpPr>
          <p:cNvPr id="2" name="灯片编号占位符 1"/>
          <p:cNvSpPr>
            <a:spLocks noGrp="1"/>
          </p:cNvSpPr>
          <p:nvPr>
            <p:ph type="sldNum" sz="quarter" idx="12"/>
          </p:nvPr>
        </p:nvSpPr>
        <p:spPr/>
        <p:txBody>
          <a:bodyPr/>
          <a:lstStyle/>
          <a:p>
            <a:pPr>
              <a:defRPr/>
            </a:pPr>
            <a:fld id="{F769371F-0F95-4BDF-9A9A-7FF549C12214}" type="slidenum">
              <a:rPr lang="en-US" altLang="zh-CN" smtClean="0"/>
              <a:pPr>
                <a:defRPr/>
              </a:pPr>
              <a:t>117</a:t>
            </a:fld>
            <a:endParaRPr lang="en-US" altLang="zh-CN" dirty="0"/>
          </a:p>
        </p:txBody>
      </p:sp>
      <p:sp>
        <p:nvSpPr>
          <p:cNvPr id="5" name="矩形 4">
            <a:extLst>
              <a:ext uri="{FF2B5EF4-FFF2-40B4-BE49-F238E27FC236}">
                <a16:creationId xmlns:a16="http://schemas.microsoft.com/office/drawing/2014/main" id="{FC717D8A-2624-4879-8A5D-0F1092CA14A5}"/>
              </a:ext>
            </a:extLst>
          </p:cNvPr>
          <p:cNvSpPr/>
          <p:nvPr/>
        </p:nvSpPr>
        <p:spPr>
          <a:xfrm>
            <a:off x="4026514" y="5368998"/>
            <a:ext cx="4433393" cy="461665"/>
          </a:xfrm>
          <a:prstGeom prst="rect">
            <a:avLst/>
          </a:prstGeom>
        </p:spPr>
        <p:txBody>
          <a:bodyPr wrap="none">
            <a:spAutoFit/>
          </a:bodyPr>
          <a:lstStyle/>
          <a:p>
            <a:pPr algn="ctr"/>
            <a:r>
              <a:rPr lang="en-US" altLang="zh-CN" dirty="0">
                <a:solidFill>
                  <a:schemeClr val="accent3">
                    <a:lumMod val="20000"/>
                    <a:lumOff val="80000"/>
                  </a:schemeClr>
                </a:solidFill>
                <a:latin typeface="+mn-lt"/>
              </a:rPr>
              <a:t>Essentially,  to utilize digital signature!</a:t>
            </a:r>
          </a:p>
        </p:txBody>
      </p:sp>
    </p:spTree>
    <p:extLst>
      <p:ext uri="{BB962C8B-B14F-4D97-AF65-F5344CB8AC3E}">
        <p14:creationId xmlns:p14="http://schemas.microsoft.com/office/powerpoint/2010/main" val="1020685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r>
              <a:rPr lang="en-US" altLang="zh-CN" dirty="0"/>
              <a:t>Achieving sender auth. + email integrity</a:t>
            </a:r>
            <a:endParaRPr lang="en-US" dirty="0"/>
          </a:p>
        </p:txBody>
      </p:sp>
      <p:sp>
        <p:nvSpPr>
          <p:cNvPr id="3" name="灯片编号占位符 2"/>
          <p:cNvSpPr>
            <a:spLocks noGrp="1"/>
          </p:cNvSpPr>
          <p:nvPr>
            <p:ph type="sldNum" sz="quarter" idx="12"/>
          </p:nvPr>
        </p:nvSpPr>
        <p:spPr/>
        <p:txBody>
          <a:bodyPr/>
          <a:lstStyle/>
          <a:p>
            <a:fld id="{B5976719-4C93-4032-AE44-9AF0CDE2F195}" type="slidenum">
              <a:rPr lang="en-US" altLang="zh-CN" smtClean="0"/>
              <a:pPr/>
              <a:t>118</a:t>
            </a:fld>
            <a:endParaRPr lang="en-US" altLang="zh-CN" dirty="0"/>
          </a:p>
        </p:txBody>
      </p:sp>
      <p:sp>
        <p:nvSpPr>
          <p:cNvPr id="92163" name="Text Box 3"/>
          <p:cNvSpPr txBox="1">
            <a:spLocks noChangeArrowheads="1"/>
          </p:cNvSpPr>
          <p:nvPr/>
        </p:nvSpPr>
        <p:spPr bwMode="auto">
          <a:xfrm>
            <a:off x="1865195" y="1251378"/>
            <a:ext cx="8443913"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buClr>
                <a:srgbClr val="000099"/>
              </a:buClr>
              <a:buSzPct val="75000"/>
            </a:pPr>
            <a:r>
              <a:rPr lang="en-US" sz="2400" dirty="0">
                <a:latin typeface="+mn-lt"/>
              </a:rPr>
              <a:t>Alice wants to provide sender authentication </a:t>
            </a:r>
            <a:r>
              <a:rPr lang="en-US" altLang="zh-CN" sz="2400" dirty="0">
                <a:latin typeface="+mn-lt"/>
              </a:rPr>
              <a:t>and </a:t>
            </a:r>
            <a:r>
              <a:rPr lang="en-US" sz="2400" dirty="0">
                <a:latin typeface="+mn-lt"/>
              </a:rPr>
              <a:t>message integrity</a:t>
            </a:r>
          </a:p>
        </p:txBody>
      </p:sp>
      <p:sp>
        <p:nvSpPr>
          <p:cNvPr id="92164" name="Text Box 4"/>
          <p:cNvSpPr txBox="1">
            <a:spLocks noChangeArrowheads="1"/>
          </p:cNvSpPr>
          <p:nvPr/>
        </p:nvSpPr>
        <p:spPr bwMode="auto">
          <a:xfrm>
            <a:off x="2028826" y="4805364"/>
            <a:ext cx="6755375"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marL="342900" indent="-223838">
              <a:buClr>
                <a:srgbClr val="000090"/>
              </a:buClr>
              <a:buSzPct val="100000"/>
              <a:buFont typeface="Wingdings" charset="2"/>
              <a:buChar char="§"/>
            </a:pPr>
            <a:r>
              <a:rPr lang="en-US" sz="2400" dirty="0">
                <a:latin typeface="+mn-lt"/>
              </a:rPr>
              <a:t> Alice digitally signs message</a:t>
            </a:r>
          </a:p>
          <a:p>
            <a:pPr marL="342900" indent="-223838">
              <a:buClr>
                <a:srgbClr val="000090"/>
              </a:buClr>
              <a:buSzPct val="100000"/>
              <a:buFont typeface="Wingdings" charset="2"/>
              <a:buChar char="§"/>
            </a:pPr>
            <a:r>
              <a:rPr lang="en-US" sz="2400" dirty="0">
                <a:latin typeface="+mn-lt"/>
              </a:rPr>
              <a:t> sends both message (in the clear) and digital signature</a:t>
            </a:r>
          </a:p>
        </p:txBody>
      </p:sp>
      <p:sp>
        <p:nvSpPr>
          <p:cNvPr id="92167" name="Freeform 6"/>
          <p:cNvSpPr>
            <a:spLocks/>
          </p:cNvSpPr>
          <p:nvPr/>
        </p:nvSpPr>
        <p:spPr bwMode="auto">
          <a:xfrm>
            <a:off x="3481390" y="2943225"/>
            <a:ext cx="989013" cy="406400"/>
          </a:xfrm>
          <a:custGeom>
            <a:avLst/>
            <a:gdLst>
              <a:gd name="T0" fmla="*/ 0 w 476"/>
              <a:gd name="T1" fmla="*/ 0 h 247"/>
              <a:gd name="T2" fmla="*/ 2393 w 476"/>
              <a:gd name="T3" fmla="*/ 0 h 247"/>
              <a:gd name="T4" fmla="*/ 2393 w 476"/>
              <a:gd name="T5" fmla="*/ 306 h 247"/>
              <a:gd name="T6" fmla="*/ 0 60000 65536"/>
              <a:gd name="T7" fmla="*/ 0 60000 65536"/>
              <a:gd name="T8" fmla="*/ 0 60000 65536"/>
              <a:gd name="T9" fmla="*/ 0 w 476"/>
              <a:gd name="T10" fmla="*/ 0 h 247"/>
              <a:gd name="T11" fmla="*/ 476 w 476"/>
              <a:gd name="T12" fmla="*/ 247 h 247"/>
            </a:gdLst>
            <a:ahLst/>
            <a:cxnLst>
              <a:cxn ang="T6">
                <a:pos x="T0" y="T1"/>
              </a:cxn>
              <a:cxn ang="T7">
                <a:pos x="T2" y="T3"/>
              </a:cxn>
              <a:cxn ang="T8">
                <a:pos x="T4" y="T5"/>
              </a:cxn>
            </a:cxnLst>
            <a:rect l="T9" t="T10" r="T11" b="T12"/>
            <a:pathLst>
              <a:path w="476" h="247">
                <a:moveTo>
                  <a:pt x="0" y="0"/>
                </a:moveTo>
                <a:lnTo>
                  <a:pt x="476" y="0"/>
                </a:lnTo>
                <a:lnTo>
                  <a:pt x="476" y="247"/>
                </a:lnTo>
              </a:path>
            </a:pathLst>
          </a:custGeom>
          <a:noFill/>
          <a:ln w="38100">
            <a:solidFill>
              <a:schemeClr val="tx1"/>
            </a:solidFill>
            <a:round/>
            <a:headEn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en-US" dirty="0">
              <a:latin typeface="+mn-lt"/>
            </a:endParaRPr>
          </a:p>
        </p:txBody>
      </p:sp>
      <p:sp>
        <p:nvSpPr>
          <p:cNvPr id="92168" name="Freeform 7"/>
          <p:cNvSpPr>
            <a:spLocks/>
          </p:cNvSpPr>
          <p:nvPr/>
        </p:nvSpPr>
        <p:spPr bwMode="auto">
          <a:xfrm>
            <a:off x="5351464" y="3265489"/>
            <a:ext cx="1335088" cy="782637"/>
          </a:xfrm>
          <a:custGeom>
            <a:avLst/>
            <a:gdLst>
              <a:gd name="T0" fmla="*/ 0 w 2135"/>
              <a:gd name="T1" fmla="*/ 0 h 1662"/>
              <a:gd name="T2" fmla="*/ 0 w 2135"/>
              <a:gd name="T3" fmla="*/ 0 h 1662"/>
              <a:gd name="T4" fmla="*/ 2 w 2135"/>
              <a:gd name="T5" fmla="*/ 0 h 1662"/>
              <a:gd name="T6" fmla="*/ 4 w 2135"/>
              <a:gd name="T7" fmla="*/ 0 h 1662"/>
              <a:gd name="T8" fmla="*/ 7 w 2135"/>
              <a:gd name="T9" fmla="*/ 0 h 1662"/>
              <a:gd name="T10" fmla="*/ 7 w 2135"/>
              <a:gd name="T11" fmla="*/ 1 h 1662"/>
              <a:gd name="T12" fmla="*/ 6 w 2135"/>
              <a:gd name="T13" fmla="*/ 1 h 1662"/>
              <a:gd name="T14" fmla="*/ 3 w 2135"/>
              <a:gd name="T15" fmla="*/ 1 h 1662"/>
              <a:gd name="T16" fmla="*/ 2 w 2135"/>
              <a:gd name="T17" fmla="*/ 1 h 1662"/>
              <a:gd name="T18" fmla="*/ 1 w 2135"/>
              <a:gd name="T19" fmla="*/ 1 h 1662"/>
              <a:gd name="T20" fmla="*/ 0 w 2135"/>
              <a:gd name="T21" fmla="*/ 0 h 166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135"/>
              <a:gd name="T34" fmla="*/ 0 h 1662"/>
              <a:gd name="T35" fmla="*/ 2135 w 2135"/>
              <a:gd name="T36" fmla="*/ 1662 h 166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35" h="1662">
                <a:moveTo>
                  <a:pt x="27" y="652"/>
                </a:moveTo>
                <a:cubicBezTo>
                  <a:pt x="14" y="487"/>
                  <a:pt x="0" y="152"/>
                  <a:pt x="105" y="76"/>
                </a:cubicBezTo>
                <a:cubicBezTo>
                  <a:pt x="210" y="0"/>
                  <a:pt x="473" y="192"/>
                  <a:pt x="657" y="196"/>
                </a:cubicBezTo>
                <a:cubicBezTo>
                  <a:pt x="841" y="200"/>
                  <a:pt x="985" y="65"/>
                  <a:pt x="1209" y="100"/>
                </a:cubicBezTo>
                <a:cubicBezTo>
                  <a:pt x="1433" y="135"/>
                  <a:pt x="1867" y="232"/>
                  <a:pt x="2001" y="406"/>
                </a:cubicBezTo>
                <a:cubicBezTo>
                  <a:pt x="2135" y="580"/>
                  <a:pt x="2083" y="945"/>
                  <a:pt x="2013" y="1144"/>
                </a:cubicBezTo>
                <a:cubicBezTo>
                  <a:pt x="1943" y="1343"/>
                  <a:pt x="1781" y="1538"/>
                  <a:pt x="1581" y="1600"/>
                </a:cubicBezTo>
                <a:cubicBezTo>
                  <a:pt x="1381" y="1662"/>
                  <a:pt x="993" y="1571"/>
                  <a:pt x="813" y="1516"/>
                </a:cubicBezTo>
                <a:cubicBezTo>
                  <a:pt x="633" y="1461"/>
                  <a:pt x="606" y="1345"/>
                  <a:pt x="501" y="1270"/>
                </a:cubicBezTo>
                <a:cubicBezTo>
                  <a:pt x="396" y="1195"/>
                  <a:pt x="262" y="1169"/>
                  <a:pt x="183" y="1066"/>
                </a:cubicBezTo>
                <a:cubicBezTo>
                  <a:pt x="104" y="963"/>
                  <a:pt x="25" y="819"/>
                  <a:pt x="27" y="652"/>
                </a:cubicBezTo>
                <a:close/>
              </a:path>
            </a:pathLst>
          </a:custGeom>
          <a:solidFill>
            <a:srgbClr val="00CCFF"/>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en-US" dirty="0">
              <a:latin typeface="+mn-lt"/>
            </a:endParaRPr>
          </a:p>
        </p:txBody>
      </p:sp>
      <p:sp>
        <p:nvSpPr>
          <p:cNvPr id="92169" name="Line 8"/>
          <p:cNvSpPr>
            <a:spLocks noChangeShapeType="1"/>
          </p:cNvSpPr>
          <p:nvPr/>
        </p:nvSpPr>
        <p:spPr bwMode="auto">
          <a:xfrm flipV="1">
            <a:off x="2405065" y="2947989"/>
            <a:ext cx="360363" cy="1587"/>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ndParaRPr>
          </a:p>
        </p:txBody>
      </p:sp>
      <p:grpSp>
        <p:nvGrpSpPr>
          <p:cNvPr id="92171" name="Group 10"/>
          <p:cNvGrpSpPr>
            <a:grpSpLocks/>
          </p:cNvGrpSpPr>
          <p:nvPr/>
        </p:nvGrpSpPr>
        <p:grpSpPr bwMode="auto">
          <a:xfrm>
            <a:off x="2755902" y="2457451"/>
            <a:ext cx="754063" cy="715962"/>
            <a:chOff x="694" y="2463"/>
            <a:chExt cx="475" cy="451"/>
          </a:xfrm>
        </p:grpSpPr>
        <p:sp>
          <p:nvSpPr>
            <p:cNvPr id="92225" name="Rectangle 11"/>
            <p:cNvSpPr>
              <a:spLocks noChangeArrowheads="1"/>
            </p:cNvSpPr>
            <p:nvPr/>
          </p:nvSpPr>
          <p:spPr bwMode="auto">
            <a:xfrm>
              <a:off x="694" y="2631"/>
              <a:ext cx="475" cy="283"/>
            </a:xfrm>
            <a:prstGeom prst="rect">
              <a:avLst/>
            </a:prstGeom>
            <a:solidFill>
              <a:schemeClr val="bg1"/>
            </a:solidFill>
            <a:ln w="9525">
              <a:solidFill>
                <a:schemeClr val="tx1"/>
              </a:solidFill>
              <a:miter lim="800000"/>
              <a:headEnd/>
              <a:tailEnd/>
            </a:ln>
          </p:spPr>
          <p:txBody>
            <a:bodyPr wrap="none" anchor="ctr"/>
            <a:lstStyle/>
            <a:p>
              <a:endParaRPr lang="en-US" dirty="0">
                <a:latin typeface="+mn-lt"/>
                <a:cs typeface="Arial" charset="0"/>
              </a:endParaRPr>
            </a:p>
          </p:txBody>
        </p:sp>
        <p:sp>
          <p:nvSpPr>
            <p:cNvPr id="92226" name="Text Box 12"/>
            <p:cNvSpPr txBox="1">
              <a:spLocks noChangeArrowheads="1"/>
            </p:cNvSpPr>
            <p:nvPr/>
          </p:nvSpPr>
          <p:spPr bwMode="auto">
            <a:xfrm>
              <a:off x="754" y="2657"/>
              <a:ext cx="314"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800" dirty="0">
                  <a:latin typeface="+mn-lt"/>
                  <a:cs typeface="Arial" charset="0"/>
                </a:rPr>
                <a:t>H( )</a:t>
              </a:r>
            </a:p>
          </p:txBody>
        </p:sp>
        <p:sp>
          <p:nvSpPr>
            <p:cNvPr id="92227" name="Text Box 13"/>
            <p:cNvSpPr txBox="1">
              <a:spLocks noChangeArrowheads="1"/>
            </p:cNvSpPr>
            <p:nvPr/>
          </p:nvSpPr>
          <p:spPr bwMode="auto">
            <a:xfrm>
              <a:off x="858" y="2463"/>
              <a:ext cx="197" cy="4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4000" dirty="0">
                  <a:latin typeface="+mn-lt"/>
                  <a:cs typeface="Arial" charset="0"/>
                </a:rPr>
                <a:t>.</a:t>
              </a:r>
            </a:p>
          </p:txBody>
        </p:sp>
      </p:grpSp>
      <p:grpSp>
        <p:nvGrpSpPr>
          <p:cNvPr id="92172" name="Group 14"/>
          <p:cNvGrpSpPr>
            <a:grpSpLocks/>
          </p:cNvGrpSpPr>
          <p:nvPr/>
        </p:nvGrpSpPr>
        <p:grpSpPr bwMode="auto">
          <a:xfrm>
            <a:off x="3622676" y="2438400"/>
            <a:ext cx="757238" cy="717550"/>
            <a:chOff x="1541" y="1985"/>
            <a:chExt cx="477" cy="452"/>
          </a:xfrm>
        </p:grpSpPr>
        <p:sp>
          <p:nvSpPr>
            <p:cNvPr id="92221" name="Rectangle 15"/>
            <p:cNvSpPr>
              <a:spLocks noChangeArrowheads="1"/>
            </p:cNvSpPr>
            <p:nvPr/>
          </p:nvSpPr>
          <p:spPr bwMode="auto">
            <a:xfrm>
              <a:off x="1543" y="2154"/>
              <a:ext cx="475" cy="283"/>
            </a:xfrm>
            <a:prstGeom prst="rect">
              <a:avLst/>
            </a:prstGeom>
            <a:solidFill>
              <a:schemeClr val="bg1"/>
            </a:solidFill>
            <a:ln w="9525">
              <a:solidFill>
                <a:schemeClr val="tx1"/>
              </a:solidFill>
              <a:miter lim="800000"/>
              <a:headEnd/>
              <a:tailEnd/>
            </a:ln>
          </p:spPr>
          <p:txBody>
            <a:bodyPr wrap="none" anchor="ctr"/>
            <a:lstStyle/>
            <a:p>
              <a:endParaRPr lang="en-US" dirty="0">
                <a:latin typeface="+mn-lt"/>
                <a:cs typeface="Arial" charset="0"/>
              </a:endParaRPr>
            </a:p>
          </p:txBody>
        </p:sp>
        <p:sp>
          <p:nvSpPr>
            <p:cNvPr id="92222" name="Text Box 16"/>
            <p:cNvSpPr txBox="1">
              <a:spLocks noChangeArrowheads="1"/>
            </p:cNvSpPr>
            <p:nvPr/>
          </p:nvSpPr>
          <p:spPr bwMode="auto">
            <a:xfrm>
              <a:off x="1541" y="2189"/>
              <a:ext cx="367"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800" dirty="0">
                  <a:latin typeface="+mn-lt"/>
                  <a:cs typeface="Arial" charset="0"/>
                </a:rPr>
                <a:t>K</a:t>
              </a:r>
              <a:r>
                <a:rPr lang="en-US" baseline="-25000" dirty="0">
                  <a:latin typeface="+mn-lt"/>
                  <a:cs typeface="Arial" charset="0"/>
                </a:rPr>
                <a:t>A</a:t>
              </a:r>
              <a:r>
                <a:rPr lang="en-US" sz="1800" dirty="0">
                  <a:latin typeface="+mn-lt"/>
                  <a:cs typeface="Arial" charset="0"/>
                </a:rPr>
                <a:t>( )</a:t>
              </a:r>
            </a:p>
          </p:txBody>
        </p:sp>
        <p:sp>
          <p:nvSpPr>
            <p:cNvPr id="92223" name="Text Box 17"/>
            <p:cNvSpPr txBox="1">
              <a:spLocks noChangeArrowheads="1"/>
            </p:cNvSpPr>
            <p:nvPr/>
          </p:nvSpPr>
          <p:spPr bwMode="auto">
            <a:xfrm>
              <a:off x="1698" y="1985"/>
              <a:ext cx="197" cy="4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4000" dirty="0">
                  <a:latin typeface="+mn-lt"/>
                  <a:cs typeface="Arial" charset="0"/>
                </a:rPr>
                <a:t>.</a:t>
              </a:r>
            </a:p>
          </p:txBody>
        </p:sp>
        <p:sp>
          <p:nvSpPr>
            <p:cNvPr id="92224" name="Text Box 18"/>
            <p:cNvSpPr txBox="1">
              <a:spLocks noChangeArrowheads="1"/>
            </p:cNvSpPr>
            <p:nvPr/>
          </p:nvSpPr>
          <p:spPr bwMode="auto">
            <a:xfrm>
              <a:off x="1638" y="2088"/>
              <a:ext cx="161"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Arial" charset="0"/>
                </a:rPr>
                <a:t>-</a:t>
              </a:r>
            </a:p>
          </p:txBody>
        </p:sp>
      </p:grpSp>
      <p:grpSp>
        <p:nvGrpSpPr>
          <p:cNvPr id="92173" name="Group 19"/>
          <p:cNvGrpSpPr>
            <a:grpSpLocks/>
          </p:cNvGrpSpPr>
          <p:nvPr/>
        </p:nvGrpSpPr>
        <p:grpSpPr bwMode="auto">
          <a:xfrm>
            <a:off x="4295777" y="3292475"/>
            <a:ext cx="650875" cy="519112"/>
            <a:chOff x="2935" y="1573"/>
            <a:chExt cx="410" cy="327"/>
          </a:xfrm>
        </p:grpSpPr>
        <p:sp>
          <p:nvSpPr>
            <p:cNvPr id="92219" name="Oval 20"/>
            <p:cNvSpPr>
              <a:spLocks noChangeArrowheads="1"/>
            </p:cNvSpPr>
            <p:nvPr/>
          </p:nvSpPr>
          <p:spPr bwMode="auto">
            <a:xfrm>
              <a:off x="2935" y="1637"/>
              <a:ext cx="238" cy="211"/>
            </a:xfrm>
            <a:prstGeom prst="ellipse">
              <a:avLst/>
            </a:prstGeom>
            <a:solidFill>
              <a:schemeClr val="bg1"/>
            </a:solidFill>
            <a:ln w="9525">
              <a:solidFill>
                <a:schemeClr val="tx1"/>
              </a:solidFill>
              <a:round/>
              <a:headEnd/>
              <a:tailEnd/>
            </a:ln>
          </p:spPr>
          <p:txBody>
            <a:bodyPr wrap="none" anchor="ctr"/>
            <a:lstStyle/>
            <a:p>
              <a:endParaRPr lang="en-US" dirty="0">
                <a:latin typeface="+mn-lt"/>
                <a:cs typeface="Arial" charset="0"/>
              </a:endParaRPr>
            </a:p>
          </p:txBody>
        </p:sp>
        <p:sp>
          <p:nvSpPr>
            <p:cNvPr id="92220" name="Text Box 21"/>
            <p:cNvSpPr txBox="1">
              <a:spLocks noChangeArrowheads="1"/>
            </p:cNvSpPr>
            <p:nvPr/>
          </p:nvSpPr>
          <p:spPr bwMode="auto">
            <a:xfrm>
              <a:off x="2943" y="1573"/>
              <a:ext cx="402" cy="3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spcBef>
                  <a:spcPct val="50000"/>
                </a:spcBef>
              </a:pPr>
              <a:r>
                <a:rPr lang="en-US" sz="2800" dirty="0">
                  <a:latin typeface="+mn-lt"/>
                  <a:cs typeface="Arial" charset="0"/>
                </a:rPr>
                <a:t>+</a:t>
              </a:r>
            </a:p>
          </p:txBody>
        </p:sp>
      </p:grpSp>
      <p:grpSp>
        <p:nvGrpSpPr>
          <p:cNvPr id="92174" name="Group 22"/>
          <p:cNvGrpSpPr>
            <a:grpSpLocks/>
          </p:cNvGrpSpPr>
          <p:nvPr/>
        </p:nvGrpSpPr>
        <p:grpSpPr bwMode="auto">
          <a:xfrm>
            <a:off x="7305676" y="3227388"/>
            <a:ext cx="693738" cy="519112"/>
            <a:chOff x="2935" y="1546"/>
            <a:chExt cx="437" cy="327"/>
          </a:xfrm>
        </p:grpSpPr>
        <p:sp>
          <p:nvSpPr>
            <p:cNvPr id="92217" name="Oval 23"/>
            <p:cNvSpPr>
              <a:spLocks noChangeArrowheads="1"/>
            </p:cNvSpPr>
            <p:nvPr/>
          </p:nvSpPr>
          <p:spPr bwMode="auto">
            <a:xfrm>
              <a:off x="2935" y="1637"/>
              <a:ext cx="238" cy="211"/>
            </a:xfrm>
            <a:prstGeom prst="ellipse">
              <a:avLst/>
            </a:prstGeom>
            <a:solidFill>
              <a:schemeClr val="bg1"/>
            </a:solidFill>
            <a:ln w="9525">
              <a:solidFill>
                <a:schemeClr val="tx1"/>
              </a:solidFill>
              <a:round/>
              <a:headEnd/>
              <a:tailEnd/>
            </a:ln>
          </p:spPr>
          <p:txBody>
            <a:bodyPr wrap="none" anchor="ctr"/>
            <a:lstStyle/>
            <a:p>
              <a:endParaRPr lang="en-US" dirty="0">
                <a:latin typeface="+mn-lt"/>
                <a:cs typeface="Arial" charset="0"/>
              </a:endParaRPr>
            </a:p>
          </p:txBody>
        </p:sp>
        <p:sp>
          <p:nvSpPr>
            <p:cNvPr id="92218" name="Text Box 24"/>
            <p:cNvSpPr txBox="1">
              <a:spLocks noChangeArrowheads="1"/>
            </p:cNvSpPr>
            <p:nvPr/>
          </p:nvSpPr>
          <p:spPr bwMode="auto">
            <a:xfrm>
              <a:off x="2970" y="1546"/>
              <a:ext cx="402" cy="3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spcBef>
                  <a:spcPct val="50000"/>
                </a:spcBef>
              </a:pPr>
              <a:r>
                <a:rPr lang="en-US" sz="2800" dirty="0">
                  <a:latin typeface="+mn-lt"/>
                  <a:cs typeface="Arial" charset="0"/>
                </a:rPr>
                <a:t>-</a:t>
              </a:r>
            </a:p>
          </p:txBody>
        </p:sp>
      </p:grpSp>
      <p:sp>
        <p:nvSpPr>
          <p:cNvPr id="92175" name="Text Box 25"/>
          <p:cNvSpPr txBox="1">
            <a:spLocks noChangeArrowheads="1"/>
          </p:cNvSpPr>
          <p:nvPr/>
        </p:nvSpPr>
        <p:spPr bwMode="auto">
          <a:xfrm>
            <a:off x="9236077" y="2671763"/>
            <a:ext cx="879475"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800" dirty="0">
                <a:latin typeface="+mn-lt"/>
                <a:cs typeface="Arial" charset="0"/>
              </a:rPr>
              <a:t>H(m )</a:t>
            </a:r>
          </a:p>
        </p:txBody>
      </p:sp>
      <p:grpSp>
        <p:nvGrpSpPr>
          <p:cNvPr id="92176" name="Group 26"/>
          <p:cNvGrpSpPr>
            <a:grpSpLocks/>
          </p:cNvGrpSpPr>
          <p:nvPr/>
        </p:nvGrpSpPr>
        <p:grpSpPr bwMode="auto">
          <a:xfrm>
            <a:off x="4397376" y="2419350"/>
            <a:ext cx="947738" cy="463550"/>
            <a:chOff x="1801" y="2485"/>
            <a:chExt cx="597" cy="292"/>
          </a:xfrm>
        </p:grpSpPr>
        <p:sp>
          <p:nvSpPr>
            <p:cNvPr id="92215" name="Text Box 27"/>
            <p:cNvSpPr txBox="1">
              <a:spLocks noChangeArrowheads="1"/>
            </p:cNvSpPr>
            <p:nvPr/>
          </p:nvSpPr>
          <p:spPr bwMode="auto">
            <a:xfrm>
              <a:off x="1801" y="2544"/>
              <a:ext cx="597" cy="233"/>
            </a:xfrm>
            <a:prstGeom prst="rect">
              <a:avLst/>
            </a:prstGeom>
            <a:solidFill>
              <a:schemeClr val="accent4">
                <a:lumMod val="10000"/>
                <a:lumOff val="90000"/>
              </a:schemeClr>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800" dirty="0">
                  <a:latin typeface="+mn-lt"/>
                  <a:cs typeface="Arial" charset="0"/>
                </a:rPr>
                <a:t>K</a:t>
              </a:r>
              <a:r>
                <a:rPr lang="en-US" baseline="-25000" dirty="0">
                  <a:latin typeface="+mn-lt"/>
                  <a:cs typeface="Arial" charset="0"/>
                </a:rPr>
                <a:t>A</a:t>
              </a:r>
              <a:r>
                <a:rPr lang="en-US" sz="1800" dirty="0">
                  <a:latin typeface="+mn-lt"/>
                  <a:cs typeface="Arial" charset="0"/>
                </a:rPr>
                <a:t>(H(m))</a:t>
              </a:r>
            </a:p>
          </p:txBody>
        </p:sp>
        <p:sp>
          <p:nvSpPr>
            <p:cNvPr id="92216" name="Text Box 28"/>
            <p:cNvSpPr txBox="1">
              <a:spLocks noChangeArrowheads="1"/>
            </p:cNvSpPr>
            <p:nvPr/>
          </p:nvSpPr>
          <p:spPr bwMode="auto">
            <a:xfrm>
              <a:off x="1870" y="2485"/>
              <a:ext cx="161"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Arial" charset="0"/>
                </a:rPr>
                <a:t>-</a:t>
              </a:r>
            </a:p>
          </p:txBody>
        </p:sp>
      </p:grpSp>
      <p:sp>
        <p:nvSpPr>
          <p:cNvPr id="92177" name="Freeform 29"/>
          <p:cNvSpPr>
            <a:spLocks/>
          </p:cNvSpPr>
          <p:nvPr/>
        </p:nvSpPr>
        <p:spPr bwMode="auto">
          <a:xfrm flipV="1">
            <a:off x="2533652" y="3778250"/>
            <a:ext cx="1958975" cy="392112"/>
          </a:xfrm>
          <a:custGeom>
            <a:avLst/>
            <a:gdLst>
              <a:gd name="T0" fmla="*/ 0 w 476"/>
              <a:gd name="T1" fmla="*/ 0 h 247"/>
              <a:gd name="T2" fmla="*/ 144489 w 476"/>
              <a:gd name="T3" fmla="*/ 0 h 247"/>
              <a:gd name="T4" fmla="*/ 144489 w 476"/>
              <a:gd name="T5" fmla="*/ 247 h 247"/>
              <a:gd name="T6" fmla="*/ 0 60000 65536"/>
              <a:gd name="T7" fmla="*/ 0 60000 65536"/>
              <a:gd name="T8" fmla="*/ 0 60000 65536"/>
              <a:gd name="T9" fmla="*/ 0 w 476"/>
              <a:gd name="T10" fmla="*/ 0 h 247"/>
              <a:gd name="T11" fmla="*/ 476 w 476"/>
              <a:gd name="T12" fmla="*/ 247 h 247"/>
            </a:gdLst>
            <a:ahLst/>
            <a:cxnLst>
              <a:cxn ang="T6">
                <a:pos x="T0" y="T1"/>
              </a:cxn>
              <a:cxn ang="T7">
                <a:pos x="T2" y="T3"/>
              </a:cxn>
              <a:cxn ang="T8">
                <a:pos x="T4" y="T5"/>
              </a:cxn>
            </a:cxnLst>
            <a:rect l="T9" t="T10" r="T11" b="T12"/>
            <a:pathLst>
              <a:path w="476" h="247">
                <a:moveTo>
                  <a:pt x="0" y="0"/>
                </a:moveTo>
                <a:lnTo>
                  <a:pt x="476" y="0"/>
                </a:lnTo>
                <a:lnTo>
                  <a:pt x="476" y="247"/>
                </a:lnTo>
              </a:path>
            </a:pathLst>
          </a:custGeom>
          <a:noFill/>
          <a:ln w="38100">
            <a:solidFill>
              <a:schemeClr val="tx1"/>
            </a:solidFill>
            <a:round/>
            <a:headEnd/>
            <a:tailEnd type="triangle" w="med" len="med"/>
          </a:ln>
          <a:extLst>
            <a:ext uri="{909E8E84-426E-40dd-AFC4-6F175D3DCCD1}">
              <a14:hiddenFill xmlns:a14="http://schemas.microsoft.com/office/drawing/2010/main" xmlns="">
                <a:solidFill>
                  <a:srgbClr val="FFFFFF"/>
                </a:solidFill>
              </a14:hiddenFill>
            </a:ext>
          </a:extLst>
        </p:spPr>
        <p:txBody>
          <a:bodyPr rot="10800000"/>
          <a:lstStyle/>
          <a:p>
            <a:endParaRPr lang="en-US" dirty="0">
              <a:latin typeface="+mn-lt"/>
            </a:endParaRPr>
          </a:p>
        </p:txBody>
      </p:sp>
      <p:sp>
        <p:nvSpPr>
          <p:cNvPr id="92178" name="Text Box 30"/>
          <p:cNvSpPr txBox="1">
            <a:spLocks noChangeArrowheads="1"/>
          </p:cNvSpPr>
          <p:nvPr/>
        </p:nvSpPr>
        <p:spPr bwMode="auto">
          <a:xfrm>
            <a:off x="2085976" y="2728913"/>
            <a:ext cx="359394"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Arial" charset="0"/>
              </a:rPr>
              <a:t>m</a:t>
            </a:r>
          </a:p>
        </p:txBody>
      </p:sp>
      <p:grpSp>
        <p:nvGrpSpPr>
          <p:cNvPr id="92179" name="Group 31"/>
          <p:cNvGrpSpPr>
            <a:grpSpLocks/>
          </p:cNvGrpSpPr>
          <p:nvPr/>
        </p:nvGrpSpPr>
        <p:grpSpPr bwMode="auto">
          <a:xfrm>
            <a:off x="3548065" y="2065338"/>
            <a:ext cx="411163" cy="474662"/>
            <a:chOff x="2637" y="716"/>
            <a:chExt cx="259" cy="299"/>
          </a:xfrm>
        </p:grpSpPr>
        <p:sp>
          <p:nvSpPr>
            <p:cNvPr id="92213" name="Text Box 32"/>
            <p:cNvSpPr txBox="1">
              <a:spLocks noChangeArrowheads="1"/>
            </p:cNvSpPr>
            <p:nvPr/>
          </p:nvSpPr>
          <p:spPr bwMode="auto">
            <a:xfrm>
              <a:off x="2637" y="763"/>
              <a:ext cx="255"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800" dirty="0">
                  <a:latin typeface="+mn-lt"/>
                  <a:cs typeface="Arial" charset="0"/>
                </a:rPr>
                <a:t>K</a:t>
              </a:r>
              <a:r>
                <a:rPr lang="en-US" baseline="-25000" dirty="0">
                  <a:latin typeface="+mn-lt"/>
                  <a:cs typeface="Arial" charset="0"/>
                </a:rPr>
                <a:t>A</a:t>
              </a:r>
              <a:endParaRPr lang="en-US" sz="1800" dirty="0">
                <a:latin typeface="+mn-lt"/>
                <a:cs typeface="Arial" charset="0"/>
              </a:endParaRPr>
            </a:p>
          </p:txBody>
        </p:sp>
        <p:sp>
          <p:nvSpPr>
            <p:cNvPr id="92214" name="Text Box 33"/>
            <p:cNvSpPr txBox="1">
              <a:spLocks noChangeArrowheads="1"/>
            </p:cNvSpPr>
            <p:nvPr/>
          </p:nvSpPr>
          <p:spPr bwMode="auto">
            <a:xfrm>
              <a:off x="2735" y="716"/>
              <a:ext cx="161"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Arial" charset="0"/>
                </a:rPr>
                <a:t>-</a:t>
              </a:r>
            </a:p>
          </p:txBody>
        </p:sp>
      </p:grpSp>
      <p:sp>
        <p:nvSpPr>
          <p:cNvPr id="92180" name="Line 34"/>
          <p:cNvSpPr>
            <a:spLocks noChangeShapeType="1"/>
          </p:cNvSpPr>
          <p:nvPr/>
        </p:nvSpPr>
        <p:spPr bwMode="auto">
          <a:xfrm>
            <a:off x="3998914" y="2339975"/>
            <a:ext cx="14288" cy="361950"/>
          </a:xfrm>
          <a:prstGeom prst="line">
            <a:avLst/>
          </a:prstGeom>
          <a:noFill/>
          <a:ln w="9525">
            <a:solidFill>
              <a:schemeClr val="tx1"/>
            </a:solidFill>
            <a:prstDash val="dash"/>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ndParaRPr>
          </a:p>
        </p:txBody>
      </p:sp>
      <p:pic>
        <p:nvPicPr>
          <p:cNvPr id="92181" name="Picture 35" descr="BS00768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flipV="1">
            <a:off x="4024314" y="2141539"/>
            <a:ext cx="400050" cy="206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2183" name="Line 37"/>
          <p:cNvSpPr>
            <a:spLocks noChangeShapeType="1"/>
          </p:cNvSpPr>
          <p:nvPr/>
        </p:nvSpPr>
        <p:spPr bwMode="auto">
          <a:xfrm flipV="1">
            <a:off x="4718051" y="3556000"/>
            <a:ext cx="630238" cy="11112"/>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92184" name="Line 38"/>
          <p:cNvSpPr>
            <a:spLocks noChangeShapeType="1"/>
          </p:cNvSpPr>
          <p:nvPr/>
        </p:nvSpPr>
        <p:spPr bwMode="auto">
          <a:xfrm flipV="1">
            <a:off x="6686552" y="3544888"/>
            <a:ext cx="619125" cy="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92186" name="Text Box 40"/>
          <p:cNvSpPr txBox="1">
            <a:spLocks noChangeArrowheads="1"/>
          </p:cNvSpPr>
          <p:nvPr/>
        </p:nvSpPr>
        <p:spPr bwMode="auto">
          <a:xfrm>
            <a:off x="5500690" y="3405188"/>
            <a:ext cx="82907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800" dirty="0">
                <a:latin typeface="+mn-lt"/>
                <a:cs typeface="Arial" charset="0"/>
              </a:rPr>
              <a:t>Internet</a:t>
            </a:r>
          </a:p>
        </p:txBody>
      </p:sp>
      <p:sp>
        <p:nvSpPr>
          <p:cNvPr id="92187" name="Freeform 41"/>
          <p:cNvSpPr>
            <a:spLocks/>
          </p:cNvSpPr>
          <p:nvPr/>
        </p:nvSpPr>
        <p:spPr bwMode="auto">
          <a:xfrm flipH="1">
            <a:off x="7481889" y="2951163"/>
            <a:ext cx="755650" cy="392112"/>
          </a:xfrm>
          <a:custGeom>
            <a:avLst/>
            <a:gdLst>
              <a:gd name="T0" fmla="*/ 0 w 476"/>
              <a:gd name="T1" fmla="*/ 0 h 247"/>
              <a:gd name="T2" fmla="*/ 476 w 476"/>
              <a:gd name="T3" fmla="*/ 0 h 247"/>
              <a:gd name="T4" fmla="*/ 476 w 476"/>
              <a:gd name="T5" fmla="*/ 247 h 247"/>
              <a:gd name="T6" fmla="*/ 0 60000 65536"/>
              <a:gd name="T7" fmla="*/ 0 60000 65536"/>
              <a:gd name="T8" fmla="*/ 0 60000 65536"/>
              <a:gd name="T9" fmla="*/ 0 w 476"/>
              <a:gd name="T10" fmla="*/ 0 h 247"/>
              <a:gd name="T11" fmla="*/ 476 w 476"/>
              <a:gd name="T12" fmla="*/ 247 h 247"/>
            </a:gdLst>
            <a:ahLst/>
            <a:cxnLst>
              <a:cxn ang="T6">
                <a:pos x="T0" y="T1"/>
              </a:cxn>
              <a:cxn ang="T7">
                <a:pos x="T2" y="T3"/>
              </a:cxn>
              <a:cxn ang="T8">
                <a:pos x="T4" y="T5"/>
              </a:cxn>
            </a:cxnLst>
            <a:rect l="T9" t="T10" r="T11" b="T12"/>
            <a:pathLst>
              <a:path w="476" h="247">
                <a:moveTo>
                  <a:pt x="0" y="0"/>
                </a:moveTo>
                <a:lnTo>
                  <a:pt x="476" y="0"/>
                </a:lnTo>
                <a:lnTo>
                  <a:pt x="476" y="247"/>
                </a:lnTo>
              </a:path>
            </a:pathLst>
          </a:custGeom>
          <a:noFill/>
          <a:ln w="38100">
            <a:solidFill>
              <a:schemeClr val="tx1"/>
            </a:solidFill>
            <a:round/>
            <a:headEnd type="triangle" w="med" len="med"/>
            <a:tailEnd/>
          </a:ln>
          <a:extLst>
            <a:ext uri="{909E8E84-426E-40dd-AFC4-6F175D3DCCD1}">
              <a14:hiddenFill xmlns:a14="http://schemas.microsoft.com/office/drawing/2010/main" xmlns="">
                <a:solidFill>
                  <a:srgbClr val="FFFFFF"/>
                </a:solidFill>
              </a14:hiddenFill>
            </a:ext>
          </a:extLst>
        </p:spPr>
        <p:txBody>
          <a:bodyPr/>
          <a:lstStyle/>
          <a:p>
            <a:endParaRPr lang="en-US" dirty="0">
              <a:latin typeface="+mn-lt"/>
            </a:endParaRPr>
          </a:p>
        </p:txBody>
      </p:sp>
      <p:sp>
        <p:nvSpPr>
          <p:cNvPr id="92188" name="Freeform 42"/>
          <p:cNvSpPr>
            <a:spLocks/>
          </p:cNvSpPr>
          <p:nvPr/>
        </p:nvSpPr>
        <p:spPr bwMode="auto">
          <a:xfrm flipH="1" flipV="1">
            <a:off x="7504114" y="3786188"/>
            <a:ext cx="755650" cy="392112"/>
          </a:xfrm>
          <a:custGeom>
            <a:avLst/>
            <a:gdLst>
              <a:gd name="T0" fmla="*/ 0 w 476"/>
              <a:gd name="T1" fmla="*/ 0 h 247"/>
              <a:gd name="T2" fmla="*/ 476 w 476"/>
              <a:gd name="T3" fmla="*/ 0 h 247"/>
              <a:gd name="T4" fmla="*/ 476 w 476"/>
              <a:gd name="T5" fmla="*/ 247 h 247"/>
              <a:gd name="T6" fmla="*/ 0 60000 65536"/>
              <a:gd name="T7" fmla="*/ 0 60000 65536"/>
              <a:gd name="T8" fmla="*/ 0 60000 65536"/>
              <a:gd name="T9" fmla="*/ 0 w 476"/>
              <a:gd name="T10" fmla="*/ 0 h 247"/>
              <a:gd name="T11" fmla="*/ 476 w 476"/>
              <a:gd name="T12" fmla="*/ 247 h 247"/>
            </a:gdLst>
            <a:ahLst/>
            <a:cxnLst>
              <a:cxn ang="T6">
                <a:pos x="T0" y="T1"/>
              </a:cxn>
              <a:cxn ang="T7">
                <a:pos x="T2" y="T3"/>
              </a:cxn>
              <a:cxn ang="T8">
                <a:pos x="T4" y="T5"/>
              </a:cxn>
            </a:cxnLst>
            <a:rect l="T9" t="T10" r="T11" b="T12"/>
            <a:pathLst>
              <a:path w="476" h="247">
                <a:moveTo>
                  <a:pt x="0" y="0"/>
                </a:moveTo>
                <a:lnTo>
                  <a:pt x="476" y="0"/>
                </a:lnTo>
                <a:lnTo>
                  <a:pt x="476" y="247"/>
                </a:lnTo>
              </a:path>
            </a:pathLst>
          </a:custGeom>
          <a:noFill/>
          <a:ln w="38100">
            <a:solidFill>
              <a:schemeClr val="tx1"/>
            </a:solidFill>
            <a:round/>
            <a:headEnd type="triangle" w="med" len="med"/>
            <a:tailEnd/>
          </a:ln>
          <a:extLst>
            <a:ext uri="{909E8E84-426E-40dd-AFC4-6F175D3DCCD1}">
              <a14:hiddenFill xmlns:a14="http://schemas.microsoft.com/office/drawing/2010/main" xmlns="">
                <a:solidFill>
                  <a:srgbClr val="FFFFFF"/>
                </a:solidFill>
              </a14:hiddenFill>
            </a:ext>
          </a:extLst>
        </p:spPr>
        <p:txBody>
          <a:bodyPr rot="10800000"/>
          <a:lstStyle/>
          <a:p>
            <a:endParaRPr lang="en-US" dirty="0">
              <a:latin typeface="+mn-lt"/>
            </a:endParaRPr>
          </a:p>
        </p:txBody>
      </p:sp>
      <p:sp>
        <p:nvSpPr>
          <p:cNvPr id="92190" name="Text Box 44"/>
          <p:cNvSpPr txBox="1">
            <a:spLocks noChangeArrowheads="1"/>
          </p:cNvSpPr>
          <p:nvPr/>
        </p:nvSpPr>
        <p:spPr bwMode="auto">
          <a:xfrm>
            <a:off x="2166939" y="4000500"/>
            <a:ext cx="359394"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Arial" charset="0"/>
              </a:rPr>
              <a:t>m</a:t>
            </a:r>
          </a:p>
        </p:txBody>
      </p:sp>
      <p:grpSp>
        <p:nvGrpSpPr>
          <p:cNvPr id="92191" name="Group 45"/>
          <p:cNvGrpSpPr>
            <a:grpSpLocks/>
          </p:cNvGrpSpPr>
          <p:nvPr/>
        </p:nvGrpSpPr>
        <p:grpSpPr bwMode="auto">
          <a:xfrm>
            <a:off x="8245476" y="2432052"/>
            <a:ext cx="757238" cy="708025"/>
            <a:chOff x="1541" y="1994"/>
            <a:chExt cx="477" cy="446"/>
          </a:xfrm>
        </p:grpSpPr>
        <p:sp>
          <p:nvSpPr>
            <p:cNvPr id="92209" name="Rectangle 46"/>
            <p:cNvSpPr>
              <a:spLocks noChangeArrowheads="1"/>
            </p:cNvSpPr>
            <p:nvPr/>
          </p:nvSpPr>
          <p:spPr bwMode="auto">
            <a:xfrm>
              <a:off x="1543" y="2154"/>
              <a:ext cx="475" cy="283"/>
            </a:xfrm>
            <a:prstGeom prst="rect">
              <a:avLst/>
            </a:prstGeom>
            <a:solidFill>
              <a:schemeClr val="bg1"/>
            </a:solidFill>
            <a:ln w="9525">
              <a:solidFill>
                <a:schemeClr val="tx1"/>
              </a:solidFill>
              <a:miter lim="800000"/>
              <a:headEnd/>
              <a:tailEnd/>
            </a:ln>
          </p:spPr>
          <p:txBody>
            <a:bodyPr wrap="none" anchor="ctr"/>
            <a:lstStyle/>
            <a:p>
              <a:endParaRPr lang="en-US" dirty="0">
                <a:latin typeface="+mn-lt"/>
                <a:cs typeface="Arial" charset="0"/>
              </a:endParaRPr>
            </a:p>
          </p:txBody>
        </p:sp>
        <p:sp>
          <p:nvSpPr>
            <p:cNvPr id="92210" name="Text Box 47"/>
            <p:cNvSpPr txBox="1">
              <a:spLocks noChangeArrowheads="1"/>
            </p:cNvSpPr>
            <p:nvPr/>
          </p:nvSpPr>
          <p:spPr bwMode="auto">
            <a:xfrm>
              <a:off x="1541" y="2189"/>
              <a:ext cx="367"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800" dirty="0">
                  <a:latin typeface="+mn-lt"/>
                  <a:cs typeface="Arial" charset="0"/>
                </a:rPr>
                <a:t>K</a:t>
              </a:r>
              <a:r>
                <a:rPr lang="en-US" baseline="-25000" dirty="0">
                  <a:latin typeface="+mn-lt"/>
                  <a:cs typeface="Arial" charset="0"/>
                </a:rPr>
                <a:t>A</a:t>
              </a:r>
              <a:r>
                <a:rPr lang="en-US" sz="1800" dirty="0">
                  <a:latin typeface="+mn-lt"/>
                  <a:cs typeface="Arial" charset="0"/>
                </a:rPr>
                <a:t>( )</a:t>
              </a:r>
            </a:p>
          </p:txBody>
        </p:sp>
        <p:sp>
          <p:nvSpPr>
            <p:cNvPr id="92211" name="Text Box 48"/>
            <p:cNvSpPr txBox="1">
              <a:spLocks noChangeArrowheads="1"/>
            </p:cNvSpPr>
            <p:nvPr/>
          </p:nvSpPr>
          <p:spPr bwMode="auto">
            <a:xfrm>
              <a:off x="1700" y="1994"/>
              <a:ext cx="197" cy="4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4000" dirty="0">
                  <a:latin typeface="+mn-lt"/>
                  <a:cs typeface="Arial" charset="0"/>
                </a:rPr>
                <a:t>.</a:t>
              </a:r>
            </a:p>
          </p:txBody>
        </p:sp>
        <p:sp>
          <p:nvSpPr>
            <p:cNvPr id="92212" name="Text Box 49"/>
            <p:cNvSpPr txBox="1">
              <a:spLocks noChangeArrowheads="1"/>
            </p:cNvSpPr>
            <p:nvPr/>
          </p:nvSpPr>
          <p:spPr bwMode="auto">
            <a:xfrm>
              <a:off x="1633" y="2088"/>
              <a:ext cx="194"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Arial" charset="0"/>
                </a:rPr>
                <a:t>+</a:t>
              </a:r>
            </a:p>
          </p:txBody>
        </p:sp>
      </p:grpSp>
      <p:sp>
        <p:nvSpPr>
          <p:cNvPr id="92192" name="Line 50"/>
          <p:cNvSpPr>
            <a:spLocks noChangeShapeType="1"/>
          </p:cNvSpPr>
          <p:nvPr/>
        </p:nvSpPr>
        <p:spPr bwMode="auto">
          <a:xfrm>
            <a:off x="8896351" y="2317750"/>
            <a:ext cx="14288" cy="361950"/>
          </a:xfrm>
          <a:prstGeom prst="line">
            <a:avLst/>
          </a:prstGeom>
          <a:noFill/>
          <a:ln w="9525">
            <a:solidFill>
              <a:schemeClr val="tx1"/>
            </a:solidFill>
            <a:prstDash val="dash"/>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ndParaRPr>
          </a:p>
        </p:txBody>
      </p:sp>
      <p:pic>
        <p:nvPicPr>
          <p:cNvPr id="92193" name="Picture 51" descr="BS00768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flipV="1">
            <a:off x="8972551" y="2232026"/>
            <a:ext cx="400050" cy="206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92194" name="Group 52"/>
          <p:cNvGrpSpPr>
            <a:grpSpLocks/>
          </p:cNvGrpSpPr>
          <p:nvPr/>
        </p:nvGrpSpPr>
        <p:grpSpPr bwMode="auto">
          <a:xfrm>
            <a:off x="8447090" y="2043113"/>
            <a:ext cx="455613" cy="474662"/>
            <a:chOff x="2637" y="716"/>
            <a:chExt cx="287" cy="299"/>
          </a:xfrm>
        </p:grpSpPr>
        <p:sp>
          <p:nvSpPr>
            <p:cNvPr id="92207" name="Text Box 53"/>
            <p:cNvSpPr txBox="1">
              <a:spLocks noChangeArrowheads="1"/>
            </p:cNvSpPr>
            <p:nvPr/>
          </p:nvSpPr>
          <p:spPr bwMode="auto">
            <a:xfrm>
              <a:off x="2637" y="763"/>
              <a:ext cx="255"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800" dirty="0">
                  <a:latin typeface="+mn-lt"/>
                  <a:cs typeface="Arial" charset="0"/>
                </a:rPr>
                <a:t>K</a:t>
              </a:r>
              <a:r>
                <a:rPr lang="en-US" baseline="-25000" dirty="0">
                  <a:latin typeface="+mn-lt"/>
                  <a:cs typeface="Arial" charset="0"/>
                </a:rPr>
                <a:t>A</a:t>
              </a:r>
              <a:endParaRPr lang="en-US" sz="1800" dirty="0">
                <a:latin typeface="+mn-lt"/>
                <a:cs typeface="Arial" charset="0"/>
              </a:endParaRPr>
            </a:p>
          </p:txBody>
        </p:sp>
        <p:sp>
          <p:nvSpPr>
            <p:cNvPr id="92208" name="Text Box 54"/>
            <p:cNvSpPr txBox="1">
              <a:spLocks noChangeArrowheads="1"/>
            </p:cNvSpPr>
            <p:nvPr/>
          </p:nvSpPr>
          <p:spPr bwMode="auto">
            <a:xfrm>
              <a:off x="2730" y="716"/>
              <a:ext cx="194"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Arial" charset="0"/>
                </a:rPr>
                <a:t>+</a:t>
              </a:r>
            </a:p>
          </p:txBody>
        </p:sp>
      </p:grpSp>
      <p:grpSp>
        <p:nvGrpSpPr>
          <p:cNvPr id="92195" name="Group 55"/>
          <p:cNvGrpSpPr>
            <a:grpSpLocks/>
          </p:cNvGrpSpPr>
          <p:nvPr/>
        </p:nvGrpSpPr>
        <p:grpSpPr bwMode="auto">
          <a:xfrm>
            <a:off x="7081839" y="2411413"/>
            <a:ext cx="947738" cy="531812"/>
            <a:chOff x="1778" y="2485"/>
            <a:chExt cx="597" cy="335"/>
          </a:xfrm>
        </p:grpSpPr>
        <p:sp>
          <p:nvSpPr>
            <p:cNvPr id="92205" name="Text Box 56"/>
            <p:cNvSpPr txBox="1">
              <a:spLocks noChangeArrowheads="1"/>
            </p:cNvSpPr>
            <p:nvPr/>
          </p:nvSpPr>
          <p:spPr bwMode="auto">
            <a:xfrm>
              <a:off x="1778" y="2587"/>
              <a:ext cx="597" cy="233"/>
            </a:xfrm>
            <a:prstGeom prst="rect">
              <a:avLst/>
            </a:prstGeom>
            <a:solidFill>
              <a:schemeClr val="accent4">
                <a:lumMod val="10000"/>
                <a:lumOff val="90000"/>
              </a:schemeClr>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800" dirty="0">
                  <a:latin typeface="+mn-lt"/>
                  <a:cs typeface="Arial" charset="0"/>
                </a:rPr>
                <a:t>K</a:t>
              </a:r>
              <a:r>
                <a:rPr lang="en-US" baseline="-25000" dirty="0">
                  <a:latin typeface="+mn-lt"/>
                  <a:cs typeface="Arial" charset="0"/>
                </a:rPr>
                <a:t>A</a:t>
              </a:r>
              <a:r>
                <a:rPr lang="en-US" sz="1800" dirty="0">
                  <a:latin typeface="+mn-lt"/>
                  <a:cs typeface="Arial" charset="0"/>
                </a:rPr>
                <a:t>(H(m))</a:t>
              </a:r>
            </a:p>
          </p:txBody>
        </p:sp>
        <p:sp>
          <p:nvSpPr>
            <p:cNvPr id="92206" name="Text Box 57"/>
            <p:cNvSpPr txBox="1">
              <a:spLocks noChangeArrowheads="1"/>
            </p:cNvSpPr>
            <p:nvPr/>
          </p:nvSpPr>
          <p:spPr bwMode="auto">
            <a:xfrm>
              <a:off x="1870" y="2485"/>
              <a:ext cx="161"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Arial" charset="0"/>
                </a:rPr>
                <a:t>-</a:t>
              </a:r>
            </a:p>
          </p:txBody>
        </p:sp>
      </p:grpSp>
      <p:sp>
        <p:nvSpPr>
          <p:cNvPr id="92196" name="Text Box 58"/>
          <p:cNvSpPr txBox="1">
            <a:spLocks noChangeArrowheads="1"/>
          </p:cNvSpPr>
          <p:nvPr/>
        </p:nvSpPr>
        <p:spPr bwMode="auto">
          <a:xfrm>
            <a:off x="7470776" y="4152900"/>
            <a:ext cx="359394"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Arial" charset="0"/>
              </a:rPr>
              <a:t>m</a:t>
            </a:r>
          </a:p>
        </p:txBody>
      </p:sp>
      <p:grpSp>
        <p:nvGrpSpPr>
          <p:cNvPr id="92197" name="Group 59"/>
          <p:cNvGrpSpPr>
            <a:grpSpLocks/>
          </p:cNvGrpSpPr>
          <p:nvPr/>
        </p:nvGrpSpPr>
        <p:grpSpPr bwMode="auto">
          <a:xfrm>
            <a:off x="8266115" y="3629023"/>
            <a:ext cx="754063" cy="727074"/>
            <a:chOff x="694" y="2456"/>
            <a:chExt cx="475" cy="458"/>
          </a:xfrm>
        </p:grpSpPr>
        <p:sp>
          <p:nvSpPr>
            <p:cNvPr id="92202" name="Rectangle 60"/>
            <p:cNvSpPr>
              <a:spLocks noChangeArrowheads="1"/>
            </p:cNvSpPr>
            <p:nvPr/>
          </p:nvSpPr>
          <p:spPr bwMode="auto">
            <a:xfrm>
              <a:off x="694" y="2631"/>
              <a:ext cx="475" cy="283"/>
            </a:xfrm>
            <a:prstGeom prst="rect">
              <a:avLst/>
            </a:prstGeom>
            <a:solidFill>
              <a:schemeClr val="bg1"/>
            </a:solidFill>
            <a:ln w="9525">
              <a:solidFill>
                <a:schemeClr val="tx1"/>
              </a:solidFill>
              <a:miter lim="800000"/>
              <a:headEnd/>
              <a:tailEnd/>
            </a:ln>
          </p:spPr>
          <p:txBody>
            <a:bodyPr wrap="none" anchor="ctr"/>
            <a:lstStyle/>
            <a:p>
              <a:endParaRPr lang="en-US" dirty="0">
                <a:latin typeface="+mn-lt"/>
                <a:cs typeface="Arial" charset="0"/>
              </a:endParaRPr>
            </a:p>
          </p:txBody>
        </p:sp>
        <p:sp>
          <p:nvSpPr>
            <p:cNvPr id="92203" name="Text Box 61"/>
            <p:cNvSpPr txBox="1">
              <a:spLocks noChangeArrowheads="1"/>
            </p:cNvSpPr>
            <p:nvPr/>
          </p:nvSpPr>
          <p:spPr bwMode="auto">
            <a:xfrm>
              <a:off x="754" y="2657"/>
              <a:ext cx="314"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800" dirty="0">
                  <a:latin typeface="+mn-lt"/>
                  <a:cs typeface="Arial" charset="0"/>
                </a:rPr>
                <a:t>H( )</a:t>
              </a:r>
            </a:p>
          </p:txBody>
        </p:sp>
        <p:sp>
          <p:nvSpPr>
            <p:cNvPr id="92204" name="Text Box 62"/>
            <p:cNvSpPr txBox="1">
              <a:spLocks noChangeArrowheads="1"/>
            </p:cNvSpPr>
            <p:nvPr/>
          </p:nvSpPr>
          <p:spPr bwMode="auto">
            <a:xfrm>
              <a:off x="862" y="2456"/>
              <a:ext cx="197" cy="4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4000" dirty="0">
                  <a:latin typeface="+mn-lt"/>
                  <a:cs typeface="Arial" charset="0"/>
                </a:rPr>
                <a:t>.</a:t>
              </a:r>
            </a:p>
          </p:txBody>
        </p:sp>
      </p:grpSp>
      <p:sp>
        <p:nvSpPr>
          <p:cNvPr id="92198" name="Freeform 63"/>
          <p:cNvSpPr>
            <a:spLocks/>
          </p:cNvSpPr>
          <p:nvPr/>
        </p:nvSpPr>
        <p:spPr bwMode="auto">
          <a:xfrm flipV="1">
            <a:off x="9047164" y="3778250"/>
            <a:ext cx="304800" cy="392112"/>
          </a:xfrm>
          <a:custGeom>
            <a:avLst/>
            <a:gdLst>
              <a:gd name="T0" fmla="*/ 0 w 476"/>
              <a:gd name="T1" fmla="*/ 0 h 247"/>
              <a:gd name="T2" fmla="*/ 2 w 476"/>
              <a:gd name="T3" fmla="*/ 0 h 247"/>
              <a:gd name="T4" fmla="*/ 2 w 476"/>
              <a:gd name="T5" fmla="*/ 247 h 247"/>
              <a:gd name="T6" fmla="*/ 0 60000 65536"/>
              <a:gd name="T7" fmla="*/ 0 60000 65536"/>
              <a:gd name="T8" fmla="*/ 0 60000 65536"/>
              <a:gd name="T9" fmla="*/ 0 w 476"/>
              <a:gd name="T10" fmla="*/ 0 h 247"/>
              <a:gd name="T11" fmla="*/ 476 w 476"/>
              <a:gd name="T12" fmla="*/ 247 h 247"/>
            </a:gdLst>
            <a:ahLst/>
            <a:cxnLst>
              <a:cxn ang="T6">
                <a:pos x="T0" y="T1"/>
              </a:cxn>
              <a:cxn ang="T7">
                <a:pos x="T2" y="T3"/>
              </a:cxn>
              <a:cxn ang="T8">
                <a:pos x="T4" y="T5"/>
              </a:cxn>
            </a:cxnLst>
            <a:rect l="T9" t="T10" r="T11" b="T12"/>
            <a:pathLst>
              <a:path w="476" h="247">
                <a:moveTo>
                  <a:pt x="0" y="0"/>
                </a:moveTo>
                <a:lnTo>
                  <a:pt x="476" y="0"/>
                </a:lnTo>
                <a:lnTo>
                  <a:pt x="476" y="247"/>
                </a:lnTo>
              </a:path>
            </a:pathLst>
          </a:custGeom>
          <a:noFill/>
          <a:ln w="38100">
            <a:solidFill>
              <a:schemeClr val="tx1"/>
            </a:solidFill>
            <a:round/>
            <a:headEnd/>
            <a:tailEnd type="triangle" w="med" len="med"/>
          </a:ln>
          <a:extLst>
            <a:ext uri="{909E8E84-426E-40dd-AFC4-6F175D3DCCD1}">
              <a14:hiddenFill xmlns:a14="http://schemas.microsoft.com/office/drawing/2010/main" xmlns="">
                <a:solidFill>
                  <a:srgbClr val="FFFFFF"/>
                </a:solidFill>
              </a14:hiddenFill>
            </a:ext>
          </a:extLst>
        </p:spPr>
        <p:txBody>
          <a:bodyPr rot="10800000"/>
          <a:lstStyle/>
          <a:p>
            <a:endParaRPr lang="en-US" dirty="0">
              <a:latin typeface="+mn-lt"/>
            </a:endParaRPr>
          </a:p>
        </p:txBody>
      </p:sp>
      <p:sp>
        <p:nvSpPr>
          <p:cNvPr id="92199" name="Freeform 64"/>
          <p:cNvSpPr>
            <a:spLocks/>
          </p:cNvSpPr>
          <p:nvPr/>
        </p:nvSpPr>
        <p:spPr bwMode="auto">
          <a:xfrm>
            <a:off x="9026526" y="2901950"/>
            <a:ext cx="304800" cy="392112"/>
          </a:xfrm>
          <a:custGeom>
            <a:avLst/>
            <a:gdLst>
              <a:gd name="T0" fmla="*/ 0 w 476"/>
              <a:gd name="T1" fmla="*/ 0 h 247"/>
              <a:gd name="T2" fmla="*/ 2 w 476"/>
              <a:gd name="T3" fmla="*/ 0 h 247"/>
              <a:gd name="T4" fmla="*/ 2 w 476"/>
              <a:gd name="T5" fmla="*/ 247 h 247"/>
              <a:gd name="T6" fmla="*/ 0 60000 65536"/>
              <a:gd name="T7" fmla="*/ 0 60000 65536"/>
              <a:gd name="T8" fmla="*/ 0 60000 65536"/>
              <a:gd name="T9" fmla="*/ 0 w 476"/>
              <a:gd name="T10" fmla="*/ 0 h 247"/>
              <a:gd name="T11" fmla="*/ 476 w 476"/>
              <a:gd name="T12" fmla="*/ 247 h 247"/>
            </a:gdLst>
            <a:ahLst/>
            <a:cxnLst>
              <a:cxn ang="T6">
                <a:pos x="T0" y="T1"/>
              </a:cxn>
              <a:cxn ang="T7">
                <a:pos x="T2" y="T3"/>
              </a:cxn>
              <a:cxn ang="T8">
                <a:pos x="T4" y="T5"/>
              </a:cxn>
            </a:cxnLst>
            <a:rect l="T9" t="T10" r="T11" b="T12"/>
            <a:pathLst>
              <a:path w="476" h="247">
                <a:moveTo>
                  <a:pt x="0" y="0"/>
                </a:moveTo>
                <a:lnTo>
                  <a:pt x="476" y="0"/>
                </a:lnTo>
                <a:lnTo>
                  <a:pt x="476" y="247"/>
                </a:lnTo>
              </a:path>
            </a:pathLst>
          </a:custGeom>
          <a:noFill/>
          <a:ln w="38100">
            <a:solidFill>
              <a:schemeClr val="tx1"/>
            </a:solidFill>
            <a:round/>
            <a:headEn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en-US" dirty="0">
              <a:latin typeface="+mn-lt"/>
            </a:endParaRPr>
          </a:p>
        </p:txBody>
      </p:sp>
      <p:sp>
        <p:nvSpPr>
          <p:cNvPr id="92200" name="Text Box 65"/>
          <p:cNvSpPr txBox="1">
            <a:spLocks noChangeArrowheads="1"/>
          </p:cNvSpPr>
          <p:nvPr/>
        </p:nvSpPr>
        <p:spPr bwMode="auto">
          <a:xfrm>
            <a:off x="9288465" y="4057650"/>
            <a:ext cx="879475"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800" dirty="0">
                <a:latin typeface="+mn-lt"/>
                <a:cs typeface="Arial" charset="0"/>
              </a:rPr>
              <a:t>H(m )</a:t>
            </a:r>
          </a:p>
        </p:txBody>
      </p:sp>
      <p:sp>
        <p:nvSpPr>
          <p:cNvPr id="92201" name="Text Box 66"/>
          <p:cNvSpPr txBox="1">
            <a:spLocks noChangeArrowheads="1"/>
          </p:cNvSpPr>
          <p:nvPr/>
        </p:nvSpPr>
        <p:spPr bwMode="auto">
          <a:xfrm>
            <a:off x="8612189" y="3340100"/>
            <a:ext cx="135890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800" dirty="0">
                <a:solidFill>
                  <a:srgbClr val="FF0000"/>
                </a:solidFill>
                <a:latin typeface="+mn-lt"/>
                <a:cs typeface="Arial" charset="0"/>
              </a:rPr>
              <a:t>compare</a:t>
            </a:r>
          </a:p>
        </p:txBody>
      </p:sp>
      <p:pic>
        <p:nvPicPr>
          <p:cNvPr id="68" name="图片 67"/>
          <p:cNvPicPr>
            <a:picLocks noChangeAspect="1"/>
          </p:cNvPicPr>
          <p:nvPr/>
        </p:nvPicPr>
        <p:blipFill>
          <a:blip r:embed="rId4" cstate="email">
            <a:extLst>
              <a:ext uri="{BEBA8EAE-BF5A-486C-A8C5-ECC9F3942E4B}">
                <a14:imgProps xmlns:a14="http://schemas.microsoft.com/office/drawing/2010/main">
                  <a14:imgLayer r:embed="rId5">
                    <a14:imgEffect>
                      <a14:backgroundRemoval t="0" b="99194" l="893" r="100000">
                        <a14:foregroundMark x1="25893" y1="82258" x2="25893" y2="82258"/>
                        <a14:foregroundMark x1="41964" y1="69355" x2="8036" y2="87903"/>
                        <a14:foregroundMark x1="77679" y1="68548" x2="99107" y2="80645"/>
                        <a14:foregroundMark x1="31250" y1="70968" x2="893" y2="90323"/>
                        <a14:foregroundMark x1="43750" y1="16935" x2="82143" y2="46774"/>
                        <a14:foregroundMark x1="33929" y1="20968" x2="27679" y2="57258"/>
                        <a14:foregroundMark x1="15179" y1="57258" x2="38393" y2="67742"/>
                        <a14:foregroundMark x1="75893" y1="76613" x2="92857" y2="91129"/>
                        <a14:foregroundMark x1="64286" y1="83065" x2="72321" y2="95161"/>
                        <a14:foregroundMark x1="48214" y1="79839" x2="68750" y2="94355"/>
                        <a14:foregroundMark x1="27679" y1="92742" x2="65179" y2="87097"/>
                      </a14:backgroundRemoval>
                    </a14:imgEffect>
                  </a14:imgLayer>
                </a14:imgProps>
              </a:ext>
              <a:ext uri="{28A0092B-C50C-407E-A947-70E740481C1C}">
                <a14:useLocalDpi xmlns:a14="http://schemas.microsoft.com/office/drawing/2010/main"/>
              </a:ext>
            </a:extLst>
          </a:blip>
          <a:stretch>
            <a:fillRect/>
          </a:stretch>
        </p:blipFill>
        <p:spPr>
          <a:xfrm>
            <a:off x="1782284" y="3231926"/>
            <a:ext cx="646592" cy="715870"/>
          </a:xfrm>
          <a:prstGeom prst="rect">
            <a:avLst/>
          </a:prstGeom>
        </p:spPr>
      </p:pic>
      <p:pic>
        <p:nvPicPr>
          <p:cNvPr id="69" name="图片 68"/>
          <p:cNvPicPr>
            <a:picLocks noChangeAspect="1"/>
          </p:cNvPicPr>
          <p:nvPr/>
        </p:nvPicPr>
        <p:blipFill>
          <a:blip r:embed="rId6">
            <a:extLst>
              <a:ext uri="{BEBA8EAE-BF5A-486C-A8C5-ECC9F3942E4B}">
                <a14:imgProps xmlns:a14="http://schemas.microsoft.com/office/drawing/2010/main">
                  <a14:imgLayer r:embed="rId7">
                    <a14:imgEffect>
                      <a14:backgroundRemoval t="0" b="100000" l="0" r="100000">
                        <a14:foregroundMark x1="30147" y1="29323" x2="58824" y2="11278"/>
                        <a14:foregroundMark x1="38971" y1="45865" x2="66912" y2="24060"/>
                        <a14:foregroundMark x1="17647" y1="72180" x2="27206" y2="90226"/>
                        <a14:foregroundMark x1="35294" y1="66917" x2="59559" y2="87218"/>
                        <a14:foregroundMark x1="67647" y1="70677" x2="88971" y2="89474"/>
                        <a14:foregroundMark x1="97059" y1="90977" x2="77941" y2="72180"/>
                        <a14:foregroundMark x1="18382" y1="95489" x2="19118" y2="70677"/>
                        <a14:foregroundMark x1="52941" y1="53383" x2="51471" y2="75940"/>
                        <a14:foregroundMark x1="7353" y1="76692" x2="15441" y2="87970"/>
                        <a14:foregroundMark x1="6618" y1="91729" x2="12500" y2="89474"/>
                        <a14:foregroundMark x1="56618" y1="60150" x2="55882" y2="72180"/>
                        <a14:foregroundMark x1="46324" y1="58647" x2="44118" y2="69925"/>
                        <a14:foregroundMark x1="79412" y1="93985" x2="64706" y2="87970"/>
                        <a14:foregroundMark x1="58824" y1="53383" x2="58824" y2="38346"/>
                        <a14:foregroundMark x1="58824" y1="18045" x2="71324" y2="25564"/>
                        <a14:foregroundMark x1="50000" y1="10526" x2="66912" y2="7519"/>
                        <a14:foregroundMark x1="37500" y1="14286" x2="48529" y2="5263"/>
                        <a14:foregroundMark x1="30882" y1="26316" x2="38235" y2="11278"/>
                      </a14:backgroundRemoval>
                    </a14:imgEffect>
                  </a14:imgLayer>
                </a14:imgProps>
              </a:ext>
            </a:extLst>
          </a:blip>
          <a:stretch>
            <a:fillRect/>
          </a:stretch>
        </p:blipFill>
        <p:spPr>
          <a:xfrm>
            <a:off x="9825212" y="3242319"/>
            <a:ext cx="685455" cy="670334"/>
          </a:xfrm>
          <a:prstGeom prst="rect">
            <a:avLst/>
          </a:prstGeom>
        </p:spPr>
      </p:pic>
      <p:sp>
        <p:nvSpPr>
          <p:cNvPr id="70" name="文本框 69"/>
          <p:cNvSpPr txBox="1"/>
          <p:nvPr/>
        </p:nvSpPr>
        <p:spPr>
          <a:xfrm>
            <a:off x="8283438" y="1813297"/>
            <a:ext cx="1473480" cy="338554"/>
          </a:xfrm>
          <a:prstGeom prst="rect">
            <a:avLst/>
          </a:prstGeom>
          <a:noFill/>
          <a:ln>
            <a:noFill/>
          </a:ln>
        </p:spPr>
        <p:txBody>
          <a:bodyPr wrap="none" rtlCol="0">
            <a:spAutoFit/>
          </a:bodyPr>
          <a:lstStyle/>
          <a:p>
            <a:pPr algn="ctr"/>
            <a:r>
              <a:rPr lang="en-US" altLang="zh-CN" sz="1600" dirty="0">
                <a:solidFill>
                  <a:schemeClr val="accent5"/>
                </a:solidFill>
                <a:latin typeface="+mn-lt"/>
                <a:ea typeface="+mn-ea"/>
              </a:rPr>
              <a:t>Public key (Alice)</a:t>
            </a:r>
            <a:endParaRPr lang="zh-CN" altLang="en-US" sz="1600" dirty="0">
              <a:solidFill>
                <a:schemeClr val="accent5"/>
              </a:solidFill>
              <a:latin typeface="+mn-lt"/>
              <a:ea typeface="+mn-ea"/>
            </a:endParaRPr>
          </a:p>
        </p:txBody>
      </p:sp>
      <p:sp>
        <p:nvSpPr>
          <p:cNvPr id="71" name="文本框 70"/>
          <p:cNvSpPr txBox="1"/>
          <p:nvPr/>
        </p:nvSpPr>
        <p:spPr>
          <a:xfrm>
            <a:off x="3642978" y="1791286"/>
            <a:ext cx="1539203" cy="338554"/>
          </a:xfrm>
          <a:prstGeom prst="rect">
            <a:avLst/>
          </a:prstGeom>
          <a:noFill/>
          <a:ln>
            <a:noFill/>
          </a:ln>
        </p:spPr>
        <p:txBody>
          <a:bodyPr wrap="none" rtlCol="0">
            <a:spAutoFit/>
          </a:bodyPr>
          <a:lstStyle/>
          <a:p>
            <a:pPr algn="ctr"/>
            <a:r>
              <a:rPr lang="en-US" altLang="zh-CN" sz="1600" dirty="0">
                <a:solidFill>
                  <a:schemeClr val="accent5"/>
                </a:solidFill>
                <a:latin typeface="+mn-lt"/>
                <a:ea typeface="+mn-ea"/>
              </a:rPr>
              <a:t>Private key (Alice)</a:t>
            </a:r>
            <a:endParaRPr lang="zh-CN" altLang="en-US" sz="1600" dirty="0">
              <a:solidFill>
                <a:schemeClr val="accent5"/>
              </a:solidFill>
              <a:latin typeface="+mn-lt"/>
              <a:ea typeface="+mn-ea"/>
            </a:endParaRPr>
          </a:p>
        </p:txBody>
      </p:sp>
    </p:spTree>
    <p:extLst>
      <p:ext uri="{BB962C8B-B14F-4D97-AF65-F5344CB8AC3E}">
        <p14:creationId xmlns:p14="http://schemas.microsoft.com/office/powerpoint/2010/main" val="322811322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idx="1"/>
          </p:nvPr>
        </p:nvSpPr>
        <p:spPr/>
        <p:txBody>
          <a:bodyPr/>
          <a:lstStyle/>
          <a:p>
            <a:r>
              <a:rPr lang="en-US" altLang="zh-CN" dirty="0"/>
              <a:t>Finally, achieving confidentiality, integrity and authentication?</a:t>
            </a:r>
          </a:p>
        </p:txBody>
      </p:sp>
      <p:sp>
        <p:nvSpPr>
          <p:cNvPr id="2" name="灯片编号占位符 1"/>
          <p:cNvSpPr>
            <a:spLocks noGrp="1"/>
          </p:cNvSpPr>
          <p:nvPr>
            <p:ph type="sldNum" sz="quarter" idx="12"/>
          </p:nvPr>
        </p:nvSpPr>
        <p:spPr/>
        <p:txBody>
          <a:bodyPr/>
          <a:lstStyle/>
          <a:p>
            <a:pPr>
              <a:defRPr/>
            </a:pPr>
            <a:fld id="{F769371F-0F95-4BDF-9A9A-7FF549C12214}" type="slidenum">
              <a:rPr lang="en-US" altLang="zh-CN" smtClean="0"/>
              <a:pPr>
                <a:defRPr/>
              </a:pPr>
              <a:t>119</a:t>
            </a:fld>
            <a:endParaRPr lang="en-US" altLang="zh-CN" dirty="0"/>
          </a:p>
        </p:txBody>
      </p:sp>
    </p:spTree>
    <p:extLst>
      <p:ext uri="{BB962C8B-B14F-4D97-AF65-F5344CB8AC3E}">
        <p14:creationId xmlns:p14="http://schemas.microsoft.com/office/powerpoint/2010/main" val="378799216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r>
              <a:rPr lang="en-US" dirty="0"/>
              <a:t>Achieving all:</a:t>
            </a:r>
            <a:r>
              <a:rPr lang="zh-CN" altLang="en-US" dirty="0"/>
              <a:t> </a:t>
            </a:r>
            <a:r>
              <a:rPr lang="en-US" altLang="zh-CN" dirty="0"/>
              <a:t>Process</a:t>
            </a:r>
            <a:r>
              <a:rPr lang="zh-CN" altLang="en-US" dirty="0"/>
              <a:t> </a:t>
            </a:r>
            <a:r>
              <a:rPr lang="en-US" altLang="zh-CN" dirty="0"/>
              <a:t>at</a:t>
            </a:r>
            <a:r>
              <a:rPr lang="zh-CN" altLang="en-US" dirty="0"/>
              <a:t> </a:t>
            </a:r>
            <a:r>
              <a:rPr lang="en-US" altLang="zh-CN" dirty="0"/>
              <a:t>sender</a:t>
            </a:r>
            <a:endParaRPr lang="en-US" dirty="0"/>
          </a:p>
        </p:txBody>
      </p:sp>
      <p:sp>
        <p:nvSpPr>
          <p:cNvPr id="3" name="灯片编号占位符 2"/>
          <p:cNvSpPr>
            <a:spLocks noGrp="1"/>
          </p:cNvSpPr>
          <p:nvPr>
            <p:ph type="sldNum" sz="quarter" idx="12"/>
          </p:nvPr>
        </p:nvSpPr>
        <p:spPr/>
        <p:txBody>
          <a:bodyPr/>
          <a:lstStyle/>
          <a:p>
            <a:fld id="{B5976719-4C93-4032-AE44-9AF0CDE2F195}" type="slidenum">
              <a:rPr lang="en-US" altLang="zh-CN" smtClean="0"/>
              <a:pPr/>
              <a:t>120</a:t>
            </a:fld>
            <a:endParaRPr lang="en-US" altLang="zh-CN" dirty="0"/>
          </a:p>
        </p:txBody>
      </p:sp>
      <p:sp>
        <p:nvSpPr>
          <p:cNvPr id="94211" name="Text Box 3"/>
          <p:cNvSpPr txBox="1">
            <a:spLocks noChangeArrowheads="1"/>
          </p:cNvSpPr>
          <p:nvPr/>
        </p:nvSpPr>
        <p:spPr bwMode="auto">
          <a:xfrm>
            <a:off x="1924678" y="1191480"/>
            <a:ext cx="8324223"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buClr>
                <a:srgbClr val="000099"/>
              </a:buClr>
              <a:buSzPct val="75000"/>
            </a:pPr>
            <a:r>
              <a:rPr lang="en-US" sz="2400" dirty="0">
                <a:latin typeface="+mn-lt"/>
              </a:rPr>
              <a:t>Alice wants to provide </a:t>
            </a:r>
            <a:r>
              <a:rPr lang="en-US" sz="2400" dirty="0">
                <a:solidFill>
                  <a:schemeClr val="accent2"/>
                </a:solidFill>
                <a:latin typeface="+mn-lt"/>
              </a:rPr>
              <a:t>confidentiality</a:t>
            </a:r>
            <a:r>
              <a:rPr lang="en-US" sz="2400" dirty="0">
                <a:latin typeface="+mn-lt"/>
              </a:rPr>
              <a:t>, </a:t>
            </a:r>
            <a:r>
              <a:rPr lang="en-US" sz="2400" dirty="0">
                <a:solidFill>
                  <a:schemeClr val="accent5"/>
                </a:solidFill>
                <a:latin typeface="+mn-lt"/>
              </a:rPr>
              <a:t>sender authentication</a:t>
            </a:r>
            <a:r>
              <a:rPr lang="en-US" sz="2400" dirty="0">
                <a:latin typeface="+mn-lt"/>
              </a:rPr>
              <a:t>, and </a:t>
            </a:r>
            <a:r>
              <a:rPr lang="en-US" sz="2400" dirty="0">
                <a:solidFill>
                  <a:schemeClr val="accent6"/>
                </a:solidFill>
                <a:latin typeface="+mn-lt"/>
              </a:rPr>
              <a:t>message integrity</a:t>
            </a:r>
            <a:r>
              <a:rPr lang="en-US" sz="2400" dirty="0">
                <a:latin typeface="+mn-lt"/>
              </a:rPr>
              <a:t>.</a:t>
            </a:r>
          </a:p>
        </p:txBody>
      </p:sp>
      <p:sp>
        <p:nvSpPr>
          <p:cNvPr id="94212" name="Text Box 4"/>
          <p:cNvSpPr txBox="1">
            <a:spLocks noChangeArrowheads="1"/>
          </p:cNvSpPr>
          <p:nvPr/>
        </p:nvSpPr>
        <p:spPr bwMode="auto">
          <a:xfrm>
            <a:off x="2338390" y="5739606"/>
            <a:ext cx="7591425" cy="830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2400" i="1" dirty="0">
                <a:solidFill>
                  <a:srgbClr val="C00000"/>
                </a:solidFill>
                <a:latin typeface="+mn-lt"/>
              </a:rPr>
              <a:t>Alice uses three keys: </a:t>
            </a:r>
            <a:r>
              <a:rPr lang="en-US" sz="2400" dirty="0">
                <a:latin typeface="+mn-lt"/>
              </a:rPr>
              <a:t>her private key, Bob</a:t>
            </a:r>
            <a:r>
              <a:rPr lang="en-US" altLang="ja-JP" sz="2400" dirty="0">
                <a:latin typeface="+mn-lt"/>
              </a:rPr>
              <a:t>'s public key, newly created symmetric key</a:t>
            </a:r>
            <a:endParaRPr lang="en-US" sz="2400" dirty="0">
              <a:latin typeface="+mn-lt"/>
            </a:endParaRPr>
          </a:p>
        </p:txBody>
      </p:sp>
      <p:grpSp>
        <p:nvGrpSpPr>
          <p:cNvPr id="94213" name="Group 5"/>
          <p:cNvGrpSpPr>
            <a:grpSpLocks/>
          </p:cNvGrpSpPr>
          <p:nvPr/>
        </p:nvGrpSpPr>
        <p:grpSpPr bwMode="auto">
          <a:xfrm>
            <a:off x="2655890" y="1936751"/>
            <a:ext cx="6983413" cy="3552825"/>
            <a:chOff x="887" y="1470"/>
            <a:chExt cx="4399" cy="2238"/>
          </a:xfrm>
        </p:grpSpPr>
        <p:sp>
          <p:nvSpPr>
            <p:cNvPr id="94215" name="Freeform 6"/>
            <p:cNvSpPr>
              <a:spLocks/>
            </p:cNvSpPr>
            <p:nvPr/>
          </p:nvSpPr>
          <p:spPr bwMode="auto">
            <a:xfrm>
              <a:off x="1809" y="2083"/>
              <a:ext cx="623" cy="256"/>
            </a:xfrm>
            <a:custGeom>
              <a:avLst/>
              <a:gdLst>
                <a:gd name="T0" fmla="*/ 0 w 476"/>
                <a:gd name="T1" fmla="*/ 0 h 247"/>
                <a:gd name="T2" fmla="*/ 2393 w 476"/>
                <a:gd name="T3" fmla="*/ 0 h 247"/>
                <a:gd name="T4" fmla="*/ 2393 w 476"/>
                <a:gd name="T5" fmla="*/ 306 h 247"/>
                <a:gd name="T6" fmla="*/ 0 60000 65536"/>
                <a:gd name="T7" fmla="*/ 0 60000 65536"/>
                <a:gd name="T8" fmla="*/ 0 60000 65536"/>
                <a:gd name="T9" fmla="*/ 0 w 476"/>
                <a:gd name="T10" fmla="*/ 0 h 247"/>
                <a:gd name="T11" fmla="*/ 476 w 476"/>
                <a:gd name="T12" fmla="*/ 247 h 247"/>
              </a:gdLst>
              <a:ahLst/>
              <a:cxnLst>
                <a:cxn ang="T6">
                  <a:pos x="T0" y="T1"/>
                </a:cxn>
                <a:cxn ang="T7">
                  <a:pos x="T2" y="T3"/>
                </a:cxn>
                <a:cxn ang="T8">
                  <a:pos x="T4" y="T5"/>
                </a:cxn>
              </a:cxnLst>
              <a:rect l="T9" t="T10" r="T11" b="T12"/>
              <a:pathLst>
                <a:path w="476" h="247">
                  <a:moveTo>
                    <a:pt x="0" y="0"/>
                  </a:moveTo>
                  <a:lnTo>
                    <a:pt x="476" y="0"/>
                  </a:lnTo>
                  <a:lnTo>
                    <a:pt x="476" y="247"/>
                  </a:lnTo>
                </a:path>
              </a:pathLst>
            </a:custGeom>
            <a:noFill/>
            <a:ln w="38100">
              <a:solidFill>
                <a:schemeClr val="tx1"/>
              </a:solidFill>
              <a:round/>
              <a:headEn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en-US" dirty="0">
                <a:latin typeface="+mn-lt"/>
              </a:endParaRPr>
            </a:p>
          </p:txBody>
        </p:sp>
        <p:sp>
          <p:nvSpPr>
            <p:cNvPr id="94216" name="Line 7"/>
            <p:cNvSpPr>
              <a:spLocks noChangeShapeType="1"/>
            </p:cNvSpPr>
            <p:nvPr/>
          </p:nvSpPr>
          <p:spPr bwMode="auto">
            <a:xfrm flipV="1">
              <a:off x="1131" y="2086"/>
              <a:ext cx="227" cy="1"/>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ndParaRPr>
            </a:p>
          </p:txBody>
        </p:sp>
        <p:grpSp>
          <p:nvGrpSpPr>
            <p:cNvPr id="94217" name="Group 8"/>
            <p:cNvGrpSpPr>
              <a:grpSpLocks/>
            </p:cNvGrpSpPr>
            <p:nvPr/>
          </p:nvGrpSpPr>
          <p:grpSpPr bwMode="auto">
            <a:xfrm>
              <a:off x="1352" y="1784"/>
              <a:ext cx="475" cy="446"/>
              <a:chOff x="694" y="2470"/>
              <a:chExt cx="475" cy="446"/>
            </a:xfrm>
          </p:grpSpPr>
          <p:sp>
            <p:nvSpPr>
              <p:cNvPr id="94270" name="Rectangle 9"/>
              <p:cNvSpPr>
                <a:spLocks noChangeArrowheads="1"/>
              </p:cNvSpPr>
              <p:nvPr/>
            </p:nvSpPr>
            <p:spPr bwMode="auto">
              <a:xfrm>
                <a:off x="694" y="2631"/>
                <a:ext cx="475" cy="283"/>
              </a:xfrm>
              <a:prstGeom prst="rect">
                <a:avLst/>
              </a:prstGeom>
              <a:solidFill>
                <a:schemeClr val="bg1"/>
              </a:solidFill>
              <a:ln w="9525">
                <a:solidFill>
                  <a:schemeClr val="tx1"/>
                </a:solidFill>
                <a:miter lim="800000"/>
                <a:headEnd/>
                <a:tailEnd/>
              </a:ln>
            </p:spPr>
            <p:txBody>
              <a:bodyPr wrap="none" anchor="ctr"/>
              <a:lstStyle/>
              <a:p>
                <a:endParaRPr lang="en-US" dirty="0">
                  <a:latin typeface="+mn-lt"/>
                  <a:cs typeface="Arial" charset="0"/>
                </a:endParaRPr>
              </a:p>
            </p:txBody>
          </p:sp>
          <p:sp>
            <p:nvSpPr>
              <p:cNvPr id="94271" name="Text Box 10"/>
              <p:cNvSpPr txBox="1">
                <a:spLocks noChangeArrowheads="1"/>
              </p:cNvSpPr>
              <p:nvPr/>
            </p:nvSpPr>
            <p:spPr bwMode="auto">
              <a:xfrm>
                <a:off x="754" y="2657"/>
                <a:ext cx="314"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800" dirty="0">
                    <a:latin typeface="+mn-lt"/>
                    <a:cs typeface="Arial" charset="0"/>
                  </a:rPr>
                  <a:t>H( )</a:t>
                </a:r>
              </a:p>
            </p:txBody>
          </p:sp>
          <p:sp>
            <p:nvSpPr>
              <p:cNvPr id="94272" name="Text Box 11"/>
              <p:cNvSpPr txBox="1">
                <a:spLocks noChangeArrowheads="1"/>
              </p:cNvSpPr>
              <p:nvPr/>
            </p:nvSpPr>
            <p:spPr bwMode="auto">
              <a:xfrm>
                <a:off x="850" y="2470"/>
                <a:ext cx="197" cy="4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4000" dirty="0">
                    <a:latin typeface="+mn-lt"/>
                    <a:cs typeface="Arial" charset="0"/>
                  </a:rPr>
                  <a:t>.</a:t>
                </a:r>
              </a:p>
            </p:txBody>
          </p:sp>
        </p:grpSp>
        <p:grpSp>
          <p:nvGrpSpPr>
            <p:cNvPr id="94218" name="Group 12"/>
            <p:cNvGrpSpPr>
              <a:grpSpLocks/>
            </p:cNvGrpSpPr>
            <p:nvPr/>
          </p:nvGrpSpPr>
          <p:grpSpPr bwMode="auto">
            <a:xfrm>
              <a:off x="1898" y="1764"/>
              <a:ext cx="477" cy="453"/>
              <a:chOff x="1541" y="1984"/>
              <a:chExt cx="477" cy="453"/>
            </a:xfrm>
          </p:grpSpPr>
          <p:sp>
            <p:nvSpPr>
              <p:cNvPr id="94266" name="Rectangle 13"/>
              <p:cNvSpPr>
                <a:spLocks noChangeArrowheads="1"/>
              </p:cNvSpPr>
              <p:nvPr/>
            </p:nvSpPr>
            <p:spPr bwMode="auto">
              <a:xfrm>
                <a:off x="1543" y="2154"/>
                <a:ext cx="475" cy="283"/>
              </a:xfrm>
              <a:prstGeom prst="rect">
                <a:avLst/>
              </a:prstGeom>
              <a:solidFill>
                <a:schemeClr val="bg1"/>
              </a:solidFill>
              <a:ln w="9525">
                <a:solidFill>
                  <a:schemeClr val="tx1"/>
                </a:solidFill>
                <a:miter lim="800000"/>
                <a:headEnd/>
                <a:tailEnd/>
              </a:ln>
            </p:spPr>
            <p:txBody>
              <a:bodyPr wrap="none" anchor="ctr"/>
              <a:lstStyle/>
              <a:p>
                <a:endParaRPr lang="en-US" dirty="0">
                  <a:latin typeface="+mn-lt"/>
                  <a:cs typeface="Arial" charset="0"/>
                </a:endParaRPr>
              </a:p>
            </p:txBody>
          </p:sp>
          <p:sp>
            <p:nvSpPr>
              <p:cNvPr id="94267" name="Text Box 14"/>
              <p:cNvSpPr txBox="1">
                <a:spLocks noChangeArrowheads="1"/>
              </p:cNvSpPr>
              <p:nvPr/>
            </p:nvSpPr>
            <p:spPr bwMode="auto">
              <a:xfrm>
                <a:off x="1541" y="2189"/>
                <a:ext cx="367"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800" dirty="0">
                    <a:latin typeface="+mn-lt"/>
                    <a:cs typeface="Arial" charset="0"/>
                  </a:rPr>
                  <a:t>K</a:t>
                </a:r>
                <a:r>
                  <a:rPr lang="en-US" baseline="-25000" dirty="0">
                    <a:latin typeface="+mn-lt"/>
                    <a:cs typeface="Arial" charset="0"/>
                  </a:rPr>
                  <a:t>A</a:t>
                </a:r>
                <a:r>
                  <a:rPr lang="en-US" sz="1800" dirty="0">
                    <a:latin typeface="+mn-lt"/>
                    <a:cs typeface="Arial" charset="0"/>
                  </a:rPr>
                  <a:t>( )</a:t>
                </a:r>
              </a:p>
            </p:txBody>
          </p:sp>
          <p:sp>
            <p:nvSpPr>
              <p:cNvPr id="94268" name="Text Box 15"/>
              <p:cNvSpPr txBox="1">
                <a:spLocks noChangeArrowheads="1"/>
              </p:cNvSpPr>
              <p:nvPr/>
            </p:nvSpPr>
            <p:spPr bwMode="auto">
              <a:xfrm>
                <a:off x="1698" y="1984"/>
                <a:ext cx="197" cy="4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4000" dirty="0">
                    <a:latin typeface="+mn-lt"/>
                    <a:cs typeface="Arial" charset="0"/>
                  </a:rPr>
                  <a:t>.</a:t>
                </a:r>
              </a:p>
            </p:txBody>
          </p:sp>
          <p:sp>
            <p:nvSpPr>
              <p:cNvPr id="94269" name="Text Box 16"/>
              <p:cNvSpPr txBox="1">
                <a:spLocks noChangeArrowheads="1"/>
              </p:cNvSpPr>
              <p:nvPr/>
            </p:nvSpPr>
            <p:spPr bwMode="auto">
              <a:xfrm>
                <a:off x="1638" y="2088"/>
                <a:ext cx="161"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Arial" charset="0"/>
                  </a:rPr>
                  <a:t>-</a:t>
                </a:r>
              </a:p>
            </p:txBody>
          </p:sp>
        </p:grpSp>
        <p:grpSp>
          <p:nvGrpSpPr>
            <p:cNvPr id="94219" name="Group 17"/>
            <p:cNvGrpSpPr>
              <a:grpSpLocks/>
            </p:cNvGrpSpPr>
            <p:nvPr/>
          </p:nvGrpSpPr>
          <p:grpSpPr bwMode="auto">
            <a:xfrm>
              <a:off x="2321" y="2303"/>
              <a:ext cx="402" cy="327"/>
              <a:chOff x="2934" y="1573"/>
              <a:chExt cx="402" cy="327"/>
            </a:xfrm>
          </p:grpSpPr>
          <p:sp>
            <p:nvSpPr>
              <p:cNvPr id="94264" name="Oval 18"/>
              <p:cNvSpPr>
                <a:spLocks noChangeArrowheads="1"/>
              </p:cNvSpPr>
              <p:nvPr/>
            </p:nvSpPr>
            <p:spPr bwMode="auto">
              <a:xfrm>
                <a:off x="2935" y="1637"/>
                <a:ext cx="238" cy="211"/>
              </a:xfrm>
              <a:prstGeom prst="ellipse">
                <a:avLst/>
              </a:prstGeom>
              <a:solidFill>
                <a:schemeClr val="bg1"/>
              </a:solidFill>
              <a:ln w="9525">
                <a:solidFill>
                  <a:schemeClr val="tx1"/>
                </a:solidFill>
                <a:round/>
                <a:headEnd/>
                <a:tailEnd/>
              </a:ln>
            </p:spPr>
            <p:txBody>
              <a:bodyPr wrap="none" anchor="ctr"/>
              <a:lstStyle/>
              <a:p>
                <a:endParaRPr lang="en-US" dirty="0">
                  <a:latin typeface="+mn-lt"/>
                  <a:cs typeface="Arial" charset="0"/>
                </a:endParaRPr>
              </a:p>
            </p:txBody>
          </p:sp>
          <p:sp>
            <p:nvSpPr>
              <p:cNvPr id="94265" name="Text Box 19"/>
              <p:cNvSpPr txBox="1">
                <a:spLocks noChangeArrowheads="1"/>
              </p:cNvSpPr>
              <p:nvPr/>
            </p:nvSpPr>
            <p:spPr bwMode="auto">
              <a:xfrm>
                <a:off x="2934" y="1573"/>
                <a:ext cx="402" cy="3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spcBef>
                    <a:spcPct val="50000"/>
                  </a:spcBef>
                </a:pPr>
                <a:r>
                  <a:rPr lang="en-US" sz="2800" dirty="0">
                    <a:latin typeface="+mn-lt"/>
                    <a:cs typeface="Arial" charset="0"/>
                  </a:rPr>
                  <a:t>+</a:t>
                </a:r>
              </a:p>
            </p:txBody>
          </p:sp>
        </p:grpSp>
        <p:grpSp>
          <p:nvGrpSpPr>
            <p:cNvPr id="94220" name="Group 20"/>
            <p:cNvGrpSpPr>
              <a:grpSpLocks/>
            </p:cNvGrpSpPr>
            <p:nvPr/>
          </p:nvGrpSpPr>
          <p:grpSpPr bwMode="auto">
            <a:xfrm>
              <a:off x="2397" y="1683"/>
              <a:ext cx="597" cy="335"/>
              <a:chOff x="1812" y="2415"/>
              <a:chExt cx="597" cy="335"/>
            </a:xfrm>
          </p:grpSpPr>
          <p:sp>
            <p:nvSpPr>
              <p:cNvPr id="94262" name="Text Box 21"/>
              <p:cNvSpPr txBox="1">
                <a:spLocks noChangeArrowheads="1"/>
              </p:cNvSpPr>
              <p:nvPr/>
            </p:nvSpPr>
            <p:spPr bwMode="auto">
              <a:xfrm>
                <a:off x="1812" y="2517"/>
                <a:ext cx="597" cy="233"/>
              </a:xfrm>
              <a:prstGeom prst="rect">
                <a:avLst/>
              </a:prstGeom>
              <a:solidFill>
                <a:schemeClr val="accent5">
                  <a:lumMod val="20000"/>
                  <a:lumOff val="80000"/>
                </a:schemeClr>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800" dirty="0">
                    <a:latin typeface="+mn-lt"/>
                    <a:cs typeface="Arial" charset="0"/>
                  </a:rPr>
                  <a:t>K</a:t>
                </a:r>
                <a:r>
                  <a:rPr lang="en-US" baseline="-25000" dirty="0">
                    <a:latin typeface="+mn-lt"/>
                    <a:cs typeface="Arial" charset="0"/>
                  </a:rPr>
                  <a:t>A</a:t>
                </a:r>
                <a:r>
                  <a:rPr lang="en-US" sz="1800" dirty="0">
                    <a:latin typeface="+mn-lt"/>
                    <a:cs typeface="Arial" charset="0"/>
                  </a:rPr>
                  <a:t>(H(m))</a:t>
                </a:r>
              </a:p>
            </p:txBody>
          </p:sp>
          <p:sp>
            <p:nvSpPr>
              <p:cNvPr id="94263" name="Text Box 22"/>
              <p:cNvSpPr txBox="1">
                <a:spLocks noChangeArrowheads="1"/>
              </p:cNvSpPr>
              <p:nvPr/>
            </p:nvSpPr>
            <p:spPr bwMode="auto">
              <a:xfrm>
                <a:off x="1904" y="2415"/>
                <a:ext cx="161"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Arial" charset="0"/>
                  </a:rPr>
                  <a:t>-</a:t>
                </a:r>
              </a:p>
            </p:txBody>
          </p:sp>
        </p:grpSp>
        <p:sp>
          <p:nvSpPr>
            <p:cNvPr id="94221" name="Freeform 23"/>
            <p:cNvSpPr>
              <a:spLocks/>
            </p:cNvSpPr>
            <p:nvPr/>
          </p:nvSpPr>
          <p:spPr bwMode="auto">
            <a:xfrm flipV="1">
              <a:off x="1212" y="2609"/>
              <a:ext cx="1234" cy="247"/>
            </a:xfrm>
            <a:custGeom>
              <a:avLst/>
              <a:gdLst>
                <a:gd name="T0" fmla="*/ 0 w 476"/>
                <a:gd name="T1" fmla="*/ 0 h 247"/>
                <a:gd name="T2" fmla="*/ 144489 w 476"/>
                <a:gd name="T3" fmla="*/ 0 h 247"/>
                <a:gd name="T4" fmla="*/ 144489 w 476"/>
                <a:gd name="T5" fmla="*/ 247 h 247"/>
                <a:gd name="T6" fmla="*/ 0 60000 65536"/>
                <a:gd name="T7" fmla="*/ 0 60000 65536"/>
                <a:gd name="T8" fmla="*/ 0 60000 65536"/>
                <a:gd name="T9" fmla="*/ 0 w 476"/>
                <a:gd name="T10" fmla="*/ 0 h 247"/>
                <a:gd name="T11" fmla="*/ 476 w 476"/>
                <a:gd name="T12" fmla="*/ 247 h 247"/>
              </a:gdLst>
              <a:ahLst/>
              <a:cxnLst>
                <a:cxn ang="T6">
                  <a:pos x="T0" y="T1"/>
                </a:cxn>
                <a:cxn ang="T7">
                  <a:pos x="T2" y="T3"/>
                </a:cxn>
                <a:cxn ang="T8">
                  <a:pos x="T4" y="T5"/>
                </a:cxn>
              </a:cxnLst>
              <a:rect l="T9" t="T10" r="T11" b="T12"/>
              <a:pathLst>
                <a:path w="476" h="247">
                  <a:moveTo>
                    <a:pt x="0" y="0"/>
                  </a:moveTo>
                  <a:lnTo>
                    <a:pt x="476" y="0"/>
                  </a:lnTo>
                  <a:lnTo>
                    <a:pt x="476" y="247"/>
                  </a:lnTo>
                </a:path>
              </a:pathLst>
            </a:custGeom>
            <a:noFill/>
            <a:ln w="38100">
              <a:solidFill>
                <a:schemeClr val="tx1"/>
              </a:solidFill>
              <a:round/>
              <a:headEn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en-US" dirty="0">
                <a:latin typeface="+mn-lt"/>
              </a:endParaRPr>
            </a:p>
          </p:txBody>
        </p:sp>
        <p:sp>
          <p:nvSpPr>
            <p:cNvPr id="94222" name="Text Box 24"/>
            <p:cNvSpPr txBox="1">
              <a:spLocks noChangeArrowheads="1"/>
            </p:cNvSpPr>
            <p:nvPr/>
          </p:nvSpPr>
          <p:spPr bwMode="auto">
            <a:xfrm>
              <a:off x="887" y="1948"/>
              <a:ext cx="226" cy="252"/>
            </a:xfrm>
            <a:prstGeom prst="rect">
              <a:avLst/>
            </a:prstGeom>
            <a:solidFill>
              <a:schemeClr val="accent5">
                <a:lumMod val="20000"/>
                <a:lumOff val="80000"/>
              </a:schemeClr>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Arial" charset="0"/>
                </a:rPr>
                <a:t>m</a:t>
              </a:r>
            </a:p>
          </p:txBody>
        </p:sp>
        <p:grpSp>
          <p:nvGrpSpPr>
            <p:cNvPr id="94223" name="Group 25"/>
            <p:cNvGrpSpPr>
              <a:grpSpLocks/>
            </p:cNvGrpSpPr>
            <p:nvPr/>
          </p:nvGrpSpPr>
          <p:grpSpPr bwMode="auto">
            <a:xfrm>
              <a:off x="1866" y="1470"/>
              <a:ext cx="265" cy="359"/>
              <a:chOff x="2652" y="656"/>
              <a:chExt cx="265" cy="359"/>
            </a:xfrm>
          </p:grpSpPr>
          <p:sp>
            <p:nvSpPr>
              <p:cNvPr id="94260" name="Text Box 26"/>
              <p:cNvSpPr txBox="1">
                <a:spLocks noChangeArrowheads="1"/>
              </p:cNvSpPr>
              <p:nvPr/>
            </p:nvSpPr>
            <p:spPr bwMode="auto">
              <a:xfrm>
                <a:off x="2652" y="763"/>
                <a:ext cx="255"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800" dirty="0">
                    <a:latin typeface="+mn-lt"/>
                    <a:cs typeface="Arial" charset="0"/>
                  </a:rPr>
                  <a:t>K</a:t>
                </a:r>
                <a:r>
                  <a:rPr lang="en-US" baseline="-25000" dirty="0">
                    <a:latin typeface="+mn-lt"/>
                    <a:cs typeface="Arial" charset="0"/>
                  </a:rPr>
                  <a:t>A</a:t>
                </a:r>
                <a:endParaRPr lang="en-US" sz="1800" dirty="0">
                  <a:latin typeface="+mn-lt"/>
                  <a:cs typeface="Arial" charset="0"/>
                </a:endParaRPr>
              </a:p>
            </p:txBody>
          </p:sp>
          <p:sp>
            <p:nvSpPr>
              <p:cNvPr id="94261" name="Text Box 27"/>
              <p:cNvSpPr txBox="1">
                <a:spLocks noChangeArrowheads="1"/>
              </p:cNvSpPr>
              <p:nvPr/>
            </p:nvSpPr>
            <p:spPr bwMode="auto">
              <a:xfrm>
                <a:off x="2756" y="656"/>
                <a:ext cx="161"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Arial" charset="0"/>
                  </a:rPr>
                  <a:t>-</a:t>
                </a:r>
              </a:p>
            </p:txBody>
          </p:sp>
        </p:grpSp>
        <p:sp>
          <p:nvSpPr>
            <p:cNvPr id="94224" name="Line 28"/>
            <p:cNvSpPr>
              <a:spLocks noChangeShapeType="1"/>
            </p:cNvSpPr>
            <p:nvPr/>
          </p:nvSpPr>
          <p:spPr bwMode="auto">
            <a:xfrm>
              <a:off x="2135" y="1703"/>
              <a:ext cx="9" cy="228"/>
            </a:xfrm>
            <a:prstGeom prst="line">
              <a:avLst/>
            </a:prstGeom>
            <a:noFill/>
            <a:ln w="9525">
              <a:solidFill>
                <a:schemeClr val="tx1"/>
              </a:solidFill>
              <a:prstDash val="dash"/>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ndParaRPr>
            </a:p>
          </p:txBody>
        </p:sp>
        <p:pic>
          <p:nvPicPr>
            <p:cNvPr id="94225" name="Picture 29" descr="BS00768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flipV="1">
              <a:off x="2177" y="1559"/>
              <a:ext cx="269" cy="1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4227" name="Text Box 31"/>
            <p:cNvSpPr txBox="1">
              <a:spLocks noChangeArrowheads="1"/>
            </p:cNvSpPr>
            <p:nvPr/>
          </p:nvSpPr>
          <p:spPr bwMode="auto">
            <a:xfrm>
              <a:off x="938" y="2749"/>
              <a:ext cx="226" cy="252"/>
            </a:xfrm>
            <a:prstGeom prst="rect">
              <a:avLst/>
            </a:prstGeom>
            <a:solidFill>
              <a:schemeClr val="accent5">
                <a:lumMod val="20000"/>
                <a:lumOff val="80000"/>
              </a:schemeClr>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Arial" charset="0"/>
                </a:rPr>
                <a:t>m</a:t>
              </a:r>
            </a:p>
          </p:txBody>
        </p:sp>
        <p:sp>
          <p:nvSpPr>
            <p:cNvPr id="94228" name="Freeform 32"/>
            <p:cNvSpPr>
              <a:spLocks/>
            </p:cNvSpPr>
            <p:nvPr/>
          </p:nvSpPr>
          <p:spPr bwMode="auto">
            <a:xfrm>
              <a:off x="4445" y="2673"/>
              <a:ext cx="841" cy="493"/>
            </a:xfrm>
            <a:custGeom>
              <a:avLst/>
              <a:gdLst>
                <a:gd name="T0" fmla="*/ 0 w 2135"/>
                <a:gd name="T1" fmla="*/ 0 h 1662"/>
                <a:gd name="T2" fmla="*/ 0 w 2135"/>
                <a:gd name="T3" fmla="*/ 0 h 1662"/>
                <a:gd name="T4" fmla="*/ 2 w 2135"/>
                <a:gd name="T5" fmla="*/ 0 h 1662"/>
                <a:gd name="T6" fmla="*/ 4 w 2135"/>
                <a:gd name="T7" fmla="*/ 0 h 1662"/>
                <a:gd name="T8" fmla="*/ 7 w 2135"/>
                <a:gd name="T9" fmla="*/ 0 h 1662"/>
                <a:gd name="T10" fmla="*/ 7 w 2135"/>
                <a:gd name="T11" fmla="*/ 1 h 1662"/>
                <a:gd name="T12" fmla="*/ 6 w 2135"/>
                <a:gd name="T13" fmla="*/ 1 h 1662"/>
                <a:gd name="T14" fmla="*/ 3 w 2135"/>
                <a:gd name="T15" fmla="*/ 1 h 1662"/>
                <a:gd name="T16" fmla="*/ 2 w 2135"/>
                <a:gd name="T17" fmla="*/ 1 h 1662"/>
                <a:gd name="T18" fmla="*/ 1 w 2135"/>
                <a:gd name="T19" fmla="*/ 1 h 1662"/>
                <a:gd name="T20" fmla="*/ 0 w 2135"/>
                <a:gd name="T21" fmla="*/ 0 h 166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135"/>
                <a:gd name="T34" fmla="*/ 0 h 1662"/>
                <a:gd name="T35" fmla="*/ 2135 w 2135"/>
                <a:gd name="T36" fmla="*/ 1662 h 166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35" h="1662">
                  <a:moveTo>
                    <a:pt x="27" y="652"/>
                  </a:moveTo>
                  <a:cubicBezTo>
                    <a:pt x="14" y="487"/>
                    <a:pt x="0" y="152"/>
                    <a:pt x="105" y="76"/>
                  </a:cubicBezTo>
                  <a:cubicBezTo>
                    <a:pt x="210" y="0"/>
                    <a:pt x="473" y="192"/>
                    <a:pt x="657" y="196"/>
                  </a:cubicBezTo>
                  <a:cubicBezTo>
                    <a:pt x="841" y="200"/>
                    <a:pt x="985" y="65"/>
                    <a:pt x="1209" y="100"/>
                  </a:cubicBezTo>
                  <a:cubicBezTo>
                    <a:pt x="1433" y="135"/>
                    <a:pt x="1867" y="232"/>
                    <a:pt x="2001" y="406"/>
                  </a:cubicBezTo>
                  <a:cubicBezTo>
                    <a:pt x="2135" y="580"/>
                    <a:pt x="2083" y="945"/>
                    <a:pt x="2013" y="1144"/>
                  </a:cubicBezTo>
                  <a:cubicBezTo>
                    <a:pt x="1943" y="1343"/>
                    <a:pt x="1781" y="1538"/>
                    <a:pt x="1581" y="1600"/>
                  </a:cubicBezTo>
                  <a:cubicBezTo>
                    <a:pt x="1381" y="1662"/>
                    <a:pt x="993" y="1571"/>
                    <a:pt x="813" y="1516"/>
                  </a:cubicBezTo>
                  <a:cubicBezTo>
                    <a:pt x="633" y="1461"/>
                    <a:pt x="606" y="1345"/>
                    <a:pt x="501" y="1270"/>
                  </a:cubicBezTo>
                  <a:cubicBezTo>
                    <a:pt x="396" y="1195"/>
                    <a:pt x="262" y="1169"/>
                    <a:pt x="183" y="1066"/>
                  </a:cubicBezTo>
                  <a:cubicBezTo>
                    <a:pt x="104" y="963"/>
                    <a:pt x="25" y="819"/>
                    <a:pt x="27" y="652"/>
                  </a:cubicBezTo>
                  <a:close/>
                </a:path>
              </a:pathLst>
            </a:custGeom>
            <a:solidFill>
              <a:srgbClr val="00CCFF"/>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en-US" dirty="0">
                <a:latin typeface="+mn-lt"/>
              </a:endParaRPr>
            </a:p>
          </p:txBody>
        </p:sp>
        <p:sp>
          <p:nvSpPr>
            <p:cNvPr id="94229" name="Line 33"/>
            <p:cNvSpPr>
              <a:spLocks noChangeShapeType="1"/>
            </p:cNvSpPr>
            <p:nvPr/>
          </p:nvSpPr>
          <p:spPr bwMode="auto">
            <a:xfrm>
              <a:off x="2557" y="2458"/>
              <a:ext cx="319" cy="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ndParaRPr>
            </a:p>
          </p:txBody>
        </p:sp>
        <p:pic>
          <p:nvPicPr>
            <p:cNvPr id="94230" name="Picture 34" descr="BS00768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flipV="1">
              <a:off x="3505" y="1977"/>
              <a:ext cx="252" cy="1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94232" name="Group 36"/>
            <p:cNvGrpSpPr>
              <a:grpSpLocks/>
            </p:cNvGrpSpPr>
            <p:nvPr/>
          </p:nvGrpSpPr>
          <p:grpSpPr bwMode="auto">
            <a:xfrm>
              <a:off x="2870" y="2156"/>
              <a:ext cx="475" cy="462"/>
              <a:chOff x="1645" y="260"/>
              <a:chExt cx="475" cy="462"/>
            </a:xfrm>
          </p:grpSpPr>
          <p:sp>
            <p:nvSpPr>
              <p:cNvPr id="94257" name="Rectangle 37"/>
              <p:cNvSpPr>
                <a:spLocks noChangeArrowheads="1"/>
              </p:cNvSpPr>
              <p:nvPr/>
            </p:nvSpPr>
            <p:spPr bwMode="auto">
              <a:xfrm>
                <a:off x="1645" y="439"/>
                <a:ext cx="475" cy="283"/>
              </a:xfrm>
              <a:prstGeom prst="rect">
                <a:avLst/>
              </a:prstGeom>
              <a:solidFill>
                <a:schemeClr val="bg1"/>
              </a:solidFill>
              <a:ln w="9525">
                <a:solidFill>
                  <a:schemeClr val="tx1"/>
                </a:solidFill>
                <a:miter lim="800000"/>
                <a:headEnd/>
                <a:tailEnd/>
              </a:ln>
            </p:spPr>
            <p:txBody>
              <a:bodyPr wrap="none" anchor="ctr"/>
              <a:lstStyle/>
              <a:p>
                <a:endParaRPr lang="en-US" dirty="0">
                  <a:latin typeface="+mn-lt"/>
                  <a:cs typeface="Arial" charset="0"/>
                </a:endParaRPr>
              </a:p>
            </p:txBody>
          </p:sp>
          <p:sp>
            <p:nvSpPr>
              <p:cNvPr id="94258" name="Text Box 38"/>
              <p:cNvSpPr txBox="1">
                <a:spLocks noChangeArrowheads="1"/>
              </p:cNvSpPr>
              <p:nvPr/>
            </p:nvSpPr>
            <p:spPr bwMode="auto">
              <a:xfrm>
                <a:off x="1654" y="456"/>
                <a:ext cx="367"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800" dirty="0">
                    <a:solidFill>
                      <a:schemeClr val="accent4">
                        <a:lumMod val="90000"/>
                        <a:lumOff val="10000"/>
                      </a:schemeClr>
                    </a:solidFill>
                    <a:latin typeface="+mn-lt"/>
                    <a:cs typeface="Arial" charset="0"/>
                  </a:rPr>
                  <a:t>K</a:t>
                </a:r>
                <a:r>
                  <a:rPr lang="en-US" baseline="-25000" dirty="0">
                    <a:solidFill>
                      <a:schemeClr val="accent4">
                        <a:lumMod val="90000"/>
                        <a:lumOff val="10000"/>
                      </a:schemeClr>
                    </a:solidFill>
                    <a:latin typeface="+mn-lt"/>
                    <a:cs typeface="Arial" charset="0"/>
                  </a:rPr>
                  <a:t>S</a:t>
                </a:r>
                <a:r>
                  <a:rPr lang="en-US" sz="1800" dirty="0">
                    <a:latin typeface="+mn-lt"/>
                    <a:cs typeface="Arial" charset="0"/>
                  </a:rPr>
                  <a:t>( )</a:t>
                </a:r>
              </a:p>
            </p:txBody>
          </p:sp>
          <p:sp>
            <p:nvSpPr>
              <p:cNvPr id="94259" name="Text Box 39"/>
              <p:cNvSpPr txBox="1">
                <a:spLocks noChangeArrowheads="1"/>
              </p:cNvSpPr>
              <p:nvPr/>
            </p:nvSpPr>
            <p:spPr bwMode="auto">
              <a:xfrm>
                <a:off x="1803" y="260"/>
                <a:ext cx="197" cy="4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4000" dirty="0">
                    <a:latin typeface="+mn-lt"/>
                    <a:cs typeface="Arial" charset="0"/>
                  </a:rPr>
                  <a:t>.</a:t>
                </a:r>
              </a:p>
            </p:txBody>
          </p:sp>
        </p:grpSp>
        <p:grpSp>
          <p:nvGrpSpPr>
            <p:cNvPr id="94233" name="Group 40"/>
            <p:cNvGrpSpPr>
              <a:grpSpLocks/>
            </p:cNvGrpSpPr>
            <p:nvPr/>
          </p:nvGrpSpPr>
          <p:grpSpPr bwMode="auto">
            <a:xfrm>
              <a:off x="2885" y="2930"/>
              <a:ext cx="475" cy="446"/>
              <a:chOff x="2144" y="3236"/>
              <a:chExt cx="475" cy="446"/>
            </a:xfrm>
          </p:grpSpPr>
          <p:sp>
            <p:nvSpPr>
              <p:cNvPr id="94253" name="Rectangle 41"/>
              <p:cNvSpPr>
                <a:spLocks noChangeArrowheads="1"/>
              </p:cNvSpPr>
              <p:nvPr/>
            </p:nvSpPr>
            <p:spPr bwMode="auto">
              <a:xfrm>
                <a:off x="2144" y="3397"/>
                <a:ext cx="475" cy="283"/>
              </a:xfrm>
              <a:prstGeom prst="rect">
                <a:avLst/>
              </a:prstGeom>
              <a:solidFill>
                <a:schemeClr val="bg1"/>
              </a:solidFill>
              <a:ln w="9525">
                <a:solidFill>
                  <a:schemeClr val="tx1"/>
                </a:solidFill>
                <a:miter lim="800000"/>
                <a:headEnd/>
                <a:tailEnd/>
              </a:ln>
            </p:spPr>
            <p:txBody>
              <a:bodyPr wrap="none" anchor="ctr"/>
              <a:lstStyle/>
              <a:p>
                <a:endParaRPr lang="en-US" dirty="0">
                  <a:latin typeface="+mn-lt"/>
                  <a:cs typeface="Arial" charset="0"/>
                </a:endParaRPr>
              </a:p>
            </p:txBody>
          </p:sp>
          <p:sp>
            <p:nvSpPr>
              <p:cNvPr id="94254" name="Text Box 42"/>
              <p:cNvSpPr txBox="1">
                <a:spLocks noChangeArrowheads="1"/>
              </p:cNvSpPr>
              <p:nvPr/>
            </p:nvSpPr>
            <p:spPr bwMode="auto">
              <a:xfrm>
                <a:off x="2148" y="3432"/>
                <a:ext cx="367"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800" dirty="0">
                    <a:latin typeface="+mn-lt"/>
                    <a:cs typeface="Arial" charset="0"/>
                  </a:rPr>
                  <a:t>K</a:t>
                </a:r>
                <a:r>
                  <a:rPr lang="en-US" baseline="-25000" dirty="0">
                    <a:latin typeface="+mn-lt"/>
                    <a:cs typeface="Arial" charset="0"/>
                  </a:rPr>
                  <a:t>B</a:t>
                </a:r>
                <a:r>
                  <a:rPr lang="en-US" sz="1800" dirty="0">
                    <a:latin typeface="+mn-lt"/>
                    <a:cs typeface="Arial" charset="0"/>
                  </a:rPr>
                  <a:t>( )</a:t>
                </a:r>
              </a:p>
            </p:txBody>
          </p:sp>
          <p:sp>
            <p:nvSpPr>
              <p:cNvPr id="94255" name="Text Box 43"/>
              <p:cNvSpPr txBox="1">
                <a:spLocks noChangeArrowheads="1"/>
              </p:cNvSpPr>
              <p:nvPr/>
            </p:nvSpPr>
            <p:spPr bwMode="auto">
              <a:xfrm>
                <a:off x="2310" y="3236"/>
                <a:ext cx="197" cy="4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4000" dirty="0">
                    <a:latin typeface="+mn-lt"/>
                    <a:cs typeface="Arial" charset="0"/>
                  </a:rPr>
                  <a:t>.</a:t>
                </a:r>
              </a:p>
            </p:txBody>
          </p:sp>
          <p:sp>
            <p:nvSpPr>
              <p:cNvPr id="94256" name="Text Box 44"/>
              <p:cNvSpPr txBox="1">
                <a:spLocks noChangeArrowheads="1"/>
              </p:cNvSpPr>
              <p:nvPr/>
            </p:nvSpPr>
            <p:spPr bwMode="auto">
              <a:xfrm>
                <a:off x="2234" y="3331"/>
                <a:ext cx="194"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Arial" charset="0"/>
                  </a:rPr>
                  <a:t>+</a:t>
                </a:r>
              </a:p>
            </p:txBody>
          </p:sp>
        </p:grpSp>
        <p:grpSp>
          <p:nvGrpSpPr>
            <p:cNvPr id="94234" name="Group 45"/>
            <p:cNvGrpSpPr>
              <a:grpSpLocks/>
            </p:cNvGrpSpPr>
            <p:nvPr/>
          </p:nvGrpSpPr>
          <p:grpSpPr bwMode="auto">
            <a:xfrm>
              <a:off x="3712" y="2674"/>
              <a:ext cx="410" cy="327"/>
              <a:chOff x="2935" y="1573"/>
              <a:chExt cx="410" cy="327"/>
            </a:xfrm>
          </p:grpSpPr>
          <p:sp>
            <p:nvSpPr>
              <p:cNvPr id="94251" name="Oval 46"/>
              <p:cNvSpPr>
                <a:spLocks noChangeArrowheads="1"/>
              </p:cNvSpPr>
              <p:nvPr/>
            </p:nvSpPr>
            <p:spPr bwMode="auto">
              <a:xfrm>
                <a:off x="2935" y="1637"/>
                <a:ext cx="238" cy="211"/>
              </a:xfrm>
              <a:prstGeom prst="ellipse">
                <a:avLst/>
              </a:prstGeom>
              <a:solidFill>
                <a:schemeClr val="bg1"/>
              </a:solidFill>
              <a:ln w="9525">
                <a:solidFill>
                  <a:schemeClr val="tx1"/>
                </a:solidFill>
                <a:round/>
                <a:headEnd/>
                <a:tailEnd/>
              </a:ln>
            </p:spPr>
            <p:txBody>
              <a:bodyPr wrap="none" anchor="ctr"/>
              <a:lstStyle/>
              <a:p>
                <a:endParaRPr lang="en-US" dirty="0">
                  <a:latin typeface="+mn-lt"/>
                  <a:cs typeface="Arial" charset="0"/>
                </a:endParaRPr>
              </a:p>
            </p:txBody>
          </p:sp>
          <p:sp>
            <p:nvSpPr>
              <p:cNvPr id="94252" name="Text Box 47"/>
              <p:cNvSpPr txBox="1">
                <a:spLocks noChangeArrowheads="1"/>
              </p:cNvSpPr>
              <p:nvPr/>
            </p:nvSpPr>
            <p:spPr bwMode="auto">
              <a:xfrm>
                <a:off x="2943" y="1573"/>
                <a:ext cx="402" cy="3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spcBef>
                    <a:spcPct val="50000"/>
                  </a:spcBef>
                </a:pPr>
                <a:r>
                  <a:rPr lang="en-US" sz="2800" dirty="0">
                    <a:latin typeface="+mn-lt"/>
                    <a:cs typeface="Arial" charset="0"/>
                  </a:rPr>
                  <a:t>+</a:t>
                </a:r>
              </a:p>
            </p:txBody>
          </p:sp>
        </p:grpSp>
        <p:sp>
          <p:nvSpPr>
            <p:cNvPr id="94235" name="Line 48"/>
            <p:cNvSpPr>
              <a:spLocks noChangeShapeType="1"/>
            </p:cNvSpPr>
            <p:nvPr/>
          </p:nvSpPr>
          <p:spPr bwMode="auto">
            <a:xfrm>
              <a:off x="2564" y="3231"/>
              <a:ext cx="319" cy="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ndParaRPr>
            </a:p>
          </p:txBody>
        </p:sp>
        <p:grpSp>
          <p:nvGrpSpPr>
            <p:cNvPr id="94236" name="Group 49"/>
            <p:cNvGrpSpPr>
              <a:grpSpLocks/>
            </p:cNvGrpSpPr>
            <p:nvPr/>
          </p:nvGrpSpPr>
          <p:grpSpPr bwMode="auto">
            <a:xfrm>
              <a:off x="3372" y="3157"/>
              <a:ext cx="505" cy="333"/>
              <a:chOff x="3518" y="648"/>
              <a:chExt cx="505" cy="333"/>
            </a:xfrm>
          </p:grpSpPr>
          <p:sp>
            <p:nvSpPr>
              <p:cNvPr id="94249" name="Text Box 50"/>
              <p:cNvSpPr txBox="1">
                <a:spLocks noChangeArrowheads="1"/>
              </p:cNvSpPr>
              <p:nvPr/>
            </p:nvSpPr>
            <p:spPr bwMode="auto">
              <a:xfrm>
                <a:off x="3518" y="748"/>
                <a:ext cx="505" cy="233"/>
              </a:xfrm>
              <a:prstGeom prst="rect">
                <a:avLst/>
              </a:prstGeom>
              <a:solidFill>
                <a:schemeClr val="accent5">
                  <a:lumMod val="20000"/>
                  <a:lumOff val="80000"/>
                </a:schemeClr>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800" dirty="0">
                    <a:latin typeface="+mn-lt"/>
                    <a:cs typeface="Arial" charset="0"/>
                  </a:rPr>
                  <a:t>K</a:t>
                </a:r>
                <a:r>
                  <a:rPr lang="en-US" baseline="-25000" dirty="0">
                    <a:latin typeface="+mn-lt"/>
                    <a:cs typeface="Arial" charset="0"/>
                  </a:rPr>
                  <a:t>B</a:t>
                </a:r>
                <a:r>
                  <a:rPr lang="en-US" sz="1800" dirty="0">
                    <a:latin typeface="+mn-lt"/>
                    <a:cs typeface="Arial" charset="0"/>
                  </a:rPr>
                  <a:t>(</a:t>
                </a:r>
                <a:r>
                  <a:rPr lang="en-US" sz="1800" dirty="0">
                    <a:solidFill>
                      <a:schemeClr val="accent4">
                        <a:lumMod val="90000"/>
                        <a:lumOff val="10000"/>
                      </a:schemeClr>
                    </a:solidFill>
                    <a:latin typeface="+mn-lt"/>
                    <a:cs typeface="Arial" charset="0"/>
                  </a:rPr>
                  <a:t>K</a:t>
                </a:r>
                <a:r>
                  <a:rPr lang="en-US" baseline="-25000" dirty="0">
                    <a:solidFill>
                      <a:schemeClr val="accent4">
                        <a:lumMod val="90000"/>
                        <a:lumOff val="10000"/>
                      </a:schemeClr>
                    </a:solidFill>
                    <a:latin typeface="+mn-lt"/>
                    <a:cs typeface="Arial" charset="0"/>
                  </a:rPr>
                  <a:t>S</a:t>
                </a:r>
                <a:r>
                  <a:rPr lang="en-US" sz="1800" dirty="0">
                    <a:latin typeface="+mn-lt"/>
                    <a:cs typeface="Arial" charset="0"/>
                  </a:rPr>
                  <a:t> )</a:t>
                </a:r>
              </a:p>
            </p:txBody>
          </p:sp>
          <p:sp>
            <p:nvSpPr>
              <p:cNvPr id="94250" name="Text Box 51"/>
              <p:cNvSpPr txBox="1">
                <a:spLocks noChangeArrowheads="1"/>
              </p:cNvSpPr>
              <p:nvPr/>
            </p:nvSpPr>
            <p:spPr bwMode="auto">
              <a:xfrm>
                <a:off x="3584" y="648"/>
                <a:ext cx="194"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Arial" charset="0"/>
                  </a:rPr>
                  <a:t>+</a:t>
                </a:r>
              </a:p>
            </p:txBody>
          </p:sp>
        </p:grpSp>
        <p:sp>
          <p:nvSpPr>
            <p:cNvPr id="94237" name="Freeform 52"/>
            <p:cNvSpPr>
              <a:spLocks/>
            </p:cNvSpPr>
            <p:nvPr/>
          </p:nvSpPr>
          <p:spPr bwMode="auto">
            <a:xfrm>
              <a:off x="3346" y="2463"/>
              <a:ext cx="476" cy="247"/>
            </a:xfrm>
            <a:custGeom>
              <a:avLst/>
              <a:gdLst>
                <a:gd name="T0" fmla="*/ 0 w 476"/>
                <a:gd name="T1" fmla="*/ 0 h 247"/>
                <a:gd name="T2" fmla="*/ 476 w 476"/>
                <a:gd name="T3" fmla="*/ 0 h 247"/>
                <a:gd name="T4" fmla="*/ 476 w 476"/>
                <a:gd name="T5" fmla="*/ 247 h 247"/>
                <a:gd name="T6" fmla="*/ 0 60000 65536"/>
                <a:gd name="T7" fmla="*/ 0 60000 65536"/>
                <a:gd name="T8" fmla="*/ 0 60000 65536"/>
                <a:gd name="T9" fmla="*/ 0 w 476"/>
                <a:gd name="T10" fmla="*/ 0 h 247"/>
                <a:gd name="T11" fmla="*/ 476 w 476"/>
                <a:gd name="T12" fmla="*/ 247 h 247"/>
              </a:gdLst>
              <a:ahLst/>
              <a:cxnLst>
                <a:cxn ang="T6">
                  <a:pos x="T0" y="T1"/>
                </a:cxn>
                <a:cxn ang="T7">
                  <a:pos x="T2" y="T3"/>
                </a:cxn>
                <a:cxn ang="T8">
                  <a:pos x="T4" y="T5"/>
                </a:cxn>
              </a:cxnLst>
              <a:rect l="T9" t="T10" r="T11" b="T12"/>
              <a:pathLst>
                <a:path w="476" h="247">
                  <a:moveTo>
                    <a:pt x="0" y="0"/>
                  </a:moveTo>
                  <a:lnTo>
                    <a:pt x="476" y="0"/>
                  </a:lnTo>
                  <a:lnTo>
                    <a:pt x="476" y="247"/>
                  </a:lnTo>
                </a:path>
              </a:pathLst>
            </a:custGeom>
            <a:noFill/>
            <a:ln w="38100">
              <a:solidFill>
                <a:schemeClr val="tx1"/>
              </a:solidFill>
              <a:round/>
              <a:headEn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en-US" dirty="0">
                <a:latin typeface="+mn-lt"/>
              </a:endParaRPr>
            </a:p>
          </p:txBody>
        </p:sp>
        <p:sp>
          <p:nvSpPr>
            <p:cNvPr id="94238" name="Freeform 53"/>
            <p:cNvSpPr>
              <a:spLocks/>
            </p:cNvSpPr>
            <p:nvPr/>
          </p:nvSpPr>
          <p:spPr bwMode="auto">
            <a:xfrm flipV="1">
              <a:off x="3360" y="2980"/>
              <a:ext cx="476" cy="247"/>
            </a:xfrm>
            <a:custGeom>
              <a:avLst/>
              <a:gdLst>
                <a:gd name="T0" fmla="*/ 0 w 476"/>
                <a:gd name="T1" fmla="*/ 0 h 247"/>
                <a:gd name="T2" fmla="*/ 476 w 476"/>
                <a:gd name="T3" fmla="*/ 0 h 247"/>
                <a:gd name="T4" fmla="*/ 476 w 476"/>
                <a:gd name="T5" fmla="*/ 247 h 247"/>
                <a:gd name="T6" fmla="*/ 0 60000 65536"/>
                <a:gd name="T7" fmla="*/ 0 60000 65536"/>
                <a:gd name="T8" fmla="*/ 0 60000 65536"/>
                <a:gd name="T9" fmla="*/ 0 w 476"/>
                <a:gd name="T10" fmla="*/ 0 h 247"/>
                <a:gd name="T11" fmla="*/ 476 w 476"/>
                <a:gd name="T12" fmla="*/ 247 h 247"/>
              </a:gdLst>
              <a:ahLst/>
              <a:cxnLst>
                <a:cxn ang="T6">
                  <a:pos x="T0" y="T1"/>
                </a:cxn>
                <a:cxn ang="T7">
                  <a:pos x="T2" y="T3"/>
                </a:cxn>
                <a:cxn ang="T8">
                  <a:pos x="T4" y="T5"/>
                </a:cxn>
              </a:cxnLst>
              <a:rect l="T9" t="T10" r="T11" b="T12"/>
              <a:pathLst>
                <a:path w="476" h="247">
                  <a:moveTo>
                    <a:pt x="0" y="0"/>
                  </a:moveTo>
                  <a:lnTo>
                    <a:pt x="476" y="0"/>
                  </a:lnTo>
                  <a:lnTo>
                    <a:pt x="476" y="247"/>
                  </a:lnTo>
                </a:path>
              </a:pathLst>
            </a:custGeom>
            <a:noFill/>
            <a:ln w="38100">
              <a:solidFill>
                <a:schemeClr val="tx1"/>
              </a:solidFill>
              <a:round/>
              <a:headEn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en-US" dirty="0">
                <a:latin typeface="+mn-lt"/>
              </a:endParaRPr>
            </a:p>
          </p:txBody>
        </p:sp>
        <p:sp>
          <p:nvSpPr>
            <p:cNvPr id="94239" name="Text Box 54"/>
            <p:cNvSpPr txBox="1">
              <a:spLocks noChangeArrowheads="1"/>
            </p:cNvSpPr>
            <p:nvPr/>
          </p:nvSpPr>
          <p:spPr bwMode="auto">
            <a:xfrm>
              <a:off x="3233" y="1936"/>
              <a:ext cx="264"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Arial" charset="0"/>
                </a:rPr>
                <a:t>K</a:t>
              </a:r>
              <a:r>
                <a:rPr lang="en-US" baseline="-25000" dirty="0">
                  <a:latin typeface="+mn-lt"/>
                  <a:cs typeface="Arial" charset="0"/>
                </a:rPr>
                <a:t>S</a:t>
              </a:r>
            </a:p>
          </p:txBody>
        </p:sp>
        <p:sp>
          <p:nvSpPr>
            <p:cNvPr id="94240" name="Line 55"/>
            <p:cNvSpPr>
              <a:spLocks noChangeShapeType="1"/>
            </p:cNvSpPr>
            <p:nvPr/>
          </p:nvSpPr>
          <p:spPr bwMode="auto">
            <a:xfrm>
              <a:off x="3264" y="2107"/>
              <a:ext cx="9" cy="228"/>
            </a:xfrm>
            <a:prstGeom prst="line">
              <a:avLst/>
            </a:prstGeom>
            <a:noFill/>
            <a:ln w="9525">
              <a:solidFill>
                <a:schemeClr val="tx1"/>
              </a:solidFill>
              <a:prstDash val="dash"/>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ndParaRPr>
            </a:p>
          </p:txBody>
        </p:sp>
        <p:grpSp>
          <p:nvGrpSpPr>
            <p:cNvPr id="94241" name="Group 56"/>
            <p:cNvGrpSpPr>
              <a:grpSpLocks/>
            </p:cNvGrpSpPr>
            <p:nvPr/>
          </p:nvGrpSpPr>
          <p:grpSpPr bwMode="auto">
            <a:xfrm>
              <a:off x="2863" y="3409"/>
              <a:ext cx="281" cy="299"/>
              <a:chOff x="2643" y="716"/>
              <a:chExt cx="281" cy="299"/>
            </a:xfrm>
          </p:grpSpPr>
          <p:sp>
            <p:nvSpPr>
              <p:cNvPr id="94247" name="Text Box 57"/>
              <p:cNvSpPr txBox="1">
                <a:spLocks noChangeArrowheads="1"/>
              </p:cNvSpPr>
              <p:nvPr/>
            </p:nvSpPr>
            <p:spPr bwMode="auto">
              <a:xfrm>
                <a:off x="2643" y="763"/>
                <a:ext cx="255"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800" dirty="0">
                    <a:latin typeface="+mn-lt"/>
                    <a:cs typeface="Arial" charset="0"/>
                  </a:rPr>
                  <a:t>K</a:t>
                </a:r>
                <a:r>
                  <a:rPr lang="en-US" baseline="-25000" dirty="0">
                    <a:latin typeface="+mn-lt"/>
                    <a:cs typeface="Arial" charset="0"/>
                  </a:rPr>
                  <a:t>B</a:t>
                </a:r>
                <a:endParaRPr lang="en-US" sz="1800" dirty="0">
                  <a:latin typeface="+mn-lt"/>
                  <a:cs typeface="Arial" charset="0"/>
                </a:endParaRPr>
              </a:p>
            </p:txBody>
          </p:sp>
          <p:sp>
            <p:nvSpPr>
              <p:cNvPr id="94248" name="Text Box 58"/>
              <p:cNvSpPr txBox="1">
                <a:spLocks noChangeArrowheads="1"/>
              </p:cNvSpPr>
              <p:nvPr/>
            </p:nvSpPr>
            <p:spPr bwMode="auto">
              <a:xfrm>
                <a:off x="2730" y="716"/>
                <a:ext cx="194"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Arial" charset="0"/>
                  </a:rPr>
                  <a:t>+</a:t>
                </a:r>
              </a:p>
            </p:txBody>
          </p:sp>
        </p:grpSp>
        <p:sp>
          <p:nvSpPr>
            <p:cNvPr id="94242" name="Line 59"/>
            <p:cNvSpPr>
              <a:spLocks noChangeShapeType="1"/>
            </p:cNvSpPr>
            <p:nvPr/>
          </p:nvSpPr>
          <p:spPr bwMode="auto">
            <a:xfrm>
              <a:off x="3114" y="3391"/>
              <a:ext cx="9" cy="228"/>
            </a:xfrm>
            <a:prstGeom prst="line">
              <a:avLst/>
            </a:prstGeom>
            <a:noFill/>
            <a:ln w="9525">
              <a:solidFill>
                <a:schemeClr val="tx1"/>
              </a:solidFill>
              <a:prstDash val="dash"/>
              <a:round/>
              <a:headEnd type="triangle" w="med" len="me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pic>
          <p:nvPicPr>
            <p:cNvPr id="94243" name="Picture 60" descr="BS00768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flipV="1">
              <a:off x="3170" y="3564"/>
              <a:ext cx="252" cy="1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4244" name="Line 61"/>
            <p:cNvSpPr>
              <a:spLocks noChangeShapeType="1"/>
            </p:cNvSpPr>
            <p:nvPr/>
          </p:nvSpPr>
          <p:spPr bwMode="auto">
            <a:xfrm flipV="1">
              <a:off x="3978" y="2838"/>
              <a:ext cx="484" cy="9"/>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94245" name="Text Box 62"/>
            <p:cNvSpPr txBox="1">
              <a:spLocks noChangeArrowheads="1"/>
            </p:cNvSpPr>
            <p:nvPr/>
          </p:nvSpPr>
          <p:spPr bwMode="auto">
            <a:xfrm>
              <a:off x="4569" y="2795"/>
              <a:ext cx="522"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800" dirty="0">
                  <a:latin typeface="+mn-lt"/>
                  <a:cs typeface="Arial" charset="0"/>
                </a:rPr>
                <a:t>Internet</a:t>
              </a:r>
            </a:p>
          </p:txBody>
        </p:sp>
        <p:sp>
          <p:nvSpPr>
            <p:cNvPr id="94246" name="Text Box 63"/>
            <p:cNvSpPr txBox="1">
              <a:spLocks noChangeArrowheads="1"/>
            </p:cNvSpPr>
            <p:nvPr/>
          </p:nvSpPr>
          <p:spPr bwMode="auto">
            <a:xfrm>
              <a:off x="2345" y="3116"/>
              <a:ext cx="264" cy="252"/>
            </a:xfrm>
            <a:prstGeom prst="rect">
              <a:avLst/>
            </a:prstGeom>
            <a:solidFill>
              <a:schemeClr val="accent5">
                <a:lumMod val="20000"/>
                <a:lumOff val="80000"/>
              </a:schemeClr>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solidFill>
                    <a:schemeClr val="accent4">
                      <a:lumMod val="90000"/>
                      <a:lumOff val="10000"/>
                    </a:schemeClr>
                  </a:solidFill>
                  <a:latin typeface="+mn-lt"/>
                  <a:cs typeface="Arial" charset="0"/>
                </a:rPr>
                <a:t>K</a:t>
              </a:r>
              <a:r>
                <a:rPr lang="en-US" baseline="-25000" dirty="0">
                  <a:solidFill>
                    <a:schemeClr val="accent4">
                      <a:lumMod val="90000"/>
                      <a:lumOff val="10000"/>
                    </a:schemeClr>
                  </a:solidFill>
                  <a:latin typeface="+mn-lt"/>
                  <a:cs typeface="Arial" charset="0"/>
                </a:rPr>
                <a:t>S</a:t>
              </a:r>
            </a:p>
          </p:txBody>
        </p:sp>
      </p:grpSp>
      <p:pic>
        <p:nvPicPr>
          <p:cNvPr id="65" name="图片 64"/>
          <p:cNvPicPr>
            <a:picLocks noChangeAspect="1"/>
          </p:cNvPicPr>
          <p:nvPr/>
        </p:nvPicPr>
        <p:blipFill>
          <a:blip r:embed="rId4" cstate="email">
            <a:extLst>
              <a:ext uri="{BEBA8EAE-BF5A-486C-A8C5-ECC9F3942E4B}">
                <a14:imgProps xmlns:a14="http://schemas.microsoft.com/office/drawing/2010/main">
                  <a14:imgLayer r:embed="rId5">
                    <a14:imgEffect>
                      <a14:backgroundRemoval t="0" b="99194" l="893" r="100000">
                        <a14:foregroundMark x1="25893" y1="82258" x2="25893" y2="82258"/>
                        <a14:foregroundMark x1="41964" y1="69355" x2="8036" y2="87903"/>
                        <a14:foregroundMark x1="77679" y1="68548" x2="99107" y2="80645"/>
                        <a14:foregroundMark x1="31250" y1="70968" x2="893" y2="90323"/>
                        <a14:foregroundMark x1="43750" y1="16935" x2="82143" y2="46774"/>
                        <a14:foregroundMark x1="33929" y1="20968" x2="27679" y2="57258"/>
                        <a14:foregroundMark x1="15179" y1="57258" x2="38393" y2="67742"/>
                        <a14:foregroundMark x1="75893" y1="76613" x2="92857" y2="91129"/>
                        <a14:foregroundMark x1="64286" y1="83065" x2="72321" y2="95161"/>
                        <a14:foregroundMark x1="48214" y1="79839" x2="68750" y2="94355"/>
                        <a14:foregroundMark x1="27679" y1="92742" x2="65179" y2="87097"/>
                      </a14:backgroundRemoval>
                    </a14:imgEffect>
                  </a14:imgLayer>
                </a14:imgProps>
              </a:ext>
              <a:ext uri="{28A0092B-C50C-407E-A947-70E740481C1C}">
                <a14:useLocalDpi xmlns:a14="http://schemas.microsoft.com/office/drawing/2010/main"/>
              </a:ext>
            </a:extLst>
          </a:blip>
          <a:stretch>
            <a:fillRect/>
          </a:stretch>
        </p:blipFill>
        <p:spPr>
          <a:xfrm>
            <a:off x="2419111" y="3193350"/>
            <a:ext cx="646592" cy="715870"/>
          </a:xfrm>
          <a:prstGeom prst="rect">
            <a:avLst/>
          </a:prstGeom>
        </p:spPr>
      </p:pic>
      <p:sp>
        <p:nvSpPr>
          <p:cNvPr id="7" name="矩形 6"/>
          <p:cNvSpPr/>
          <p:nvPr/>
        </p:nvSpPr>
        <p:spPr>
          <a:xfrm>
            <a:off x="4604677" y="5036508"/>
            <a:ext cx="883575" cy="253916"/>
          </a:xfrm>
          <a:prstGeom prst="rect">
            <a:avLst/>
          </a:prstGeom>
        </p:spPr>
        <p:txBody>
          <a:bodyPr wrap="none">
            <a:spAutoFit/>
          </a:bodyPr>
          <a:lstStyle/>
          <a:p>
            <a:pPr algn="ctr"/>
            <a:r>
              <a:rPr lang="en-US" altLang="ja-JP" sz="1050" dirty="0">
                <a:solidFill>
                  <a:schemeClr val="accent5"/>
                </a:solidFill>
                <a:latin typeface="+mn-lt"/>
              </a:rPr>
              <a:t>symmetric key</a:t>
            </a:r>
            <a:endParaRPr lang="zh-CN" altLang="en-US" sz="1050" dirty="0">
              <a:solidFill>
                <a:schemeClr val="accent5"/>
              </a:solidFill>
              <a:latin typeface="+mn-lt"/>
            </a:endParaRPr>
          </a:p>
        </p:txBody>
      </p:sp>
      <p:sp>
        <p:nvSpPr>
          <p:cNvPr id="70" name="矩形 69"/>
          <p:cNvSpPr/>
          <p:nvPr/>
        </p:nvSpPr>
        <p:spPr>
          <a:xfrm>
            <a:off x="5705382" y="5502837"/>
            <a:ext cx="971741" cy="253916"/>
          </a:xfrm>
          <a:prstGeom prst="rect">
            <a:avLst/>
          </a:prstGeom>
        </p:spPr>
        <p:txBody>
          <a:bodyPr wrap="none">
            <a:spAutoFit/>
          </a:bodyPr>
          <a:lstStyle/>
          <a:p>
            <a:pPr algn="ctr"/>
            <a:r>
              <a:rPr lang="en-US" altLang="ja-JP" sz="1050" dirty="0">
                <a:solidFill>
                  <a:schemeClr val="accent5"/>
                </a:solidFill>
                <a:latin typeface="+mn-lt"/>
              </a:rPr>
              <a:t>Bob's public key</a:t>
            </a:r>
            <a:endParaRPr lang="zh-CN" altLang="en-US" sz="1050" dirty="0">
              <a:solidFill>
                <a:schemeClr val="accent5"/>
              </a:solidFill>
              <a:latin typeface="+mn-lt"/>
            </a:endParaRPr>
          </a:p>
        </p:txBody>
      </p:sp>
      <p:sp>
        <p:nvSpPr>
          <p:cNvPr id="71" name="矩形 70"/>
          <p:cNvSpPr/>
          <p:nvPr/>
        </p:nvSpPr>
        <p:spPr>
          <a:xfrm>
            <a:off x="5261524" y="2081054"/>
            <a:ext cx="1056700" cy="253916"/>
          </a:xfrm>
          <a:prstGeom prst="rect">
            <a:avLst/>
          </a:prstGeom>
        </p:spPr>
        <p:txBody>
          <a:bodyPr wrap="none">
            <a:spAutoFit/>
          </a:bodyPr>
          <a:lstStyle/>
          <a:p>
            <a:pPr algn="ctr"/>
            <a:r>
              <a:rPr lang="en-US" altLang="ja-JP" sz="1050" dirty="0">
                <a:solidFill>
                  <a:schemeClr val="accent5"/>
                </a:solidFill>
                <a:latin typeface="+mn-lt"/>
              </a:rPr>
              <a:t>Alice's private key</a:t>
            </a:r>
            <a:endParaRPr lang="zh-CN" altLang="en-US" sz="1050" dirty="0">
              <a:solidFill>
                <a:schemeClr val="accent5"/>
              </a:solidFill>
              <a:latin typeface="+mn-lt"/>
            </a:endParaRPr>
          </a:p>
        </p:txBody>
      </p:sp>
      <p:sp>
        <p:nvSpPr>
          <p:cNvPr id="72" name="矩形 71"/>
          <p:cNvSpPr/>
          <p:nvPr/>
        </p:nvSpPr>
        <p:spPr>
          <a:xfrm>
            <a:off x="7314819" y="2640849"/>
            <a:ext cx="902811" cy="253916"/>
          </a:xfrm>
          <a:prstGeom prst="rect">
            <a:avLst/>
          </a:prstGeom>
        </p:spPr>
        <p:txBody>
          <a:bodyPr wrap="none">
            <a:spAutoFit/>
          </a:bodyPr>
          <a:lstStyle/>
          <a:p>
            <a:pPr algn="ctr"/>
            <a:r>
              <a:rPr lang="en-US" altLang="ja-JP" sz="1050" dirty="0">
                <a:solidFill>
                  <a:schemeClr val="accent5"/>
                </a:solidFill>
                <a:latin typeface="+mn-lt"/>
              </a:rPr>
              <a:t>Symmetric key</a:t>
            </a:r>
            <a:endParaRPr lang="zh-CN" altLang="en-US" sz="1050" dirty="0">
              <a:solidFill>
                <a:schemeClr val="accent5"/>
              </a:solidFill>
              <a:latin typeface="+mn-lt"/>
            </a:endParaRPr>
          </a:p>
        </p:txBody>
      </p:sp>
    </p:spTree>
    <p:extLst>
      <p:ext uri="{BB962C8B-B14F-4D97-AF65-F5344CB8AC3E}">
        <p14:creationId xmlns:p14="http://schemas.microsoft.com/office/powerpoint/2010/main" val="289832890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Achieving all:</a:t>
            </a:r>
            <a:r>
              <a:rPr lang="zh-CN" altLang="en-US" dirty="0"/>
              <a:t> </a:t>
            </a:r>
            <a:r>
              <a:rPr lang="en-US" altLang="zh-CN" dirty="0"/>
              <a:t>Process</a:t>
            </a:r>
            <a:r>
              <a:rPr lang="zh-CN" altLang="en-US" dirty="0"/>
              <a:t> </a:t>
            </a:r>
            <a:r>
              <a:rPr lang="en-US" altLang="zh-CN" dirty="0"/>
              <a:t>at</a:t>
            </a:r>
            <a:r>
              <a:rPr lang="zh-CN" altLang="en-US" dirty="0"/>
              <a:t> </a:t>
            </a:r>
            <a:r>
              <a:rPr lang="en-US" altLang="zh-CN" dirty="0"/>
              <a:t>receiver</a:t>
            </a:r>
            <a:endParaRPr lang="zh-CN" altLang="en-US" dirty="0"/>
          </a:p>
        </p:txBody>
      </p:sp>
      <p:sp>
        <p:nvSpPr>
          <p:cNvPr id="3" name="灯片编号占位符 2"/>
          <p:cNvSpPr>
            <a:spLocks noGrp="1"/>
          </p:cNvSpPr>
          <p:nvPr>
            <p:ph type="sldNum" sz="quarter" idx="12"/>
          </p:nvPr>
        </p:nvSpPr>
        <p:spPr/>
        <p:txBody>
          <a:bodyPr/>
          <a:lstStyle/>
          <a:p>
            <a:pPr>
              <a:defRPr/>
            </a:pPr>
            <a:fld id="{B5976719-4C93-4032-AE44-9AF0CDE2F195}" type="slidenum">
              <a:rPr lang="en-US" altLang="zh-CN" smtClean="0"/>
              <a:pPr>
                <a:defRPr/>
              </a:pPr>
              <a:t>121</a:t>
            </a:fld>
            <a:endParaRPr lang="en-US" altLang="zh-CN" dirty="0"/>
          </a:p>
        </p:txBody>
      </p:sp>
      <p:grpSp>
        <p:nvGrpSpPr>
          <p:cNvPr id="4" name="Group 22"/>
          <p:cNvGrpSpPr>
            <a:grpSpLocks/>
          </p:cNvGrpSpPr>
          <p:nvPr/>
        </p:nvGrpSpPr>
        <p:grpSpPr bwMode="auto">
          <a:xfrm>
            <a:off x="3728582" y="3961999"/>
            <a:ext cx="679450" cy="519113"/>
            <a:chOff x="2935" y="1546"/>
            <a:chExt cx="428" cy="327"/>
          </a:xfrm>
        </p:grpSpPr>
        <p:sp>
          <p:nvSpPr>
            <p:cNvPr id="5" name="Oval 23"/>
            <p:cNvSpPr>
              <a:spLocks noChangeArrowheads="1"/>
            </p:cNvSpPr>
            <p:nvPr/>
          </p:nvSpPr>
          <p:spPr bwMode="auto">
            <a:xfrm>
              <a:off x="2935" y="1637"/>
              <a:ext cx="238" cy="211"/>
            </a:xfrm>
            <a:prstGeom prst="ellipse">
              <a:avLst/>
            </a:prstGeom>
            <a:solidFill>
              <a:schemeClr val="bg1"/>
            </a:solidFill>
            <a:ln w="9525">
              <a:solidFill>
                <a:schemeClr val="tx1"/>
              </a:solidFill>
              <a:round/>
              <a:headEnd/>
              <a:tailEnd/>
            </a:ln>
          </p:spPr>
          <p:txBody>
            <a:bodyPr wrap="none" anchor="ctr"/>
            <a:lstStyle/>
            <a:p>
              <a:endParaRPr lang="en-US" dirty="0">
                <a:latin typeface="+mn-lt"/>
                <a:cs typeface="Times New Roman" panose="02020603050405020304" pitchFamily="18" charset="0"/>
              </a:endParaRPr>
            </a:p>
          </p:txBody>
        </p:sp>
        <p:sp>
          <p:nvSpPr>
            <p:cNvPr id="6" name="Text Box 24"/>
            <p:cNvSpPr txBox="1">
              <a:spLocks noChangeArrowheads="1"/>
            </p:cNvSpPr>
            <p:nvPr/>
          </p:nvSpPr>
          <p:spPr bwMode="auto">
            <a:xfrm>
              <a:off x="2961" y="1546"/>
              <a:ext cx="402" cy="3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spcBef>
                  <a:spcPct val="50000"/>
                </a:spcBef>
              </a:pPr>
              <a:r>
                <a:rPr lang="en-US" sz="2800" dirty="0">
                  <a:latin typeface="+mn-lt"/>
                  <a:cs typeface="Times New Roman" panose="02020603050405020304" pitchFamily="18" charset="0"/>
                </a:rPr>
                <a:t>-</a:t>
              </a:r>
            </a:p>
          </p:txBody>
        </p:sp>
      </p:grpSp>
      <p:sp>
        <p:nvSpPr>
          <p:cNvPr id="7" name="Text Box 33"/>
          <p:cNvSpPr txBox="1">
            <a:spLocks noChangeArrowheads="1"/>
          </p:cNvSpPr>
          <p:nvPr/>
        </p:nvSpPr>
        <p:spPr bwMode="auto">
          <a:xfrm>
            <a:off x="4739820" y="4141386"/>
            <a:ext cx="418704"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solidFill>
                  <a:schemeClr val="accent4">
                    <a:lumMod val="90000"/>
                    <a:lumOff val="10000"/>
                  </a:schemeClr>
                </a:solidFill>
                <a:latin typeface="+mn-lt"/>
                <a:cs typeface="Times New Roman" panose="02020603050405020304" pitchFamily="18" charset="0"/>
              </a:rPr>
              <a:t>K</a:t>
            </a:r>
            <a:r>
              <a:rPr lang="en-US" baseline="-25000" dirty="0">
                <a:solidFill>
                  <a:schemeClr val="accent4">
                    <a:lumMod val="90000"/>
                    <a:lumOff val="10000"/>
                  </a:schemeClr>
                </a:solidFill>
                <a:latin typeface="+mn-lt"/>
                <a:cs typeface="Times New Roman" panose="02020603050405020304" pitchFamily="18" charset="0"/>
              </a:rPr>
              <a:t>S</a:t>
            </a:r>
          </a:p>
        </p:txBody>
      </p:sp>
      <p:sp>
        <p:nvSpPr>
          <p:cNvPr id="8" name="Line 43"/>
          <p:cNvSpPr>
            <a:spLocks noChangeShapeType="1"/>
          </p:cNvSpPr>
          <p:nvPr/>
        </p:nvSpPr>
        <p:spPr bwMode="auto">
          <a:xfrm flipV="1">
            <a:off x="2798256" y="4273905"/>
            <a:ext cx="930327" cy="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cs typeface="Times New Roman" panose="02020603050405020304" pitchFamily="18" charset="0"/>
            </a:endParaRPr>
          </a:p>
        </p:txBody>
      </p:sp>
      <p:sp>
        <p:nvSpPr>
          <p:cNvPr id="9" name="Freeform 46"/>
          <p:cNvSpPr>
            <a:spLocks/>
          </p:cNvSpPr>
          <p:nvPr/>
        </p:nvSpPr>
        <p:spPr bwMode="auto">
          <a:xfrm flipH="1">
            <a:off x="3904795" y="3685774"/>
            <a:ext cx="755650" cy="392113"/>
          </a:xfrm>
          <a:custGeom>
            <a:avLst/>
            <a:gdLst>
              <a:gd name="T0" fmla="*/ 0 w 476"/>
              <a:gd name="T1" fmla="*/ 0 h 247"/>
              <a:gd name="T2" fmla="*/ 476 w 476"/>
              <a:gd name="T3" fmla="*/ 0 h 247"/>
              <a:gd name="T4" fmla="*/ 476 w 476"/>
              <a:gd name="T5" fmla="*/ 247 h 247"/>
              <a:gd name="T6" fmla="*/ 0 60000 65536"/>
              <a:gd name="T7" fmla="*/ 0 60000 65536"/>
              <a:gd name="T8" fmla="*/ 0 60000 65536"/>
              <a:gd name="T9" fmla="*/ 0 w 476"/>
              <a:gd name="T10" fmla="*/ 0 h 247"/>
              <a:gd name="T11" fmla="*/ 476 w 476"/>
              <a:gd name="T12" fmla="*/ 247 h 247"/>
            </a:gdLst>
            <a:ahLst/>
            <a:cxnLst>
              <a:cxn ang="T6">
                <a:pos x="T0" y="T1"/>
              </a:cxn>
              <a:cxn ang="T7">
                <a:pos x="T2" y="T3"/>
              </a:cxn>
              <a:cxn ang="T8">
                <a:pos x="T4" y="T5"/>
              </a:cxn>
            </a:cxnLst>
            <a:rect l="T9" t="T10" r="T11" b="T12"/>
            <a:pathLst>
              <a:path w="476" h="247">
                <a:moveTo>
                  <a:pt x="0" y="0"/>
                </a:moveTo>
                <a:lnTo>
                  <a:pt x="476" y="0"/>
                </a:lnTo>
                <a:lnTo>
                  <a:pt x="476" y="247"/>
                </a:lnTo>
              </a:path>
            </a:pathLst>
          </a:custGeom>
          <a:noFill/>
          <a:ln w="38100">
            <a:solidFill>
              <a:schemeClr val="tx1"/>
            </a:solidFill>
            <a:round/>
            <a:headEnd type="triangle" w="med" len="med"/>
            <a:tailEnd/>
          </a:ln>
          <a:extLst>
            <a:ext uri="{909E8E84-426E-40dd-AFC4-6F175D3DCCD1}">
              <a14:hiddenFill xmlns:a14="http://schemas.microsoft.com/office/drawing/2010/main" xmlns="">
                <a:solidFill>
                  <a:srgbClr val="FFFFFF"/>
                </a:solidFill>
              </a14:hiddenFill>
            </a:ext>
          </a:extLst>
        </p:spPr>
        <p:txBody>
          <a:bodyPr/>
          <a:lstStyle/>
          <a:p>
            <a:endParaRPr lang="en-US" dirty="0">
              <a:latin typeface="+mn-lt"/>
              <a:cs typeface="Times New Roman" panose="02020603050405020304" pitchFamily="18" charset="0"/>
            </a:endParaRPr>
          </a:p>
        </p:txBody>
      </p:sp>
      <p:grpSp>
        <p:nvGrpSpPr>
          <p:cNvPr id="10" name="Group 47"/>
          <p:cNvGrpSpPr>
            <a:grpSpLocks/>
          </p:cNvGrpSpPr>
          <p:nvPr/>
        </p:nvGrpSpPr>
        <p:grpSpPr bwMode="auto">
          <a:xfrm>
            <a:off x="4628696" y="3198411"/>
            <a:ext cx="754063" cy="719138"/>
            <a:chOff x="1645" y="269"/>
            <a:chExt cx="475" cy="453"/>
          </a:xfrm>
        </p:grpSpPr>
        <p:sp>
          <p:nvSpPr>
            <p:cNvPr id="11" name="Rectangle 48"/>
            <p:cNvSpPr>
              <a:spLocks noChangeArrowheads="1"/>
            </p:cNvSpPr>
            <p:nvPr/>
          </p:nvSpPr>
          <p:spPr bwMode="auto">
            <a:xfrm>
              <a:off x="1645" y="439"/>
              <a:ext cx="475" cy="283"/>
            </a:xfrm>
            <a:prstGeom prst="rect">
              <a:avLst/>
            </a:prstGeom>
            <a:solidFill>
              <a:schemeClr val="bg1"/>
            </a:solidFill>
            <a:ln w="9525">
              <a:solidFill>
                <a:schemeClr val="tx1"/>
              </a:solidFill>
              <a:miter lim="800000"/>
              <a:headEnd/>
              <a:tailEnd/>
            </a:ln>
          </p:spPr>
          <p:txBody>
            <a:bodyPr wrap="none" anchor="ctr"/>
            <a:lstStyle/>
            <a:p>
              <a:endParaRPr lang="en-US" dirty="0">
                <a:latin typeface="+mn-lt"/>
                <a:cs typeface="Times New Roman" panose="02020603050405020304" pitchFamily="18" charset="0"/>
              </a:endParaRPr>
            </a:p>
          </p:txBody>
        </p:sp>
        <p:sp>
          <p:nvSpPr>
            <p:cNvPr id="12" name="Text Box 49"/>
            <p:cNvSpPr txBox="1">
              <a:spLocks noChangeArrowheads="1"/>
            </p:cNvSpPr>
            <p:nvPr/>
          </p:nvSpPr>
          <p:spPr bwMode="auto">
            <a:xfrm>
              <a:off x="1654" y="456"/>
              <a:ext cx="367"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800" dirty="0">
                  <a:solidFill>
                    <a:schemeClr val="accent4">
                      <a:lumMod val="90000"/>
                      <a:lumOff val="10000"/>
                    </a:schemeClr>
                  </a:solidFill>
                  <a:latin typeface="+mn-lt"/>
                  <a:cs typeface="Times New Roman" panose="02020603050405020304" pitchFamily="18" charset="0"/>
                </a:rPr>
                <a:t>K</a:t>
              </a:r>
              <a:r>
                <a:rPr lang="en-US" baseline="-25000" dirty="0">
                  <a:solidFill>
                    <a:schemeClr val="accent4">
                      <a:lumMod val="90000"/>
                      <a:lumOff val="10000"/>
                    </a:schemeClr>
                  </a:solidFill>
                  <a:latin typeface="+mn-lt"/>
                  <a:cs typeface="Times New Roman" panose="02020603050405020304" pitchFamily="18" charset="0"/>
                </a:rPr>
                <a:t>S</a:t>
              </a:r>
              <a:r>
                <a:rPr lang="en-US" sz="1800" dirty="0">
                  <a:latin typeface="+mn-lt"/>
                  <a:cs typeface="Times New Roman" panose="02020603050405020304" pitchFamily="18" charset="0"/>
                </a:rPr>
                <a:t>( )</a:t>
              </a:r>
            </a:p>
          </p:txBody>
        </p:sp>
        <p:sp>
          <p:nvSpPr>
            <p:cNvPr id="13" name="Text Box 50"/>
            <p:cNvSpPr txBox="1">
              <a:spLocks noChangeArrowheads="1"/>
            </p:cNvSpPr>
            <p:nvPr/>
          </p:nvSpPr>
          <p:spPr bwMode="auto">
            <a:xfrm>
              <a:off x="1804" y="269"/>
              <a:ext cx="197" cy="4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4000" dirty="0">
                  <a:latin typeface="+mn-lt"/>
                  <a:cs typeface="Times New Roman" panose="02020603050405020304" pitchFamily="18" charset="0"/>
                </a:rPr>
                <a:t>.</a:t>
              </a:r>
            </a:p>
          </p:txBody>
        </p:sp>
      </p:grpSp>
      <p:sp>
        <p:nvSpPr>
          <p:cNvPr id="14" name="Freeform 51"/>
          <p:cNvSpPr>
            <a:spLocks/>
          </p:cNvSpPr>
          <p:nvPr/>
        </p:nvSpPr>
        <p:spPr bwMode="auto">
          <a:xfrm flipH="1" flipV="1">
            <a:off x="3927020" y="4520799"/>
            <a:ext cx="755650" cy="392113"/>
          </a:xfrm>
          <a:custGeom>
            <a:avLst/>
            <a:gdLst>
              <a:gd name="T0" fmla="*/ 0 w 476"/>
              <a:gd name="T1" fmla="*/ 0 h 247"/>
              <a:gd name="T2" fmla="*/ 476 w 476"/>
              <a:gd name="T3" fmla="*/ 0 h 247"/>
              <a:gd name="T4" fmla="*/ 476 w 476"/>
              <a:gd name="T5" fmla="*/ 247 h 247"/>
              <a:gd name="T6" fmla="*/ 0 60000 65536"/>
              <a:gd name="T7" fmla="*/ 0 60000 65536"/>
              <a:gd name="T8" fmla="*/ 0 60000 65536"/>
              <a:gd name="T9" fmla="*/ 0 w 476"/>
              <a:gd name="T10" fmla="*/ 0 h 247"/>
              <a:gd name="T11" fmla="*/ 476 w 476"/>
              <a:gd name="T12" fmla="*/ 247 h 247"/>
            </a:gdLst>
            <a:ahLst/>
            <a:cxnLst>
              <a:cxn ang="T6">
                <a:pos x="T0" y="T1"/>
              </a:cxn>
              <a:cxn ang="T7">
                <a:pos x="T2" y="T3"/>
              </a:cxn>
              <a:cxn ang="T8">
                <a:pos x="T4" y="T5"/>
              </a:cxn>
            </a:cxnLst>
            <a:rect l="T9" t="T10" r="T11" b="T12"/>
            <a:pathLst>
              <a:path w="476" h="247">
                <a:moveTo>
                  <a:pt x="0" y="0"/>
                </a:moveTo>
                <a:lnTo>
                  <a:pt x="476" y="0"/>
                </a:lnTo>
                <a:lnTo>
                  <a:pt x="476" y="247"/>
                </a:lnTo>
              </a:path>
            </a:pathLst>
          </a:custGeom>
          <a:noFill/>
          <a:ln w="38100">
            <a:solidFill>
              <a:schemeClr val="tx1"/>
            </a:solidFill>
            <a:round/>
            <a:headEnd type="triangle" w="med" len="med"/>
            <a:tailEnd/>
          </a:ln>
          <a:extLst>
            <a:ext uri="{909E8E84-426E-40dd-AFC4-6F175D3DCCD1}">
              <a14:hiddenFill xmlns:a14="http://schemas.microsoft.com/office/drawing/2010/main" xmlns="">
                <a:solidFill>
                  <a:srgbClr val="FFFFFF"/>
                </a:solidFill>
              </a14:hiddenFill>
            </a:ext>
          </a:extLst>
        </p:spPr>
        <p:txBody>
          <a:bodyPr/>
          <a:lstStyle/>
          <a:p>
            <a:endParaRPr lang="en-US" dirty="0">
              <a:latin typeface="+mn-lt"/>
              <a:cs typeface="Times New Roman" panose="02020603050405020304" pitchFamily="18" charset="0"/>
            </a:endParaRPr>
          </a:p>
        </p:txBody>
      </p:sp>
      <p:grpSp>
        <p:nvGrpSpPr>
          <p:cNvPr id="15" name="Group 52"/>
          <p:cNvGrpSpPr>
            <a:grpSpLocks/>
          </p:cNvGrpSpPr>
          <p:nvPr/>
        </p:nvGrpSpPr>
        <p:grpSpPr bwMode="auto">
          <a:xfrm>
            <a:off x="3315831" y="3049187"/>
            <a:ext cx="2984502" cy="2084388"/>
            <a:chOff x="1302" y="2369"/>
            <a:chExt cx="1880" cy="1313"/>
          </a:xfrm>
        </p:grpSpPr>
        <p:sp>
          <p:nvSpPr>
            <p:cNvPr id="16" name="Rectangle 53"/>
            <p:cNvSpPr>
              <a:spLocks noChangeArrowheads="1"/>
            </p:cNvSpPr>
            <p:nvPr/>
          </p:nvSpPr>
          <p:spPr bwMode="auto">
            <a:xfrm>
              <a:off x="2144" y="3397"/>
              <a:ext cx="475" cy="283"/>
            </a:xfrm>
            <a:prstGeom prst="rect">
              <a:avLst/>
            </a:prstGeom>
            <a:solidFill>
              <a:schemeClr val="bg1"/>
            </a:solidFill>
            <a:ln w="9525">
              <a:solidFill>
                <a:schemeClr val="tx1"/>
              </a:solidFill>
              <a:miter lim="800000"/>
              <a:headEnd/>
              <a:tailEnd/>
            </a:ln>
          </p:spPr>
          <p:txBody>
            <a:bodyPr wrap="none" anchor="ctr"/>
            <a:lstStyle/>
            <a:p>
              <a:endParaRPr lang="en-US" dirty="0">
                <a:latin typeface="+mn-lt"/>
                <a:cs typeface="Times New Roman" panose="02020603050405020304" pitchFamily="18" charset="0"/>
              </a:endParaRPr>
            </a:p>
          </p:txBody>
        </p:sp>
        <p:sp>
          <p:nvSpPr>
            <p:cNvPr id="17" name="Text Box 54"/>
            <p:cNvSpPr txBox="1">
              <a:spLocks noChangeArrowheads="1"/>
            </p:cNvSpPr>
            <p:nvPr/>
          </p:nvSpPr>
          <p:spPr bwMode="auto">
            <a:xfrm>
              <a:off x="2148" y="3432"/>
              <a:ext cx="367"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800" dirty="0">
                  <a:latin typeface="+mn-lt"/>
                  <a:cs typeface="Times New Roman" panose="02020603050405020304" pitchFamily="18" charset="0"/>
                </a:rPr>
                <a:t>K</a:t>
              </a:r>
              <a:r>
                <a:rPr lang="en-US" baseline="-25000" dirty="0">
                  <a:latin typeface="+mn-lt"/>
                  <a:cs typeface="Times New Roman" panose="02020603050405020304" pitchFamily="18" charset="0"/>
                </a:rPr>
                <a:t>B</a:t>
              </a:r>
              <a:r>
                <a:rPr lang="en-US" sz="1800" dirty="0">
                  <a:latin typeface="+mn-lt"/>
                  <a:cs typeface="Times New Roman" panose="02020603050405020304" pitchFamily="18" charset="0"/>
                </a:rPr>
                <a:t>( )</a:t>
              </a:r>
            </a:p>
          </p:txBody>
        </p:sp>
        <p:sp>
          <p:nvSpPr>
            <p:cNvPr id="18" name="Text Box 55"/>
            <p:cNvSpPr txBox="1">
              <a:spLocks noChangeArrowheads="1"/>
            </p:cNvSpPr>
            <p:nvPr/>
          </p:nvSpPr>
          <p:spPr bwMode="auto">
            <a:xfrm>
              <a:off x="2304" y="3236"/>
              <a:ext cx="197" cy="4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4000" dirty="0">
                  <a:latin typeface="+mn-lt"/>
                  <a:cs typeface="Times New Roman" panose="02020603050405020304" pitchFamily="18" charset="0"/>
                </a:rPr>
                <a:t>.</a:t>
              </a:r>
            </a:p>
          </p:txBody>
        </p:sp>
        <p:sp>
          <p:nvSpPr>
            <p:cNvPr id="19" name="Text Box 56"/>
            <p:cNvSpPr txBox="1">
              <a:spLocks noChangeArrowheads="1"/>
            </p:cNvSpPr>
            <p:nvPr/>
          </p:nvSpPr>
          <p:spPr bwMode="auto">
            <a:xfrm>
              <a:off x="2239" y="3331"/>
              <a:ext cx="161"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Times New Roman" panose="02020603050405020304" pitchFamily="18" charset="0"/>
                </a:rPr>
                <a:t>-</a:t>
              </a:r>
            </a:p>
          </p:txBody>
        </p:sp>
        <p:sp>
          <p:nvSpPr>
            <p:cNvPr id="70" name="Text Box 56"/>
            <p:cNvSpPr txBox="1">
              <a:spLocks noChangeArrowheads="1"/>
            </p:cNvSpPr>
            <p:nvPr/>
          </p:nvSpPr>
          <p:spPr bwMode="auto">
            <a:xfrm>
              <a:off x="1302" y="2369"/>
              <a:ext cx="161"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Times New Roman" panose="02020603050405020304" pitchFamily="18" charset="0"/>
                </a:rPr>
                <a:t>-</a:t>
              </a:r>
            </a:p>
          </p:txBody>
        </p:sp>
        <p:sp>
          <p:nvSpPr>
            <p:cNvPr id="71" name="Text Box 56"/>
            <p:cNvSpPr txBox="1">
              <a:spLocks noChangeArrowheads="1"/>
            </p:cNvSpPr>
            <p:nvPr/>
          </p:nvSpPr>
          <p:spPr bwMode="auto">
            <a:xfrm>
              <a:off x="3021" y="2569"/>
              <a:ext cx="161"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Times New Roman" panose="02020603050405020304" pitchFamily="18" charset="0"/>
                </a:rPr>
                <a:t>-</a:t>
              </a:r>
            </a:p>
          </p:txBody>
        </p:sp>
      </p:grpSp>
      <p:sp>
        <p:nvSpPr>
          <p:cNvPr id="20" name="Line 57"/>
          <p:cNvSpPr>
            <a:spLocks noChangeShapeType="1"/>
          </p:cNvSpPr>
          <p:nvPr/>
        </p:nvSpPr>
        <p:spPr bwMode="auto">
          <a:xfrm>
            <a:off x="4811257" y="3917549"/>
            <a:ext cx="1588" cy="804862"/>
          </a:xfrm>
          <a:prstGeom prst="line">
            <a:avLst/>
          </a:prstGeom>
          <a:noFill/>
          <a:ln w="9525">
            <a:solidFill>
              <a:schemeClr val="tx1"/>
            </a:solidFill>
            <a:prstDash val="dash"/>
            <a:round/>
            <a:headEnd type="triangle" w="med" len="med"/>
            <a:tailEnd/>
          </a:ln>
          <a:extLst>
            <a:ext uri="{909E8E84-426E-40dd-AFC4-6F175D3DCCD1}">
              <a14:hiddenFill xmlns:a14="http://schemas.microsoft.com/office/drawing/2010/main" xmlns="">
                <a:noFill/>
              </a14:hiddenFill>
            </a:ext>
          </a:extLst>
        </p:spPr>
        <p:txBody>
          <a:bodyPr/>
          <a:lstStyle/>
          <a:p>
            <a:endParaRPr lang="en-US" dirty="0">
              <a:latin typeface="+mn-lt"/>
              <a:cs typeface="Times New Roman" panose="02020603050405020304" pitchFamily="18" charset="0"/>
            </a:endParaRPr>
          </a:p>
        </p:txBody>
      </p:sp>
      <p:sp>
        <p:nvSpPr>
          <p:cNvPr id="27" name="Line 65"/>
          <p:cNvSpPr>
            <a:spLocks noChangeShapeType="1"/>
          </p:cNvSpPr>
          <p:nvPr/>
        </p:nvSpPr>
        <p:spPr bwMode="auto">
          <a:xfrm>
            <a:off x="5393871" y="3690536"/>
            <a:ext cx="506413" cy="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cs typeface="Times New Roman" panose="02020603050405020304" pitchFamily="18" charset="0"/>
            </a:endParaRPr>
          </a:p>
        </p:txBody>
      </p:sp>
      <p:sp>
        <p:nvSpPr>
          <p:cNvPr id="29" name="Text Box 68"/>
          <p:cNvSpPr txBox="1">
            <a:spLocks noChangeArrowheads="1"/>
          </p:cNvSpPr>
          <p:nvPr/>
        </p:nvSpPr>
        <p:spPr bwMode="auto">
          <a:xfrm>
            <a:off x="2527482" y="3182575"/>
            <a:ext cx="1863088" cy="369332"/>
          </a:xfrm>
          <a:prstGeom prst="rect">
            <a:avLst/>
          </a:prstGeom>
          <a:solidFill>
            <a:schemeClr val="accent5">
              <a:lumMod val="20000"/>
              <a:lumOff val="80000"/>
            </a:schemeClr>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800" dirty="0">
                <a:solidFill>
                  <a:schemeClr val="accent4">
                    <a:lumMod val="90000"/>
                    <a:lumOff val="10000"/>
                  </a:schemeClr>
                </a:solidFill>
                <a:latin typeface="+mn-lt"/>
                <a:cs typeface="Times New Roman" panose="02020603050405020304" pitchFamily="18" charset="0"/>
              </a:rPr>
              <a:t>K</a:t>
            </a:r>
            <a:r>
              <a:rPr lang="en-US" baseline="-25000" dirty="0">
                <a:solidFill>
                  <a:schemeClr val="accent4">
                    <a:lumMod val="90000"/>
                    <a:lumOff val="10000"/>
                  </a:schemeClr>
                </a:solidFill>
                <a:latin typeface="+mn-lt"/>
                <a:cs typeface="Times New Roman" panose="02020603050405020304" pitchFamily="18" charset="0"/>
              </a:rPr>
              <a:t>S</a:t>
            </a:r>
            <a:r>
              <a:rPr lang="en-US" sz="1800" dirty="0">
                <a:latin typeface="+mn-lt"/>
                <a:cs typeface="Times New Roman" panose="02020603050405020304" pitchFamily="18" charset="0"/>
              </a:rPr>
              <a:t>(m, </a:t>
            </a:r>
            <a:r>
              <a:rPr lang="en-US" altLang="zh-CN" sz="1800" dirty="0">
                <a:latin typeface="+mn-lt"/>
                <a:cs typeface="Times New Roman" panose="02020603050405020304" pitchFamily="18" charset="0"/>
              </a:rPr>
              <a:t>K</a:t>
            </a:r>
            <a:r>
              <a:rPr lang="en-US" altLang="zh-CN" baseline="-25000" dirty="0">
                <a:latin typeface="+mn-lt"/>
                <a:cs typeface="Times New Roman" panose="02020603050405020304" pitchFamily="18" charset="0"/>
              </a:rPr>
              <a:t>A</a:t>
            </a:r>
            <a:r>
              <a:rPr lang="en-US" altLang="zh-CN" sz="1800" dirty="0">
                <a:latin typeface="+mn-lt"/>
                <a:cs typeface="Times New Roman" panose="02020603050405020304" pitchFamily="18" charset="0"/>
              </a:rPr>
              <a:t>(H(m))</a:t>
            </a:r>
            <a:r>
              <a:rPr lang="en-US" sz="1800" dirty="0">
                <a:latin typeface="+mn-lt"/>
                <a:cs typeface="Times New Roman" panose="02020603050405020304" pitchFamily="18" charset="0"/>
              </a:rPr>
              <a:t>)</a:t>
            </a:r>
          </a:p>
        </p:txBody>
      </p:sp>
      <p:grpSp>
        <p:nvGrpSpPr>
          <p:cNvPr id="30" name="Group 69"/>
          <p:cNvGrpSpPr>
            <a:grpSpLocks/>
          </p:cNvGrpSpPr>
          <p:nvPr/>
        </p:nvGrpSpPr>
        <p:grpSpPr bwMode="auto">
          <a:xfrm>
            <a:off x="3435795" y="5035666"/>
            <a:ext cx="801688" cy="582954"/>
            <a:chOff x="3501" y="648"/>
            <a:chExt cx="505" cy="275"/>
          </a:xfrm>
          <a:solidFill>
            <a:schemeClr val="accent5">
              <a:lumMod val="20000"/>
              <a:lumOff val="80000"/>
            </a:schemeClr>
          </a:solidFill>
        </p:grpSpPr>
        <p:sp>
          <p:nvSpPr>
            <p:cNvPr id="31" name="Text Box 70"/>
            <p:cNvSpPr txBox="1">
              <a:spLocks noChangeArrowheads="1"/>
            </p:cNvSpPr>
            <p:nvPr/>
          </p:nvSpPr>
          <p:spPr bwMode="auto">
            <a:xfrm>
              <a:off x="3501" y="749"/>
              <a:ext cx="505" cy="174"/>
            </a:xfrm>
            <a:prstGeom prst="rect">
              <a:avLst/>
            </a:prstGeom>
            <a:grp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800" dirty="0">
                  <a:latin typeface="+mn-lt"/>
                  <a:cs typeface="Times New Roman" panose="02020603050405020304" pitchFamily="18" charset="0"/>
                </a:rPr>
                <a:t>K</a:t>
              </a:r>
              <a:r>
                <a:rPr lang="en-US" baseline="-25000" dirty="0">
                  <a:latin typeface="+mn-lt"/>
                  <a:cs typeface="Times New Roman" panose="02020603050405020304" pitchFamily="18" charset="0"/>
                </a:rPr>
                <a:t>B</a:t>
              </a:r>
              <a:r>
                <a:rPr lang="en-US" sz="1800" dirty="0">
                  <a:latin typeface="+mn-lt"/>
                  <a:cs typeface="Times New Roman" panose="02020603050405020304" pitchFamily="18" charset="0"/>
                </a:rPr>
                <a:t>(</a:t>
              </a:r>
              <a:r>
                <a:rPr lang="en-US" sz="1800" dirty="0">
                  <a:solidFill>
                    <a:schemeClr val="accent4">
                      <a:lumMod val="90000"/>
                      <a:lumOff val="10000"/>
                    </a:schemeClr>
                  </a:solidFill>
                  <a:latin typeface="+mn-lt"/>
                  <a:cs typeface="Times New Roman" panose="02020603050405020304" pitchFamily="18" charset="0"/>
                </a:rPr>
                <a:t>K</a:t>
              </a:r>
              <a:r>
                <a:rPr lang="en-US" baseline="-25000" dirty="0">
                  <a:solidFill>
                    <a:schemeClr val="accent4">
                      <a:lumMod val="90000"/>
                      <a:lumOff val="10000"/>
                    </a:schemeClr>
                  </a:solidFill>
                  <a:latin typeface="+mn-lt"/>
                  <a:cs typeface="Times New Roman" panose="02020603050405020304" pitchFamily="18" charset="0"/>
                </a:rPr>
                <a:t>S</a:t>
              </a:r>
              <a:r>
                <a:rPr lang="en-US" sz="1800" dirty="0">
                  <a:latin typeface="+mn-lt"/>
                  <a:cs typeface="Times New Roman" panose="02020603050405020304" pitchFamily="18" charset="0"/>
                </a:rPr>
                <a:t> )</a:t>
              </a:r>
            </a:p>
          </p:txBody>
        </p:sp>
        <p:sp>
          <p:nvSpPr>
            <p:cNvPr id="32" name="Text Box 71"/>
            <p:cNvSpPr txBox="1">
              <a:spLocks noChangeArrowheads="1"/>
            </p:cNvSpPr>
            <p:nvPr/>
          </p:nvSpPr>
          <p:spPr bwMode="auto">
            <a:xfrm>
              <a:off x="3584" y="648"/>
              <a:ext cx="194" cy="1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Times New Roman" panose="02020603050405020304" pitchFamily="18" charset="0"/>
                </a:rPr>
                <a:t>+</a:t>
              </a:r>
            </a:p>
          </p:txBody>
        </p:sp>
      </p:grpSp>
      <p:grpSp>
        <p:nvGrpSpPr>
          <p:cNvPr id="35" name="Group 22"/>
          <p:cNvGrpSpPr>
            <a:grpSpLocks/>
          </p:cNvGrpSpPr>
          <p:nvPr/>
        </p:nvGrpSpPr>
        <p:grpSpPr bwMode="auto">
          <a:xfrm>
            <a:off x="5908796" y="3360336"/>
            <a:ext cx="693738" cy="519112"/>
            <a:chOff x="2935" y="1546"/>
            <a:chExt cx="437" cy="327"/>
          </a:xfrm>
        </p:grpSpPr>
        <p:sp>
          <p:nvSpPr>
            <p:cNvPr id="36" name="Oval 23"/>
            <p:cNvSpPr>
              <a:spLocks noChangeArrowheads="1"/>
            </p:cNvSpPr>
            <p:nvPr/>
          </p:nvSpPr>
          <p:spPr bwMode="auto">
            <a:xfrm>
              <a:off x="2935" y="1637"/>
              <a:ext cx="238" cy="211"/>
            </a:xfrm>
            <a:prstGeom prst="ellipse">
              <a:avLst/>
            </a:prstGeom>
            <a:solidFill>
              <a:schemeClr val="bg1"/>
            </a:solidFill>
            <a:ln w="9525">
              <a:solidFill>
                <a:schemeClr val="tx1"/>
              </a:solidFill>
              <a:round/>
              <a:headEnd/>
              <a:tailEnd/>
            </a:ln>
          </p:spPr>
          <p:txBody>
            <a:bodyPr wrap="none" anchor="ctr"/>
            <a:lstStyle/>
            <a:p>
              <a:endParaRPr lang="en-US" dirty="0">
                <a:latin typeface="+mn-lt"/>
                <a:cs typeface="Times New Roman" panose="02020603050405020304" pitchFamily="18" charset="0"/>
              </a:endParaRPr>
            </a:p>
          </p:txBody>
        </p:sp>
        <p:sp>
          <p:nvSpPr>
            <p:cNvPr id="37" name="Text Box 24"/>
            <p:cNvSpPr txBox="1">
              <a:spLocks noChangeArrowheads="1"/>
            </p:cNvSpPr>
            <p:nvPr/>
          </p:nvSpPr>
          <p:spPr bwMode="auto">
            <a:xfrm>
              <a:off x="2970" y="1546"/>
              <a:ext cx="402" cy="3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spcBef>
                  <a:spcPct val="50000"/>
                </a:spcBef>
              </a:pPr>
              <a:r>
                <a:rPr lang="en-US" sz="2800" dirty="0">
                  <a:latin typeface="+mn-lt"/>
                  <a:cs typeface="Times New Roman" panose="02020603050405020304" pitchFamily="18" charset="0"/>
                </a:rPr>
                <a:t>-</a:t>
              </a:r>
            </a:p>
          </p:txBody>
        </p:sp>
      </p:grpSp>
      <p:sp>
        <p:nvSpPr>
          <p:cNvPr id="38" name="Text Box 25"/>
          <p:cNvSpPr txBox="1">
            <a:spLocks noChangeArrowheads="1"/>
          </p:cNvSpPr>
          <p:nvPr/>
        </p:nvSpPr>
        <p:spPr bwMode="auto">
          <a:xfrm>
            <a:off x="7996695" y="2818999"/>
            <a:ext cx="879475" cy="366712"/>
          </a:xfrm>
          <a:prstGeom prst="rect">
            <a:avLst/>
          </a:prstGeom>
          <a:solidFill>
            <a:schemeClr val="accent5">
              <a:lumMod val="20000"/>
              <a:lumOff val="80000"/>
            </a:schemeClr>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800" dirty="0">
                <a:latin typeface="+mn-lt"/>
                <a:cs typeface="Times New Roman" panose="02020603050405020304" pitchFamily="18" charset="0"/>
              </a:rPr>
              <a:t>H(m )</a:t>
            </a:r>
          </a:p>
        </p:txBody>
      </p:sp>
      <p:sp>
        <p:nvSpPr>
          <p:cNvPr id="40" name="Freeform 41"/>
          <p:cNvSpPr>
            <a:spLocks/>
          </p:cNvSpPr>
          <p:nvPr/>
        </p:nvSpPr>
        <p:spPr bwMode="auto">
          <a:xfrm flipH="1">
            <a:off x="6085009" y="3084111"/>
            <a:ext cx="755650" cy="392112"/>
          </a:xfrm>
          <a:custGeom>
            <a:avLst/>
            <a:gdLst>
              <a:gd name="T0" fmla="*/ 0 w 476"/>
              <a:gd name="T1" fmla="*/ 0 h 247"/>
              <a:gd name="T2" fmla="*/ 476 w 476"/>
              <a:gd name="T3" fmla="*/ 0 h 247"/>
              <a:gd name="T4" fmla="*/ 476 w 476"/>
              <a:gd name="T5" fmla="*/ 247 h 247"/>
              <a:gd name="T6" fmla="*/ 0 60000 65536"/>
              <a:gd name="T7" fmla="*/ 0 60000 65536"/>
              <a:gd name="T8" fmla="*/ 0 60000 65536"/>
              <a:gd name="T9" fmla="*/ 0 w 476"/>
              <a:gd name="T10" fmla="*/ 0 h 247"/>
              <a:gd name="T11" fmla="*/ 476 w 476"/>
              <a:gd name="T12" fmla="*/ 247 h 247"/>
            </a:gdLst>
            <a:ahLst/>
            <a:cxnLst>
              <a:cxn ang="T6">
                <a:pos x="T0" y="T1"/>
              </a:cxn>
              <a:cxn ang="T7">
                <a:pos x="T2" y="T3"/>
              </a:cxn>
              <a:cxn ang="T8">
                <a:pos x="T4" y="T5"/>
              </a:cxn>
            </a:cxnLst>
            <a:rect l="T9" t="T10" r="T11" b="T12"/>
            <a:pathLst>
              <a:path w="476" h="247">
                <a:moveTo>
                  <a:pt x="0" y="0"/>
                </a:moveTo>
                <a:lnTo>
                  <a:pt x="476" y="0"/>
                </a:lnTo>
                <a:lnTo>
                  <a:pt x="476" y="247"/>
                </a:lnTo>
              </a:path>
            </a:pathLst>
          </a:custGeom>
          <a:noFill/>
          <a:ln w="38100">
            <a:solidFill>
              <a:schemeClr val="tx1"/>
            </a:solidFill>
            <a:round/>
            <a:headEnd type="triangle" w="med" len="med"/>
            <a:tailEnd/>
          </a:ln>
          <a:extLst>
            <a:ext uri="{909E8E84-426E-40dd-AFC4-6F175D3DCCD1}">
              <a14:hiddenFill xmlns:a14="http://schemas.microsoft.com/office/drawing/2010/main" xmlns="">
                <a:solidFill>
                  <a:srgbClr val="FFFFFF"/>
                </a:solidFill>
              </a14:hiddenFill>
            </a:ext>
          </a:extLst>
        </p:spPr>
        <p:txBody>
          <a:bodyPr/>
          <a:lstStyle/>
          <a:p>
            <a:endParaRPr lang="en-US" dirty="0">
              <a:latin typeface="+mn-lt"/>
              <a:cs typeface="Times New Roman" panose="02020603050405020304" pitchFamily="18" charset="0"/>
            </a:endParaRPr>
          </a:p>
        </p:txBody>
      </p:sp>
      <p:sp>
        <p:nvSpPr>
          <p:cNvPr id="41" name="Freeform 42"/>
          <p:cNvSpPr>
            <a:spLocks/>
          </p:cNvSpPr>
          <p:nvPr/>
        </p:nvSpPr>
        <p:spPr bwMode="auto">
          <a:xfrm flipH="1" flipV="1">
            <a:off x="6107234" y="3919136"/>
            <a:ext cx="755650" cy="392112"/>
          </a:xfrm>
          <a:custGeom>
            <a:avLst/>
            <a:gdLst>
              <a:gd name="T0" fmla="*/ 0 w 476"/>
              <a:gd name="T1" fmla="*/ 0 h 247"/>
              <a:gd name="T2" fmla="*/ 476 w 476"/>
              <a:gd name="T3" fmla="*/ 0 h 247"/>
              <a:gd name="T4" fmla="*/ 476 w 476"/>
              <a:gd name="T5" fmla="*/ 247 h 247"/>
              <a:gd name="T6" fmla="*/ 0 60000 65536"/>
              <a:gd name="T7" fmla="*/ 0 60000 65536"/>
              <a:gd name="T8" fmla="*/ 0 60000 65536"/>
              <a:gd name="T9" fmla="*/ 0 w 476"/>
              <a:gd name="T10" fmla="*/ 0 h 247"/>
              <a:gd name="T11" fmla="*/ 476 w 476"/>
              <a:gd name="T12" fmla="*/ 247 h 247"/>
            </a:gdLst>
            <a:ahLst/>
            <a:cxnLst>
              <a:cxn ang="T6">
                <a:pos x="T0" y="T1"/>
              </a:cxn>
              <a:cxn ang="T7">
                <a:pos x="T2" y="T3"/>
              </a:cxn>
              <a:cxn ang="T8">
                <a:pos x="T4" y="T5"/>
              </a:cxn>
            </a:cxnLst>
            <a:rect l="T9" t="T10" r="T11" b="T12"/>
            <a:pathLst>
              <a:path w="476" h="247">
                <a:moveTo>
                  <a:pt x="0" y="0"/>
                </a:moveTo>
                <a:lnTo>
                  <a:pt x="476" y="0"/>
                </a:lnTo>
                <a:lnTo>
                  <a:pt x="476" y="247"/>
                </a:lnTo>
              </a:path>
            </a:pathLst>
          </a:custGeom>
          <a:noFill/>
          <a:ln w="38100">
            <a:solidFill>
              <a:schemeClr val="tx1"/>
            </a:solidFill>
            <a:round/>
            <a:headEnd type="triangle" w="med" len="med"/>
            <a:tailEnd/>
          </a:ln>
          <a:extLst>
            <a:ext uri="{909E8E84-426E-40dd-AFC4-6F175D3DCCD1}">
              <a14:hiddenFill xmlns:a14="http://schemas.microsoft.com/office/drawing/2010/main" xmlns="">
                <a:solidFill>
                  <a:srgbClr val="FFFFFF"/>
                </a:solidFill>
              </a14:hiddenFill>
            </a:ext>
          </a:extLst>
        </p:spPr>
        <p:txBody>
          <a:bodyPr rot="10800000"/>
          <a:lstStyle/>
          <a:p>
            <a:endParaRPr lang="en-US" dirty="0">
              <a:latin typeface="+mn-lt"/>
              <a:cs typeface="Times New Roman" panose="02020603050405020304" pitchFamily="18" charset="0"/>
            </a:endParaRPr>
          </a:p>
        </p:txBody>
      </p:sp>
      <p:grpSp>
        <p:nvGrpSpPr>
          <p:cNvPr id="42" name="Group 45"/>
          <p:cNvGrpSpPr>
            <a:grpSpLocks/>
          </p:cNvGrpSpPr>
          <p:nvPr/>
        </p:nvGrpSpPr>
        <p:grpSpPr bwMode="auto">
          <a:xfrm>
            <a:off x="6848596" y="2569763"/>
            <a:ext cx="757238" cy="708025"/>
            <a:chOff x="1541" y="1997"/>
            <a:chExt cx="477" cy="446"/>
          </a:xfrm>
        </p:grpSpPr>
        <p:sp>
          <p:nvSpPr>
            <p:cNvPr id="43" name="Rectangle 46"/>
            <p:cNvSpPr>
              <a:spLocks noChangeArrowheads="1"/>
            </p:cNvSpPr>
            <p:nvPr/>
          </p:nvSpPr>
          <p:spPr bwMode="auto">
            <a:xfrm>
              <a:off x="1543" y="2154"/>
              <a:ext cx="475" cy="283"/>
            </a:xfrm>
            <a:prstGeom prst="rect">
              <a:avLst/>
            </a:prstGeom>
            <a:solidFill>
              <a:schemeClr val="bg1"/>
            </a:solidFill>
            <a:ln w="9525">
              <a:solidFill>
                <a:schemeClr val="tx1"/>
              </a:solidFill>
              <a:miter lim="800000"/>
              <a:headEnd/>
              <a:tailEnd/>
            </a:ln>
          </p:spPr>
          <p:txBody>
            <a:bodyPr wrap="none" anchor="ctr"/>
            <a:lstStyle/>
            <a:p>
              <a:endParaRPr lang="en-US" dirty="0">
                <a:latin typeface="+mn-lt"/>
                <a:cs typeface="Times New Roman" panose="02020603050405020304" pitchFamily="18" charset="0"/>
              </a:endParaRPr>
            </a:p>
          </p:txBody>
        </p:sp>
        <p:sp>
          <p:nvSpPr>
            <p:cNvPr id="44" name="Text Box 47"/>
            <p:cNvSpPr txBox="1">
              <a:spLocks noChangeArrowheads="1"/>
            </p:cNvSpPr>
            <p:nvPr/>
          </p:nvSpPr>
          <p:spPr bwMode="auto">
            <a:xfrm>
              <a:off x="1541" y="2189"/>
              <a:ext cx="367"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800" dirty="0">
                  <a:latin typeface="+mn-lt"/>
                  <a:cs typeface="Times New Roman" panose="02020603050405020304" pitchFamily="18" charset="0"/>
                </a:rPr>
                <a:t>K</a:t>
              </a:r>
              <a:r>
                <a:rPr lang="en-US" baseline="-25000" dirty="0">
                  <a:latin typeface="+mn-lt"/>
                  <a:cs typeface="Times New Roman" panose="02020603050405020304" pitchFamily="18" charset="0"/>
                </a:rPr>
                <a:t>A</a:t>
              </a:r>
              <a:r>
                <a:rPr lang="en-US" sz="1800" dirty="0">
                  <a:latin typeface="+mn-lt"/>
                  <a:cs typeface="Times New Roman" panose="02020603050405020304" pitchFamily="18" charset="0"/>
                </a:rPr>
                <a:t>( )</a:t>
              </a:r>
            </a:p>
          </p:txBody>
        </p:sp>
        <p:sp>
          <p:nvSpPr>
            <p:cNvPr id="45" name="Text Box 48"/>
            <p:cNvSpPr txBox="1">
              <a:spLocks noChangeArrowheads="1"/>
            </p:cNvSpPr>
            <p:nvPr/>
          </p:nvSpPr>
          <p:spPr bwMode="auto">
            <a:xfrm>
              <a:off x="1698" y="1997"/>
              <a:ext cx="197" cy="4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4000" dirty="0">
                  <a:latin typeface="+mn-lt"/>
                  <a:cs typeface="Times New Roman" panose="02020603050405020304" pitchFamily="18" charset="0"/>
                </a:rPr>
                <a:t>.</a:t>
              </a:r>
            </a:p>
          </p:txBody>
        </p:sp>
        <p:sp>
          <p:nvSpPr>
            <p:cNvPr id="46" name="Text Box 49"/>
            <p:cNvSpPr txBox="1">
              <a:spLocks noChangeArrowheads="1"/>
            </p:cNvSpPr>
            <p:nvPr/>
          </p:nvSpPr>
          <p:spPr bwMode="auto">
            <a:xfrm>
              <a:off x="1633" y="2088"/>
              <a:ext cx="194"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Times New Roman" panose="02020603050405020304" pitchFamily="18" charset="0"/>
                </a:rPr>
                <a:t>+</a:t>
              </a:r>
            </a:p>
          </p:txBody>
        </p:sp>
      </p:grpSp>
      <p:grpSp>
        <p:nvGrpSpPr>
          <p:cNvPr id="52" name="Group 55"/>
          <p:cNvGrpSpPr>
            <a:grpSpLocks/>
          </p:cNvGrpSpPr>
          <p:nvPr/>
        </p:nvGrpSpPr>
        <p:grpSpPr bwMode="auto">
          <a:xfrm>
            <a:off x="5683492" y="2419125"/>
            <a:ext cx="947738" cy="511175"/>
            <a:chOff x="1778" y="2485"/>
            <a:chExt cx="597" cy="322"/>
          </a:xfrm>
          <a:solidFill>
            <a:schemeClr val="accent5">
              <a:lumMod val="20000"/>
              <a:lumOff val="80000"/>
            </a:schemeClr>
          </a:solidFill>
        </p:grpSpPr>
        <p:sp>
          <p:nvSpPr>
            <p:cNvPr id="53" name="Text Box 56"/>
            <p:cNvSpPr txBox="1">
              <a:spLocks noChangeArrowheads="1"/>
            </p:cNvSpPr>
            <p:nvPr/>
          </p:nvSpPr>
          <p:spPr bwMode="auto">
            <a:xfrm>
              <a:off x="1778" y="2574"/>
              <a:ext cx="597" cy="233"/>
            </a:xfrm>
            <a:prstGeom prst="rect">
              <a:avLst/>
            </a:prstGeom>
            <a:grp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800" dirty="0">
                  <a:latin typeface="+mn-lt"/>
                  <a:cs typeface="Times New Roman" panose="02020603050405020304" pitchFamily="18" charset="0"/>
                </a:rPr>
                <a:t>K</a:t>
              </a:r>
              <a:r>
                <a:rPr lang="en-US" baseline="-25000" dirty="0">
                  <a:latin typeface="+mn-lt"/>
                  <a:cs typeface="Times New Roman" panose="02020603050405020304" pitchFamily="18" charset="0"/>
                </a:rPr>
                <a:t>A</a:t>
              </a:r>
              <a:r>
                <a:rPr lang="en-US" sz="1800" dirty="0">
                  <a:latin typeface="+mn-lt"/>
                  <a:cs typeface="Times New Roman" panose="02020603050405020304" pitchFamily="18" charset="0"/>
                </a:rPr>
                <a:t>(H(m))</a:t>
              </a:r>
            </a:p>
          </p:txBody>
        </p:sp>
        <p:sp>
          <p:nvSpPr>
            <p:cNvPr id="54" name="Text Box 57"/>
            <p:cNvSpPr txBox="1">
              <a:spLocks noChangeArrowheads="1"/>
            </p:cNvSpPr>
            <p:nvPr/>
          </p:nvSpPr>
          <p:spPr bwMode="auto">
            <a:xfrm>
              <a:off x="1870" y="2485"/>
              <a:ext cx="161"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Times New Roman" panose="02020603050405020304" pitchFamily="18" charset="0"/>
                </a:rPr>
                <a:t>-</a:t>
              </a:r>
            </a:p>
          </p:txBody>
        </p:sp>
      </p:grpSp>
      <p:sp>
        <p:nvSpPr>
          <p:cNvPr id="55" name="Text Box 58"/>
          <p:cNvSpPr txBox="1">
            <a:spLocks noChangeArrowheads="1"/>
          </p:cNvSpPr>
          <p:nvPr/>
        </p:nvSpPr>
        <p:spPr bwMode="auto">
          <a:xfrm>
            <a:off x="6064083" y="4417610"/>
            <a:ext cx="359394" cy="400110"/>
          </a:xfrm>
          <a:prstGeom prst="rect">
            <a:avLst/>
          </a:prstGeom>
          <a:solidFill>
            <a:schemeClr val="accent5">
              <a:lumMod val="20000"/>
              <a:lumOff val="80000"/>
            </a:schemeClr>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Times New Roman" panose="02020603050405020304" pitchFamily="18" charset="0"/>
              </a:rPr>
              <a:t>m</a:t>
            </a:r>
          </a:p>
        </p:txBody>
      </p:sp>
      <p:grpSp>
        <p:nvGrpSpPr>
          <p:cNvPr id="56" name="Group 59"/>
          <p:cNvGrpSpPr>
            <a:grpSpLocks/>
          </p:cNvGrpSpPr>
          <p:nvPr/>
        </p:nvGrpSpPr>
        <p:grpSpPr bwMode="auto">
          <a:xfrm>
            <a:off x="6869235" y="3773086"/>
            <a:ext cx="754063" cy="715962"/>
            <a:chOff x="694" y="2463"/>
            <a:chExt cx="475" cy="451"/>
          </a:xfrm>
        </p:grpSpPr>
        <p:sp>
          <p:nvSpPr>
            <p:cNvPr id="57" name="Rectangle 60"/>
            <p:cNvSpPr>
              <a:spLocks noChangeArrowheads="1"/>
            </p:cNvSpPr>
            <p:nvPr/>
          </p:nvSpPr>
          <p:spPr bwMode="auto">
            <a:xfrm>
              <a:off x="694" y="2631"/>
              <a:ext cx="475" cy="283"/>
            </a:xfrm>
            <a:prstGeom prst="rect">
              <a:avLst/>
            </a:prstGeom>
            <a:solidFill>
              <a:schemeClr val="bg1"/>
            </a:solidFill>
            <a:ln w="9525">
              <a:solidFill>
                <a:schemeClr val="tx1"/>
              </a:solidFill>
              <a:miter lim="800000"/>
              <a:headEnd/>
              <a:tailEnd/>
            </a:ln>
          </p:spPr>
          <p:txBody>
            <a:bodyPr wrap="none" anchor="ctr"/>
            <a:lstStyle/>
            <a:p>
              <a:endParaRPr lang="en-US" dirty="0">
                <a:latin typeface="+mn-lt"/>
                <a:cs typeface="Times New Roman" panose="02020603050405020304" pitchFamily="18" charset="0"/>
              </a:endParaRPr>
            </a:p>
          </p:txBody>
        </p:sp>
        <p:sp>
          <p:nvSpPr>
            <p:cNvPr id="58" name="Text Box 61"/>
            <p:cNvSpPr txBox="1">
              <a:spLocks noChangeArrowheads="1"/>
            </p:cNvSpPr>
            <p:nvPr/>
          </p:nvSpPr>
          <p:spPr bwMode="auto">
            <a:xfrm>
              <a:off x="754" y="2657"/>
              <a:ext cx="314"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800" dirty="0">
                  <a:latin typeface="+mn-lt"/>
                  <a:cs typeface="Times New Roman" panose="02020603050405020304" pitchFamily="18" charset="0"/>
                </a:rPr>
                <a:t>H( )</a:t>
              </a:r>
            </a:p>
          </p:txBody>
        </p:sp>
        <p:sp>
          <p:nvSpPr>
            <p:cNvPr id="59" name="Text Box 62"/>
            <p:cNvSpPr txBox="1">
              <a:spLocks noChangeArrowheads="1"/>
            </p:cNvSpPr>
            <p:nvPr/>
          </p:nvSpPr>
          <p:spPr bwMode="auto">
            <a:xfrm>
              <a:off x="849" y="2463"/>
              <a:ext cx="197" cy="4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4000" dirty="0">
                  <a:latin typeface="+mn-lt"/>
                  <a:cs typeface="Times New Roman" panose="02020603050405020304" pitchFamily="18" charset="0"/>
                </a:rPr>
                <a:t>.</a:t>
              </a:r>
            </a:p>
          </p:txBody>
        </p:sp>
      </p:grpSp>
      <p:sp>
        <p:nvSpPr>
          <p:cNvPr id="60" name="Freeform 63"/>
          <p:cNvSpPr>
            <a:spLocks/>
          </p:cNvSpPr>
          <p:nvPr/>
        </p:nvSpPr>
        <p:spPr bwMode="auto">
          <a:xfrm flipV="1">
            <a:off x="7650284" y="3911198"/>
            <a:ext cx="304800" cy="392112"/>
          </a:xfrm>
          <a:custGeom>
            <a:avLst/>
            <a:gdLst>
              <a:gd name="T0" fmla="*/ 0 w 476"/>
              <a:gd name="T1" fmla="*/ 0 h 247"/>
              <a:gd name="T2" fmla="*/ 2 w 476"/>
              <a:gd name="T3" fmla="*/ 0 h 247"/>
              <a:gd name="T4" fmla="*/ 2 w 476"/>
              <a:gd name="T5" fmla="*/ 247 h 247"/>
              <a:gd name="T6" fmla="*/ 0 60000 65536"/>
              <a:gd name="T7" fmla="*/ 0 60000 65536"/>
              <a:gd name="T8" fmla="*/ 0 60000 65536"/>
              <a:gd name="T9" fmla="*/ 0 w 476"/>
              <a:gd name="T10" fmla="*/ 0 h 247"/>
              <a:gd name="T11" fmla="*/ 476 w 476"/>
              <a:gd name="T12" fmla="*/ 247 h 247"/>
            </a:gdLst>
            <a:ahLst/>
            <a:cxnLst>
              <a:cxn ang="T6">
                <a:pos x="T0" y="T1"/>
              </a:cxn>
              <a:cxn ang="T7">
                <a:pos x="T2" y="T3"/>
              </a:cxn>
              <a:cxn ang="T8">
                <a:pos x="T4" y="T5"/>
              </a:cxn>
            </a:cxnLst>
            <a:rect l="T9" t="T10" r="T11" b="T12"/>
            <a:pathLst>
              <a:path w="476" h="247">
                <a:moveTo>
                  <a:pt x="0" y="0"/>
                </a:moveTo>
                <a:lnTo>
                  <a:pt x="476" y="0"/>
                </a:lnTo>
                <a:lnTo>
                  <a:pt x="476" y="247"/>
                </a:lnTo>
              </a:path>
            </a:pathLst>
          </a:custGeom>
          <a:noFill/>
          <a:ln w="38100">
            <a:solidFill>
              <a:schemeClr val="tx1"/>
            </a:solidFill>
            <a:round/>
            <a:headEnd/>
            <a:tailEnd type="triangle" w="med" len="med"/>
          </a:ln>
          <a:extLst>
            <a:ext uri="{909E8E84-426E-40dd-AFC4-6F175D3DCCD1}">
              <a14:hiddenFill xmlns:a14="http://schemas.microsoft.com/office/drawing/2010/main" xmlns="">
                <a:solidFill>
                  <a:srgbClr val="FFFFFF"/>
                </a:solidFill>
              </a14:hiddenFill>
            </a:ext>
          </a:extLst>
        </p:spPr>
        <p:txBody>
          <a:bodyPr rot="10800000"/>
          <a:lstStyle/>
          <a:p>
            <a:endParaRPr lang="en-US" dirty="0">
              <a:latin typeface="+mn-lt"/>
              <a:cs typeface="Times New Roman" panose="02020603050405020304" pitchFamily="18" charset="0"/>
            </a:endParaRPr>
          </a:p>
        </p:txBody>
      </p:sp>
      <p:sp>
        <p:nvSpPr>
          <p:cNvPr id="61" name="Freeform 64"/>
          <p:cNvSpPr>
            <a:spLocks/>
          </p:cNvSpPr>
          <p:nvPr/>
        </p:nvSpPr>
        <p:spPr bwMode="auto">
          <a:xfrm>
            <a:off x="7629646" y="3034898"/>
            <a:ext cx="304800" cy="392112"/>
          </a:xfrm>
          <a:custGeom>
            <a:avLst/>
            <a:gdLst>
              <a:gd name="T0" fmla="*/ 0 w 476"/>
              <a:gd name="T1" fmla="*/ 0 h 247"/>
              <a:gd name="T2" fmla="*/ 2 w 476"/>
              <a:gd name="T3" fmla="*/ 0 h 247"/>
              <a:gd name="T4" fmla="*/ 2 w 476"/>
              <a:gd name="T5" fmla="*/ 247 h 247"/>
              <a:gd name="T6" fmla="*/ 0 60000 65536"/>
              <a:gd name="T7" fmla="*/ 0 60000 65536"/>
              <a:gd name="T8" fmla="*/ 0 60000 65536"/>
              <a:gd name="T9" fmla="*/ 0 w 476"/>
              <a:gd name="T10" fmla="*/ 0 h 247"/>
              <a:gd name="T11" fmla="*/ 476 w 476"/>
              <a:gd name="T12" fmla="*/ 247 h 247"/>
            </a:gdLst>
            <a:ahLst/>
            <a:cxnLst>
              <a:cxn ang="T6">
                <a:pos x="T0" y="T1"/>
              </a:cxn>
              <a:cxn ang="T7">
                <a:pos x="T2" y="T3"/>
              </a:cxn>
              <a:cxn ang="T8">
                <a:pos x="T4" y="T5"/>
              </a:cxn>
            </a:cxnLst>
            <a:rect l="T9" t="T10" r="T11" b="T12"/>
            <a:pathLst>
              <a:path w="476" h="247">
                <a:moveTo>
                  <a:pt x="0" y="0"/>
                </a:moveTo>
                <a:lnTo>
                  <a:pt x="476" y="0"/>
                </a:lnTo>
                <a:lnTo>
                  <a:pt x="476" y="247"/>
                </a:lnTo>
              </a:path>
            </a:pathLst>
          </a:custGeom>
          <a:noFill/>
          <a:ln w="38100">
            <a:solidFill>
              <a:schemeClr val="tx1"/>
            </a:solidFill>
            <a:round/>
            <a:headEn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en-US" dirty="0">
              <a:latin typeface="+mn-lt"/>
              <a:cs typeface="Times New Roman" panose="02020603050405020304" pitchFamily="18" charset="0"/>
            </a:endParaRPr>
          </a:p>
        </p:txBody>
      </p:sp>
      <p:sp>
        <p:nvSpPr>
          <p:cNvPr id="62" name="Text Box 65"/>
          <p:cNvSpPr txBox="1">
            <a:spLocks noChangeArrowheads="1"/>
          </p:cNvSpPr>
          <p:nvPr/>
        </p:nvSpPr>
        <p:spPr bwMode="auto">
          <a:xfrm>
            <a:off x="8068086" y="4248580"/>
            <a:ext cx="879475" cy="366712"/>
          </a:xfrm>
          <a:prstGeom prst="rect">
            <a:avLst/>
          </a:prstGeom>
          <a:solidFill>
            <a:schemeClr val="accent5">
              <a:lumMod val="20000"/>
              <a:lumOff val="80000"/>
            </a:schemeClr>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800" dirty="0">
                <a:latin typeface="+mn-lt"/>
                <a:cs typeface="Times New Roman" panose="02020603050405020304" pitchFamily="18" charset="0"/>
              </a:rPr>
              <a:t>H(m )</a:t>
            </a:r>
          </a:p>
        </p:txBody>
      </p:sp>
      <p:sp>
        <p:nvSpPr>
          <p:cNvPr id="63" name="Text Box 66"/>
          <p:cNvSpPr txBox="1">
            <a:spLocks noChangeArrowheads="1"/>
          </p:cNvSpPr>
          <p:nvPr/>
        </p:nvSpPr>
        <p:spPr bwMode="auto">
          <a:xfrm>
            <a:off x="7215309" y="3473048"/>
            <a:ext cx="135890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800" dirty="0">
                <a:solidFill>
                  <a:srgbClr val="FF0000"/>
                </a:solidFill>
                <a:latin typeface="+mn-lt"/>
                <a:cs typeface="Times New Roman" panose="02020603050405020304" pitchFamily="18" charset="0"/>
              </a:rPr>
              <a:t>compare</a:t>
            </a:r>
          </a:p>
        </p:txBody>
      </p:sp>
      <p:pic>
        <p:nvPicPr>
          <p:cNvPr id="72" name="图片 71"/>
          <p:cNvPicPr>
            <a:picLocks noChangeAspect="1"/>
          </p:cNvPicPr>
          <p:nvPr/>
        </p:nvPicPr>
        <p:blipFill>
          <a:blip r:embed="rId2">
            <a:extLst>
              <a:ext uri="{BEBA8EAE-BF5A-486C-A8C5-ECC9F3942E4B}">
                <a14:imgProps xmlns:a14="http://schemas.microsoft.com/office/drawing/2010/main">
                  <a14:imgLayer r:embed="rId3">
                    <a14:imgEffect>
                      <a14:backgroundRemoval t="0" b="100000" l="0" r="100000">
                        <a14:foregroundMark x1="30147" y1="29323" x2="58824" y2="11278"/>
                        <a14:foregroundMark x1="38971" y1="45865" x2="66912" y2="24060"/>
                        <a14:foregroundMark x1="17647" y1="72180" x2="27206" y2="90226"/>
                        <a14:foregroundMark x1="35294" y1="66917" x2="59559" y2="87218"/>
                        <a14:foregroundMark x1="67647" y1="70677" x2="88971" y2="89474"/>
                        <a14:foregroundMark x1="97059" y1="90977" x2="77941" y2="72180"/>
                        <a14:foregroundMark x1="18382" y1="95489" x2="19118" y2="70677"/>
                        <a14:foregroundMark x1="52941" y1="53383" x2="51471" y2="75940"/>
                        <a14:foregroundMark x1="7353" y1="76692" x2="15441" y2="87970"/>
                        <a14:foregroundMark x1="6618" y1="91729" x2="12500" y2="89474"/>
                        <a14:foregroundMark x1="56618" y1="60150" x2="55882" y2="72180"/>
                        <a14:foregroundMark x1="46324" y1="58647" x2="44118" y2="69925"/>
                        <a14:foregroundMark x1="79412" y1="93985" x2="64706" y2="87970"/>
                        <a14:foregroundMark x1="58824" y1="53383" x2="58824" y2="38346"/>
                        <a14:foregroundMark x1="58824" y1="18045" x2="71324" y2="25564"/>
                        <a14:foregroundMark x1="50000" y1="10526" x2="66912" y2="7519"/>
                        <a14:foregroundMark x1="37500" y1="14286" x2="48529" y2="5263"/>
                        <a14:foregroundMark x1="30882" y1="26316" x2="38235" y2="11278"/>
                      </a14:backgroundRemoval>
                    </a14:imgEffect>
                  </a14:imgLayer>
                </a14:imgProps>
              </a:ext>
            </a:extLst>
          </a:blip>
          <a:stretch>
            <a:fillRect/>
          </a:stretch>
        </p:blipFill>
        <p:spPr>
          <a:xfrm>
            <a:off x="1561241" y="3761602"/>
            <a:ext cx="685455" cy="670334"/>
          </a:xfrm>
          <a:prstGeom prst="rect">
            <a:avLst/>
          </a:prstGeom>
        </p:spPr>
      </p:pic>
      <p:sp>
        <p:nvSpPr>
          <p:cNvPr id="64" name="矩形 63">
            <a:extLst>
              <a:ext uri="{FF2B5EF4-FFF2-40B4-BE49-F238E27FC236}">
                <a16:creationId xmlns:a16="http://schemas.microsoft.com/office/drawing/2014/main" id="{E0E14870-4760-4E8F-AE44-BD895391C48F}"/>
              </a:ext>
            </a:extLst>
          </p:cNvPr>
          <p:cNvSpPr/>
          <p:nvPr/>
        </p:nvSpPr>
        <p:spPr>
          <a:xfrm>
            <a:off x="5061748" y="4425850"/>
            <a:ext cx="883575" cy="253916"/>
          </a:xfrm>
          <a:prstGeom prst="rect">
            <a:avLst/>
          </a:prstGeom>
        </p:spPr>
        <p:txBody>
          <a:bodyPr wrap="none">
            <a:spAutoFit/>
          </a:bodyPr>
          <a:lstStyle/>
          <a:p>
            <a:pPr algn="ctr"/>
            <a:r>
              <a:rPr lang="en-US" altLang="ja-JP" sz="1050" dirty="0">
                <a:solidFill>
                  <a:schemeClr val="accent5"/>
                </a:solidFill>
                <a:latin typeface="+mn-lt"/>
              </a:rPr>
              <a:t>symmetric key</a:t>
            </a:r>
            <a:endParaRPr lang="zh-CN" altLang="en-US" sz="1050" dirty="0">
              <a:solidFill>
                <a:schemeClr val="accent5"/>
              </a:solidFill>
              <a:latin typeface="+mn-lt"/>
            </a:endParaRPr>
          </a:p>
        </p:txBody>
      </p:sp>
      <p:sp>
        <p:nvSpPr>
          <p:cNvPr id="65" name="矩形 64">
            <a:extLst>
              <a:ext uri="{FF2B5EF4-FFF2-40B4-BE49-F238E27FC236}">
                <a16:creationId xmlns:a16="http://schemas.microsoft.com/office/drawing/2014/main" id="{208EB8E9-AF53-4380-AB08-D5C7A140E9F8}"/>
              </a:ext>
            </a:extLst>
          </p:cNvPr>
          <p:cNvSpPr/>
          <p:nvPr/>
        </p:nvSpPr>
        <p:spPr>
          <a:xfrm>
            <a:off x="4741883" y="5883593"/>
            <a:ext cx="1018227" cy="253916"/>
          </a:xfrm>
          <a:prstGeom prst="rect">
            <a:avLst/>
          </a:prstGeom>
        </p:spPr>
        <p:txBody>
          <a:bodyPr wrap="none">
            <a:spAutoFit/>
          </a:bodyPr>
          <a:lstStyle/>
          <a:p>
            <a:pPr algn="ctr"/>
            <a:r>
              <a:rPr lang="en-US" altLang="ja-JP" sz="1050" dirty="0">
                <a:solidFill>
                  <a:schemeClr val="accent5"/>
                </a:solidFill>
                <a:latin typeface="+mn-lt"/>
              </a:rPr>
              <a:t>Bob’s private key</a:t>
            </a:r>
            <a:endParaRPr lang="zh-CN" altLang="en-US" sz="1050" dirty="0">
              <a:solidFill>
                <a:schemeClr val="accent5"/>
              </a:solidFill>
              <a:latin typeface="+mn-lt"/>
            </a:endParaRPr>
          </a:p>
        </p:txBody>
      </p:sp>
      <p:sp>
        <p:nvSpPr>
          <p:cNvPr id="66" name="矩形 65">
            <a:extLst>
              <a:ext uri="{FF2B5EF4-FFF2-40B4-BE49-F238E27FC236}">
                <a16:creationId xmlns:a16="http://schemas.microsoft.com/office/drawing/2014/main" id="{43009512-59E3-4D9C-8E49-3FE263A8D7E3}"/>
              </a:ext>
            </a:extLst>
          </p:cNvPr>
          <p:cNvSpPr/>
          <p:nvPr/>
        </p:nvSpPr>
        <p:spPr>
          <a:xfrm>
            <a:off x="6641924" y="1787884"/>
            <a:ext cx="1013419" cy="253916"/>
          </a:xfrm>
          <a:prstGeom prst="rect">
            <a:avLst/>
          </a:prstGeom>
        </p:spPr>
        <p:txBody>
          <a:bodyPr wrap="none">
            <a:spAutoFit/>
          </a:bodyPr>
          <a:lstStyle/>
          <a:p>
            <a:pPr algn="ctr"/>
            <a:r>
              <a:rPr lang="en-US" altLang="ja-JP" sz="1050" dirty="0">
                <a:solidFill>
                  <a:schemeClr val="accent5"/>
                </a:solidFill>
                <a:latin typeface="+mn-lt"/>
              </a:rPr>
              <a:t>Alice's </a:t>
            </a:r>
            <a:r>
              <a:rPr lang="en-US" altLang="zh-CN" sz="1050" dirty="0">
                <a:solidFill>
                  <a:schemeClr val="accent5"/>
                </a:solidFill>
                <a:latin typeface="+mn-lt"/>
              </a:rPr>
              <a:t>public</a:t>
            </a:r>
            <a:r>
              <a:rPr lang="en-US" altLang="ja-JP" sz="1050" dirty="0">
                <a:solidFill>
                  <a:schemeClr val="accent5"/>
                </a:solidFill>
                <a:latin typeface="+mn-lt"/>
              </a:rPr>
              <a:t> key</a:t>
            </a:r>
            <a:endParaRPr lang="zh-CN" altLang="en-US" sz="1050" dirty="0">
              <a:solidFill>
                <a:schemeClr val="accent5"/>
              </a:solidFill>
              <a:latin typeface="+mn-lt"/>
            </a:endParaRPr>
          </a:p>
        </p:txBody>
      </p:sp>
      <p:pic>
        <p:nvPicPr>
          <p:cNvPr id="68" name="Picture 29" descr="BS00768_[1]">
            <a:extLst>
              <a:ext uri="{FF2B5EF4-FFF2-40B4-BE49-F238E27FC236}">
                <a16:creationId xmlns:a16="http://schemas.microsoft.com/office/drawing/2014/main" id="{7E087E1A-351E-440B-9399-23088DA5DC4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flipV="1">
            <a:off x="5145025" y="4212421"/>
            <a:ext cx="427038" cy="231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3" name="Picture 60" descr="BS00768_[1]">
            <a:extLst>
              <a:ext uri="{FF2B5EF4-FFF2-40B4-BE49-F238E27FC236}">
                <a16:creationId xmlns:a16="http://schemas.microsoft.com/office/drawing/2014/main" id="{E587E4B8-B558-420F-BDEA-C7CBC768FCA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flipV="1">
            <a:off x="5102448" y="5631646"/>
            <a:ext cx="400050" cy="206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4" name="Text Box 57">
            <a:extLst>
              <a:ext uri="{FF2B5EF4-FFF2-40B4-BE49-F238E27FC236}">
                <a16:creationId xmlns:a16="http://schemas.microsoft.com/office/drawing/2014/main" id="{D87E4175-3A92-4A85-8BC0-A9D2A062B91C}"/>
              </a:ext>
            </a:extLst>
          </p:cNvPr>
          <p:cNvSpPr txBox="1">
            <a:spLocks noChangeArrowheads="1"/>
          </p:cNvSpPr>
          <p:nvPr/>
        </p:nvSpPr>
        <p:spPr bwMode="auto">
          <a:xfrm>
            <a:off x="4754723" y="5302765"/>
            <a:ext cx="404278"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800" dirty="0">
                <a:latin typeface="+mn-lt"/>
                <a:cs typeface="Arial" charset="0"/>
              </a:rPr>
              <a:t>K</a:t>
            </a:r>
            <a:r>
              <a:rPr lang="en-US" baseline="-25000" dirty="0">
                <a:latin typeface="+mn-lt"/>
                <a:cs typeface="Arial" charset="0"/>
              </a:rPr>
              <a:t>B</a:t>
            </a:r>
            <a:endParaRPr lang="en-US" sz="1800" dirty="0">
              <a:latin typeface="+mn-lt"/>
              <a:cs typeface="Arial" charset="0"/>
            </a:endParaRPr>
          </a:p>
        </p:txBody>
      </p:sp>
      <p:sp>
        <p:nvSpPr>
          <p:cNvPr id="75" name="Text Box 58">
            <a:extLst>
              <a:ext uri="{FF2B5EF4-FFF2-40B4-BE49-F238E27FC236}">
                <a16:creationId xmlns:a16="http://schemas.microsoft.com/office/drawing/2014/main" id="{C88634E7-EA39-408E-B6E6-9DB1F273FBFA}"/>
              </a:ext>
            </a:extLst>
          </p:cNvPr>
          <p:cNvSpPr txBox="1">
            <a:spLocks noChangeArrowheads="1"/>
          </p:cNvSpPr>
          <p:nvPr/>
        </p:nvSpPr>
        <p:spPr bwMode="auto">
          <a:xfrm>
            <a:off x="4907631" y="5185962"/>
            <a:ext cx="255198"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Arial" charset="0"/>
              </a:rPr>
              <a:t>-</a:t>
            </a:r>
          </a:p>
        </p:txBody>
      </p:sp>
      <p:sp>
        <p:nvSpPr>
          <p:cNvPr id="76" name="Text Box 26">
            <a:extLst>
              <a:ext uri="{FF2B5EF4-FFF2-40B4-BE49-F238E27FC236}">
                <a16:creationId xmlns:a16="http://schemas.microsoft.com/office/drawing/2014/main" id="{D9FC5531-BC73-46CA-9448-1E012C6F393B}"/>
              </a:ext>
            </a:extLst>
          </p:cNvPr>
          <p:cNvSpPr txBox="1">
            <a:spLocks noChangeArrowheads="1"/>
          </p:cNvSpPr>
          <p:nvPr/>
        </p:nvSpPr>
        <p:spPr bwMode="auto">
          <a:xfrm>
            <a:off x="6809247" y="2056793"/>
            <a:ext cx="404278"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800" dirty="0">
                <a:latin typeface="+mn-lt"/>
                <a:cs typeface="Arial" charset="0"/>
              </a:rPr>
              <a:t>K</a:t>
            </a:r>
            <a:r>
              <a:rPr lang="en-US" baseline="-25000" dirty="0">
                <a:latin typeface="+mn-lt"/>
                <a:cs typeface="Arial" charset="0"/>
              </a:rPr>
              <a:t>A</a:t>
            </a:r>
            <a:endParaRPr lang="en-US" sz="1800" dirty="0">
              <a:latin typeface="+mn-lt"/>
              <a:cs typeface="Arial" charset="0"/>
            </a:endParaRPr>
          </a:p>
        </p:txBody>
      </p:sp>
      <p:sp>
        <p:nvSpPr>
          <p:cNvPr id="77" name="Text Box 27">
            <a:extLst>
              <a:ext uri="{FF2B5EF4-FFF2-40B4-BE49-F238E27FC236}">
                <a16:creationId xmlns:a16="http://schemas.microsoft.com/office/drawing/2014/main" id="{E3BFF7BF-C065-4CB1-BA9D-E96376FF94D1}"/>
              </a:ext>
            </a:extLst>
          </p:cNvPr>
          <p:cNvSpPr txBox="1">
            <a:spLocks noChangeArrowheads="1"/>
          </p:cNvSpPr>
          <p:nvPr/>
        </p:nvSpPr>
        <p:spPr bwMode="auto">
          <a:xfrm>
            <a:off x="6974347" y="1886930"/>
            <a:ext cx="308098"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altLang="zh-CN" dirty="0">
                <a:latin typeface="+mn-lt"/>
                <a:cs typeface="Arial" charset="0"/>
              </a:rPr>
              <a:t>+</a:t>
            </a:r>
            <a:endParaRPr lang="en-US" dirty="0">
              <a:latin typeface="+mn-lt"/>
              <a:cs typeface="Arial" charset="0"/>
            </a:endParaRPr>
          </a:p>
        </p:txBody>
      </p:sp>
      <p:sp>
        <p:nvSpPr>
          <p:cNvPr id="78" name="Line 28">
            <a:extLst>
              <a:ext uri="{FF2B5EF4-FFF2-40B4-BE49-F238E27FC236}">
                <a16:creationId xmlns:a16="http://schemas.microsoft.com/office/drawing/2014/main" id="{BFA6C8AE-9B5F-4A50-94CE-A5BAC35077BD}"/>
              </a:ext>
            </a:extLst>
          </p:cNvPr>
          <p:cNvSpPr>
            <a:spLocks noChangeShapeType="1"/>
          </p:cNvSpPr>
          <p:nvPr/>
        </p:nvSpPr>
        <p:spPr bwMode="auto">
          <a:xfrm>
            <a:off x="7236284" y="2256818"/>
            <a:ext cx="22192" cy="562181"/>
          </a:xfrm>
          <a:prstGeom prst="line">
            <a:avLst/>
          </a:prstGeom>
          <a:noFill/>
          <a:ln w="9525">
            <a:solidFill>
              <a:schemeClr val="tx1"/>
            </a:solidFill>
            <a:prstDash val="dash"/>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79" name="Line 28">
            <a:extLst>
              <a:ext uri="{FF2B5EF4-FFF2-40B4-BE49-F238E27FC236}">
                <a16:creationId xmlns:a16="http://schemas.microsoft.com/office/drawing/2014/main" id="{FF16DF0A-BE18-4255-9B35-F1C6CCB6842E}"/>
              </a:ext>
            </a:extLst>
          </p:cNvPr>
          <p:cNvSpPr>
            <a:spLocks noChangeShapeType="1"/>
          </p:cNvSpPr>
          <p:nvPr/>
        </p:nvSpPr>
        <p:spPr bwMode="auto">
          <a:xfrm flipV="1">
            <a:off x="4753639" y="5160181"/>
            <a:ext cx="9984" cy="583509"/>
          </a:xfrm>
          <a:prstGeom prst="line">
            <a:avLst/>
          </a:prstGeom>
          <a:noFill/>
          <a:ln w="9525">
            <a:solidFill>
              <a:schemeClr val="tx1"/>
            </a:solidFill>
            <a:prstDash val="dash"/>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ndParaRPr>
          </a:p>
        </p:txBody>
      </p:sp>
      <p:pic>
        <p:nvPicPr>
          <p:cNvPr id="80" name="Picture 60" descr="BS00768_[1]">
            <a:extLst>
              <a:ext uri="{FF2B5EF4-FFF2-40B4-BE49-F238E27FC236}">
                <a16:creationId xmlns:a16="http://schemas.microsoft.com/office/drawing/2014/main" id="{A0DB44DF-268C-4FE9-8DAB-60B62F347D2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flipV="1">
            <a:off x="7254542" y="2030128"/>
            <a:ext cx="400050" cy="206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37759857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PGP for Email</a:t>
            </a:r>
            <a:endParaRPr lang="zh-CN" altLang="en-US" dirty="0"/>
          </a:p>
        </p:txBody>
      </p:sp>
      <p:sp>
        <p:nvSpPr>
          <p:cNvPr id="3" name="灯片编号占位符 2"/>
          <p:cNvSpPr>
            <a:spLocks noGrp="1"/>
          </p:cNvSpPr>
          <p:nvPr>
            <p:ph type="sldNum" sz="quarter" idx="12"/>
          </p:nvPr>
        </p:nvSpPr>
        <p:spPr/>
        <p:txBody>
          <a:bodyPr/>
          <a:lstStyle/>
          <a:p>
            <a:pPr>
              <a:defRPr/>
            </a:pPr>
            <a:fld id="{B5976719-4C93-4032-AE44-9AF0CDE2F195}" type="slidenum">
              <a:rPr lang="en-US" altLang="zh-CN" smtClean="0"/>
              <a:pPr>
                <a:defRPr/>
              </a:pPr>
              <a:t>122</a:t>
            </a:fld>
            <a:endParaRPr lang="en-US" altLang="zh-CN" dirty="0"/>
          </a:p>
        </p:txBody>
      </p:sp>
      <p:pic>
        <p:nvPicPr>
          <p:cNvPr id="331778" name="Picture 2" descr="https://upload.wikimedia.org/wikipedia/commons/thumb/4/4d/PGP_diagram.svg/500px-PGP_diagram.sv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7215" y="1411604"/>
            <a:ext cx="4762500" cy="4962526"/>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sp>
        <p:nvSpPr>
          <p:cNvPr id="5" name="矩形 4"/>
          <p:cNvSpPr/>
          <p:nvPr/>
        </p:nvSpPr>
        <p:spPr>
          <a:xfrm>
            <a:off x="1737360" y="1594625"/>
            <a:ext cx="3276600" cy="1938992"/>
          </a:xfrm>
          <a:prstGeom prst="rect">
            <a:avLst/>
          </a:prstGeom>
        </p:spPr>
        <p:txBody>
          <a:bodyPr wrap="square">
            <a:spAutoFit/>
          </a:bodyPr>
          <a:lstStyle/>
          <a:p>
            <a:r>
              <a:rPr lang="en-US" altLang="zh-CN" b="1" dirty="0">
                <a:solidFill>
                  <a:schemeClr val="accent2"/>
                </a:solidFill>
                <a:latin typeface="+mn-lt"/>
              </a:rPr>
              <a:t>Pretty Good Privacy (PGP) </a:t>
            </a:r>
            <a:r>
              <a:rPr lang="en-US" altLang="zh-CN" dirty="0">
                <a:latin typeface="+mn-lt"/>
              </a:rPr>
              <a:t>is an encryption program that provides cryptographic privacy and authentication for e-mails</a:t>
            </a:r>
            <a:endParaRPr lang="zh-CN" altLang="en-US" dirty="0">
              <a:latin typeface="+mn-lt"/>
            </a:endParaRPr>
          </a:p>
        </p:txBody>
      </p:sp>
      <p:pic>
        <p:nvPicPr>
          <p:cNvPr id="6" name="图片 5"/>
          <p:cNvPicPr>
            <a:picLocks noChangeAspect="1"/>
          </p:cNvPicPr>
          <p:nvPr/>
        </p:nvPicPr>
        <p:blipFill>
          <a:blip r:embed="rId4"/>
          <a:stretch>
            <a:fillRect/>
          </a:stretch>
        </p:blipFill>
        <p:spPr>
          <a:xfrm>
            <a:off x="1886412" y="4518122"/>
            <a:ext cx="3261360" cy="1784156"/>
          </a:xfrm>
          <a:prstGeom prst="rect">
            <a:avLst/>
          </a:prstGeom>
          <a:ln w="3175">
            <a:solidFill>
              <a:schemeClr val="tx1"/>
            </a:solidFill>
          </a:ln>
        </p:spPr>
      </p:pic>
      <p:sp>
        <p:nvSpPr>
          <p:cNvPr id="7" name="矩形 6"/>
          <p:cNvSpPr/>
          <p:nvPr/>
        </p:nvSpPr>
        <p:spPr>
          <a:xfrm>
            <a:off x="1886412" y="5179369"/>
            <a:ext cx="1338828" cy="461665"/>
          </a:xfrm>
          <a:prstGeom prst="rect">
            <a:avLst/>
          </a:prstGeom>
        </p:spPr>
        <p:txBody>
          <a:bodyPr wrap="none">
            <a:spAutoFit/>
          </a:bodyPr>
          <a:lstStyle/>
          <a:p>
            <a:r>
              <a:rPr lang="en-US" altLang="zh-CN" dirty="0">
                <a:solidFill>
                  <a:srgbClr val="663366"/>
                </a:solidFill>
                <a:latin typeface="+mn-lt"/>
              </a:rPr>
              <a:t>RFC 4880</a:t>
            </a:r>
            <a:endParaRPr lang="zh-CN" altLang="en-US" dirty="0">
              <a:latin typeface="+mn-lt"/>
            </a:endParaRPr>
          </a:p>
        </p:txBody>
      </p:sp>
    </p:spTree>
    <p:extLst>
      <p:ext uri="{BB962C8B-B14F-4D97-AF65-F5344CB8AC3E}">
        <p14:creationId xmlns:p14="http://schemas.microsoft.com/office/powerpoint/2010/main" val="215608199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Real-world Use of PGP with Outlook</a:t>
            </a:r>
            <a:endParaRPr lang="zh-CN" altLang="en-US" dirty="0"/>
          </a:p>
        </p:txBody>
      </p:sp>
      <p:sp>
        <p:nvSpPr>
          <p:cNvPr id="3" name="灯片编号占位符 2"/>
          <p:cNvSpPr>
            <a:spLocks noGrp="1"/>
          </p:cNvSpPr>
          <p:nvPr>
            <p:ph type="sldNum" sz="quarter" idx="12"/>
          </p:nvPr>
        </p:nvSpPr>
        <p:spPr/>
        <p:txBody>
          <a:bodyPr/>
          <a:lstStyle/>
          <a:p>
            <a:pPr>
              <a:defRPr/>
            </a:pPr>
            <a:fld id="{B5976719-4C93-4032-AE44-9AF0CDE2F195}" type="slidenum">
              <a:rPr lang="en-US" altLang="zh-CN" smtClean="0"/>
              <a:pPr>
                <a:defRPr/>
              </a:pPr>
              <a:t>123</a:t>
            </a:fld>
            <a:endParaRPr lang="en-US" altLang="zh-CN" dirty="0"/>
          </a:p>
        </p:txBody>
      </p:sp>
      <p:pic>
        <p:nvPicPr>
          <p:cNvPr id="4" name="图片 3"/>
          <p:cNvPicPr>
            <a:picLocks noChangeAspect="1"/>
          </p:cNvPicPr>
          <p:nvPr/>
        </p:nvPicPr>
        <p:blipFill>
          <a:blip r:embed="rId2"/>
          <a:stretch>
            <a:fillRect/>
          </a:stretch>
        </p:blipFill>
        <p:spPr>
          <a:xfrm>
            <a:off x="2145614" y="1927320"/>
            <a:ext cx="3913852" cy="3504560"/>
          </a:xfrm>
          <a:prstGeom prst="rect">
            <a:avLst/>
          </a:prstGeom>
          <a:ln w="3175">
            <a:solidFill>
              <a:schemeClr val="tx1"/>
            </a:solidFill>
          </a:ln>
        </p:spPr>
      </p:pic>
      <p:pic>
        <p:nvPicPr>
          <p:cNvPr id="5" name="图片 4"/>
          <p:cNvPicPr>
            <a:picLocks noChangeAspect="1"/>
          </p:cNvPicPr>
          <p:nvPr/>
        </p:nvPicPr>
        <p:blipFill>
          <a:blip r:embed="rId3"/>
          <a:stretch>
            <a:fillRect/>
          </a:stretch>
        </p:blipFill>
        <p:spPr>
          <a:xfrm>
            <a:off x="6526247" y="1927320"/>
            <a:ext cx="3090875" cy="3504560"/>
          </a:xfrm>
          <a:prstGeom prst="rect">
            <a:avLst/>
          </a:prstGeom>
          <a:ln w="3175">
            <a:solidFill>
              <a:schemeClr val="tx1"/>
            </a:solidFill>
          </a:ln>
        </p:spPr>
      </p:pic>
    </p:spTree>
    <p:extLst>
      <p:ext uri="{BB962C8B-B14F-4D97-AF65-F5344CB8AC3E}">
        <p14:creationId xmlns:p14="http://schemas.microsoft.com/office/powerpoint/2010/main" val="135130292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792AF3C-775A-4717-8211-153C1E14ADA3}"/>
              </a:ext>
            </a:extLst>
          </p:cNvPr>
          <p:cNvSpPr>
            <a:spLocks noGrp="1"/>
          </p:cNvSpPr>
          <p:nvPr>
            <p:ph type="title"/>
          </p:nvPr>
        </p:nvSpPr>
        <p:spPr/>
        <p:txBody>
          <a:bodyPr/>
          <a:lstStyle/>
          <a:p>
            <a:r>
              <a:rPr lang="en-US" altLang="zh-CN" dirty="0"/>
              <a:t>Example</a:t>
            </a:r>
            <a:endParaRPr lang="zh-CN" altLang="en-US" dirty="0"/>
          </a:p>
        </p:txBody>
      </p:sp>
      <p:sp>
        <p:nvSpPr>
          <p:cNvPr id="3" name="灯片编号占位符 2">
            <a:extLst>
              <a:ext uri="{FF2B5EF4-FFF2-40B4-BE49-F238E27FC236}">
                <a16:creationId xmlns:a16="http://schemas.microsoft.com/office/drawing/2014/main" id="{59B16B72-6950-4FAF-9526-6DC41618CD22}"/>
              </a:ext>
            </a:extLst>
          </p:cNvPr>
          <p:cNvSpPr>
            <a:spLocks noGrp="1"/>
          </p:cNvSpPr>
          <p:nvPr>
            <p:ph type="sldNum" sz="quarter" idx="12"/>
          </p:nvPr>
        </p:nvSpPr>
        <p:spPr/>
        <p:txBody>
          <a:bodyPr/>
          <a:lstStyle/>
          <a:p>
            <a:pPr>
              <a:defRPr/>
            </a:pPr>
            <a:fld id="{B5976719-4C93-4032-AE44-9AF0CDE2F195}" type="slidenum">
              <a:rPr lang="en-US" altLang="zh-CN" smtClean="0"/>
              <a:pPr>
                <a:defRPr/>
              </a:pPr>
              <a:t>124</a:t>
            </a:fld>
            <a:endParaRPr lang="en-US" altLang="zh-CN" dirty="0"/>
          </a:p>
        </p:txBody>
      </p:sp>
      <p:pic>
        <p:nvPicPr>
          <p:cNvPr id="309250" name="Picture 2" descr="https://p-blog.csdn.net/images/p_blog_csdn_net/happyhcs/36.JPG">
            <a:extLst>
              <a:ext uri="{FF2B5EF4-FFF2-40B4-BE49-F238E27FC236}">
                <a16:creationId xmlns:a16="http://schemas.microsoft.com/office/drawing/2014/main" id="{0AEFB20B-2D4F-4E87-B636-510A551616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83386" y="1527788"/>
            <a:ext cx="6372225" cy="4705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199548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t>Chapter 8 roadmap</a:t>
            </a:r>
            <a:endParaRPr lang="en-US" dirty="0"/>
          </a:p>
        </p:txBody>
      </p:sp>
      <p:sp>
        <p:nvSpPr>
          <p:cNvPr id="23555" name="Rectangle 3"/>
          <p:cNvSpPr>
            <a:spLocks noGrp="1" noChangeArrowheads="1"/>
          </p:cNvSpPr>
          <p:nvPr>
            <p:ph idx="1"/>
          </p:nvPr>
        </p:nvSpPr>
        <p:spPr/>
        <p:txBody>
          <a:bodyPr>
            <a:normAutofit fontScale="92500" lnSpcReduction="10000"/>
          </a:bodyPr>
          <a:lstStyle/>
          <a:p>
            <a:pPr marL="0" indent="0">
              <a:buNone/>
            </a:pPr>
            <a:r>
              <a:rPr lang="en-US" dirty="0"/>
              <a:t>8.1 What is network security?</a:t>
            </a:r>
          </a:p>
          <a:p>
            <a:pPr marL="0" indent="0">
              <a:buNone/>
            </a:pPr>
            <a:r>
              <a:rPr lang="en-US" dirty="0"/>
              <a:t>8.2 Principles of cryptography</a:t>
            </a:r>
          </a:p>
          <a:p>
            <a:pPr marL="0" indent="0">
              <a:buNone/>
            </a:pPr>
            <a:r>
              <a:rPr lang="en-US" dirty="0"/>
              <a:t>8.3 Message integrity, authentication</a:t>
            </a:r>
          </a:p>
          <a:p>
            <a:pPr marL="0" indent="0">
              <a:buNone/>
            </a:pPr>
            <a:r>
              <a:rPr lang="en-US" dirty="0"/>
              <a:t>8.4 Securing e-mail</a:t>
            </a:r>
          </a:p>
          <a:p>
            <a:pPr marL="0" indent="0">
              <a:buNone/>
            </a:pPr>
            <a:r>
              <a:rPr lang="en-US" dirty="0">
                <a:solidFill>
                  <a:schemeClr val="accent2"/>
                </a:solidFill>
              </a:rPr>
              <a:t>8.5 Securing TCP connections: SSL</a:t>
            </a:r>
          </a:p>
          <a:p>
            <a:pPr marL="0" indent="0">
              <a:buNone/>
            </a:pPr>
            <a:r>
              <a:rPr lang="en-US" dirty="0"/>
              <a:t>8.6 Network layer security: IPsec &amp; VPN</a:t>
            </a:r>
          </a:p>
          <a:p>
            <a:pPr marL="0" indent="0">
              <a:buNone/>
            </a:pPr>
            <a:r>
              <a:rPr lang="en-US" dirty="0"/>
              <a:t>8.7 Securing wireless LANs</a:t>
            </a:r>
          </a:p>
          <a:p>
            <a:pPr marL="0" indent="0">
              <a:buNone/>
            </a:pPr>
            <a:r>
              <a:rPr lang="en-US" dirty="0"/>
              <a:t>8.8 Operational security: firewalls and IDS</a:t>
            </a:r>
          </a:p>
        </p:txBody>
      </p:sp>
      <p:sp>
        <p:nvSpPr>
          <p:cNvPr id="3" name="灯片编号占位符 2"/>
          <p:cNvSpPr>
            <a:spLocks noGrp="1"/>
          </p:cNvSpPr>
          <p:nvPr>
            <p:ph type="sldNum" sz="quarter" idx="12"/>
          </p:nvPr>
        </p:nvSpPr>
        <p:spPr/>
        <p:txBody>
          <a:bodyPr/>
          <a:lstStyle/>
          <a:p>
            <a:pPr>
              <a:defRPr/>
            </a:pPr>
            <a:fld id="{DEDE5757-5941-4466-94C9-99ED3E191645}" type="slidenum">
              <a:rPr lang="en-US" altLang="zh-CN" smtClean="0"/>
              <a:pPr>
                <a:defRPr/>
              </a:pPr>
              <a:t>125</a:t>
            </a:fld>
            <a:endParaRPr lang="en-US" altLang="zh-CN" dirty="0"/>
          </a:p>
        </p:txBody>
      </p:sp>
    </p:spTree>
    <p:extLst>
      <p:ext uri="{BB962C8B-B14F-4D97-AF65-F5344CB8AC3E}">
        <p14:creationId xmlns:p14="http://schemas.microsoft.com/office/powerpoint/2010/main" val="384881249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Unsecure Scenarios</a:t>
            </a:r>
            <a:endParaRPr lang="zh-CN" altLang="en-US" dirty="0"/>
          </a:p>
        </p:txBody>
      </p:sp>
      <p:sp>
        <p:nvSpPr>
          <p:cNvPr id="4" name="灯片编号占位符 3"/>
          <p:cNvSpPr>
            <a:spLocks noGrp="1"/>
          </p:cNvSpPr>
          <p:nvPr>
            <p:ph type="sldNum" sz="quarter" idx="12"/>
          </p:nvPr>
        </p:nvSpPr>
        <p:spPr/>
        <p:txBody>
          <a:bodyPr/>
          <a:lstStyle/>
          <a:p>
            <a:pPr>
              <a:defRPr/>
            </a:pPr>
            <a:fld id="{DEDE5757-5941-4466-94C9-99ED3E191645}" type="slidenum">
              <a:rPr lang="en-US" altLang="zh-CN" smtClean="0"/>
              <a:pPr>
                <a:defRPr/>
              </a:pPr>
              <a:t>126</a:t>
            </a:fld>
            <a:endParaRPr lang="en-US" altLang="zh-CN" dirty="0"/>
          </a:p>
        </p:txBody>
      </p:sp>
      <p:pic>
        <p:nvPicPr>
          <p:cNvPr id="7" name="图片 6"/>
          <p:cNvPicPr>
            <a:picLocks noChangeAspect="1"/>
          </p:cNvPicPr>
          <p:nvPr/>
        </p:nvPicPr>
        <p:blipFill>
          <a:blip r:embed="rId2"/>
          <a:stretch>
            <a:fillRect/>
          </a:stretch>
        </p:blipFill>
        <p:spPr>
          <a:xfrm>
            <a:off x="6258334" y="1784801"/>
            <a:ext cx="4323449" cy="3153763"/>
          </a:xfrm>
          <a:prstGeom prst="rect">
            <a:avLst/>
          </a:prstGeom>
          <a:ln w="12700">
            <a:solidFill>
              <a:schemeClr val="tx1"/>
            </a:solidFill>
          </a:ln>
          <a:effectLst>
            <a:outerShdw blurRad="50800" dist="38100" dir="2700000" algn="tl" rotWithShape="0">
              <a:prstClr val="black">
                <a:alpha val="40000"/>
              </a:prstClr>
            </a:outerShdw>
          </a:effectLst>
        </p:spPr>
      </p:pic>
      <p:pic>
        <p:nvPicPr>
          <p:cNvPr id="8" name="图片 7"/>
          <p:cNvPicPr>
            <a:picLocks noChangeAspect="1"/>
          </p:cNvPicPr>
          <p:nvPr/>
        </p:nvPicPr>
        <p:blipFill>
          <a:blip r:embed="rId3"/>
          <a:stretch>
            <a:fillRect/>
          </a:stretch>
        </p:blipFill>
        <p:spPr>
          <a:xfrm>
            <a:off x="1636088" y="1784801"/>
            <a:ext cx="4206302" cy="3153763"/>
          </a:xfrm>
          <a:prstGeom prst="rect">
            <a:avLst/>
          </a:prstGeom>
          <a:ln w="12700">
            <a:solidFill>
              <a:schemeClr val="tx1"/>
            </a:solidFill>
          </a:ln>
          <a:effectLst>
            <a:outerShdw blurRad="50800" dist="38100" dir="2700000" algn="tl" rotWithShape="0">
              <a:prstClr val="black">
                <a:alpha val="40000"/>
              </a:prstClr>
            </a:outerShdw>
          </a:effectLst>
        </p:spPr>
      </p:pic>
      <p:sp>
        <p:nvSpPr>
          <p:cNvPr id="9" name="文本框 8"/>
          <p:cNvSpPr txBox="1"/>
          <p:nvPr/>
        </p:nvSpPr>
        <p:spPr>
          <a:xfrm>
            <a:off x="2003748" y="5272425"/>
            <a:ext cx="3180230" cy="707886"/>
          </a:xfrm>
          <a:prstGeom prst="rect">
            <a:avLst/>
          </a:prstGeom>
          <a:noFill/>
          <a:ln>
            <a:noFill/>
          </a:ln>
        </p:spPr>
        <p:txBody>
          <a:bodyPr wrap="none" rtlCol="0">
            <a:spAutoFit/>
          </a:bodyPr>
          <a:lstStyle/>
          <a:p>
            <a:pPr algn="ctr"/>
            <a:r>
              <a:rPr lang="en-US" altLang="zh-CN" sz="2000" b="1" dirty="0">
                <a:solidFill>
                  <a:schemeClr val="accent2"/>
                </a:solidFill>
                <a:latin typeface="+mn-lt"/>
                <a:ea typeface="+mn-ea"/>
              </a:rPr>
              <a:t>Using unsure TCP connection</a:t>
            </a:r>
          </a:p>
          <a:p>
            <a:pPr algn="ctr"/>
            <a:r>
              <a:rPr lang="en-US" altLang="zh-CN" sz="2000" b="1" dirty="0">
                <a:solidFill>
                  <a:schemeClr val="accent2"/>
                </a:solidFill>
                <a:latin typeface="+mn-lt"/>
                <a:ea typeface="+mn-ea"/>
              </a:rPr>
              <a:t>Data may be intercepted</a:t>
            </a:r>
            <a:endParaRPr lang="zh-CN" altLang="en-US" sz="2000" b="1" dirty="0">
              <a:solidFill>
                <a:schemeClr val="accent2"/>
              </a:solidFill>
              <a:latin typeface="+mn-lt"/>
              <a:ea typeface="+mn-ea"/>
            </a:endParaRPr>
          </a:p>
        </p:txBody>
      </p:sp>
      <p:sp>
        <p:nvSpPr>
          <p:cNvPr id="10" name="文本框 9"/>
          <p:cNvSpPr txBox="1"/>
          <p:nvPr/>
        </p:nvSpPr>
        <p:spPr>
          <a:xfrm>
            <a:off x="7091264" y="5272425"/>
            <a:ext cx="2410788" cy="707886"/>
          </a:xfrm>
          <a:prstGeom prst="rect">
            <a:avLst/>
          </a:prstGeom>
          <a:noFill/>
          <a:ln>
            <a:noFill/>
          </a:ln>
        </p:spPr>
        <p:txBody>
          <a:bodyPr wrap="none" rtlCol="0">
            <a:spAutoFit/>
          </a:bodyPr>
          <a:lstStyle/>
          <a:p>
            <a:pPr algn="ctr"/>
            <a:r>
              <a:rPr lang="en-US" altLang="zh-CN" sz="2000" b="1" dirty="0">
                <a:solidFill>
                  <a:schemeClr val="accent4">
                    <a:lumMod val="90000"/>
                    <a:lumOff val="10000"/>
                  </a:schemeClr>
                </a:solidFill>
                <a:latin typeface="+mn-lt"/>
                <a:ea typeface="+mn-ea"/>
              </a:rPr>
              <a:t>Using SSL connection</a:t>
            </a:r>
          </a:p>
          <a:p>
            <a:pPr algn="ctr"/>
            <a:r>
              <a:rPr lang="en-US" altLang="zh-CN" sz="2000" b="1" dirty="0">
                <a:solidFill>
                  <a:schemeClr val="accent4">
                    <a:lumMod val="90000"/>
                    <a:lumOff val="10000"/>
                  </a:schemeClr>
                </a:solidFill>
                <a:latin typeface="+mn-lt"/>
                <a:ea typeface="+mn-ea"/>
              </a:rPr>
              <a:t>Data are confidential.</a:t>
            </a:r>
            <a:endParaRPr lang="zh-CN" altLang="en-US" sz="2000" b="1" dirty="0">
              <a:solidFill>
                <a:schemeClr val="accent4">
                  <a:lumMod val="90000"/>
                  <a:lumOff val="10000"/>
                </a:schemeClr>
              </a:solidFill>
              <a:latin typeface="+mn-lt"/>
              <a:ea typeface="+mn-ea"/>
            </a:endParaRPr>
          </a:p>
        </p:txBody>
      </p:sp>
    </p:spTree>
    <p:extLst>
      <p:ext uri="{BB962C8B-B14F-4D97-AF65-F5344CB8AC3E}">
        <p14:creationId xmlns:p14="http://schemas.microsoft.com/office/powerpoint/2010/main" val="147573697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BC6DEDE-478B-497B-B35E-E7DFBFED1BE4}"/>
              </a:ext>
            </a:extLst>
          </p:cNvPr>
          <p:cNvSpPr>
            <a:spLocks noGrp="1"/>
          </p:cNvSpPr>
          <p:nvPr>
            <p:ph type="title"/>
          </p:nvPr>
        </p:nvSpPr>
        <p:spPr/>
        <p:txBody>
          <a:bodyPr/>
          <a:lstStyle/>
          <a:p>
            <a:r>
              <a:rPr lang="en-US" altLang="zh-CN" dirty="0"/>
              <a:t>Possible Attacks on TCP</a:t>
            </a:r>
            <a:endParaRPr lang="zh-CN" altLang="en-US" dirty="0"/>
          </a:p>
        </p:txBody>
      </p:sp>
      <p:sp>
        <p:nvSpPr>
          <p:cNvPr id="3" name="灯片编号占位符 2">
            <a:extLst>
              <a:ext uri="{FF2B5EF4-FFF2-40B4-BE49-F238E27FC236}">
                <a16:creationId xmlns:a16="http://schemas.microsoft.com/office/drawing/2014/main" id="{94E9CB77-8443-421D-ACF1-B6B1C9F6DFF4}"/>
              </a:ext>
            </a:extLst>
          </p:cNvPr>
          <p:cNvSpPr>
            <a:spLocks noGrp="1"/>
          </p:cNvSpPr>
          <p:nvPr>
            <p:ph type="sldNum" sz="quarter" idx="12"/>
          </p:nvPr>
        </p:nvSpPr>
        <p:spPr/>
        <p:txBody>
          <a:bodyPr/>
          <a:lstStyle/>
          <a:p>
            <a:pPr>
              <a:defRPr/>
            </a:pPr>
            <a:fld id="{B5976719-4C93-4032-AE44-9AF0CDE2F195}" type="slidenum">
              <a:rPr lang="en-US" altLang="zh-CN" smtClean="0"/>
              <a:pPr>
                <a:defRPr/>
              </a:pPr>
              <a:t>127</a:t>
            </a:fld>
            <a:endParaRPr lang="en-US" altLang="zh-CN" dirty="0"/>
          </a:p>
        </p:txBody>
      </p:sp>
      <p:sp>
        <p:nvSpPr>
          <p:cNvPr id="4" name="文本框 3">
            <a:extLst>
              <a:ext uri="{FF2B5EF4-FFF2-40B4-BE49-F238E27FC236}">
                <a16:creationId xmlns:a16="http://schemas.microsoft.com/office/drawing/2014/main" id="{0C31A395-7BF9-41DF-982F-0995AB06AE4B}"/>
              </a:ext>
            </a:extLst>
          </p:cNvPr>
          <p:cNvSpPr txBox="1"/>
          <p:nvPr/>
        </p:nvSpPr>
        <p:spPr>
          <a:xfrm>
            <a:off x="1708760" y="4867276"/>
            <a:ext cx="1154482" cy="830997"/>
          </a:xfrm>
          <a:prstGeom prst="rect">
            <a:avLst/>
          </a:prstGeom>
          <a:noFill/>
        </p:spPr>
        <p:txBody>
          <a:bodyPr wrap="none" rtlCol="0">
            <a:spAutoFit/>
          </a:bodyPr>
          <a:lstStyle/>
          <a:p>
            <a:pPr algn="ctr"/>
            <a:r>
              <a:rPr lang="en-US" altLang="zh-CN" b="1" dirty="0">
                <a:latin typeface="+mn-lt"/>
              </a:rPr>
              <a:t>Alice</a:t>
            </a:r>
          </a:p>
          <a:p>
            <a:pPr algn="ctr"/>
            <a:r>
              <a:rPr lang="en-US" altLang="zh-CN" b="1" dirty="0">
                <a:latin typeface="+mn-lt"/>
              </a:rPr>
              <a:t>process</a:t>
            </a:r>
            <a:endParaRPr lang="zh-CN" altLang="en-US" b="1" dirty="0">
              <a:latin typeface="+mn-lt"/>
            </a:endParaRPr>
          </a:p>
        </p:txBody>
      </p:sp>
      <p:sp>
        <p:nvSpPr>
          <p:cNvPr id="5" name="文本框 4">
            <a:extLst>
              <a:ext uri="{FF2B5EF4-FFF2-40B4-BE49-F238E27FC236}">
                <a16:creationId xmlns:a16="http://schemas.microsoft.com/office/drawing/2014/main" id="{29B4A855-BC7E-4B05-86D6-6753C6C7CD05}"/>
              </a:ext>
            </a:extLst>
          </p:cNvPr>
          <p:cNvSpPr txBox="1"/>
          <p:nvPr/>
        </p:nvSpPr>
        <p:spPr>
          <a:xfrm>
            <a:off x="9252560" y="4867276"/>
            <a:ext cx="1154482" cy="830997"/>
          </a:xfrm>
          <a:prstGeom prst="rect">
            <a:avLst/>
          </a:prstGeom>
          <a:noFill/>
        </p:spPr>
        <p:txBody>
          <a:bodyPr wrap="none" rtlCol="0">
            <a:spAutoFit/>
          </a:bodyPr>
          <a:lstStyle/>
          <a:p>
            <a:pPr algn="ctr"/>
            <a:r>
              <a:rPr lang="en-US" altLang="zh-CN" b="1" dirty="0">
                <a:latin typeface="+mn-lt"/>
              </a:rPr>
              <a:t>Bob</a:t>
            </a:r>
          </a:p>
          <a:p>
            <a:pPr algn="ctr"/>
            <a:r>
              <a:rPr lang="en-US" altLang="zh-CN" b="1" dirty="0">
                <a:latin typeface="+mn-lt"/>
              </a:rPr>
              <a:t>process</a:t>
            </a:r>
            <a:endParaRPr lang="zh-CN" altLang="en-US" b="1" dirty="0">
              <a:latin typeface="+mn-lt"/>
            </a:endParaRPr>
          </a:p>
        </p:txBody>
      </p:sp>
      <p:pic>
        <p:nvPicPr>
          <p:cNvPr id="6" name="图片 5">
            <a:extLst>
              <a:ext uri="{FF2B5EF4-FFF2-40B4-BE49-F238E27FC236}">
                <a16:creationId xmlns:a16="http://schemas.microsoft.com/office/drawing/2014/main" id="{3FDA7490-F888-456D-997E-8D17AA977C9A}"/>
              </a:ext>
            </a:extLst>
          </p:cNvPr>
          <p:cNvPicPr>
            <a:picLocks noChangeAspect="1"/>
          </p:cNvPicPr>
          <p:nvPr/>
        </p:nvPicPr>
        <p:blipFill>
          <a:blip r:embed="rId2" cstate="email">
            <a:extLst>
              <a:ext uri="{BEBA8EAE-BF5A-486C-A8C5-ECC9F3942E4B}">
                <a14:imgProps xmlns:a14="http://schemas.microsoft.com/office/drawing/2010/main">
                  <a14:imgLayer r:embed="rId3">
                    <a14:imgEffect>
                      <a14:backgroundRemoval t="0" b="99194" l="893" r="100000">
                        <a14:foregroundMark x1="25893" y1="82258" x2="25893" y2="82258"/>
                        <a14:foregroundMark x1="41964" y1="69355" x2="8036" y2="87903"/>
                        <a14:foregroundMark x1="77679" y1="68548" x2="99107" y2="80645"/>
                        <a14:foregroundMark x1="31250" y1="70968" x2="893" y2="90323"/>
                        <a14:foregroundMark x1="43750" y1="16935" x2="82143" y2="46774"/>
                        <a14:foregroundMark x1="33929" y1="20968" x2="27679" y2="57258"/>
                        <a14:foregroundMark x1="15179" y1="57258" x2="38393" y2="67742"/>
                        <a14:foregroundMark x1="75893" y1="76613" x2="92857" y2="91129"/>
                        <a14:foregroundMark x1="64286" y1="83065" x2="72321" y2="95161"/>
                        <a14:foregroundMark x1="48214" y1="79839" x2="68750" y2="94355"/>
                        <a14:foregroundMark x1="27679" y1="92742" x2="65179" y2="87097"/>
                      </a14:backgroundRemoval>
                    </a14:imgEffect>
                  </a14:imgLayer>
                </a14:imgProps>
              </a:ext>
              <a:ext uri="{28A0092B-C50C-407E-A947-70E740481C1C}">
                <a14:useLocalDpi xmlns:a14="http://schemas.microsoft.com/office/drawing/2010/main"/>
              </a:ext>
            </a:extLst>
          </a:blip>
          <a:stretch>
            <a:fillRect/>
          </a:stretch>
        </p:blipFill>
        <p:spPr>
          <a:xfrm>
            <a:off x="1962704" y="4030703"/>
            <a:ext cx="646592" cy="715870"/>
          </a:xfrm>
          <a:prstGeom prst="rect">
            <a:avLst/>
          </a:prstGeom>
        </p:spPr>
      </p:pic>
      <p:pic>
        <p:nvPicPr>
          <p:cNvPr id="7" name="图片 6">
            <a:extLst>
              <a:ext uri="{FF2B5EF4-FFF2-40B4-BE49-F238E27FC236}">
                <a16:creationId xmlns:a16="http://schemas.microsoft.com/office/drawing/2014/main" id="{C2E82FFF-C231-4507-8B37-9DA0A6633C10}"/>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0" b="100000" l="0" r="100000">
                        <a14:foregroundMark x1="30147" y1="29323" x2="58824" y2="11278"/>
                        <a14:foregroundMark x1="38971" y1="45865" x2="66912" y2="24060"/>
                        <a14:foregroundMark x1="17647" y1="72180" x2="27206" y2="90226"/>
                        <a14:foregroundMark x1="35294" y1="66917" x2="59559" y2="87218"/>
                        <a14:foregroundMark x1="67647" y1="70677" x2="88971" y2="89474"/>
                        <a14:foregroundMark x1="97059" y1="90977" x2="77941" y2="72180"/>
                        <a14:foregroundMark x1="18382" y1="95489" x2="19118" y2="70677"/>
                        <a14:foregroundMark x1="52941" y1="53383" x2="51471" y2="75940"/>
                        <a14:foregroundMark x1="7353" y1="76692" x2="15441" y2="87970"/>
                        <a14:foregroundMark x1="6618" y1="91729" x2="12500" y2="89474"/>
                        <a14:foregroundMark x1="56618" y1="60150" x2="55882" y2="72180"/>
                        <a14:foregroundMark x1="46324" y1="58647" x2="44118" y2="69925"/>
                        <a14:foregroundMark x1="79412" y1="93985" x2="64706" y2="87970"/>
                        <a14:foregroundMark x1="58824" y1="53383" x2="58824" y2="38346"/>
                        <a14:foregroundMark x1="58824" y1="18045" x2="71324" y2="25564"/>
                        <a14:foregroundMark x1="50000" y1="10526" x2="66912" y2="7519"/>
                        <a14:foregroundMark x1="37500" y1="14286" x2="48529" y2="5263"/>
                        <a14:foregroundMark x1="30882" y1="26316" x2="38235" y2="11278"/>
                      </a14:backgroundRemoval>
                    </a14:imgEffect>
                  </a14:imgLayer>
                </a14:imgProps>
              </a:ext>
            </a:extLst>
          </a:blip>
          <a:stretch>
            <a:fillRect/>
          </a:stretch>
        </p:blipFill>
        <p:spPr>
          <a:xfrm>
            <a:off x="9448927" y="4030703"/>
            <a:ext cx="685455" cy="670334"/>
          </a:xfrm>
          <a:prstGeom prst="rect">
            <a:avLst/>
          </a:prstGeom>
        </p:spPr>
      </p:pic>
      <p:pic>
        <p:nvPicPr>
          <p:cNvPr id="8" name="Picture 6" descr="Eve">
            <a:extLst>
              <a:ext uri="{FF2B5EF4-FFF2-40B4-BE49-F238E27FC236}">
                <a16:creationId xmlns:a16="http://schemas.microsoft.com/office/drawing/2014/main" id="{0C1C9419-8065-4C3C-A357-1DB956E1920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06924" y="5986166"/>
            <a:ext cx="696823" cy="8337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文本框 8">
            <a:extLst>
              <a:ext uri="{FF2B5EF4-FFF2-40B4-BE49-F238E27FC236}">
                <a16:creationId xmlns:a16="http://schemas.microsoft.com/office/drawing/2014/main" id="{BF40F72B-AA63-4848-9689-A376E526F6E1}"/>
              </a:ext>
            </a:extLst>
          </p:cNvPr>
          <p:cNvSpPr txBox="1"/>
          <p:nvPr/>
        </p:nvSpPr>
        <p:spPr>
          <a:xfrm>
            <a:off x="6295326" y="6172200"/>
            <a:ext cx="635110" cy="461665"/>
          </a:xfrm>
          <a:prstGeom prst="rect">
            <a:avLst/>
          </a:prstGeom>
          <a:noFill/>
        </p:spPr>
        <p:txBody>
          <a:bodyPr wrap="none" rtlCol="0">
            <a:spAutoFit/>
          </a:bodyPr>
          <a:lstStyle/>
          <a:p>
            <a:pPr algn="ctr"/>
            <a:r>
              <a:rPr lang="en-US" altLang="zh-CN" b="1" dirty="0">
                <a:latin typeface="+mn-lt"/>
              </a:rPr>
              <a:t>Eve</a:t>
            </a:r>
            <a:endParaRPr lang="zh-CN" altLang="en-US" b="1" dirty="0">
              <a:latin typeface="+mn-lt"/>
            </a:endParaRPr>
          </a:p>
        </p:txBody>
      </p:sp>
      <p:cxnSp>
        <p:nvCxnSpPr>
          <p:cNvPr id="10" name="直接箭头连接符 9">
            <a:extLst>
              <a:ext uri="{FF2B5EF4-FFF2-40B4-BE49-F238E27FC236}">
                <a16:creationId xmlns:a16="http://schemas.microsoft.com/office/drawing/2014/main" id="{EE8DCD6E-9108-489C-B40B-FFA6085072EE}"/>
              </a:ext>
            </a:extLst>
          </p:cNvPr>
          <p:cNvCxnSpPr/>
          <p:nvPr/>
        </p:nvCxnSpPr>
        <p:spPr bwMode="auto">
          <a:xfrm>
            <a:off x="2756030" y="4701037"/>
            <a:ext cx="6495432" cy="0"/>
          </a:xfrm>
          <a:prstGeom prst="straightConnector1">
            <a:avLst/>
          </a:prstGeom>
          <a:solidFill>
            <a:schemeClr val="accent1"/>
          </a:solidFill>
          <a:ln w="76200" cap="flat" cmpd="sng" algn="ctr">
            <a:solidFill>
              <a:schemeClr val="tx1"/>
            </a:solidFill>
            <a:prstDash val="sysDot"/>
            <a:round/>
            <a:headEnd type="none" w="med" len="med"/>
            <a:tailEnd type="stealth" w="lg" len="lg"/>
          </a:ln>
          <a:effectLst/>
        </p:spPr>
      </p:cxnSp>
      <p:cxnSp>
        <p:nvCxnSpPr>
          <p:cNvPr id="11" name="直接箭头连接符 10">
            <a:extLst>
              <a:ext uri="{FF2B5EF4-FFF2-40B4-BE49-F238E27FC236}">
                <a16:creationId xmlns:a16="http://schemas.microsoft.com/office/drawing/2014/main" id="{3DCD471A-011E-4CBA-B3A1-026D8E3ABBB2}"/>
              </a:ext>
            </a:extLst>
          </p:cNvPr>
          <p:cNvCxnSpPr>
            <a:cxnSpLocks/>
          </p:cNvCxnSpPr>
          <p:nvPr/>
        </p:nvCxnSpPr>
        <p:spPr bwMode="auto">
          <a:xfrm>
            <a:off x="4963710" y="4810239"/>
            <a:ext cx="636990" cy="1085736"/>
          </a:xfrm>
          <a:prstGeom prst="straightConnector1">
            <a:avLst/>
          </a:prstGeom>
          <a:solidFill>
            <a:schemeClr val="accent1"/>
          </a:solidFill>
          <a:ln w="47625" cap="flat" cmpd="sng" algn="ctr">
            <a:solidFill>
              <a:schemeClr val="accent5"/>
            </a:solidFill>
            <a:prstDash val="sysDash"/>
            <a:round/>
            <a:headEnd type="none" w="med" len="med"/>
            <a:tailEnd type="stealth" w="lg" len="lg"/>
          </a:ln>
          <a:effectLst/>
        </p:spPr>
      </p:cxnSp>
      <p:cxnSp>
        <p:nvCxnSpPr>
          <p:cNvPr id="12" name="直接箭头连接符 11">
            <a:extLst>
              <a:ext uri="{FF2B5EF4-FFF2-40B4-BE49-F238E27FC236}">
                <a16:creationId xmlns:a16="http://schemas.microsoft.com/office/drawing/2014/main" id="{A4EF7D8A-E489-429C-A39E-0810CA4381C9}"/>
              </a:ext>
            </a:extLst>
          </p:cNvPr>
          <p:cNvCxnSpPr>
            <a:cxnSpLocks/>
          </p:cNvCxnSpPr>
          <p:nvPr/>
        </p:nvCxnSpPr>
        <p:spPr bwMode="auto">
          <a:xfrm flipV="1">
            <a:off x="5806278" y="4829251"/>
            <a:ext cx="394936" cy="1066724"/>
          </a:xfrm>
          <a:prstGeom prst="straightConnector1">
            <a:avLst/>
          </a:prstGeom>
          <a:solidFill>
            <a:schemeClr val="accent1"/>
          </a:solidFill>
          <a:ln w="47625" cap="flat" cmpd="sng" algn="ctr">
            <a:solidFill>
              <a:schemeClr val="accent5"/>
            </a:solidFill>
            <a:prstDash val="sysDash"/>
            <a:round/>
            <a:headEnd type="none" w="med" len="med"/>
            <a:tailEnd type="stealth" w="lg" len="lg"/>
          </a:ln>
          <a:effectLst/>
        </p:spPr>
      </p:cxnSp>
      <p:pic>
        <p:nvPicPr>
          <p:cNvPr id="13" name="图片 12">
            <a:extLst>
              <a:ext uri="{FF2B5EF4-FFF2-40B4-BE49-F238E27FC236}">
                <a16:creationId xmlns:a16="http://schemas.microsoft.com/office/drawing/2014/main" id="{97ABFA37-0569-4792-B269-803F34A186C1}"/>
              </a:ext>
            </a:extLst>
          </p:cNvPr>
          <p:cNvPicPr>
            <a:picLocks noChangeAspect="1"/>
          </p:cNvPicPr>
          <p:nvPr/>
        </p:nvPicPr>
        <p:blipFill>
          <a:blip r:embed="rId7"/>
          <a:stretch>
            <a:fillRect/>
          </a:stretch>
        </p:blipFill>
        <p:spPr>
          <a:xfrm>
            <a:off x="1733246" y="2030627"/>
            <a:ext cx="2469124" cy="1685694"/>
          </a:xfrm>
          <a:prstGeom prst="rect">
            <a:avLst/>
          </a:prstGeom>
        </p:spPr>
      </p:pic>
      <p:pic>
        <p:nvPicPr>
          <p:cNvPr id="14" name="图片 13">
            <a:extLst>
              <a:ext uri="{FF2B5EF4-FFF2-40B4-BE49-F238E27FC236}">
                <a16:creationId xmlns:a16="http://schemas.microsoft.com/office/drawing/2014/main" id="{ACFB4DC9-57DC-453E-AD20-E1A45542409C}"/>
              </a:ext>
            </a:extLst>
          </p:cNvPr>
          <p:cNvPicPr>
            <a:picLocks noChangeAspect="1"/>
          </p:cNvPicPr>
          <p:nvPr/>
        </p:nvPicPr>
        <p:blipFill>
          <a:blip r:embed="rId7"/>
          <a:stretch>
            <a:fillRect/>
          </a:stretch>
        </p:blipFill>
        <p:spPr>
          <a:xfrm>
            <a:off x="7684652" y="2030627"/>
            <a:ext cx="2469124" cy="1685694"/>
          </a:xfrm>
          <a:prstGeom prst="rect">
            <a:avLst/>
          </a:prstGeom>
        </p:spPr>
      </p:pic>
      <p:sp>
        <p:nvSpPr>
          <p:cNvPr id="15" name="文本框 14">
            <a:extLst>
              <a:ext uri="{FF2B5EF4-FFF2-40B4-BE49-F238E27FC236}">
                <a16:creationId xmlns:a16="http://schemas.microsoft.com/office/drawing/2014/main" id="{50C5E6C1-03E3-44F5-B913-B172ACA9A86D}"/>
              </a:ext>
            </a:extLst>
          </p:cNvPr>
          <p:cNvSpPr txBox="1"/>
          <p:nvPr/>
        </p:nvSpPr>
        <p:spPr>
          <a:xfrm>
            <a:off x="3568859" y="5051941"/>
            <a:ext cx="971740" cy="461665"/>
          </a:xfrm>
          <a:prstGeom prst="rect">
            <a:avLst/>
          </a:prstGeom>
          <a:noFill/>
        </p:spPr>
        <p:txBody>
          <a:bodyPr wrap="none" rtlCol="0">
            <a:spAutoFit/>
          </a:bodyPr>
          <a:lstStyle/>
          <a:p>
            <a:pPr algn="ctr"/>
            <a:r>
              <a:rPr lang="en-US" altLang="zh-CN" dirty="0">
                <a:latin typeface="+mn-lt"/>
              </a:rPr>
              <a:t>routers</a:t>
            </a:r>
            <a:endParaRPr lang="zh-CN" altLang="en-US" dirty="0">
              <a:latin typeface="+mn-lt"/>
            </a:endParaRPr>
          </a:p>
        </p:txBody>
      </p:sp>
      <p:sp>
        <p:nvSpPr>
          <p:cNvPr id="16" name="文本框 15">
            <a:extLst>
              <a:ext uri="{FF2B5EF4-FFF2-40B4-BE49-F238E27FC236}">
                <a16:creationId xmlns:a16="http://schemas.microsoft.com/office/drawing/2014/main" id="{AB1493C9-62BD-443C-A363-B3749686735C}"/>
              </a:ext>
            </a:extLst>
          </p:cNvPr>
          <p:cNvSpPr txBox="1"/>
          <p:nvPr/>
        </p:nvSpPr>
        <p:spPr>
          <a:xfrm>
            <a:off x="7213685" y="5051941"/>
            <a:ext cx="971740" cy="461665"/>
          </a:xfrm>
          <a:prstGeom prst="rect">
            <a:avLst/>
          </a:prstGeom>
          <a:noFill/>
        </p:spPr>
        <p:txBody>
          <a:bodyPr wrap="none" rtlCol="0">
            <a:spAutoFit/>
          </a:bodyPr>
          <a:lstStyle/>
          <a:p>
            <a:pPr algn="ctr"/>
            <a:r>
              <a:rPr lang="en-US" altLang="zh-CN" dirty="0">
                <a:latin typeface="+mn-lt"/>
              </a:rPr>
              <a:t>routers</a:t>
            </a:r>
            <a:endParaRPr lang="zh-CN" altLang="en-US" dirty="0">
              <a:latin typeface="+mn-lt"/>
            </a:endParaRPr>
          </a:p>
        </p:txBody>
      </p:sp>
      <p:sp>
        <p:nvSpPr>
          <p:cNvPr id="19" name="Line 6">
            <a:extLst>
              <a:ext uri="{FF2B5EF4-FFF2-40B4-BE49-F238E27FC236}">
                <a16:creationId xmlns:a16="http://schemas.microsoft.com/office/drawing/2014/main" id="{40320FB3-E1C6-4BCB-B1FB-F5589AA6F0F6}"/>
              </a:ext>
            </a:extLst>
          </p:cNvPr>
          <p:cNvSpPr>
            <a:spLocks noChangeShapeType="1"/>
          </p:cNvSpPr>
          <p:nvPr/>
        </p:nvSpPr>
        <p:spPr bwMode="auto">
          <a:xfrm>
            <a:off x="4305362" y="1638220"/>
            <a:ext cx="3697288" cy="261938"/>
          </a:xfrm>
          <a:prstGeom prst="line">
            <a:avLst/>
          </a:prstGeom>
          <a:noFill/>
          <a:ln w="57150">
            <a:solidFill>
              <a:schemeClr val="accent3">
                <a:lumMod val="75000"/>
              </a:schemeClr>
            </a:solidFill>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sz="1800" dirty="0">
              <a:latin typeface="+mn-lt"/>
            </a:endParaRPr>
          </a:p>
        </p:txBody>
      </p:sp>
      <p:sp>
        <p:nvSpPr>
          <p:cNvPr id="20" name="Line 8">
            <a:extLst>
              <a:ext uri="{FF2B5EF4-FFF2-40B4-BE49-F238E27FC236}">
                <a16:creationId xmlns:a16="http://schemas.microsoft.com/office/drawing/2014/main" id="{360507F7-5878-40B0-A91F-8415ABD5E335}"/>
              </a:ext>
            </a:extLst>
          </p:cNvPr>
          <p:cNvSpPr>
            <a:spLocks noChangeShapeType="1"/>
          </p:cNvSpPr>
          <p:nvPr/>
        </p:nvSpPr>
        <p:spPr bwMode="auto">
          <a:xfrm flipH="1">
            <a:off x="4270437" y="2025570"/>
            <a:ext cx="3697288" cy="261938"/>
          </a:xfrm>
          <a:prstGeom prst="line">
            <a:avLst/>
          </a:prstGeom>
          <a:noFill/>
          <a:ln w="57150">
            <a:solidFill>
              <a:schemeClr val="accent3">
                <a:lumMod val="75000"/>
              </a:schemeClr>
            </a:solidFill>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sz="1800" dirty="0">
              <a:latin typeface="+mn-lt"/>
            </a:endParaRPr>
          </a:p>
        </p:txBody>
      </p:sp>
      <p:sp>
        <p:nvSpPr>
          <p:cNvPr id="21" name="Line 9">
            <a:extLst>
              <a:ext uri="{FF2B5EF4-FFF2-40B4-BE49-F238E27FC236}">
                <a16:creationId xmlns:a16="http://schemas.microsoft.com/office/drawing/2014/main" id="{6F01E509-3647-4659-85B1-5ADA5E4910EE}"/>
              </a:ext>
            </a:extLst>
          </p:cNvPr>
          <p:cNvSpPr>
            <a:spLocks noChangeShapeType="1"/>
          </p:cNvSpPr>
          <p:nvPr/>
        </p:nvSpPr>
        <p:spPr bwMode="auto">
          <a:xfrm>
            <a:off x="4321237" y="2497059"/>
            <a:ext cx="3697288" cy="261937"/>
          </a:xfrm>
          <a:prstGeom prst="line">
            <a:avLst/>
          </a:prstGeom>
          <a:noFill/>
          <a:ln w="57150">
            <a:solidFill>
              <a:schemeClr val="accent3">
                <a:lumMod val="75000"/>
              </a:schemeClr>
            </a:solidFill>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sz="1800" dirty="0">
              <a:latin typeface="+mn-lt"/>
            </a:endParaRPr>
          </a:p>
        </p:txBody>
      </p:sp>
      <p:sp>
        <p:nvSpPr>
          <p:cNvPr id="22" name="Line 16">
            <a:extLst>
              <a:ext uri="{FF2B5EF4-FFF2-40B4-BE49-F238E27FC236}">
                <a16:creationId xmlns:a16="http://schemas.microsoft.com/office/drawing/2014/main" id="{C5077CF4-0B20-402C-B241-DF821FBFEE26}"/>
              </a:ext>
            </a:extLst>
          </p:cNvPr>
          <p:cNvSpPr>
            <a:spLocks noChangeShapeType="1"/>
          </p:cNvSpPr>
          <p:nvPr/>
        </p:nvSpPr>
        <p:spPr bwMode="auto">
          <a:xfrm>
            <a:off x="4287902" y="3476754"/>
            <a:ext cx="3732208" cy="303674"/>
          </a:xfrm>
          <a:prstGeom prst="line">
            <a:avLst/>
          </a:prstGeom>
          <a:noFill/>
          <a:ln w="57150">
            <a:solidFill>
              <a:schemeClr val="tx1"/>
            </a:solidFill>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sz="1800" dirty="0">
              <a:latin typeface="+mn-lt"/>
            </a:endParaRPr>
          </a:p>
        </p:txBody>
      </p:sp>
      <p:cxnSp>
        <p:nvCxnSpPr>
          <p:cNvPr id="23" name="直接箭头连接符 22">
            <a:extLst>
              <a:ext uri="{FF2B5EF4-FFF2-40B4-BE49-F238E27FC236}">
                <a16:creationId xmlns:a16="http://schemas.microsoft.com/office/drawing/2014/main" id="{274A61F3-9009-4CF2-9555-FC0BA54F3A46}"/>
              </a:ext>
            </a:extLst>
          </p:cNvPr>
          <p:cNvCxnSpPr/>
          <p:nvPr/>
        </p:nvCxnSpPr>
        <p:spPr bwMode="auto">
          <a:xfrm>
            <a:off x="4270437" y="1285795"/>
            <a:ext cx="0" cy="3155086"/>
          </a:xfrm>
          <a:prstGeom prst="straightConnector1">
            <a:avLst/>
          </a:prstGeom>
          <a:ln w="79375">
            <a:solidFill>
              <a:schemeClr val="accent5"/>
            </a:solidFill>
            <a:prstDash val="sysDash"/>
            <a:headEnd type="none" w="med" len="med"/>
            <a:tailEnd type="stealth" w="lg" len="lg"/>
          </a:ln>
        </p:spPr>
        <p:style>
          <a:lnRef idx="1">
            <a:schemeClr val="dk1"/>
          </a:lnRef>
          <a:fillRef idx="0">
            <a:schemeClr val="dk1"/>
          </a:fillRef>
          <a:effectRef idx="0">
            <a:schemeClr val="dk1"/>
          </a:effectRef>
          <a:fontRef idx="minor">
            <a:schemeClr val="tx1"/>
          </a:fontRef>
        </p:style>
      </p:cxnSp>
      <p:cxnSp>
        <p:nvCxnSpPr>
          <p:cNvPr id="24" name="直接箭头连接符 23">
            <a:extLst>
              <a:ext uri="{FF2B5EF4-FFF2-40B4-BE49-F238E27FC236}">
                <a16:creationId xmlns:a16="http://schemas.microsoft.com/office/drawing/2014/main" id="{9DDB4A16-C020-42BF-878C-14D95672340F}"/>
              </a:ext>
            </a:extLst>
          </p:cNvPr>
          <p:cNvCxnSpPr/>
          <p:nvPr/>
        </p:nvCxnSpPr>
        <p:spPr bwMode="auto">
          <a:xfrm>
            <a:off x="7989632" y="1285795"/>
            <a:ext cx="0" cy="3155086"/>
          </a:xfrm>
          <a:prstGeom prst="straightConnector1">
            <a:avLst/>
          </a:prstGeom>
          <a:ln w="79375">
            <a:solidFill>
              <a:schemeClr val="accent5"/>
            </a:solidFill>
            <a:prstDash val="sysDash"/>
            <a:headEnd type="none" w="med" len="med"/>
            <a:tailEnd type="stealth" w="lg" len="lg"/>
          </a:ln>
        </p:spPr>
        <p:style>
          <a:lnRef idx="1">
            <a:schemeClr val="dk1"/>
          </a:lnRef>
          <a:fillRef idx="0">
            <a:schemeClr val="dk1"/>
          </a:fillRef>
          <a:effectRef idx="0">
            <a:schemeClr val="dk1"/>
          </a:effectRef>
          <a:fontRef idx="minor">
            <a:schemeClr val="tx1"/>
          </a:fontRef>
        </p:style>
      </p:cxnSp>
      <p:sp>
        <p:nvSpPr>
          <p:cNvPr id="25" name="文本框 24">
            <a:extLst>
              <a:ext uri="{FF2B5EF4-FFF2-40B4-BE49-F238E27FC236}">
                <a16:creationId xmlns:a16="http://schemas.microsoft.com/office/drawing/2014/main" id="{CAB120F8-AB87-4C87-A042-AF8C2C755391}"/>
              </a:ext>
            </a:extLst>
          </p:cNvPr>
          <p:cNvSpPr txBox="1"/>
          <p:nvPr/>
        </p:nvSpPr>
        <p:spPr>
          <a:xfrm>
            <a:off x="4619041" y="1144225"/>
            <a:ext cx="574196" cy="369332"/>
          </a:xfrm>
          <a:prstGeom prst="rect">
            <a:avLst/>
          </a:prstGeom>
          <a:noFill/>
        </p:spPr>
        <p:txBody>
          <a:bodyPr wrap="none" rtlCol="0">
            <a:spAutoFit/>
          </a:bodyPr>
          <a:lstStyle/>
          <a:p>
            <a:pPr algn="ctr"/>
            <a:r>
              <a:rPr lang="en-US" altLang="zh-CN" sz="1800" dirty="0">
                <a:latin typeface="+mn-lt"/>
              </a:rPr>
              <a:t>SYN</a:t>
            </a:r>
            <a:endParaRPr lang="zh-CN" altLang="en-US" sz="1800" dirty="0">
              <a:latin typeface="+mn-lt"/>
            </a:endParaRPr>
          </a:p>
        </p:txBody>
      </p:sp>
      <p:sp>
        <p:nvSpPr>
          <p:cNvPr id="26" name="文本框 25">
            <a:extLst>
              <a:ext uri="{FF2B5EF4-FFF2-40B4-BE49-F238E27FC236}">
                <a16:creationId xmlns:a16="http://schemas.microsoft.com/office/drawing/2014/main" id="{4875CBA0-8021-4D9A-A936-4EFF155E8524}"/>
              </a:ext>
            </a:extLst>
          </p:cNvPr>
          <p:cNvSpPr txBox="1"/>
          <p:nvPr/>
        </p:nvSpPr>
        <p:spPr>
          <a:xfrm>
            <a:off x="6681408" y="2119530"/>
            <a:ext cx="1016624" cy="369332"/>
          </a:xfrm>
          <a:prstGeom prst="rect">
            <a:avLst/>
          </a:prstGeom>
          <a:noFill/>
        </p:spPr>
        <p:txBody>
          <a:bodyPr wrap="none" rtlCol="0">
            <a:spAutoFit/>
          </a:bodyPr>
          <a:lstStyle/>
          <a:p>
            <a:pPr algn="ctr"/>
            <a:r>
              <a:rPr lang="en-US" altLang="zh-CN" sz="1800" dirty="0">
                <a:latin typeface="+mn-lt"/>
              </a:rPr>
              <a:t>SYN/ACK</a:t>
            </a:r>
            <a:endParaRPr lang="zh-CN" altLang="en-US" sz="1800" dirty="0">
              <a:latin typeface="+mn-lt"/>
            </a:endParaRPr>
          </a:p>
        </p:txBody>
      </p:sp>
      <p:sp>
        <p:nvSpPr>
          <p:cNvPr id="27" name="文本框 26">
            <a:extLst>
              <a:ext uri="{FF2B5EF4-FFF2-40B4-BE49-F238E27FC236}">
                <a16:creationId xmlns:a16="http://schemas.microsoft.com/office/drawing/2014/main" id="{455F1EC0-1804-42B0-B684-FCCFC615C05A}"/>
              </a:ext>
            </a:extLst>
          </p:cNvPr>
          <p:cNvSpPr txBox="1"/>
          <p:nvPr/>
        </p:nvSpPr>
        <p:spPr>
          <a:xfrm>
            <a:off x="4687084" y="2608247"/>
            <a:ext cx="574195" cy="369332"/>
          </a:xfrm>
          <a:prstGeom prst="rect">
            <a:avLst/>
          </a:prstGeom>
          <a:noFill/>
        </p:spPr>
        <p:txBody>
          <a:bodyPr wrap="none" rtlCol="0">
            <a:spAutoFit/>
          </a:bodyPr>
          <a:lstStyle/>
          <a:p>
            <a:pPr algn="ctr"/>
            <a:r>
              <a:rPr lang="en-US" altLang="zh-CN" sz="1800" dirty="0">
                <a:latin typeface="+mn-lt"/>
              </a:rPr>
              <a:t>ACK</a:t>
            </a:r>
            <a:endParaRPr lang="zh-CN" altLang="en-US" sz="1800" dirty="0">
              <a:latin typeface="+mn-lt"/>
            </a:endParaRPr>
          </a:p>
        </p:txBody>
      </p:sp>
      <p:sp>
        <p:nvSpPr>
          <p:cNvPr id="28" name="文本框 27">
            <a:extLst>
              <a:ext uri="{FF2B5EF4-FFF2-40B4-BE49-F238E27FC236}">
                <a16:creationId xmlns:a16="http://schemas.microsoft.com/office/drawing/2014/main" id="{198B79E0-2145-476B-9D8A-1A793DE36FC1}"/>
              </a:ext>
            </a:extLst>
          </p:cNvPr>
          <p:cNvSpPr txBox="1"/>
          <p:nvPr/>
        </p:nvSpPr>
        <p:spPr>
          <a:xfrm>
            <a:off x="5099550" y="3184365"/>
            <a:ext cx="1755994" cy="369332"/>
          </a:xfrm>
          <a:prstGeom prst="rect">
            <a:avLst/>
          </a:prstGeom>
          <a:noFill/>
        </p:spPr>
        <p:txBody>
          <a:bodyPr wrap="none" rtlCol="0">
            <a:spAutoFit/>
          </a:bodyPr>
          <a:lstStyle/>
          <a:p>
            <a:pPr algn="ctr"/>
            <a:r>
              <a:rPr lang="en-US" altLang="zh-CN" sz="1800" dirty="0">
                <a:latin typeface="+mn-lt"/>
              </a:rPr>
              <a:t>DATA SETGMENT</a:t>
            </a:r>
            <a:endParaRPr lang="zh-CN" altLang="en-US" sz="1800" dirty="0">
              <a:latin typeface="+mn-lt"/>
            </a:endParaRPr>
          </a:p>
        </p:txBody>
      </p:sp>
      <p:sp>
        <p:nvSpPr>
          <p:cNvPr id="29" name="Line 16">
            <a:extLst>
              <a:ext uri="{FF2B5EF4-FFF2-40B4-BE49-F238E27FC236}">
                <a16:creationId xmlns:a16="http://schemas.microsoft.com/office/drawing/2014/main" id="{2697B176-B3E6-4BD1-A230-FFF25E2F09A4}"/>
              </a:ext>
            </a:extLst>
          </p:cNvPr>
          <p:cNvSpPr>
            <a:spLocks noChangeShapeType="1"/>
          </p:cNvSpPr>
          <p:nvPr/>
        </p:nvSpPr>
        <p:spPr bwMode="auto">
          <a:xfrm>
            <a:off x="4270437" y="3809914"/>
            <a:ext cx="3732208" cy="303674"/>
          </a:xfrm>
          <a:prstGeom prst="line">
            <a:avLst/>
          </a:prstGeom>
          <a:noFill/>
          <a:ln w="57150">
            <a:solidFill>
              <a:schemeClr val="tx1"/>
            </a:solidFill>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sz="1800" dirty="0">
              <a:latin typeface="+mn-lt"/>
            </a:endParaRPr>
          </a:p>
        </p:txBody>
      </p:sp>
    </p:spTree>
    <p:extLst>
      <p:ext uri="{BB962C8B-B14F-4D97-AF65-F5344CB8AC3E}">
        <p14:creationId xmlns:p14="http://schemas.microsoft.com/office/powerpoint/2010/main" val="54932214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8A31086-5375-420F-B7E7-AE3ED77CB7AB}"/>
              </a:ext>
            </a:extLst>
          </p:cNvPr>
          <p:cNvSpPr>
            <a:spLocks noGrp="1"/>
          </p:cNvSpPr>
          <p:nvPr>
            <p:ph type="title"/>
          </p:nvPr>
        </p:nvSpPr>
        <p:spPr/>
        <p:txBody>
          <a:bodyPr/>
          <a:lstStyle/>
          <a:p>
            <a:r>
              <a:rPr lang="en-US" altLang="zh-CN" dirty="0"/>
              <a:t>Security Concerns on TCP</a:t>
            </a:r>
            <a:endParaRPr lang="zh-CN" altLang="en-US" dirty="0"/>
          </a:p>
        </p:txBody>
      </p:sp>
      <p:sp>
        <p:nvSpPr>
          <p:cNvPr id="4" name="内容占位符 3">
            <a:extLst>
              <a:ext uri="{FF2B5EF4-FFF2-40B4-BE49-F238E27FC236}">
                <a16:creationId xmlns:a16="http://schemas.microsoft.com/office/drawing/2014/main" id="{A4023A82-0F89-4173-A1E5-6E99AF025172}"/>
              </a:ext>
            </a:extLst>
          </p:cNvPr>
          <p:cNvSpPr>
            <a:spLocks noGrp="1"/>
          </p:cNvSpPr>
          <p:nvPr>
            <p:ph idx="1"/>
          </p:nvPr>
        </p:nvSpPr>
        <p:spPr/>
        <p:txBody>
          <a:bodyPr/>
          <a:lstStyle/>
          <a:p>
            <a:r>
              <a:rPr lang="en-US" altLang="zh-CN" dirty="0"/>
              <a:t>You cannot always be sure that the entity </a:t>
            </a:r>
            <a:r>
              <a:rPr lang="en-US" altLang="zh-CN" b="1" dirty="0">
                <a:solidFill>
                  <a:schemeClr val="accent2"/>
                </a:solidFill>
              </a:rPr>
              <a:t>with whom</a:t>
            </a:r>
            <a:r>
              <a:rPr lang="en-US" altLang="zh-CN" dirty="0"/>
              <a:t> you are communicating is really who you think it is.</a:t>
            </a:r>
          </a:p>
          <a:p>
            <a:r>
              <a:rPr lang="en-US" altLang="zh-CN" dirty="0"/>
              <a:t>Network data can </a:t>
            </a:r>
            <a:r>
              <a:rPr lang="en-US" altLang="zh-CN" b="1" dirty="0">
                <a:solidFill>
                  <a:schemeClr val="accent2"/>
                </a:solidFill>
              </a:rPr>
              <a:t>be intercepted</a:t>
            </a:r>
            <a:r>
              <a:rPr lang="en-US" altLang="zh-CN" dirty="0"/>
              <a:t>, so it is possible that it can </a:t>
            </a:r>
            <a:r>
              <a:rPr lang="en-US" altLang="zh-CN" b="1" dirty="0">
                <a:solidFill>
                  <a:schemeClr val="accent2"/>
                </a:solidFill>
              </a:rPr>
              <a:t>be read by </a:t>
            </a:r>
            <a:r>
              <a:rPr lang="en-US" altLang="zh-CN" dirty="0"/>
              <a:t>an unauthorized third party, sometimes known as an attacker.</a:t>
            </a:r>
          </a:p>
          <a:p>
            <a:r>
              <a:rPr lang="en-US" altLang="zh-CN" dirty="0"/>
              <a:t>If an attacker can intercept the data, the attacker may be able to </a:t>
            </a:r>
            <a:r>
              <a:rPr lang="en-US" altLang="zh-CN" b="1" dirty="0">
                <a:solidFill>
                  <a:schemeClr val="accent2"/>
                </a:solidFill>
              </a:rPr>
              <a:t>modify the data </a:t>
            </a:r>
            <a:r>
              <a:rPr lang="en-US" altLang="zh-CN" dirty="0"/>
              <a:t>before sending it on to the receiver.</a:t>
            </a:r>
            <a:endParaRPr lang="zh-CN" altLang="en-US" dirty="0"/>
          </a:p>
        </p:txBody>
      </p:sp>
      <p:sp>
        <p:nvSpPr>
          <p:cNvPr id="3" name="灯片编号占位符 2">
            <a:extLst>
              <a:ext uri="{FF2B5EF4-FFF2-40B4-BE49-F238E27FC236}">
                <a16:creationId xmlns:a16="http://schemas.microsoft.com/office/drawing/2014/main" id="{8827862F-A61F-4973-B900-4CF399D5911D}"/>
              </a:ext>
            </a:extLst>
          </p:cNvPr>
          <p:cNvSpPr>
            <a:spLocks noGrp="1"/>
          </p:cNvSpPr>
          <p:nvPr>
            <p:ph type="sldNum" sz="quarter" idx="12"/>
          </p:nvPr>
        </p:nvSpPr>
        <p:spPr/>
        <p:txBody>
          <a:bodyPr/>
          <a:lstStyle/>
          <a:p>
            <a:pPr>
              <a:defRPr/>
            </a:pPr>
            <a:fld id="{B5976719-4C93-4032-AE44-9AF0CDE2F195}" type="slidenum">
              <a:rPr lang="en-US" altLang="zh-CN" smtClean="0"/>
              <a:pPr>
                <a:defRPr/>
              </a:pPr>
              <a:t>128</a:t>
            </a:fld>
            <a:endParaRPr lang="en-US" altLang="zh-CN" dirty="0"/>
          </a:p>
        </p:txBody>
      </p:sp>
    </p:spTree>
    <p:extLst>
      <p:ext uri="{BB962C8B-B14F-4D97-AF65-F5344CB8AC3E}">
        <p14:creationId xmlns:p14="http://schemas.microsoft.com/office/powerpoint/2010/main" val="114434113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Desirable security features for TCP</a:t>
            </a:r>
            <a:endParaRPr lang="zh-CN" altLang="en-US" dirty="0"/>
          </a:p>
        </p:txBody>
      </p:sp>
      <p:sp>
        <p:nvSpPr>
          <p:cNvPr id="3" name="灯片编号占位符 2"/>
          <p:cNvSpPr>
            <a:spLocks noGrp="1"/>
          </p:cNvSpPr>
          <p:nvPr>
            <p:ph type="sldNum" sz="quarter" idx="12"/>
          </p:nvPr>
        </p:nvSpPr>
        <p:spPr/>
        <p:txBody>
          <a:bodyPr/>
          <a:lstStyle/>
          <a:p>
            <a:pPr>
              <a:defRPr/>
            </a:pPr>
            <a:fld id="{B5976719-4C93-4032-AE44-9AF0CDE2F195}" type="slidenum">
              <a:rPr lang="en-US" altLang="zh-CN" smtClean="0"/>
              <a:pPr>
                <a:defRPr/>
              </a:pPr>
              <a:t>129</a:t>
            </a:fld>
            <a:endParaRPr lang="en-US" altLang="zh-CN" dirty="0"/>
          </a:p>
        </p:txBody>
      </p:sp>
      <p:sp>
        <p:nvSpPr>
          <p:cNvPr id="4" name="内容占位符 3"/>
          <p:cNvSpPr>
            <a:spLocks noGrp="1"/>
          </p:cNvSpPr>
          <p:nvPr>
            <p:ph idx="4294967295"/>
          </p:nvPr>
        </p:nvSpPr>
        <p:spPr>
          <a:xfrm>
            <a:off x="2390870" y="5493224"/>
            <a:ext cx="3421062" cy="1017114"/>
          </a:xfrm>
        </p:spPr>
        <p:txBody>
          <a:bodyPr/>
          <a:lstStyle/>
          <a:p>
            <a:pPr marL="0" indent="0" algn="ctr">
              <a:buNone/>
            </a:pPr>
            <a:r>
              <a:rPr lang="en-US" altLang="zh-CN" sz="2000" dirty="0">
                <a:solidFill>
                  <a:schemeClr val="accent5"/>
                </a:solidFill>
              </a:rPr>
              <a:t>(1) Client authentication </a:t>
            </a:r>
          </a:p>
          <a:p>
            <a:pPr marL="0" indent="0" algn="ctr">
              <a:buNone/>
            </a:pPr>
            <a:r>
              <a:rPr lang="en-US" altLang="zh-CN" sz="2000" dirty="0">
                <a:solidFill>
                  <a:schemeClr val="accent5"/>
                </a:solidFill>
              </a:rPr>
              <a:t>(2) Server authentication</a:t>
            </a:r>
          </a:p>
        </p:txBody>
      </p:sp>
      <p:sp>
        <p:nvSpPr>
          <p:cNvPr id="7" name="内容占位符 3"/>
          <p:cNvSpPr txBox="1">
            <a:spLocks/>
          </p:cNvSpPr>
          <p:nvPr/>
        </p:nvSpPr>
        <p:spPr bwMode="auto">
          <a:xfrm>
            <a:off x="6178123" y="5493224"/>
            <a:ext cx="3421062" cy="1017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ts val="1800"/>
              </a:spcBef>
              <a:spcAft>
                <a:spcPts val="0"/>
              </a:spcAft>
              <a:buSzPct val="85000"/>
              <a:buFont typeface="Wingdings" panose="05000000000000000000" pitchFamily="2" charset="2"/>
              <a:buChar char="q"/>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75000"/>
              <a:buFont typeface="Wingdings" panose="05000000000000000000" pitchFamily="2" charset="2"/>
              <a:buChar char="ü"/>
              <a:defRPr sz="2400">
                <a:solidFill>
                  <a:schemeClr val="tx1"/>
                </a:solidFill>
                <a:latin typeface="+mn-lt"/>
                <a:ea typeface="微软雅黑" panose="020B0503020204020204" pitchFamily="34" charset="-122"/>
              </a:defRPr>
            </a:lvl2pPr>
            <a:lvl3pPr marL="1143000" indent="-228600" algn="l" rtl="0" eaLnBrk="0" fontAlgn="base" hangingPunct="0">
              <a:spcBef>
                <a:spcPct val="20000"/>
              </a:spcBef>
              <a:spcAft>
                <a:spcPct val="0"/>
              </a:spcAft>
              <a:buChar char="•"/>
              <a:defRPr sz="2000">
                <a:solidFill>
                  <a:schemeClr val="tx1"/>
                </a:solidFill>
                <a:latin typeface="+mn-lt"/>
                <a:ea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Comic Sans MS" panose="030F0702030302020204" pitchFamily="66" charset="0"/>
                <a:ea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Comic Sans MS" panose="030F0702030302020204" pitchFamily="66" charset="0"/>
                <a:ea typeface="微软雅黑" panose="020B0503020204020204" pitchFamily="34" charset="-122"/>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defRPr>
            </a:lvl9pPr>
          </a:lstStyle>
          <a:p>
            <a:pPr marL="0" indent="0" algn="ctr">
              <a:buNone/>
            </a:pPr>
            <a:r>
              <a:rPr lang="en-US" altLang="zh-CN" sz="2000" b="1" kern="0" dirty="0">
                <a:solidFill>
                  <a:schemeClr val="accent5"/>
                </a:solidFill>
              </a:rPr>
              <a:t>(3) Confidentiality</a:t>
            </a:r>
          </a:p>
          <a:p>
            <a:pPr marL="0" indent="0" algn="ctr">
              <a:buNone/>
            </a:pPr>
            <a:r>
              <a:rPr lang="en-US" altLang="zh-CN" sz="2000" b="1" kern="0" dirty="0">
                <a:solidFill>
                  <a:schemeClr val="accent5"/>
                </a:solidFill>
              </a:rPr>
              <a:t>(4) Data integrity</a:t>
            </a:r>
          </a:p>
        </p:txBody>
      </p:sp>
      <p:graphicFrame>
        <p:nvGraphicFramePr>
          <p:cNvPr id="16" name="表格 15"/>
          <p:cNvGraphicFramePr>
            <a:graphicFrameLocks noGrp="1"/>
          </p:cNvGraphicFramePr>
          <p:nvPr/>
        </p:nvGraphicFramePr>
        <p:xfrm>
          <a:off x="3031505" y="3273162"/>
          <a:ext cx="1806054" cy="1584960"/>
        </p:xfrm>
        <a:graphic>
          <a:graphicData uri="http://schemas.openxmlformats.org/drawingml/2006/table">
            <a:tbl>
              <a:tblPr firstRow="1" bandRow="1">
                <a:tableStyleId>{5940675A-B579-460E-94D1-54222C63F5DA}</a:tableStyleId>
              </a:tblPr>
              <a:tblGrid>
                <a:gridCol w="1806054">
                  <a:extLst>
                    <a:ext uri="{9D8B030D-6E8A-4147-A177-3AD203B41FA5}">
                      <a16:colId xmlns:a16="http://schemas.microsoft.com/office/drawing/2014/main" val="3912421893"/>
                    </a:ext>
                  </a:extLst>
                </a:gridCol>
              </a:tblGrid>
              <a:tr h="370840">
                <a:tc>
                  <a:txBody>
                    <a:bodyPr/>
                    <a:lstStyle/>
                    <a:p>
                      <a:pPr algn="ctr"/>
                      <a:r>
                        <a:rPr lang="en-US" altLang="zh-CN" sz="2000" dirty="0"/>
                        <a:t>TCP</a:t>
                      </a:r>
                      <a:endParaRPr lang="zh-CN" altLang="en-US" sz="2000" b="0" dirty="0"/>
                    </a:p>
                  </a:txBody>
                  <a:tcPr anchor="ctr"/>
                </a:tc>
                <a:extLst>
                  <a:ext uri="{0D108BD9-81ED-4DB2-BD59-A6C34878D82A}">
                    <a16:rowId xmlns:a16="http://schemas.microsoft.com/office/drawing/2014/main" val="3629269536"/>
                  </a:ext>
                </a:extLst>
              </a:tr>
              <a:tr h="370840">
                <a:tc>
                  <a:txBody>
                    <a:bodyPr/>
                    <a:lstStyle/>
                    <a:p>
                      <a:pPr algn="ctr"/>
                      <a:r>
                        <a:rPr lang="en-US" altLang="zh-CN" sz="2000" dirty="0"/>
                        <a:t>IP</a:t>
                      </a:r>
                      <a:endParaRPr lang="zh-CN" altLang="en-US" sz="2000" b="0" dirty="0"/>
                    </a:p>
                  </a:txBody>
                  <a:tcPr anchor="ctr"/>
                </a:tc>
                <a:extLst>
                  <a:ext uri="{0D108BD9-81ED-4DB2-BD59-A6C34878D82A}">
                    <a16:rowId xmlns:a16="http://schemas.microsoft.com/office/drawing/2014/main" val="1932465158"/>
                  </a:ext>
                </a:extLst>
              </a:tr>
              <a:tr h="370840">
                <a:tc>
                  <a:txBody>
                    <a:bodyPr/>
                    <a:lstStyle/>
                    <a:p>
                      <a:pPr algn="ctr"/>
                      <a:r>
                        <a:rPr lang="en-US" altLang="zh-CN" sz="2000" dirty="0"/>
                        <a:t>Link</a:t>
                      </a:r>
                      <a:endParaRPr lang="zh-CN" altLang="en-US" sz="2000" b="0" dirty="0"/>
                    </a:p>
                  </a:txBody>
                  <a:tcPr anchor="ctr"/>
                </a:tc>
                <a:extLst>
                  <a:ext uri="{0D108BD9-81ED-4DB2-BD59-A6C34878D82A}">
                    <a16:rowId xmlns:a16="http://schemas.microsoft.com/office/drawing/2014/main" val="3285936142"/>
                  </a:ext>
                </a:extLst>
              </a:tr>
              <a:tr h="370840">
                <a:tc>
                  <a:txBody>
                    <a:bodyPr/>
                    <a:lstStyle/>
                    <a:p>
                      <a:pPr algn="ctr"/>
                      <a:r>
                        <a:rPr lang="en-US" altLang="zh-CN" sz="2000" dirty="0"/>
                        <a:t>Physical</a:t>
                      </a:r>
                      <a:endParaRPr lang="zh-CN" altLang="en-US" sz="2000" b="0" dirty="0"/>
                    </a:p>
                  </a:txBody>
                  <a:tcPr anchor="ctr"/>
                </a:tc>
                <a:extLst>
                  <a:ext uri="{0D108BD9-81ED-4DB2-BD59-A6C34878D82A}">
                    <a16:rowId xmlns:a16="http://schemas.microsoft.com/office/drawing/2014/main" val="2880123459"/>
                  </a:ext>
                </a:extLst>
              </a:tr>
            </a:tbl>
          </a:graphicData>
        </a:graphic>
      </p:graphicFrame>
      <p:sp>
        <p:nvSpPr>
          <p:cNvPr id="17" name="矩形 16"/>
          <p:cNvSpPr/>
          <p:nvPr/>
        </p:nvSpPr>
        <p:spPr>
          <a:xfrm>
            <a:off x="3031505" y="2498801"/>
            <a:ext cx="1806054" cy="429905"/>
          </a:xfrm>
          <a:prstGeom prst="rect">
            <a:avLst/>
          </a:prstGeom>
          <a:ln w="15875">
            <a:solidFill>
              <a:schemeClr val="tx1"/>
            </a:solidFill>
          </a:ln>
        </p:spPr>
        <p:txBody>
          <a:bodyPr wrap="square" rtlCol="0" anchor="ctr" anchorCtr="0">
            <a:noAutofit/>
          </a:bodyPr>
          <a:lstStyle/>
          <a:p>
            <a:pPr algn="ctr"/>
            <a:r>
              <a:rPr lang="en-US" altLang="zh-CN" dirty="0">
                <a:latin typeface="+mn-lt"/>
              </a:rPr>
              <a:t>HTTP</a:t>
            </a:r>
            <a:endParaRPr lang="zh-CN" altLang="en-US" dirty="0">
              <a:latin typeface="+mn-lt"/>
            </a:endParaRPr>
          </a:p>
        </p:txBody>
      </p:sp>
      <p:sp>
        <p:nvSpPr>
          <p:cNvPr id="12" name="流程图: 可选过程 11"/>
          <p:cNvSpPr/>
          <p:nvPr/>
        </p:nvSpPr>
        <p:spPr>
          <a:xfrm>
            <a:off x="3153198" y="2896393"/>
            <a:ext cx="1562668" cy="414307"/>
          </a:xfrm>
          <a:prstGeom prst="flowChartAlternateProcess">
            <a:avLst/>
          </a:prstGeom>
          <a:solidFill>
            <a:schemeClr val="tx2">
              <a:lumMod val="20000"/>
              <a:lumOff val="80000"/>
            </a:schemeClr>
          </a:solidFill>
          <a:ln w="12700">
            <a:solidFill>
              <a:schemeClr val="tx1"/>
            </a:solidFill>
          </a:ln>
        </p:spPr>
        <p:txBody>
          <a:bodyPr wrap="square" rtlCol="0" anchor="ctr" anchorCtr="0">
            <a:noAutofit/>
          </a:bodyPr>
          <a:lstStyle/>
          <a:p>
            <a:pPr algn="ctr"/>
            <a:r>
              <a:rPr lang="en-US" altLang="zh-CN" sz="1800" dirty="0">
                <a:solidFill>
                  <a:schemeClr val="accent5">
                    <a:lumMod val="50000"/>
                  </a:schemeClr>
                </a:solidFill>
                <a:latin typeface="+mn-lt"/>
              </a:rPr>
              <a:t>TCP socket</a:t>
            </a:r>
            <a:endParaRPr lang="zh-CN" altLang="en-US" sz="1800" dirty="0">
              <a:solidFill>
                <a:schemeClr val="accent5">
                  <a:lumMod val="50000"/>
                </a:schemeClr>
              </a:solidFill>
              <a:latin typeface="+mn-lt"/>
            </a:endParaRPr>
          </a:p>
        </p:txBody>
      </p:sp>
      <p:graphicFrame>
        <p:nvGraphicFramePr>
          <p:cNvPr id="18" name="表格 17"/>
          <p:cNvGraphicFramePr>
            <a:graphicFrameLocks noGrp="1"/>
          </p:cNvGraphicFramePr>
          <p:nvPr/>
        </p:nvGraphicFramePr>
        <p:xfrm>
          <a:off x="7114606" y="3273162"/>
          <a:ext cx="1806054" cy="1584960"/>
        </p:xfrm>
        <a:graphic>
          <a:graphicData uri="http://schemas.openxmlformats.org/drawingml/2006/table">
            <a:tbl>
              <a:tblPr firstRow="1" bandRow="1">
                <a:tableStyleId>{5940675A-B579-460E-94D1-54222C63F5DA}</a:tableStyleId>
              </a:tblPr>
              <a:tblGrid>
                <a:gridCol w="1806054">
                  <a:extLst>
                    <a:ext uri="{9D8B030D-6E8A-4147-A177-3AD203B41FA5}">
                      <a16:colId xmlns:a16="http://schemas.microsoft.com/office/drawing/2014/main" val="3912421893"/>
                    </a:ext>
                  </a:extLst>
                </a:gridCol>
              </a:tblGrid>
              <a:tr h="370840">
                <a:tc>
                  <a:txBody>
                    <a:bodyPr/>
                    <a:lstStyle/>
                    <a:p>
                      <a:pPr algn="ctr"/>
                      <a:r>
                        <a:rPr lang="en-US" altLang="zh-CN" sz="2000" dirty="0"/>
                        <a:t>TCP</a:t>
                      </a:r>
                      <a:endParaRPr lang="zh-CN" altLang="en-US" sz="2000" b="0" dirty="0"/>
                    </a:p>
                  </a:txBody>
                  <a:tcPr anchor="ctr"/>
                </a:tc>
                <a:extLst>
                  <a:ext uri="{0D108BD9-81ED-4DB2-BD59-A6C34878D82A}">
                    <a16:rowId xmlns:a16="http://schemas.microsoft.com/office/drawing/2014/main" val="3629269536"/>
                  </a:ext>
                </a:extLst>
              </a:tr>
              <a:tr h="370840">
                <a:tc>
                  <a:txBody>
                    <a:bodyPr/>
                    <a:lstStyle/>
                    <a:p>
                      <a:pPr algn="ctr"/>
                      <a:r>
                        <a:rPr lang="en-US" altLang="zh-CN" sz="2000" dirty="0"/>
                        <a:t>IP</a:t>
                      </a:r>
                      <a:endParaRPr lang="zh-CN" altLang="en-US" sz="2000" b="0" dirty="0"/>
                    </a:p>
                  </a:txBody>
                  <a:tcPr anchor="ctr"/>
                </a:tc>
                <a:extLst>
                  <a:ext uri="{0D108BD9-81ED-4DB2-BD59-A6C34878D82A}">
                    <a16:rowId xmlns:a16="http://schemas.microsoft.com/office/drawing/2014/main" val="1932465158"/>
                  </a:ext>
                </a:extLst>
              </a:tr>
              <a:tr h="370840">
                <a:tc>
                  <a:txBody>
                    <a:bodyPr/>
                    <a:lstStyle/>
                    <a:p>
                      <a:pPr algn="ctr"/>
                      <a:r>
                        <a:rPr lang="en-US" altLang="zh-CN" sz="2000" dirty="0"/>
                        <a:t>Link</a:t>
                      </a:r>
                      <a:endParaRPr lang="zh-CN" altLang="en-US" sz="2000" b="0" dirty="0"/>
                    </a:p>
                  </a:txBody>
                  <a:tcPr anchor="ctr"/>
                </a:tc>
                <a:extLst>
                  <a:ext uri="{0D108BD9-81ED-4DB2-BD59-A6C34878D82A}">
                    <a16:rowId xmlns:a16="http://schemas.microsoft.com/office/drawing/2014/main" val="3285936142"/>
                  </a:ext>
                </a:extLst>
              </a:tr>
              <a:tr h="370840">
                <a:tc>
                  <a:txBody>
                    <a:bodyPr/>
                    <a:lstStyle/>
                    <a:p>
                      <a:pPr algn="ctr"/>
                      <a:r>
                        <a:rPr lang="en-US" altLang="zh-CN" sz="2000" dirty="0"/>
                        <a:t>Physical</a:t>
                      </a:r>
                      <a:endParaRPr lang="zh-CN" altLang="en-US" sz="2000" b="0" dirty="0"/>
                    </a:p>
                  </a:txBody>
                  <a:tcPr anchor="ctr"/>
                </a:tc>
                <a:extLst>
                  <a:ext uri="{0D108BD9-81ED-4DB2-BD59-A6C34878D82A}">
                    <a16:rowId xmlns:a16="http://schemas.microsoft.com/office/drawing/2014/main" val="2880123459"/>
                  </a:ext>
                </a:extLst>
              </a:tr>
            </a:tbl>
          </a:graphicData>
        </a:graphic>
      </p:graphicFrame>
      <p:sp>
        <p:nvSpPr>
          <p:cNvPr id="19" name="矩形 18"/>
          <p:cNvSpPr/>
          <p:nvPr/>
        </p:nvSpPr>
        <p:spPr>
          <a:xfrm>
            <a:off x="7114606" y="2498801"/>
            <a:ext cx="1806054" cy="429905"/>
          </a:xfrm>
          <a:prstGeom prst="rect">
            <a:avLst/>
          </a:prstGeom>
          <a:ln w="15875">
            <a:solidFill>
              <a:schemeClr val="tx1"/>
            </a:solidFill>
          </a:ln>
        </p:spPr>
        <p:txBody>
          <a:bodyPr wrap="square" rtlCol="0" anchor="ctr" anchorCtr="0">
            <a:noAutofit/>
          </a:bodyPr>
          <a:lstStyle/>
          <a:p>
            <a:pPr algn="ctr"/>
            <a:r>
              <a:rPr lang="en-US" altLang="zh-CN" dirty="0">
                <a:latin typeface="+mn-lt"/>
              </a:rPr>
              <a:t>HTTP</a:t>
            </a:r>
            <a:endParaRPr lang="zh-CN" altLang="en-US" dirty="0">
              <a:latin typeface="+mn-lt"/>
            </a:endParaRPr>
          </a:p>
        </p:txBody>
      </p:sp>
      <p:sp>
        <p:nvSpPr>
          <p:cNvPr id="20" name="流程图: 可选过程 19"/>
          <p:cNvSpPr/>
          <p:nvPr/>
        </p:nvSpPr>
        <p:spPr>
          <a:xfrm>
            <a:off x="7236299" y="2896393"/>
            <a:ext cx="1562668" cy="414307"/>
          </a:xfrm>
          <a:prstGeom prst="flowChartAlternateProcess">
            <a:avLst/>
          </a:prstGeom>
          <a:solidFill>
            <a:schemeClr val="tx2">
              <a:lumMod val="20000"/>
              <a:lumOff val="80000"/>
            </a:schemeClr>
          </a:solidFill>
          <a:ln w="12700">
            <a:solidFill>
              <a:schemeClr val="tx1"/>
            </a:solidFill>
          </a:ln>
        </p:spPr>
        <p:txBody>
          <a:bodyPr wrap="square" rtlCol="0" anchor="ctr" anchorCtr="0">
            <a:noAutofit/>
          </a:bodyPr>
          <a:lstStyle/>
          <a:p>
            <a:pPr algn="ctr"/>
            <a:r>
              <a:rPr lang="en-US" altLang="zh-CN" sz="1800" dirty="0">
                <a:solidFill>
                  <a:schemeClr val="accent5">
                    <a:lumMod val="50000"/>
                  </a:schemeClr>
                </a:solidFill>
                <a:latin typeface="+mn-lt"/>
              </a:rPr>
              <a:t>TCP socket</a:t>
            </a:r>
            <a:endParaRPr lang="zh-CN" altLang="en-US" sz="1800" dirty="0">
              <a:solidFill>
                <a:schemeClr val="accent5">
                  <a:lumMod val="50000"/>
                </a:schemeClr>
              </a:solidFill>
              <a:latin typeface="+mn-lt"/>
            </a:endParaRPr>
          </a:p>
        </p:txBody>
      </p:sp>
    </p:spTree>
    <p:extLst>
      <p:ext uri="{BB962C8B-B14F-4D97-AF65-F5344CB8AC3E}">
        <p14:creationId xmlns:p14="http://schemas.microsoft.com/office/powerpoint/2010/main" val="5623084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6895531" y="2203535"/>
            <a:ext cx="1806054" cy="313346"/>
          </a:xfrm>
          <a:prstGeom prst="rect">
            <a:avLst/>
          </a:prstGeom>
          <a:solidFill>
            <a:schemeClr val="accent4">
              <a:lumMod val="75000"/>
              <a:lumOff val="25000"/>
            </a:schemeClr>
          </a:solidFill>
          <a:ln w="15875">
            <a:solidFill>
              <a:schemeClr val="tx1"/>
            </a:solidFill>
          </a:ln>
        </p:spPr>
        <p:txBody>
          <a:bodyPr wrap="square" rtlCol="0" anchor="ctr" anchorCtr="0">
            <a:noAutofit/>
          </a:bodyPr>
          <a:lstStyle/>
          <a:p>
            <a:pPr algn="ctr"/>
            <a:r>
              <a:rPr lang="en-US" altLang="zh-CN" sz="2000" dirty="0">
                <a:latin typeface="+mn-lt"/>
              </a:rPr>
              <a:t>SSL sublayer</a:t>
            </a:r>
            <a:endParaRPr lang="zh-CN" altLang="en-US" sz="2000" dirty="0">
              <a:latin typeface="+mn-lt"/>
            </a:endParaRPr>
          </a:p>
        </p:txBody>
      </p:sp>
      <p:sp>
        <p:nvSpPr>
          <p:cNvPr id="99330" name="Rectangle 2"/>
          <p:cNvSpPr>
            <a:spLocks noGrp="1" noChangeArrowheads="1"/>
          </p:cNvSpPr>
          <p:nvPr>
            <p:ph type="title"/>
          </p:nvPr>
        </p:nvSpPr>
        <p:spPr/>
        <p:txBody>
          <a:bodyPr/>
          <a:lstStyle/>
          <a:p>
            <a:r>
              <a:rPr lang="en-US" dirty="0"/>
              <a:t>SSL and TCP/IP</a:t>
            </a:r>
          </a:p>
        </p:txBody>
      </p:sp>
      <p:sp>
        <p:nvSpPr>
          <p:cNvPr id="3" name="灯片编号占位符 2"/>
          <p:cNvSpPr>
            <a:spLocks noGrp="1"/>
          </p:cNvSpPr>
          <p:nvPr>
            <p:ph type="sldNum" sz="quarter" idx="12"/>
          </p:nvPr>
        </p:nvSpPr>
        <p:spPr/>
        <p:txBody>
          <a:bodyPr/>
          <a:lstStyle/>
          <a:p>
            <a:fld id="{B5976719-4C93-4032-AE44-9AF0CDE2F195}" type="slidenum">
              <a:rPr lang="en-US" altLang="zh-CN" smtClean="0"/>
              <a:pPr/>
              <a:t>130</a:t>
            </a:fld>
            <a:endParaRPr lang="en-US" altLang="zh-CN" dirty="0"/>
          </a:p>
        </p:txBody>
      </p:sp>
      <p:sp>
        <p:nvSpPr>
          <p:cNvPr id="99350" name="Text Box 10"/>
          <p:cNvSpPr txBox="1">
            <a:spLocks noChangeArrowheads="1"/>
          </p:cNvSpPr>
          <p:nvPr/>
        </p:nvSpPr>
        <p:spPr bwMode="auto">
          <a:xfrm>
            <a:off x="3614739" y="4570095"/>
            <a:ext cx="985013"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i="1" dirty="0">
                <a:solidFill>
                  <a:srgbClr val="C00000"/>
                </a:solidFill>
                <a:latin typeface="+mn-lt"/>
                <a:cs typeface="Arial" charset="0"/>
              </a:rPr>
              <a:t>TCP API</a:t>
            </a:r>
          </a:p>
        </p:txBody>
      </p:sp>
      <p:sp>
        <p:nvSpPr>
          <p:cNvPr id="99343" name="Text Box 20"/>
          <p:cNvSpPr txBox="1">
            <a:spLocks noChangeArrowheads="1"/>
          </p:cNvSpPr>
          <p:nvPr/>
        </p:nvSpPr>
        <p:spPr bwMode="auto">
          <a:xfrm>
            <a:off x="6102392" y="4575081"/>
            <a:ext cx="3520439"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i="1" dirty="0">
                <a:solidFill>
                  <a:srgbClr val="C00000"/>
                </a:solidFill>
                <a:latin typeface="+mn-lt"/>
                <a:cs typeface="Arial" charset="0"/>
              </a:rPr>
              <a:t>TCP enhanced with SSL</a:t>
            </a:r>
          </a:p>
        </p:txBody>
      </p:sp>
      <p:sp>
        <p:nvSpPr>
          <p:cNvPr id="99333" name="Text Box 21"/>
          <p:cNvSpPr txBox="1">
            <a:spLocks noChangeArrowheads="1"/>
          </p:cNvSpPr>
          <p:nvPr/>
        </p:nvSpPr>
        <p:spPr bwMode="auto">
          <a:xfrm>
            <a:off x="2218691" y="5278121"/>
            <a:ext cx="7700963" cy="13849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457200" indent="-457200">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marL="338138" indent="-338138">
              <a:buClr>
                <a:srgbClr val="000090"/>
              </a:buClr>
              <a:buSzPct val="100000"/>
              <a:buFont typeface="Wingdings" charset="2"/>
              <a:buChar char="§"/>
            </a:pPr>
            <a:r>
              <a:rPr lang="en-US" sz="2800" dirty="0">
                <a:latin typeface="+mn-lt"/>
              </a:rPr>
              <a:t>SSL provides application programming interface </a:t>
            </a:r>
            <a:r>
              <a:rPr lang="en-US" sz="2800" dirty="0">
                <a:solidFill>
                  <a:schemeClr val="accent2"/>
                </a:solidFill>
                <a:latin typeface="+mn-lt"/>
              </a:rPr>
              <a:t>(API) </a:t>
            </a:r>
            <a:r>
              <a:rPr lang="en-US" sz="2800" dirty="0">
                <a:latin typeface="+mn-lt"/>
              </a:rPr>
              <a:t>to applications</a:t>
            </a:r>
          </a:p>
          <a:p>
            <a:pPr marL="338138" indent="-338138">
              <a:buClr>
                <a:srgbClr val="000090"/>
              </a:buClr>
              <a:buSzPct val="100000"/>
              <a:buFont typeface="Wingdings" charset="2"/>
              <a:buChar char="§"/>
            </a:pPr>
            <a:r>
              <a:rPr lang="en-US" sz="2800" dirty="0">
                <a:latin typeface="+mn-lt"/>
              </a:rPr>
              <a:t>C and Java SSL libraries/classes readily available</a:t>
            </a:r>
          </a:p>
        </p:txBody>
      </p:sp>
      <p:graphicFrame>
        <p:nvGraphicFramePr>
          <p:cNvPr id="23" name="表格 22"/>
          <p:cNvGraphicFramePr>
            <a:graphicFrameLocks noGrp="1"/>
          </p:cNvGraphicFramePr>
          <p:nvPr>
            <p:extLst>
              <p:ext uri="{D42A27DB-BD31-4B8C-83A1-F6EECF244321}">
                <p14:modId xmlns:p14="http://schemas.microsoft.com/office/powerpoint/2010/main" val="1072631431"/>
              </p:ext>
            </p:extLst>
          </p:nvPr>
        </p:nvGraphicFramePr>
        <p:xfrm>
          <a:off x="3374405" y="2881948"/>
          <a:ext cx="1806054" cy="1584960"/>
        </p:xfrm>
        <a:graphic>
          <a:graphicData uri="http://schemas.openxmlformats.org/drawingml/2006/table">
            <a:tbl>
              <a:tblPr firstRow="1" bandRow="1">
                <a:tableStyleId>{5940675A-B579-460E-94D1-54222C63F5DA}</a:tableStyleId>
              </a:tblPr>
              <a:tblGrid>
                <a:gridCol w="1806054">
                  <a:extLst>
                    <a:ext uri="{9D8B030D-6E8A-4147-A177-3AD203B41FA5}">
                      <a16:colId xmlns:a16="http://schemas.microsoft.com/office/drawing/2014/main" val="3912421893"/>
                    </a:ext>
                  </a:extLst>
                </a:gridCol>
              </a:tblGrid>
              <a:tr h="370840">
                <a:tc>
                  <a:txBody>
                    <a:bodyPr/>
                    <a:lstStyle/>
                    <a:p>
                      <a:pPr algn="ctr"/>
                      <a:r>
                        <a:rPr lang="en-US" altLang="zh-CN" sz="2000" dirty="0"/>
                        <a:t>TCP</a:t>
                      </a:r>
                      <a:endParaRPr lang="zh-CN" altLang="en-US" sz="2000" b="0" dirty="0"/>
                    </a:p>
                  </a:txBody>
                  <a:tcPr anchor="ctr"/>
                </a:tc>
                <a:extLst>
                  <a:ext uri="{0D108BD9-81ED-4DB2-BD59-A6C34878D82A}">
                    <a16:rowId xmlns:a16="http://schemas.microsoft.com/office/drawing/2014/main" val="3629269536"/>
                  </a:ext>
                </a:extLst>
              </a:tr>
              <a:tr h="370840">
                <a:tc>
                  <a:txBody>
                    <a:bodyPr/>
                    <a:lstStyle/>
                    <a:p>
                      <a:pPr algn="ctr"/>
                      <a:r>
                        <a:rPr lang="en-US" altLang="zh-CN" sz="2000" dirty="0"/>
                        <a:t>IP</a:t>
                      </a:r>
                      <a:endParaRPr lang="zh-CN" altLang="en-US" sz="2000" b="0" dirty="0"/>
                    </a:p>
                  </a:txBody>
                  <a:tcPr anchor="ctr"/>
                </a:tc>
                <a:extLst>
                  <a:ext uri="{0D108BD9-81ED-4DB2-BD59-A6C34878D82A}">
                    <a16:rowId xmlns:a16="http://schemas.microsoft.com/office/drawing/2014/main" val="1932465158"/>
                  </a:ext>
                </a:extLst>
              </a:tr>
              <a:tr h="370840">
                <a:tc>
                  <a:txBody>
                    <a:bodyPr/>
                    <a:lstStyle/>
                    <a:p>
                      <a:pPr algn="ctr"/>
                      <a:r>
                        <a:rPr lang="en-US" altLang="zh-CN" sz="2000" dirty="0"/>
                        <a:t>Link</a:t>
                      </a:r>
                      <a:endParaRPr lang="zh-CN" altLang="en-US" sz="2000" b="0" dirty="0"/>
                    </a:p>
                  </a:txBody>
                  <a:tcPr anchor="ctr"/>
                </a:tc>
                <a:extLst>
                  <a:ext uri="{0D108BD9-81ED-4DB2-BD59-A6C34878D82A}">
                    <a16:rowId xmlns:a16="http://schemas.microsoft.com/office/drawing/2014/main" val="3285936142"/>
                  </a:ext>
                </a:extLst>
              </a:tr>
              <a:tr h="370840">
                <a:tc>
                  <a:txBody>
                    <a:bodyPr/>
                    <a:lstStyle/>
                    <a:p>
                      <a:pPr algn="ctr"/>
                      <a:r>
                        <a:rPr lang="en-US" altLang="zh-CN" sz="2000" dirty="0"/>
                        <a:t>Physical</a:t>
                      </a:r>
                      <a:endParaRPr lang="zh-CN" altLang="en-US" sz="2000" b="0" dirty="0"/>
                    </a:p>
                  </a:txBody>
                  <a:tcPr anchor="ctr"/>
                </a:tc>
                <a:extLst>
                  <a:ext uri="{0D108BD9-81ED-4DB2-BD59-A6C34878D82A}">
                    <a16:rowId xmlns:a16="http://schemas.microsoft.com/office/drawing/2014/main" val="2880123459"/>
                  </a:ext>
                </a:extLst>
              </a:tr>
            </a:tbl>
          </a:graphicData>
        </a:graphic>
      </p:graphicFrame>
      <p:sp>
        <p:nvSpPr>
          <p:cNvPr id="24" name="矩形 23"/>
          <p:cNvSpPr/>
          <p:nvPr/>
        </p:nvSpPr>
        <p:spPr>
          <a:xfrm>
            <a:off x="3374405" y="2107587"/>
            <a:ext cx="1806054" cy="429905"/>
          </a:xfrm>
          <a:prstGeom prst="rect">
            <a:avLst/>
          </a:prstGeom>
          <a:ln w="15875">
            <a:solidFill>
              <a:schemeClr val="tx1"/>
            </a:solidFill>
          </a:ln>
        </p:spPr>
        <p:txBody>
          <a:bodyPr wrap="square" rtlCol="0" anchor="ctr" anchorCtr="0">
            <a:noAutofit/>
          </a:bodyPr>
          <a:lstStyle/>
          <a:p>
            <a:pPr algn="ctr"/>
            <a:r>
              <a:rPr lang="en-US" altLang="zh-CN" dirty="0">
                <a:latin typeface="+mn-lt"/>
              </a:rPr>
              <a:t>HTTP</a:t>
            </a:r>
            <a:endParaRPr lang="zh-CN" altLang="en-US" dirty="0">
              <a:latin typeface="+mn-lt"/>
            </a:endParaRPr>
          </a:p>
        </p:txBody>
      </p:sp>
      <p:sp>
        <p:nvSpPr>
          <p:cNvPr id="25" name="流程图: 可选过程 24"/>
          <p:cNvSpPr/>
          <p:nvPr/>
        </p:nvSpPr>
        <p:spPr>
          <a:xfrm>
            <a:off x="3496098" y="2505179"/>
            <a:ext cx="1562668" cy="414307"/>
          </a:xfrm>
          <a:prstGeom prst="flowChartAlternateProcess">
            <a:avLst/>
          </a:prstGeom>
          <a:solidFill>
            <a:schemeClr val="tx2">
              <a:lumMod val="20000"/>
              <a:lumOff val="80000"/>
            </a:schemeClr>
          </a:solidFill>
          <a:ln w="12700">
            <a:solidFill>
              <a:schemeClr val="tx1"/>
            </a:solidFill>
          </a:ln>
        </p:spPr>
        <p:txBody>
          <a:bodyPr wrap="square" rtlCol="0" anchor="ctr" anchorCtr="0">
            <a:noAutofit/>
          </a:bodyPr>
          <a:lstStyle/>
          <a:p>
            <a:pPr algn="ctr"/>
            <a:r>
              <a:rPr lang="en-US" altLang="zh-CN" sz="1800" dirty="0">
                <a:solidFill>
                  <a:schemeClr val="accent5">
                    <a:lumMod val="50000"/>
                  </a:schemeClr>
                </a:solidFill>
                <a:latin typeface="+mn-lt"/>
              </a:rPr>
              <a:t>TCP socket</a:t>
            </a:r>
            <a:endParaRPr lang="zh-CN" altLang="en-US" sz="1800" dirty="0">
              <a:solidFill>
                <a:schemeClr val="accent5">
                  <a:lumMod val="50000"/>
                </a:schemeClr>
              </a:solidFill>
              <a:latin typeface="+mn-lt"/>
            </a:endParaRPr>
          </a:p>
        </p:txBody>
      </p:sp>
      <p:graphicFrame>
        <p:nvGraphicFramePr>
          <p:cNvPr id="26" name="表格 25"/>
          <p:cNvGraphicFramePr>
            <a:graphicFrameLocks noGrp="1"/>
          </p:cNvGraphicFramePr>
          <p:nvPr>
            <p:extLst>
              <p:ext uri="{D42A27DB-BD31-4B8C-83A1-F6EECF244321}">
                <p14:modId xmlns:p14="http://schemas.microsoft.com/office/powerpoint/2010/main" val="1624397420"/>
              </p:ext>
            </p:extLst>
          </p:nvPr>
        </p:nvGraphicFramePr>
        <p:xfrm>
          <a:off x="6895531" y="2881948"/>
          <a:ext cx="1806054" cy="1584960"/>
        </p:xfrm>
        <a:graphic>
          <a:graphicData uri="http://schemas.openxmlformats.org/drawingml/2006/table">
            <a:tbl>
              <a:tblPr firstRow="1" bandRow="1">
                <a:tableStyleId>{5940675A-B579-460E-94D1-54222C63F5DA}</a:tableStyleId>
              </a:tblPr>
              <a:tblGrid>
                <a:gridCol w="1806054">
                  <a:extLst>
                    <a:ext uri="{9D8B030D-6E8A-4147-A177-3AD203B41FA5}">
                      <a16:colId xmlns:a16="http://schemas.microsoft.com/office/drawing/2014/main" val="3912421893"/>
                    </a:ext>
                  </a:extLst>
                </a:gridCol>
              </a:tblGrid>
              <a:tr h="370840">
                <a:tc>
                  <a:txBody>
                    <a:bodyPr/>
                    <a:lstStyle/>
                    <a:p>
                      <a:pPr algn="ctr"/>
                      <a:r>
                        <a:rPr lang="en-US" altLang="zh-CN" sz="2000" dirty="0"/>
                        <a:t>TCP</a:t>
                      </a:r>
                      <a:endParaRPr lang="zh-CN" altLang="en-US" sz="2000" b="0" dirty="0"/>
                    </a:p>
                  </a:txBody>
                  <a:tcPr anchor="ctr"/>
                </a:tc>
                <a:extLst>
                  <a:ext uri="{0D108BD9-81ED-4DB2-BD59-A6C34878D82A}">
                    <a16:rowId xmlns:a16="http://schemas.microsoft.com/office/drawing/2014/main" val="3629269536"/>
                  </a:ext>
                </a:extLst>
              </a:tr>
              <a:tr h="370840">
                <a:tc>
                  <a:txBody>
                    <a:bodyPr/>
                    <a:lstStyle/>
                    <a:p>
                      <a:pPr algn="ctr"/>
                      <a:r>
                        <a:rPr lang="en-US" altLang="zh-CN" sz="2000" dirty="0"/>
                        <a:t>IP</a:t>
                      </a:r>
                      <a:endParaRPr lang="zh-CN" altLang="en-US" sz="2000" b="0" dirty="0"/>
                    </a:p>
                  </a:txBody>
                  <a:tcPr anchor="ctr"/>
                </a:tc>
                <a:extLst>
                  <a:ext uri="{0D108BD9-81ED-4DB2-BD59-A6C34878D82A}">
                    <a16:rowId xmlns:a16="http://schemas.microsoft.com/office/drawing/2014/main" val="1932465158"/>
                  </a:ext>
                </a:extLst>
              </a:tr>
              <a:tr h="370840">
                <a:tc>
                  <a:txBody>
                    <a:bodyPr/>
                    <a:lstStyle/>
                    <a:p>
                      <a:pPr algn="ctr"/>
                      <a:r>
                        <a:rPr lang="en-US" altLang="zh-CN" sz="2000" dirty="0"/>
                        <a:t>Link</a:t>
                      </a:r>
                      <a:endParaRPr lang="zh-CN" altLang="en-US" sz="2000" b="0" dirty="0"/>
                    </a:p>
                  </a:txBody>
                  <a:tcPr anchor="ctr"/>
                </a:tc>
                <a:extLst>
                  <a:ext uri="{0D108BD9-81ED-4DB2-BD59-A6C34878D82A}">
                    <a16:rowId xmlns:a16="http://schemas.microsoft.com/office/drawing/2014/main" val="3285936142"/>
                  </a:ext>
                </a:extLst>
              </a:tr>
              <a:tr h="370840">
                <a:tc>
                  <a:txBody>
                    <a:bodyPr/>
                    <a:lstStyle/>
                    <a:p>
                      <a:pPr algn="ctr"/>
                      <a:r>
                        <a:rPr lang="en-US" altLang="zh-CN" sz="2000" dirty="0"/>
                        <a:t>Physical</a:t>
                      </a:r>
                      <a:endParaRPr lang="zh-CN" altLang="en-US" sz="2000" b="0" dirty="0"/>
                    </a:p>
                  </a:txBody>
                  <a:tcPr anchor="ctr"/>
                </a:tc>
                <a:extLst>
                  <a:ext uri="{0D108BD9-81ED-4DB2-BD59-A6C34878D82A}">
                    <a16:rowId xmlns:a16="http://schemas.microsoft.com/office/drawing/2014/main" val="2880123459"/>
                  </a:ext>
                </a:extLst>
              </a:tr>
            </a:tbl>
          </a:graphicData>
        </a:graphic>
      </p:graphicFrame>
      <p:sp>
        <p:nvSpPr>
          <p:cNvPr id="27" name="矩形 26"/>
          <p:cNvSpPr/>
          <p:nvPr/>
        </p:nvSpPr>
        <p:spPr>
          <a:xfrm>
            <a:off x="6895531" y="1423280"/>
            <a:ext cx="1806054" cy="429905"/>
          </a:xfrm>
          <a:prstGeom prst="rect">
            <a:avLst/>
          </a:prstGeom>
          <a:ln w="15875">
            <a:solidFill>
              <a:schemeClr val="tx1"/>
            </a:solidFill>
          </a:ln>
        </p:spPr>
        <p:txBody>
          <a:bodyPr wrap="square" rtlCol="0" anchor="ctr" anchorCtr="0">
            <a:noAutofit/>
          </a:bodyPr>
          <a:lstStyle/>
          <a:p>
            <a:pPr algn="ctr"/>
            <a:r>
              <a:rPr lang="en-US" altLang="zh-CN" dirty="0">
                <a:latin typeface="+mn-lt"/>
              </a:rPr>
              <a:t>HTTP</a:t>
            </a:r>
            <a:endParaRPr lang="zh-CN" altLang="en-US" dirty="0">
              <a:latin typeface="+mn-lt"/>
            </a:endParaRPr>
          </a:p>
        </p:txBody>
      </p:sp>
      <p:sp>
        <p:nvSpPr>
          <p:cNvPr id="28" name="流程图: 可选过程 27"/>
          <p:cNvSpPr/>
          <p:nvPr/>
        </p:nvSpPr>
        <p:spPr>
          <a:xfrm>
            <a:off x="7017224" y="2505179"/>
            <a:ext cx="1562668" cy="414307"/>
          </a:xfrm>
          <a:prstGeom prst="flowChartAlternateProcess">
            <a:avLst/>
          </a:prstGeom>
          <a:solidFill>
            <a:schemeClr val="tx2">
              <a:lumMod val="20000"/>
              <a:lumOff val="80000"/>
            </a:schemeClr>
          </a:solidFill>
          <a:ln w="12700">
            <a:solidFill>
              <a:schemeClr val="tx1"/>
            </a:solidFill>
          </a:ln>
        </p:spPr>
        <p:txBody>
          <a:bodyPr wrap="square" rtlCol="0" anchor="ctr" anchorCtr="0">
            <a:noAutofit/>
          </a:bodyPr>
          <a:lstStyle/>
          <a:p>
            <a:pPr algn="ctr"/>
            <a:r>
              <a:rPr lang="en-US" altLang="zh-CN" sz="1800" dirty="0">
                <a:solidFill>
                  <a:schemeClr val="accent5">
                    <a:lumMod val="50000"/>
                  </a:schemeClr>
                </a:solidFill>
                <a:latin typeface="+mn-lt"/>
              </a:rPr>
              <a:t>TCP socket</a:t>
            </a:r>
            <a:endParaRPr lang="zh-CN" altLang="en-US" sz="1800" dirty="0">
              <a:solidFill>
                <a:schemeClr val="accent5">
                  <a:lumMod val="50000"/>
                </a:schemeClr>
              </a:solidFill>
              <a:latin typeface="+mn-lt"/>
            </a:endParaRPr>
          </a:p>
        </p:txBody>
      </p:sp>
      <p:sp>
        <p:nvSpPr>
          <p:cNvPr id="29" name="流程图: 可选过程 28"/>
          <p:cNvSpPr/>
          <p:nvPr/>
        </p:nvSpPr>
        <p:spPr>
          <a:xfrm>
            <a:off x="7017224" y="1803946"/>
            <a:ext cx="1562668" cy="414307"/>
          </a:xfrm>
          <a:prstGeom prst="flowChartAlternateProcess">
            <a:avLst/>
          </a:prstGeom>
          <a:solidFill>
            <a:schemeClr val="tx2">
              <a:lumMod val="20000"/>
              <a:lumOff val="80000"/>
            </a:schemeClr>
          </a:solidFill>
          <a:ln w="12700">
            <a:solidFill>
              <a:schemeClr val="tx1"/>
            </a:solidFill>
          </a:ln>
        </p:spPr>
        <p:txBody>
          <a:bodyPr wrap="square" rtlCol="0" anchor="ctr" anchorCtr="0">
            <a:noAutofit/>
          </a:bodyPr>
          <a:lstStyle/>
          <a:p>
            <a:pPr algn="ctr"/>
            <a:r>
              <a:rPr lang="en-US" altLang="zh-CN" sz="1800" dirty="0">
                <a:solidFill>
                  <a:schemeClr val="accent5">
                    <a:lumMod val="50000"/>
                  </a:schemeClr>
                </a:solidFill>
                <a:latin typeface="+mn-lt"/>
              </a:rPr>
              <a:t>SSL socket</a:t>
            </a:r>
            <a:endParaRPr lang="zh-CN" altLang="en-US" sz="1800" dirty="0">
              <a:solidFill>
                <a:schemeClr val="accent5">
                  <a:lumMod val="50000"/>
                </a:schemeClr>
              </a:solidFill>
              <a:latin typeface="+mn-lt"/>
            </a:endParaRPr>
          </a:p>
        </p:txBody>
      </p:sp>
      <p:sp>
        <p:nvSpPr>
          <p:cNvPr id="2" name="右大括号 1"/>
          <p:cNvSpPr/>
          <p:nvPr/>
        </p:nvSpPr>
        <p:spPr bwMode="auto">
          <a:xfrm>
            <a:off x="8892540" y="1423279"/>
            <a:ext cx="236220" cy="1114212"/>
          </a:xfrm>
          <a:prstGeom prst="rightBrace">
            <a:avLst>
              <a:gd name="adj1" fmla="val 69623"/>
              <a:gd name="adj2" fmla="val 50000"/>
            </a:avLst>
          </a:prstGeom>
          <a:noFill/>
          <a:ln w="28575" cap="flat" cmpd="sng" algn="ctr">
            <a:solidFill>
              <a:schemeClr val="accent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latin typeface="+mn-lt"/>
            </a:endParaRPr>
          </a:p>
        </p:txBody>
      </p:sp>
      <p:sp>
        <p:nvSpPr>
          <p:cNvPr id="34" name="Text Box 10"/>
          <p:cNvSpPr txBox="1">
            <a:spLocks noChangeArrowheads="1"/>
          </p:cNvSpPr>
          <p:nvPr/>
        </p:nvSpPr>
        <p:spPr bwMode="auto">
          <a:xfrm>
            <a:off x="9139826" y="1614652"/>
            <a:ext cx="1559655"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i="1" dirty="0">
                <a:solidFill>
                  <a:schemeClr val="accent5"/>
                </a:solidFill>
                <a:latin typeface="+mn-lt"/>
                <a:cs typeface="Arial" charset="0"/>
              </a:rPr>
              <a:t>Application layer</a:t>
            </a:r>
          </a:p>
        </p:txBody>
      </p:sp>
    </p:spTree>
    <p:extLst>
      <p:ext uri="{BB962C8B-B14F-4D97-AF65-F5344CB8AC3E}">
        <p14:creationId xmlns:p14="http://schemas.microsoft.com/office/powerpoint/2010/main" val="259267813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7" name="Rectangle 2"/>
          <p:cNvSpPr>
            <a:spLocks noGrp="1" noChangeArrowheads="1"/>
          </p:cNvSpPr>
          <p:nvPr>
            <p:ph type="title"/>
          </p:nvPr>
        </p:nvSpPr>
        <p:spPr/>
        <p:txBody>
          <a:bodyPr/>
          <a:lstStyle/>
          <a:p>
            <a:r>
              <a:rPr lang="en-US" dirty="0"/>
              <a:t>SSL: Secure Sockets Layer</a:t>
            </a:r>
          </a:p>
        </p:txBody>
      </p:sp>
      <p:sp>
        <p:nvSpPr>
          <p:cNvPr id="98308" name="Rectangle 3"/>
          <p:cNvSpPr>
            <a:spLocks noGrp="1" noChangeArrowheads="1"/>
          </p:cNvSpPr>
          <p:nvPr>
            <p:ph sz="half" idx="1"/>
          </p:nvPr>
        </p:nvSpPr>
        <p:spPr/>
        <p:txBody>
          <a:bodyPr>
            <a:normAutofit fontScale="77500" lnSpcReduction="20000"/>
          </a:bodyPr>
          <a:lstStyle/>
          <a:p>
            <a:r>
              <a:rPr lang="en-US" dirty="0"/>
              <a:t>widely deployed security protocol</a:t>
            </a:r>
          </a:p>
          <a:p>
            <a:pPr lvl="1"/>
            <a:r>
              <a:rPr lang="en-US" dirty="0"/>
              <a:t>supported by almost all browsers, web servers</a:t>
            </a:r>
          </a:p>
          <a:p>
            <a:pPr lvl="1"/>
            <a:r>
              <a:rPr lang="en-US" dirty="0"/>
              <a:t>https</a:t>
            </a:r>
          </a:p>
          <a:p>
            <a:pPr lvl="1"/>
            <a:r>
              <a:rPr lang="en-US" dirty="0"/>
              <a:t>billions $/year over SSL</a:t>
            </a:r>
          </a:p>
          <a:p>
            <a:r>
              <a:rPr lang="en-US" dirty="0"/>
              <a:t>mechanisms: [Woo 1994], implementation: Netscape</a:t>
            </a:r>
          </a:p>
          <a:p>
            <a:r>
              <a:rPr lang="en-US" b="1" dirty="0"/>
              <a:t>variation -TLS: transport layer security, RFC 2246</a:t>
            </a:r>
          </a:p>
          <a:p>
            <a:r>
              <a:rPr lang="en-US" dirty="0"/>
              <a:t>provides</a:t>
            </a:r>
          </a:p>
          <a:p>
            <a:pPr lvl="1"/>
            <a:r>
              <a:rPr lang="en-US" dirty="0">
                <a:solidFill>
                  <a:schemeClr val="accent2"/>
                </a:solidFill>
              </a:rPr>
              <a:t>confidentiality</a:t>
            </a:r>
          </a:p>
          <a:p>
            <a:pPr lvl="1"/>
            <a:r>
              <a:rPr lang="en-US" dirty="0">
                <a:solidFill>
                  <a:schemeClr val="accent2"/>
                </a:solidFill>
              </a:rPr>
              <a:t>integrity</a:t>
            </a:r>
          </a:p>
          <a:p>
            <a:pPr lvl="1"/>
            <a:r>
              <a:rPr lang="en-US" dirty="0">
                <a:solidFill>
                  <a:schemeClr val="accent2"/>
                </a:solidFill>
              </a:rPr>
              <a:t>authentication</a:t>
            </a:r>
          </a:p>
        </p:txBody>
      </p:sp>
      <p:sp>
        <p:nvSpPr>
          <p:cNvPr id="98309" name="Rectangle 4"/>
          <p:cNvSpPr>
            <a:spLocks noGrp="1" noChangeArrowheads="1"/>
          </p:cNvSpPr>
          <p:nvPr>
            <p:ph sz="half" idx="2"/>
          </p:nvPr>
        </p:nvSpPr>
        <p:spPr/>
        <p:txBody>
          <a:bodyPr>
            <a:normAutofit fontScale="77500" lnSpcReduction="20000"/>
          </a:bodyPr>
          <a:lstStyle/>
          <a:p>
            <a:r>
              <a:rPr lang="en-US" dirty="0"/>
              <a:t>original goals:</a:t>
            </a:r>
          </a:p>
          <a:p>
            <a:pPr lvl="1"/>
            <a:r>
              <a:rPr lang="en-US" dirty="0"/>
              <a:t>Web e-commerce transactions </a:t>
            </a:r>
          </a:p>
          <a:p>
            <a:pPr lvl="1"/>
            <a:r>
              <a:rPr lang="en-US" dirty="0"/>
              <a:t>encryption (especially credit-card numbers)</a:t>
            </a:r>
          </a:p>
          <a:p>
            <a:pPr lvl="1"/>
            <a:r>
              <a:rPr lang="en-US" dirty="0"/>
              <a:t>Web-server authentication</a:t>
            </a:r>
          </a:p>
          <a:p>
            <a:pPr lvl="1"/>
            <a:r>
              <a:rPr lang="en-US" dirty="0"/>
              <a:t>optional client authentication</a:t>
            </a:r>
          </a:p>
          <a:p>
            <a:pPr lvl="1"/>
            <a:r>
              <a:rPr lang="en-US" dirty="0"/>
              <a:t>minimum </a:t>
            </a:r>
            <a:r>
              <a:rPr lang="en-US" dirty="0">
                <a:solidFill>
                  <a:schemeClr val="accent2"/>
                </a:solidFill>
              </a:rPr>
              <a:t>hassle</a:t>
            </a:r>
            <a:r>
              <a:rPr lang="en-US" dirty="0"/>
              <a:t> in doing business with new merchant</a:t>
            </a:r>
          </a:p>
          <a:p>
            <a:r>
              <a:rPr lang="en-US" b="1" dirty="0"/>
              <a:t>available to all TCP applications</a:t>
            </a:r>
          </a:p>
          <a:p>
            <a:pPr lvl="1"/>
            <a:r>
              <a:rPr lang="en-US" dirty="0"/>
              <a:t>secure socket interface</a:t>
            </a:r>
          </a:p>
        </p:txBody>
      </p:sp>
      <p:sp>
        <p:nvSpPr>
          <p:cNvPr id="3" name="灯片编号占位符 2"/>
          <p:cNvSpPr>
            <a:spLocks noGrp="1"/>
          </p:cNvSpPr>
          <p:nvPr>
            <p:ph type="sldNum" sz="quarter" idx="12"/>
          </p:nvPr>
        </p:nvSpPr>
        <p:spPr/>
        <p:txBody>
          <a:bodyPr/>
          <a:lstStyle/>
          <a:p>
            <a:fld id="{EE7AFD8E-47EC-4333-9317-F3617AC17F61}" type="slidenum">
              <a:rPr lang="en-US" altLang="zh-CN" smtClean="0"/>
              <a:pPr/>
              <a:t>131</a:t>
            </a:fld>
            <a:endParaRPr lang="en-US" altLang="zh-CN" dirty="0"/>
          </a:p>
        </p:txBody>
      </p:sp>
    </p:spTree>
    <p:extLst>
      <p:ext uri="{BB962C8B-B14F-4D97-AF65-F5344CB8AC3E}">
        <p14:creationId xmlns:p14="http://schemas.microsoft.com/office/powerpoint/2010/main" val="170642876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r>
              <a:rPr lang="en-US"/>
              <a:t>Could do something like PGP:</a:t>
            </a:r>
            <a:endParaRPr lang="en-US" dirty="0"/>
          </a:p>
        </p:txBody>
      </p:sp>
      <p:sp>
        <p:nvSpPr>
          <p:cNvPr id="3" name="灯片编号占位符 2"/>
          <p:cNvSpPr>
            <a:spLocks noGrp="1"/>
          </p:cNvSpPr>
          <p:nvPr>
            <p:ph type="sldNum" sz="quarter" idx="12"/>
          </p:nvPr>
        </p:nvSpPr>
        <p:spPr/>
        <p:txBody>
          <a:bodyPr/>
          <a:lstStyle/>
          <a:p>
            <a:fld id="{B5976719-4C93-4032-AE44-9AF0CDE2F195}" type="slidenum">
              <a:rPr lang="en-US" altLang="zh-CN" smtClean="0"/>
              <a:pPr/>
              <a:t>132</a:t>
            </a:fld>
            <a:endParaRPr lang="en-US" altLang="zh-CN" dirty="0"/>
          </a:p>
        </p:txBody>
      </p:sp>
      <p:sp>
        <p:nvSpPr>
          <p:cNvPr id="100356" name="Freeform 4"/>
          <p:cNvSpPr>
            <a:spLocks/>
          </p:cNvSpPr>
          <p:nvPr/>
        </p:nvSpPr>
        <p:spPr bwMode="auto">
          <a:xfrm>
            <a:off x="4119563" y="2198053"/>
            <a:ext cx="989012" cy="406400"/>
          </a:xfrm>
          <a:custGeom>
            <a:avLst/>
            <a:gdLst>
              <a:gd name="T0" fmla="*/ 0 w 476"/>
              <a:gd name="T1" fmla="*/ 0 h 247"/>
              <a:gd name="T2" fmla="*/ 2147483647 w 476"/>
              <a:gd name="T3" fmla="*/ 0 h 247"/>
              <a:gd name="T4" fmla="*/ 2147483647 w 476"/>
              <a:gd name="T5" fmla="*/ 2147483647 h 247"/>
              <a:gd name="T6" fmla="*/ 0 60000 65536"/>
              <a:gd name="T7" fmla="*/ 0 60000 65536"/>
              <a:gd name="T8" fmla="*/ 0 60000 65536"/>
              <a:gd name="T9" fmla="*/ 0 w 476"/>
              <a:gd name="T10" fmla="*/ 0 h 247"/>
              <a:gd name="T11" fmla="*/ 476 w 476"/>
              <a:gd name="T12" fmla="*/ 247 h 247"/>
            </a:gdLst>
            <a:ahLst/>
            <a:cxnLst>
              <a:cxn ang="T6">
                <a:pos x="T0" y="T1"/>
              </a:cxn>
              <a:cxn ang="T7">
                <a:pos x="T2" y="T3"/>
              </a:cxn>
              <a:cxn ang="T8">
                <a:pos x="T4" y="T5"/>
              </a:cxn>
            </a:cxnLst>
            <a:rect l="T9" t="T10" r="T11" b="T12"/>
            <a:pathLst>
              <a:path w="476" h="247">
                <a:moveTo>
                  <a:pt x="0" y="0"/>
                </a:moveTo>
                <a:lnTo>
                  <a:pt x="476" y="0"/>
                </a:lnTo>
                <a:lnTo>
                  <a:pt x="476" y="247"/>
                </a:lnTo>
              </a:path>
            </a:pathLst>
          </a:custGeom>
          <a:noFill/>
          <a:ln w="38100">
            <a:solidFill>
              <a:schemeClr val="tx1"/>
            </a:solidFill>
            <a:round/>
            <a:headEn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en-US" dirty="0">
              <a:latin typeface="+mn-lt"/>
            </a:endParaRPr>
          </a:p>
        </p:txBody>
      </p:sp>
      <p:sp>
        <p:nvSpPr>
          <p:cNvPr id="100357" name="Line 5"/>
          <p:cNvSpPr>
            <a:spLocks noChangeShapeType="1"/>
          </p:cNvSpPr>
          <p:nvPr/>
        </p:nvSpPr>
        <p:spPr bwMode="auto">
          <a:xfrm flipV="1">
            <a:off x="3043238" y="2202815"/>
            <a:ext cx="360362" cy="1588"/>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ndParaRPr>
          </a:p>
        </p:txBody>
      </p:sp>
      <p:grpSp>
        <p:nvGrpSpPr>
          <p:cNvPr id="100358" name="Group 6"/>
          <p:cNvGrpSpPr>
            <a:grpSpLocks/>
          </p:cNvGrpSpPr>
          <p:nvPr/>
        </p:nvGrpSpPr>
        <p:grpSpPr bwMode="auto">
          <a:xfrm>
            <a:off x="3394076" y="1702754"/>
            <a:ext cx="754063" cy="725487"/>
            <a:chOff x="694" y="2457"/>
            <a:chExt cx="475" cy="457"/>
          </a:xfrm>
        </p:grpSpPr>
        <p:sp>
          <p:nvSpPr>
            <p:cNvPr id="100413" name="Rectangle 7"/>
            <p:cNvSpPr>
              <a:spLocks noChangeArrowheads="1"/>
            </p:cNvSpPr>
            <p:nvPr/>
          </p:nvSpPr>
          <p:spPr bwMode="auto">
            <a:xfrm>
              <a:off x="694" y="2631"/>
              <a:ext cx="475" cy="283"/>
            </a:xfrm>
            <a:prstGeom prst="rect">
              <a:avLst/>
            </a:prstGeom>
            <a:solidFill>
              <a:schemeClr val="bg1"/>
            </a:solidFill>
            <a:ln w="9525">
              <a:solidFill>
                <a:schemeClr val="tx1"/>
              </a:solidFill>
              <a:miter lim="800000"/>
              <a:headEnd/>
              <a:tailEnd/>
            </a:ln>
          </p:spPr>
          <p:txBody>
            <a:bodyPr wrap="none" anchor="ctr"/>
            <a:lstStyle/>
            <a:p>
              <a:endParaRPr lang="en-US" dirty="0">
                <a:latin typeface="+mn-lt"/>
                <a:cs typeface="Arial" charset="0"/>
              </a:endParaRPr>
            </a:p>
          </p:txBody>
        </p:sp>
        <p:sp>
          <p:nvSpPr>
            <p:cNvPr id="100414" name="Text Box 8"/>
            <p:cNvSpPr txBox="1">
              <a:spLocks noChangeArrowheads="1"/>
            </p:cNvSpPr>
            <p:nvPr/>
          </p:nvSpPr>
          <p:spPr bwMode="auto">
            <a:xfrm>
              <a:off x="785" y="2657"/>
              <a:ext cx="314"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1800" dirty="0">
                  <a:latin typeface="+mn-lt"/>
                  <a:cs typeface="Arial" charset="0"/>
                </a:rPr>
                <a:t>H( )</a:t>
              </a:r>
            </a:p>
          </p:txBody>
        </p:sp>
        <p:sp>
          <p:nvSpPr>
            <p:cNvPr id="100415" name="Text Box 9"/>
            <p:cNvSpPr txBox="1">
              <a:spLocks noChangeArrowheads="1"/>
            </p:cNvSpPr>
            <p:nvPr/>
          </p:nvSpPr>
          <p:spPr bwMode="auto">
            <a:xfrm>
              <a:off x="906" y="2457"/>
              <a:ext cx="197" cy="4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4000" dirty="0">
                  <a:latin typeface="+mn-lt"/>
                  <a:cs typeface="Arial" charset="0"/>
                </a:rPr>
                <a:t>.</a:t>
              </a:r>
            </a:p>
          </p:txBody>
        </p:sp>
      </p:grpSp>
      <p:grpSp>
        <p:nvGrpSpPr>
          <p:cNvPr id="100359" name="Group 10"/>
          <p:cNvGrpSpPr>
            <a:grpSpLocks/>
          </p:cNvGrpSpPr>
          <p:nvPr/>
        </p:nvGrpSpPr>
        <p:grpSpPr bwMode="auto">
          <a:xfrm>
            <a:off x="4264026" y="1671004"/>
            <a:ext cx="754063" cy="739775"/>
            <a:chOff x="1543" y="1971"/>
            <a:chExt cx="475" cy="466"/>
          </a:xfrm>
        </p:grpSpPr>
        <p:sp>
          <p:nvSpPr>
            <p:cNvPr id="100409" name="Rectangle 11"/>
            <p:cNvSpPr>
              <a:spLocks noChangeArrowheads="1"/>
            </p:cNvSpPr>
            <p:nvPr/>
          </p:nvSpPr>
          <p:spPr bwMode="auto">
            <a:xfrm>
              <a:off x="1543" y="2154"/>
              <a:ext cx="475" cy="283"/>
            </a:xfrm>
            <a:prstGeom prst="rect">
              <a:avLst/>
            </a:prstGeom>
            <a:solidFill>
              <a:schemeClr val="bg1"/>
            </a:solidFill>
            <a:ln w="9525">
              <a:solidFill>
                <a:schemeClr val="tx1"/>
              </a:solidFill>
              <a:miter lim="800000"/>
              <a:headEnd/>
              <a:tailEnd/>
            </a:ln>
          </p:spPr>
          <p:txBody>
            <a:bodyPr wrap="none" anchor="ctr"/>
            <a:lstStyle/>
            <a:p>
              <a:endParaRPr lang="en-US" dirty="0">
                <a:latin typeface="+mn-lt"/>
                <a:cs typeface="Arial" charset="0"/>
              </a:endParaRPr>
            </a:p>
          </p:txBody>
        </p:sp>
        <p:sp>
          <p:nvSpPr>
            <p:cNvPr id="100410" name="Text Box 12"/>
            <p:cNvSpPr txBox="1">
              <a:spLocks noChangeArrowheads="1"/>
            </p:cNvSpPr>
            <p:nvPr/>
          </p:nvSpPr>
          <p:spPr bwMode="auto">
            <a:xfrm>
              <a:off x="1575" y="2189"/>
              <a:ext cx="379"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1800" dirty="0">
                  <a:latin typeface="+mn-lt"/>
                  <a:cs typeface="Arial" charset="0"/>
                </a:rPr>
                <a:t>K</a:t>
              </a:r>
              <a:r>
                <a:rPr lang="en-US" sz="2400" baseline="-25000" dirty="0">
                  <a:latin typeface="+mn-lt"/>
                  <a:cs typeface="Arial" charset="0"/>
                </a:rPr>
                <a:t>A</a:t>
              </a:r>
              <a:r>
                <a:rPr lang="en-US" sz="1800" dirty="0">
                  <a:latin typeface="+mn-lt"/>
                  <a:cs typeface="Arial" charset="0"/>
                </a:rPr>
                <a:t>( )</a:t>
              </a:r>
            </a:p>
          </p:txBody>
        </p:sp>
        <p:sp>
          <p:nvSpPr>
            <p:cNvPr id="100411" name="Text Box 13"/>
            <p:cNvSpPr txBox="1">
              <a:spLocks noChangeArrowheads="1"/>
            </p:cNvSpPr>
            <p:nvPr/>
          </p:nvSpPr>
          <p:spPr bwMode="auto">
            <a:xfrm>
              <a:off x="1754" y="1971"/>
              <a:ext cx="197" cy="4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4000" dirty="0">
                  <a:latin typeface="+mn-lt"/>
                  <a:cs typeface="Arial" charset="0"/>
                </a:rPr>
                <a:t>.</a:t>
              </a:r>
            </a:p>
          </p:txBody>
        </p:sp>
        <p:sp>
          <p:nvSpPr>
            <p:cNvPr id="100412" name="Text Box 14"/>
            <p:cNvSpPr txBox="1">
              <a:spLocks noChangeArrowheads="1"/>
            </p:cNvSpPr>
            <p:nvPr/>
          </p:nvSpPr>
          <p:spPr bwMode="auto">
            <a:xfrm>
              <a:off x="1650" y="2088"/>
              <a:ext cx="161"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dirty="0">
                  <a:latin typeface="+mn-lt"/>
                  <a:cs typeface="Arial" charset="0"/>
                </a:rPr>
                <a:t>-</a:t>
              </a:r>
            </a:p>
          </p:txBody>
        </p:sp>
      </p:grpSp>
      <p:grpSp>
        <p:nvGrpSpPr>
          <p:cNvPr id="100360" name="Group 15"/>
          <p:cNvGrpSpPr>
            <a:grpSpLocks/>
          </p:cNvGrpSpPr>
          <p:nvPr/>
        </p:nvGrpSpPr>
        <p:grpSpPr bwMode="auto">
          <a:xfrm>
            <a:off x="4818064" y="2547303"/>
            <a:ext cx="638175" cy="519112"/>
            <a:chOff x="2862" y="1573"/>
            <a:chExt cx="402" cy="327"/>
          </a:xfrm>
        </p:grpSpPr>
        <p:sp>
          <p:nvSpPr>
            <p:cNvPr id="100407" name="Oval 16"/>
            <p:cNvSpPr>
              <a:spLocks noChangeArrowheads="1"/>
            </p:cNvSpPr>
            <p:nvPr/>
          </p:nvSpPr>
          <p:spPr bwMode="auto">
            <a:xfrm>
              <a:off x="2935" y="1637"/>
              <a:ext cx="238" cy="211"/>
            </a:xfrm>
            <a:prstGeom prst="ellipse">
              <a:avLst/>
            </a:prstGeom>
            <a:solidFill>
              <a:schemeClr val="bg1"/>
            </a:solidFill>
            <a:ln w="9525">
              <a:solidFill>
                <a:schemeClr val="tx1"/>
              </a:solidFill>
              <a:round/>
              <a:headEnd/>
              <a:tailEnd/>
            </a:ln>
          </p:spPr>
          <p:txBody>
            <a:bodyPr wrap="none" anchor="ctr"/>
            <a:lstStyle/>
            <a:p>
              <a:endParaRPr lang="en-US" dirty="0">
                <a:latin typeface="+mn-lt"/>
                <a:cs typeface="Arial" charset="0"/>
              </a:endParaRPr>
            </a:p>
          </p:txBody>
        </p:sp>
        <p:sp>
          <p:nvSpPr>
            <p:cNvPr id="100408" name="Text Box 17"/>
            <p:cNvSpPr txBox="1">
              <a:spLocks noChangeArrowheads="1"/>
            </p:cNvSpPr>
            <p:nvPr/>
          </p:nvSpPr>
          <p:spPr bwMode="auto">
            <a:xfrm>
              <a:off x="2862" y="1573"/>
              <a:ext cx="402" cy="3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spcBef>
                  <a:spcPct val="50000"/>
                </a:spcBef>
              </a:pPr>
              <a:r>
                <a:rPr lang="en-US" sz="2800" dirty="0">
                  <a:latin typeface="+mn-lt"/>
                  <a:cs typeface="Arial" charset="0"/>
                </a:rPr>
                <a:t>+</a:t>
              </a:r>
            </a:p>
          </p:txBody>
        </p:sp>
      </p:grpSp>
      <p:grpSp>
        <p:nvGrpSpPr>
          <p:cNvPr id="100361" name="Group 18"/>
          <p:cNvGrpSpPr>
            <a:grpSpLocks/>
          </p:cNvGrpSpPr>
          <p:nvPr/>
        </p:nvGrpSpPr>
        <p:grpSpPr bwMode="auto">
          <a:xfrm>
            <a:off x="5097464" y="1683703"/>
            <a:ext cx="966787" cy="522287"/>
            <a:chOff x="1840" y="2491"/>
            <a:chExt cx="609" cy="329"/>
          </a:xfrm>
        </p:grpSpPr>
        <p:sp>
          <p:nvSpPr>
            <p:cNvPr id="100405" name="Text Box 19"/>
            <p:cNvSpPr txBox="1">
              <a:spLocks noChangeArrowheads="1"/>
            </p:cNvSpPr>
            <p:nvPr/>
          </p:nvSpPr>
          <p:spPr bwMode="auto">
            <a:xfrm>
              <a:off x="1840" y="2587"/>
              <a:ext cx="609"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1800" dirty="0">
                  <a:latin typeface="+mn-lt"/>
                  <a:cs typeface="Arial" charset="0"/>
                </a:rPr>
                <a:t>K</a:t>
              </a:r>
              <a:r>
                <a:rPr lang="en-US" sz="2400" baseline="-25000" dirty="0">
                  <a:latin typeface="+mn-lt"/>
                  <a:cs typeface="Arial" charset="0"/>
                </a:rPr>
                <a:t>A</a:t>
              </a:r>
              <a:r>
                <a:rPr lang="en-US" sz="1800" dirty="0">
                  <a:latin typeface="+mn-lt"/>
                  <a:cs typeface="Arial" charset="0"/>
                </a:rPr>
                <a:t>(H(m))</a:t>
              </a:r>
            </a:p>
          </p:txBody>
        </p:sp>
        <p:sp>
          <p:nvSpPr>
            <p:cNvPr id="100406" name="Text Box 20"/>
            <p:cNvSpPr txBox="1">
              <a:spLocks noChangeArrowheads="1"/>
            </p:cNvSpPr>
            <p:nvPr/>
          </p:nvSpPr>
          <p:spPr bwMode="auto">
            <a:xfrm>
              <a:off x="1936" y="2491"/>
              <a:ext cx="161"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dirty="0">
                  <a:latin typeface="+mn-lt"/>
                  <a:cs typeface="Arial" charset="0"/>
                </a:rPr>
                <a:t>-</a:t>
              </a:r>
            </a:p>
          </p:txBody>
        </p:sp>
      </p:grpSp>
      <p:sp>
        <p:nvSpPr>
          <p:cNvPr id="100362" name="Freeform 21"/>
          <p:cNvSpPr>
            <a:spLocks/>
          </p:cNvSpPr>
          <p:nvPr/>
        </p:nvSpPr>
        <p:spPr bwMode="auto">
          <a:xfrm flipV="1">
            <a:off x="3171826" y="3033078"/>
            <a:ext cx="1958975" cy="392112"/>
          </a:xfrm>
          <a:custGeom>
            <a:avLst/>
            <a:gdLst>
              <a:gd name="T0" fmla="*/ 0 w 476"/>
              <a:gd name="T1" fmla="*/ 0 h 247"/>
              <a:gd name="T2" fmla="*/ 2147483647 w 476"/>
              <a:gd name="T3" fmla="*/ 0 h 247"/>
              <a:gd name="T4" fmla="*/ 2147483647 w 476"/>
              <a:gd name="T5" fmla="*/ 2147483647 h 247"/>
              <a:gd name="T6" fmla="*/ 0 60000 65536"/>
              <a:gd name="T7" fmla="*/ 0 60000 65536"/>
              <a:gd name="T8" fmla="*/ 0 60000 65536"/>
              <a:gd name="T9" fmla="*/ 0 w 476"/>
              <a:gd name="T10" fmla="*/ 0 h 247"/>
              <a:gd name="T11" fmla="*/ 476 w 476"/>
              <a:gd name="T12" fmla="*/ 247 h 247"/>
            </a:gdLst>
            <a:ahLst/>
            <a:cxnLst>
              <a:cxn ang="T6">
                <a:pos x="T0" y="T1"/>
              </a:cxn>
              <a:cxn ang="T7">
                <a:pos x="T2" y="T3"/>
              </a:cxn>
              <a:cxn ang="T8">
                <a:pos x="T4" y="T5"/>
              </a:cxn>
            </a:cxnLst>
            <a:rect l="T9" t="T10" r="T11" b="T12"/>
            <a:pathLst>
              <a:path w="476" h="247">
                <a:moveTo>
                  <a:pt x="0" y="0"/>
                </a:moveTo>
                <a:lnTo>
                  <a:pt x="476" y="0"/>
                </a:lnTo>
                <a:lnTo>
                  <a:pt x="476" y="247"/>
                </a:lnTo>
              </a:path>
            </a:pathLst>
          </a:custGeom>
          <a:noFill/>
          <a:ln w="38100">
            <a:solidFill>
              <a:schemeClr val="tx1"/>
            </a:solidFill>
            <a:round/>
            <a:headEn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en-US" dirty="0">
              <a:latin typeface="+mn-lt"/>
            </a:endParaRPr>
          </a:p>
        </p:txBody>
      </p:sp>
      <p:sp>
        <p:nvSpPr>
          <p:cNvPr id="100363" name="Text Box 22"/>
          <p:cNvSpPr txBox="1">
            <a:spLocks noChangeArrowheads="1"/>
          </p:cNvSpPr>
          <p:nvPr/>
        </p:nvSpPr>
        <p:spPr bwMode="auto">
          <a:xfrm>
            <a:off x="2734953" y="1983740"/>
            <a:ext cx="359394"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dirty="0">
                <a:latin typeface="+mn-lt"/>
                <a:cs typeface="Arial" charset="0"/>
              </a:rPr>
              <a:t>m</a:t>
            </a:r>
          </a:p>
        </p:txBody>
      </p:sp>
      <p:grpSp>
        <p:nvGrpSpPr>
          <p:cNvPr id="100364" name="Group 23"/>
          <p:cNvGrpSpPr>
            <a:grpSpLocks/>
          </p:cNvGrpSpPr>
          <p:nvPr/>
        </p:nvGrpSpPr>
        <p:grpSpPr bwMode="auto">
          <a:xfrm>
            <a:off x="4211644" y="1320166"/>
            <a:ext cx="423863" cy="536576"/>
            <a:chOff x="2653" y="716"/>
            <a:chExt cx="267" cy="338"/>
          </a:xfrm>
        </p:grpSpPr>
        <p:sp>
          <p:nvSpPr>
            <p:cNvPr id="100403" name="Text Box 24"/>
            <p:cNvSpPr txBox="1">
              <a:spLocks noChangeArrowheads="1"/>
            </p:cNvSpPr>
            <p:nvPr/>
          </p:nvSpPr>
          <p:spPr bwMode="auto">
            <a:xfrm>
              <a:off x="2653" y="763"/>
              <a:ext cx="267"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1800" dirty="0">
                  <a:latin typeface="+mn-lt"/>
                  <a:cs typeface="Arial" charset="0"/>
                </a:rPr>
                <a:t>K</a:t>
              </a:r>
              <a:r>
                <a:rPr lang="en-US" sz="2400" baseline="-25000" dirty="0">
                  <a:latin typeface="+mn-lt"/>
                  <a:cs typeface="Arial" charset="0"/>
                </a:rPr>
                <a:t>A</a:t>
              </a:r>
              <a:endParaRPr lang="en-US" sz="1800" dirty="0">
                <a:latin typeface="+mn-lt"/>
                <a:cs typeface="Arial" charset="0"/>
              </a:endParaRPr>
            </a:p>
          </p:txBody>
        </p:sp>
        <p:sp>
          <p:nvSpPr>
            <p:cNvPr id="100404" name="Text Box 25"/>
            <p:cNvSpPr txBox="1">
              <a:spLocks noChangeArrowheads="1"/>
            </p:cNvSpPr>
            <p:nvPr/>
          </p:nvSpPr>
          <p:spPr bwMode="auto">
            <a:xfrm>
              <a:off x="2747" y="716"/>
              <a:ext cx="161"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dirty="0">
                  <a:latin typeface="+mn-lt"/>
                  <a:cs typeface="Arial" charset="0"/>
                </a:rPr>
                <a:t>-</a:t>
              </a:r>
            </a:p>
          </p:txBody>
        </p:sp>
      </p:grpSp>
      <p:sp>
        <p:nvSpPr>
          <p:cNvPr id="100365" name="Line 26"/>
          <p:cNvSpPr>
            <a:spLocks noChangeShapeType="1"/>
          </p:cNvSpPr>
          <p:nvPr/>
        </p:nvSpPr>
        <p:spPr bwMode="auto">
          <a:xfrm>
            <a:off x="4637089" y="1594803"/>
            <a:ext cx="14287" cy="361950"/>
          </a:xfrm>
          <a:prstGeom prst="line">
            <a:avLst/>
          </a:prstGeom>
          <a:noFill/>
          <a:ln w="9525">
            <a:solidFill>
              <a:schemeClr val="tx1"/>
            </a:solidFill>
            <a:prstDash val="dash"/>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ndParaRPr>
          </a:p>
        </p:txBody>
      </p:sp>
      <p:pic>
        <p:nvPicPr>
          <p:cNvPr id="100366" name="Picture 27" descr="BS00768_[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flipV="1">
            <a:off x="3886200" y="1537654"/>
            <a:ext cx="400050" cy="206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0368" name="Text Box 29"/>
          <p:cNvSpPr txBox="1">
            <a:spLocks noChangeArrowheads="1"/>
          </p:cNvSpPr>
          <p:nvPr/>
        </p:nvSpPr>
        <p:spPr bwMode="auto">
          <a:xfrm>
            <a:off x="2815915" y="3255328"/>
            <a:ext cx="359394"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dirty="0">
                <a:latin typeface="+mn-lt"/>
                <a:cs typeface="Arial" charset="0"/>
              </a:rPr>
              <a:t>m</a:t>
            </a:r>
          </a:p>
        </p:txBody>
      </p:sp>
      <p:sp>
        <p:nvSpPr>
          <p:cNvPr id="100369" name="Freeform 30"/>
          <p:cNvSpPr>
            <a:spLocks/>
          </p:cNvSpPr>
          <p:nvPr/>
        </p:nvSpPr>
        <p:spPr bwMode="auto">
          <a:xfrm>
            <a:off x="8293895" y="3110867"/>
            <a:ext cx="1335087" cy="782637"/>
          </a:xfrm>
          <a:custGeom>
            <a:avLst/>
            <a:gdLst>
              <a:gd name="T0" fmla="*/ 2147483647 w 2135"/>
              <a:gd name="T1" fmla="*/ 2147483647 h 1662"/>
              <a:gd name="T2" fmla="*/ 2147483647 w 2135"/>
              <a:gd name="T3" fmla="*/ 2147483647 h 1662"/>
              <a:gd name="T4" fmla="*/ 2147483647 w 2135"/>
              <a:gd name="T5" fmla="*/ 2147483647 h 1662"/>
              <a:gd name="T6" fmla="*/ 2147483647 w 2135"/>
              <a:gd name="T7" fmla="*/ 2147483647 h 1662"/>
              <a:gd name="T8" fmla="*/ 2147483647 w 2135"/>
              <a:gd name="T9" fmla="*/ 2147483647 h 1662"/>
              <a:gd name="T10" fmla="*/ 2147483647 w 2135"/>
              <a:gd name="T11" fmla="*/ 2147483647 h 1662"/>
              <a:gd name="T12" fmla="*/ 2147483647 w 2135"/>
              <a:gd name="T13" fmla="*/ 2147483647 h 1662"/>
              <a:gd name="T14" fmla="*/ 2147483647 w 2135"/>
              <a:gd name="T15" fmla="*/ 2147483647 h 1662"/>
              <a:gd name="T16" fmla="*/ 2147483647 w 2135"/>
              <a:gd name="T17" fmla="*/ 2147483647 h 1662"/>
              <a:gd name="T18" fmla="*/ 2147483647 w 2135"/>
              <a:gd name="T19" fmla="*/ 2147483647 h 1662"/>
              <a:gd name="T20" fmla="*/ 2147483647 w 2135"/>
              <a:gd name="T21" fmla="*/ 2147483647 h 166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135"/>
              <a:gd name="T34" fmla="*/ 0 h 1662"/>
              <a:gd name="T35" fmla="*/ 2135 w 2135"/>
              <a:gd name="T36" fmla="*/ 1662 h 166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35" h="1662">
                <a:moveTo>
                  <a:pt x="27" y="652"/>
                </a:moveTo>
                <a:cubicBezTo>
                  <a:pt x="14" y="487"/>
                  <a:pt x="0" y="152"/>
                  <a:pt x="105" y="76"/>
                </a:cubicBezTo>
                <a:cubicBezTo>
                  <a:pt x="210" y="0"/>
                  <a:pt x="473" y="192"/>
                  <a:pt x="657" y="196"/>
                </a:cubicBezTo>
                <a:cubicBezTo>
                  <a:pt x="841" y="200"/>
                  <a:pt x="985" y="65"/>
                  <a:pt x="1209" y="100"/>
                </a:cubicBezTo>
                <a:cubicBezTo>
                  <a:pt x="1433" y="135"/>
                  <a:pt x="1867" y="232"/>
                  <a:pt x="2001" y="406"/>
                </a:cubicBezTo>
                <a:cubicBezTo>
                  <a:pt x="2135" y="580"/>
                  <a:pt x="2083" y="945"/>
                  <a:pt x="2013" y="1144"/>
                </a:cubicBezTo>
                <a:cubicBezTo>
                  <a:pt x="1943" y="1343"/>
                  <a:pt x="1781" y="1538"/>
                  <a:pt x="1581" y="1600"/>
                </a:cubicBezTo>
                <a:cubicBezTo>
                  <a:pt x="1381" y="1662"/>
                  <a:pt x="993" y="1571"/>
                  <a:pt x="813" y="1516"/>
                </a:cubicBezTo>
                <a:cubicBezTo>
                  <a:pt x="633" y="1461"/>
                  <a:pt x="606" y="1345"/>
                  <a:pt x="501" y="1270"/>
                </a:cubicBezTo>
                <a:cubicBezTo>
                  <a:pt x="396" y="1195"/>
                  <a:pt x="262" y="1169"/>
                  <a:pt x="183" y="1066"/>
                </a:cubicBezTo>
                <a:cubicBezTo>
                  <a:pt x="104" y="963"/>
                  <a:pt x="25" y="819"/>
                  <a:pt x="27" y="652"/>
                </a:cubicBezTo>
                <a:close/>
              </a:path>
            </a:pathLst>
          </a:custGeom>
          <a:solidFill>
            <a:srgbClr val="00CCFF"/>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en-US" dirty="0">
              <a:latin typeface="+mn-lt"/>
            </a:endParaRPr>
          </a:p>
        </p:txBody>
      </p:sp>
      <p:sp>
        <p:nvSpPr>
          <p:cNvPr id="100370" name="Line 31"/>
          <p:cNvSpPr>
            <a:spLocks noChangeShapeType="1"/>
          </p:cNvSpPr>
          <p:nvPr/>
        </p:nvSpPr>
        <p:spPr bwMode="auto">
          <a:xfrm>
            <a:off x="5307013" y="2793365"/>
            <a:ext cx="506412" cy="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ndParaRPr>
          </a:p>
        </p:txBody>
      </p:sp>
      <p:pic>
        <p:nvPicPr>
          <p:cNvPr id="100371" name="Picture 32" descr="BS00768_[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flipV="1">
            <a:off x="6811963" y="2029779"/>
            <a:ext cx="400050" cy="206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100373" name="Group 34"/>
          <p:cNvGrpSpPr>
            <a:grpSpLocks/>
          </p:cNvGrpSpPr>
          <p:nvPr/>
        </p:nvGrpSpPr>
        <p:grpSpPr bwMode="auto">
          <a:xfrm>
            <a:off x="5803901" y="2307591"/>
            <a:ext cx="754063" cy="739775"/>
            <a:chOff x="1645" y="256"/>
            <a:chExt cx="475" cy="466"/>
          </a:xfrm>
        </p:grpSpPr>
        <p:sp>
          <p:nvSpPr>
            <p:cNvPr id="100400" name="Rectangle 35"/>
            <p:cNvSpPr>
              <a:spLocks noChangeArrowheads="1"/>
            </p:cNvSpPr>
            <p:nvPr/>
          </p:nvSpPr>
          <p:spPr bwMode="auto">
            <a:xfrm>
              <a:off x="1645" y="439"/>
              <a:ext cx="475" cy="283"/>
            </a:xfrm>
            <a:prstGeom prst="rect">
              <a:avLst/>
            </a:prstGeom>
            <a:solidFill>
              <a:schemeClr val="bg1"/>
            </a:solidFill>
            <a:ln w="9525">
              <a:solidFill>
                <a:schemeClr val="tx1"/>
              </a:solidFill>
              <a:miter lim="800000"/>
              <a:headEnd/>
              <a:tailEnd/>
            </a:ln>
          </p:spPr>
          <p:txBody>
            <a:bodyPr wrap="none" anchor="ctr"/>
            <a:lstStyle/>
            <a:p>
              <a:endParaRPr lang="en-US" dirty="0">
                <a:latin typeface="+mn-lt"/>
                <a:cs typeface="Arial" charset="0"/>
              </a:endParaRPr>
            </a:p>
          </p:txBody>
        </p:sp>
        <p:sp>
          <p:nvSpPr>
            <p:cNvPr id="100401" name="Text Box 36"/>
            <p:cNvSpPr txBox="1">
              <a:spLocks noChangeArrowheads="1"/>
            </p:cNvSpPr>
            <p:nvPr/>
          </p:nvSpPr>
          <p:spPr bwMode="auto">
            <a:xfrm>
              <a:off x="1686" y="456"/>
              <a:ext cx="379"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1800" dirty="0">
                  <a:solidFill>
                    <a:schemeClr val="accent5"/>
                  </a:solidFill>
                  <a:latin typeface="+mn-lt"/>
                  <a:cs typeface="Arial" charset="0"/>
                </a:rPr>
                <a:t>K</a:t>
              </a:r>
              <a:r>
                <a:rPr lang="en-US" sz="2400" baseline="-25000" dirty="0">
                  <a:solidFill>
                    <a:schemeClr val="accent5"/>
                  </a:solidFill>
                  <a:latin typeface="+mn-lt"/>
                  <a:cs typeface="Arial" charset="0"/>
                </a:rPr>
                <a:t>S</a:t>
              </a:r>
              <a:r>
                <a:rPr lang="en-US" sz="1800" dirty="0">
                  <a:latin typeface="+mn-lt"/>
                  <a:cs typeface="Arial" charset="0"/>
                </a:rPr>
                <a:t>( )</a:t>
              </a:r>
            </a:p>
          </p:txBody>
        </p:sp>
        <p:sp>
          <p:nvSpPr>
            <p:cNvPr id="100402" name="Text Box 37"/>
            <p:cNvSpPr txBox="1">
              <a:spLocks noChangeArrowheads="1"/>
            </p:cNvSpPr>
            <p:nvPr/>
          </p:nvSpPr>
          <p:spPr bwMode="auto">
            <a:xfrm>
              <a:off x="1875" y="256"/>
              <a:ext cx="197" cy="4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4000" dirty="0">
                  <a:latin typeface="+mn-lt"/>
                  <a:cs typeface="Arial" charset="0"/>
                </a:rPr>
                <a:t>.</a:t>
              </a:r>
            </a:p>
          </p:txBody>
        </p:sp>
      </p:grpSp>
      <p:grpSp>
        <p:nvGrpSpPr>
          <p:cNvPr id="100374" name="Group 38"/>
          <p:cNvGrpSpPr>
            <a:grpSpLocks/>
          </p:cNvGrpSpPr>
          <p:nvPr/>
        </p:nvGrpSpPr>
        <p:grpSpPr bwMode="auto">
          <a:xfrm>
            <a:off x="5827713" y="3507741"/>
            <a:ext cx="754062" cy="739775"/>
            <a:chOff x="2144" y="3214"/>
            <a:chExt cx="475" cy="466"/>
          </a:xfrm>
        </p:grpSpPr>
        <p:sp>
          <p:nvSpPr>
            <p:cNvPr id="100396" name="Rectangle 39"/>
            <p:cNvSpPr>
              <a:spLocks noChangeArrowheads="1"/>
            </p:cNvSpPr>
            <p:nvPr/>
          </p:nvSpPr>
          <p:spPr bwMode="auto">
            <a:xfrm>
              <a:off x="2144" y="3397"/>
              <a:ext cx="475" cy="283"/>
            </a:xfrm>
            <a:prstGeom prst="rect">
              <a:avLst/>
            </a:prstGeom>
            <a:solidFill>
              <a:schemeClr val="bg1"/>
            </a:solidFill>
            <a:ln w="9525">
              <a:solidFill>
                <a:schemeClr val="tx1"/>
              </a:solidFill>
              <a:miter lim="800000"/>
              <a:headEnd/>
              <a:tailEnd/>
            </a:ln>
          </p:spPr>
          <p:txBody>
            <a:bodyPr wrap="none" anchor="ctr"/>
            <a:lstStyle/>
            <a:p>
              <a:endParaRPr lang="en-US" dirty="0">
                <a:latin typeface="+mn-lt"/>
                <a:cs typeface="Arial" charset="0"/>
              </a:endParaRPr>
            </a:p>
          </p:txBody>
        </p:sp>
        <p:sp>
          <p:nvSpPr>
            <p:cNvPr id="100397" name="Text Box 40"/>
            <p:cNvSpPr txBox="1">
              <a:spLocks noChangeArrowheads="1"/>
            </p:cNvSpPr>
            <p:nvPr/>
          </p:nvSpPr>
          <p:spPr bwMode="auto">
            <a:xfrm>
              <a:off x="2176" y="3432"/>
              <a:ext cx="379"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1800" dirty="0">
                  <a:latin typeface="+mn-lt"/>
                  <a:cs typeface="Arial" charset="0"/>
                </a:rPr>
                <a:t>K</a:t>
              </a:r>
              <a:r>
                <a:rPr lang="en-US" sz="2400" baseline="-25000" dirty="0">
                  <a:latin typeface="+mn-lt"/>
                  <a:cs typeface="Arial" charset="0"/>
                </a:rPr>
                <a:t>B</a:t>
              </a:r>
              <a:r>
                <a:rPr lang="en-US" sz="1800" dirty="0">
                  <a:latin typeface="+mn-lt"/>
                  <a:cs typeface="Arial" charset="0"/>
                </a:rPr>
                <a:t>( )</a:t>
              </a:r>
            </a:p>
          </p:txBody>
        </p:sp>
        <p:sp>
          <p:nvSpPr>
            <p:cNvPr id="100398" name="Text Box 41"/>
            <p:cNvSpPr txBox="1">
              <a:spLocks noChangeArrowheads="1"/>
            </p:cNvSpPr>
            <p:nvPr/>
          </p:nvSpPr>
          <p:spPr bwMode="auto">
            <a:xfrm>
              <a:off x="2355" y="3214"/>
              <a:ext cx="197" cy="4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4000" dirty="0">
                  <a:latin typeface="+mn-lt"/>
                  <a:cs typeface="Arial" charset="0"/>
                </a:rPr>
                <a:t>.</a:t>
              </a:r>
            </a:p>
          </p:txBody>
        </p:sp>
        <p:sp>
          <p:nvSpPr>
            <p:cNvPr id="100399" name="Text Box 42"/>
            <p:cNvSpPr txBox="1">
              <a:spLocks noChangeArrowheads="1"/>
            </p:cNvSpPr>
            <p:nvPr/>
          </p:nvSpPr>
          <p:spPr bwMode="auto">
            <a:xfrm>
              <a:off x="2233" y="3331"/>
              <a:ext cx="194"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dirty="0">
                  <a:latin typeface="+mn-lt"/>
                  <a:cs typeface="Arial" charset="0"/>
                </a:rPr>
                <a:t>+</a:t>
              </a:r>
            </a:p>
          </p:txBody>
        </p:sp>
      </p:grpSp>
      <p:grpSp>
        <p:nvGrpSpPr>
          <p:cNvPr id="100375" name="Group 43"/>
          <p:cNvGrpSpPr>
            <a:grpSpLocks/>
          </p:cNvGrpSpPr>
          <p:nvPr/>
        </p:nvGrpSpPr>
        <p:grpSpPr bwMode="auto">
          <a:xfrm>
            <a:off x="7024689" y="3136266"/>
            <a:ext cx="638175" cy="519113"/>
            <a:chOff x="2862" y="1573"/>
            <a:chExt cx="402" cy="327"/>
          </a:xfrm>
        </p:grpSpPr>
        <p:sp>
          <p:nvSpPr>
            <p:cNvPr id="100394" name="Oval 44"/>
            <p:cNvSpPr>
              <a:spLocks noChangeArrowheads="1"/>
            </p:cNvSpPr>
            <p:nvPr/>
          </p:nvSpPr>
          <p:spPr bwMode="auto">
            <a:xfrm>
              <a:off x="2935" y="1637"/>
              <a:ext cx="238" cy="211"/>
            </a:xfrm>
            <a:prstGeom prst="ellipse">
              <a:avLst/>
            </a:prstGeom>
            <a:solidFill>
              <a:schemeClr val="bg1"/>
            </a:solidFill>
            <a:ln w="9525">
              <a:solidFill>
                <a:schemeClr val="tx1"/>
              </a:solidFill>
              <a:round/>
              <a:headEnd/>
              <a:tailEnd/>
            </a:ln>
          </p:spPr>
          <p:txBody>
            <a:bodyPr wrap="none" anchor="ctr"/>
            <a:lstStyle/>
            <a:p>
              <a:endParaRPr lang="en-US" dirty="0">
                <a:latin typeface="+mn-lt"/>
                <a:cs typeface="Arial" charset="0"/>
              </a:endParaRPr>
            </a:p>
          </p:txBody>
        </p:sp>
        <p:sp>
          <p:nvSpPr>
            <p:cNvPr id="100395" name="Text Box 45"/>
            <p:cNvSpPr txBox="1">
              <a:spLocks noChangeArrowheads="1"/>
            </p:cNvSpPr>
            <p:nvPr/>
          </p:nvSpPr>
          <p:spPr bwMode="auto">
            <a:xfrm>
              <a:off x="2862" y="1573"/>
              <a:ext cx="402" cy="3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spcBef>
                  <a:spcPct val="50000"/>
                </a:spcBef>
              </a:pPr>
              <a:r>
                <a:rPr lang="en-US" sz="2800" dirty="0">
                  <a:latin typeface="+mn-lt"/>
                  <a:cs typeface="Arial" charset="0"/>
                </a:rPr>
                <a:t>+</a:t>
              </a:r>
            </a:p>
          </p:txBody>
        </p:sp>
      </p:grpSp>
      <p:sp>
        <p:nvSpPr>
          <p:cNvPr id="100376" name="Line 46"/>
          <p:cNvSpPr>
            <a:spLocks noChangeShapeType="1"/>
          </p:cNvSpPr>
          <p:nvPr/>
        </p:nvSpPr>
        <p:spPr bwMode="auto">
          <a:xfrm>
            <a:off x="5327333" y="4020503"/>
            <a:ext cx="506412" cy="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ndParaRPr>
          </a:p>
        </p:txBody>
      </p:sp>
      <p:grpSp>
        <p:nvGrpSpPr>
          <p:cNvPr id="100377" name="Group 47"/>
          <p:cNvGrpSpPr>
            <a:grpSpLocks/>
          </p:cNvGrpSpPr>
          <p:nvPr/>
        </p:nvGrpSpPr>
        <p:grpSpPr bwMode="auto">
          <a:xfrm>
            <a:off x="6638926" y="3903029"/>
            <a:ext cx="839787" cy="530225"/>
            <a:chOff x="3542" y="648"/>
            <a:chExt cx="529" cy="334"/>
          </a:xfrm>
        </p:grpSpPr>
        <p:sp>
          <p:nvSpPr>
            <p:cNvPr id="100392" name="Text Box 48"/>
            <p:cNvSpPr txBox="1">
              <a:spLocks noChangeArrowheads="1"/>
            </p:cNvSpPr>
            <p:nvPr/>
          </p:nvSpPr>
          <p:spPr bwMode="auto">
            <a:xfrm>
              <a:off x="3542" y="749"/>
              <a:ext cx="529"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1800" dirty="0">
                  <a:latin typeface="+mn-lt"/>
                  <a:cs typeface="Arial" charset="0"/>
                </a:rPr>
                <a:t>K</a:t>
              </a:r>
              <a:r>
                <a:rPr lang="en-US" sz="2400" baseline="-25000" dirty="0">
                  <a:latin typeface="+mn-lt"/>
                  <a:cs typeface="Arial" charset="0"/>
                </a:rPr>
                <a:t>B</a:t>
              </a:r>
              <a:r>
                <a:rPr lang="en-US" sz="1800" dirty="0">
                  <a:latin typeface="+mn-lt"/>
                  <a:cs typeface="Arial" charset="0"/>
                </a:rPr>
                <a:t>(</a:t>
              </a:r>
              <a:r>
                <a:rPr lang="en-US" sz="1800" dirty="0">
                  <a:solidFill>
                    <a:schemeClr val="accent5"/>
                  </a:solidFill>
                  <a:latin typeface="+mn-lt"/>
                  <a:cs typeface="Arial" charset="0"/>
                </a:rPr>
                <a:t>K</a:t>
              </a:r>
              <a:r>
                <a:rPr lang="en-US" sz="2400" baseline="-25000" dirty="0">
                  <a:solidFill>
                    <a:schemeClr val="accent5"/>
                  </a:solidFill>
                  <a:latin typeface="+mn-lt"/>
                  <a:cs typeface="Arial" charset="0"/>
                </a:rPr>
                <a:t>S</a:t>
              </a:r>
              <a:r>
                <a:rPr lang="en-US" sz="1800" dirty="0">
                  <a:latin typeface="+mn-lt"/>
                  <a:cs typeface="Arial" charset="0"/>
                </a:rPr>
                <a:t> )</a:t>
              </a:r>
            </a:p>
          </p:txBody>
        </p:sp>
        <p:sp>
          <p:nvSpPr>
            <p:cNvPr id="100393" name="Text Box 49"/>
            <p:cNvSpPr txBox="1">
              <a:spLocks noChangeArrowheads="1"/>
            </p:cNvSpPr>
            <p:nvPr/>
          </p:nvSpPr>
          <p:spPr bwMode="auto">
            <a:xfrm>
              <a:off x="3583" y="648"/>
              <a:ext cx="194"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dirty="0">
                  <a:latin typeface="+mn-lt"/>
                  <a:cs typeface="Arial" charset="0"/>
                </a:rPr>
                <a:t>+</a:t>
              </a:r>
            </a:p>
          </p:txBody>
        </p:sp>
      </p:grpSp>
      <p:sp>
        <p:nvSpPr>
          <p:cNvPr id="100378" name="Freeform 50"/>
          <p:cNvSpPr>
            <a:spLocks/>
          </p:cNvSpPr>
          <p:nvPr/>
        </p:nvSpPr>
        <p:spPr bwMode="auto">
          <a:xfrm>
            <a:off x="6559550" y="2801303"/>
            <a:ext cx="755650" cy="392112"/>
          </a:xfrm>
          <a:custGeom>
            <a:avLst/>
            <a:gdLst>
              <a:gd name="T0" fmla="*/ 0 w 476"/>
              <a:gd name="T1" fmla="*/ 0 h 247"/>
              <a:gd name="T2" fmla="*/ 2147483647 w 476"/>
              <a:gd name="T3" fmla="*/ 0 h 247"/>
              <a:gd name="T4" fmla="*/ 2147483647 w 476"/>
              <a:gd name="T5" fmla="*/ 2147483647 h 247"/>
              <a:gd name="T6" fmla="*/ 0 60000 65536"/>
              <a:gd name="T7" fmla="*/ 0 60000 65536"/>
              <a:gd name="T8" fmla="*/ 0 60000 65536"/>
              <a:gd name="T9" fmla="*/ 0 w 476"/>
              <a:gd name="T10" fmla="*/ 0 h 247"/>
              <a:gd name="T11" fmla="*/ 476 w 476"/>
              <a:gd name="T12" fmla="*/ 247 h 247"/>
            </a:gdLst>
            <a:ahLst/>
            <a:cxnLst>
              <a:cxn ang="T6">
                <a:pos x="T0" y="T1"/>
              </a:cxn>
              <a:cxn ang="T7">
                <a:pos x="T2" y="T3"/>
              </a:cxn>
              <a:cxn ang="T8">
                <a:pos x="T4" y="T5"/>
              </a:cxn>
            </a:cxnLst>
            <a:rect l="T9" t="T10" r="T11" b="T12"/>
            <a:pathLst>
              <a:path w="476" h="247">
                <a:moveTo>
                  <a:pt x="0" y="0"/>
                </a:moveTo>
                <a:lnTo>
                  <a:pt x="476" y="0"/>
                </a:lnTo>
                <a:lnTo>
                  <a:pt x="476" y="247"/>
                </a:lnTo>
              </a:path>
            </a:pathLst>
          </a:custGeom>
          <a:noFill/>
          <a:ln w="38100">
            <a:solidFill>
              <a:schemeClr val="tx1"/>
            </a:solidFill>
            <a:round/>
            <a:headEn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en-US" dirty="0">
              <a:latin typeface="+mn-lt"/>
            </a:endParaRPr>
          </a:p>
        </p:txBody>
      </p:sp>
      <p:sp>
        <p:nvSpPr>
          <p:cNvPr id="100379" name="Freeform 51"/>
          <p:cNvSpPr>
            <a:spLocks/>
          </p:cNvSpPr>
          <p:nvPr/>
        </p:nvSpPr>
        <p:spPr bwMode="auto">
          <a:xfrm flipV="1">
            <a:off x="6581775" y="3622041"/>
            <a:ext cx="755650" cy="392113"/>
          </a:xfrm>
          <a:custGeom>
            <a:avLst/>
            <a:gdLst>
              <a:gd name="T0" fmla="*/ 0 w 476"/>
              <a:gd name="T1" fmla="*/ 0 h 247"/>
              <a:gd name="T2" fmla="*/ 2147483647 w 476"/>
              <a:gd name="T3" fmla="*/ 0 h 247"/>
              <a:gd name="T4" fmla="*/ 2147483647 w 476"/>
              <a:gd name="T5" fmla="*/ 2147483647 h 247"/>
              <a:gd name="T6" fmla="*/ 0 60000 65536"/>
              <a:gd name="T7" fmla="*/ 0 60000 65536"/>
              <a:gd name="T8" fmla="*/ 0 60000 65536"/>
              <a:gd name="T9" fmla="*/ 0 w 476"/>
              <a:gd name="T10" fmla="*/ 0 h 247"/>
              <a:gd name="T11" fmla="*/ 476 w 476"/>
              <a:gd name="T12" fmla="*/ 247 h 247"/>
            </a:gdLst>
            <a:ahLst/>
            <a:cxnLst>
              <a:cxn ang="T6">
                <a:pos x="T0" y="T1"/>
              </a:cxn>
              <a:cxn ang="T7">
                <a:pos x="T2" y="T3"/>
              </a:cxn>
              <a:cxn ang="T8">
                <a:pos x="T4" y="T5"/>
              </a:cxn>
            </a:cxnLst>
            <a:rect l="T9" t="T10" r="T11" b="T12"/>
            <a:pathLst>
              <a:path w="476" h="247">
                <a:moveTo>
                  <a:pt x="0" y="0"/>
                </a:moveTo>
                <a:lnTo>
                  <a:pt x="476" y="0"/>
                </a:lnTo>
                <a:lnTo>
                  <a:pt x="476" y="247"/>
                </a:lnTo>
              </a:path>
            </a:pathLst>
          </a:custGeom>
          <a:noFill/>
          <a:ln w="38100">
            <a:solidFill>
              <a:schemeClr val="tx1"/>
            </a:solidFill>
            <a:round/>
            <a:headEn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en-US" dirty="0">
              <a:latin typeface="+mn-lt"/>
            </a:endParaRPr>
          </a:p>
        </p:txBody>
      </p:sp>
      <p:sp>
        <p:nvSpPr>
          <p:cNvPr id="100380" name="Text Box 52"/>
          <p:cNvSpPr txBox="1">
            <a:spLocks noChangeArrowheads="1"/>
          </p:cNvSpPr>
          <p:nvPr/>
        </p:nvSpPr>
        <p:spPr bwMode="auto">
          <a:xfrm>
            <a:off x="6401699" y="1964690"/>
            <a:ext cx="43794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dirty="0">
                <a:solidFill>
                  <a:schemeClr val="accent5"/>
                </a:solidFill>
                <a:latin typeface="+mn-lt"/>
                <a:cs typeface="Arial" charset="0"/>
              </a:rPr>
              <a:t>K</a:t>
            </a:r>
            <a:r>
              <a:rPr lang="en-US" sz="2400" baseline="-25000" dirty="0">
                <a:solidFill>
                  <a:schemeClr val="accent5"/>
                </a:solidFill>
                <a:latin typeface="+mn-lt"/>
                <a:cs typeface="Arial" charset="0"/>
              </a:rPr>
              <a:t>S</a:t>
            </a:r>
          </a:p>
        </p:txBody>
      </p:sp>
      <p:sp>
        <p:nvSpPr>
          <p:cNvPr id="100381" name="Line 53"/>
          <p:cNvSpPr>
            <a:spLocks noChangeShapeType="1"/>
          </p:cNvSpPr>
          <p:nvPr/>
        </p:nvSpPr>
        <p:spPr bwMode="auto">
          <a:xfrm>
            <a:off x="6429375" y="2236153"/>
            <a:ext cx="14288" cy="361950"/>
          </a:xfrm>
          <a:prstGeom prst="line">
            <a:avLst/>
          </a:prstGeom>
          <a:noFill/>
          <a:ln w="9525">
            <a:solidFill>
              <a:schemeClr val="tx1"/>
            </a:solidFill>
            <a:prstDash val="dash"/>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ndParaRPr>
          </a:p>
        </p:txBody>
      </p:sp>
      <p:grpSp>
        <p:nvGrpSpPr>
          <p:cNvPr id="100382" name="Group 54"/>
          <p:cNvGrpSpPr>
            <a:grpSpLocks/>
          </p:cNvGrpSpPr>
          <p:nvPr/>
        </p:nvGrpSpPr>
        <p:grpSpPr bwMode="auto">
          <a:xfrm>
            <a:off x="5807076" y="4236403"/>
            <a:ext cx="430213" cy="603250"/>
            <a:chOff x="2652" y="674"/>
            <a:chExt cx="271" cy="380"/>
          </a:xfrm>
        </p:grpSpPr>
        <p:sp>
          <p:nvSpPr>
            <p:cNvPr id="100390" name="Text Box 55"/>
            <p:cNvSpPr txBox="1">
              <a:spLocks noChangeArrowheads="1"/>
            </p:cNvSpPr>
            <p:nvPr/>
          </p:nvSpPr>
          <p:spPr bwMode="auto">
            <a:xfrm>
              <a:off x="2652" y="763"/>
              <a:ext cx="267"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1800" dirty="0">
                  <a:latin typeface="+mn-lt"/>
                  <a:cs typeface="Arial" charset="0"/>
                </a:rPr>
                <a:t>K</a:t>
              </a:r>
              <a:r>
                <a:rPr lang="en-US" sz="2400" baseline="-25000" dirty="0">
                  <a:latin typeface="+mn-lt"/>
                  <a:cs typeface="Arial" charset="0"/>
                </a:rPr>
                <a:t>B</a:t>
              </a:r>
              <a:endParaRPr lang="en-US" sz="1800" dirty="0">
                <a:latin typeface="+mn-lt"/>
                <a:cs typeface="Arial" charset="0"/>
              </a:endParaRPr>
            </a:p>
          </p:txBody>
        </p:sp>
        <p:sp>
          <p:nvSpPr>
            <p:cNvPr id="100391" name="Text Box 56"/>
            <p:cNvSpPr txBox="1">
              <a:spLocks noChangeArrowheads="1"/>
            </p:cNvSpPr>
            <p:nvPr/>
          </p:nvSpPr>
          <p:spPr bwMode="auto">
            <a:xfrm>
              <a:off x="2729" y="674"/>
              <a:ext cx="194" cy="2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dirty="0">
                  <a:latin typeface="+mn-lt"/>
                  <a:cs typeface="Arial" charset="0"/>
                </a:rPr>
                <a:t>+</a:t>
              </a:r>
            </a:p>
          </p:txBody>
        </p:sp>
      </p:grpSp>
      <p:sp>
        <p:nvSpPr>
          <p:cNvPr id="100383" name="Line 57"/>
          <p:cNvSpPr>
            <a:spLocks noChangeShapeType="1"/>
          </p:cNvSpPr>
          <p:nvPr/>
        </p:nvSpPr>
        <p:spPr bwMode="auto">
          <a:xfrm>
            <a:off x="6191250" y="4274503"/>
            <a:ext cx="14288" cy="361950"/>
          </a:xfrm>
          <a:prstGeom prst="line">
            <a:avLst/>
          </a:prstGeom>
          <a:noFill/>
          <a:ln w="9525">
            <a:solidFill>
              <a:schemeClr val="tx1"/>
            </a:solidFill>
            <a:prstDash val="dash"/>
            <a:round/>
            <a:headEnd type="triangle" w="med" len="me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pic>
        <p:nvPicPr>
          <p:cNvPr id="100384" name="Picture 58" descr="BS00768_[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flipV="1">
            <a:off x="6280150" y="4549141"/>
            <a:ext cx="400050" cy="206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0385" name="Line 59"/>
          <p:cNvSpPr>
            <a:spLocks noChangeShapeType="1"/>
          </p:cNvSpPr>
          <p:nvPr/>
        </p:nvSpPr>
        <p:spPr bwMode="auto">
          <a:xfrm flipV="1">
            <a:off x="7547610" y="3396615"/>
            <a:ext cx="768350" cy="14288"/>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00386" name="Text Box 60"/>
          <p:cNvSpPr txBox="1">
            <a:spLocks noChangeArrowheads="1"/>
          </p:cNvSpPr>
          <p:nvPr/>
        </p:nvSpPr>
        <p:spPr bwMode="auto">
          <a:xfrm>
            <a:off x="8557935" y="3270687"/>
            <a:ext cx="82907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1800" dirty="0">
                <a:latin typeface="+mn-lt"/>
                <a:cs typeface="Arial" charset="0"/>
              </a:rPr>
              <a:t>Internet</a:t>
            </a:r>
          </a:p>
        </p:txBody>
      </p:sp>
      <p:sp>
        <p:nvSpPr>
          <p:cNvPr id="100387" name="Text Box 61"/>
          <p:cNvSpPr txBox="1">
            <a:spLocks noChangeArrowheads="1"/>
          </p:cNvSpPr>
          <p:nvPr/>
        </p:nvSpPr>
        <p:spPr bwMode="auto">
          <a:xfrm>
            <a:off x="4991999" y="3837940"/>
            <a:ext cx="43794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dirty="0">
                <a:solidFill>
                  <a:schemeClr val="accent5"/>
                </a:solidFill>
                <a:latin typeface="+mn-lt"/>
                <a:cs typeface="Arial" charset="0"/>
              </a:rPr>
              <a:t>K</a:t>
            </a:r>
            <a:r>
              <a:rPr lang="en-US" sz="2400" baseline="-25000" dirty="0">
                <a:solidFill>
                  <a:schemeClr val="accent5"/>
                </a:solidFill>
                <a:latin typeface="+mn-lt"/>
                <a:cs typeface="Arial" charset="0"/>
              </a:rPr>
              <a:t>S</a:t>
            </a:r>
          </a:p>
        </p:txBody>
      </p:sp>
      <p:pic>
        <p:nvPicPr>
          <p:cNvPr id="100388" name="Picture 62" descr="BS00768_[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flipV="1">
            <a:off x="4933950" y="4203066"/>
            <a:ext cx="400050" cy="206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4" name="图片 63"/>
          <p:cNvPicPr>
            <a:picLocks noChangeAspect="1"/>
          </p:cNvPicPr>
          <p:nvPr/>
        </p:nvPicPr>
        <p:blipFill>
          <a:blip r:embed="rId3" cstate="email">
            <a:extLst>
              <a:ext uri="{BEBA8EAE-BF5A-486C-A8C5-ECC9F3942E4B}">
                <a14:imgProps xmlns:a14="http://schemas.microsoft.com/office/drawing/2010/main">
                  <a14:imgLayer r:embed="rId4">
                    <a14:imgEffect>
                      <a14:backgroundRemoval t="0" b="99194" l="893" r="100000">
                        <a14:foregroundMark x1="25893" y1="82258" x2="25893" y2="82258"/>
                        <a14:foregroundMark x1="41964" y1="69355" x2="8036" y2="87903"/>
                        <a14:foregroundMark x1="77679" y1="68548" x2="99107" y2="80645"/>
                        <a14:foregroundMark x1="31250" y1="70968" x2="893" y2="90323"/>
                        <a14:foregroundMark x1="43750" y1="16935" x2="82143" y2="46774"/>
                        <a14:foregroundMark x1="33929" y1="20968" x2="27679" y2="57258"/>
                        <a14:foregroundMark x1="15179" y1="57258" x2="38393" y2="67742"/>
                        <a14:foregroundMark x1="75893" y1="76613" x2="92857" y2="91129"/>
                        <a14:foregroundMark x1="64286" y1="83065" x2="72321" y2="95161"/>
                        <a14:foregroundMark x1="48214" y1="79839" x2="68750" y2="94355"/>
                        <a14:foregroundMark x1="27679" y1="92742" x2="65179" y2="87097"/>
                      </a14:backgroundRemoval>
                    </a14:imgEffect>
                  </a14:imgLayer>
                </a14:imgProps>
              </a:ext>
              <a:ext uri="{28A0092B-C50C-407E-A947-70E740481C1C}">
                <a14:useLocalDpi xmlns:a14="http://schemas.microsoft.com/office/drawing/2010/main"/>
              </a:ext>
            </a:extLst>
          </a:blip>
          <a:stretch>
            <a:fillRect/>
          </a:stretch>
        </p:blipFill>
        <p:spPr>
          <a:xfrm>
            <a:off x="2303777" y="2450511"/>
            <a:ext cx="646592" cy="715870"/>
          </a:xfrm>
          <a:prstGeom prst="rect">
            <a:avLst/>
          </a:prstGeom>
        </p:spPr>
      </p:pic>
      <p:sp>
        <p:nvSpPr>
          <p:cNvPr id="2" name="文本框 1">
            <a:extLst>
              <a:ext uri="{FF2B5EF4-FFF2-40B4-BE49-F238E27FC236}">
                <a16:creationId xmlns:a16="http://schemas.microsoft.com/office/drawing/2014/main" id="{114AC2F7-6834-4ED9-8E25-08779A2DD4EA}"/>
              </a:ext>
            </a:extLst>
          </p:cNvPr>
          <p:cNvSpPr txBox="1"/>
          <p:nvPr/>
        </p:nvSpPr>
        <p:spPr>
          <a:xfrm>
            <a:off x="2339835" y="5551851"/>
            <a:ext cx="7103227" cy="646331"/>
          </a:xfrm>
          <a:prstGeom prst="rect">
            <a:avLst/>
          </a:prstGeom>
          <a:noFill/>
        </p:spPr>
        <p:txBody>
          <a:bodyPr wrap="none" rtlCol="0">
            <a:spAutoFit/>
          </a:bodyPr>
          <a:lstStyle/>
          <a:p>
            <a:pPr algn="ctr"/>
            <a:r>
              <a:rPr lang="en-US" altLang="zh-CN" sz="3600" b="1" dirty="0">
                <a:latin typeface="+mn-lt"/>
              </a:rPr>
              <a:t>Is this an idea good for securing TCP?</a:t>
            </a:r>
            <a:endParaRPr lang="zh-CN" altLang="en-US" sz="3600" b="1" dirty="0">
              <a:latin typeface="+mn-lt"/>
            </a:endParaRPr>
          </a:p>
        </p:txBody>
      </p:sp>
    </p:spTree>
    <p:extLst>
      <p:ext uri="{BB962C8B-B14F-4D97-AF65-F5344CB8AC3E}">
        <p14:creationId xmlns:p14="http://schemas.microsoft.com/office/powerpoint/2010/main" val="66532409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B4D4A7E-3721-480B-8F10-B5542356D9A3}"/>
              </a:ext>
            </a:extLst>
          </p:cNvPr>
          <p:cNvSpPr>
            <a:spLocks noGrp="1"/>
          </p:cNvSpPr>
          <p:nvPr>
            <p:ph type="title"/>
          </p:nvPr>
        </p:nvSpPr>
        <p:spPr/>
        <p:txBody>
          <a:bodyPr/>
          <a:lstStyle/>
          <a:p>
            <a:r>
              <a:rPr lang="en-US" altLang="zh-CN" dirty="0"/>
              <a:t>Problems and New Idea</a:t>
            </a:r>
            <a:endParaRPr lang="zh-CN" altLang="en-US" dirty="0"/>
          </a:p>
        </p:txBody>
      </p:sp>
      <p:sp>
        <p:nvSpPr>
          <p:cNvPr id="3" name="灯片编号占位符 2">
            <a:extLst>
              <a:ext uri="{FF2B5EF4-FFF2-40B4-BE49-F238E27FC236}">
                <a16:creationId xmlns:a16="http://schemas.microsoft.com/office/drawing/2014/main" id="{417EF70B-ED84-4A43-92C4-A5B89CBAEC67}"/>
              </a:ext>
            </a:extLst>
          </p:cNvPr>
          <p:cNvSpPr>
            <a:spLocks noGrp="1"/>
          </p:cNvSpPr>
          <p:nvPr>
            <p:ph type="sldNum" sz="quarter" idx="12"/>
          </p:nvPr>
        </p:nvSpPr>
        <p:spPr/>
        <p:txBody>
          <a:bodyPr/>
          <a:lstStyle/>
          <a:p>
            <a:pPr>
              <a:defRPr/>
            </a:pPr>
            <a:fld id="{B5976719-4C93-4032-AE44-9AF0CDE2F195}" type="slidenum">
              <a:rPr lang="en-US" altLang="zh-CN" smtClean="0"/>
              <a:pPr>
                <a:defRPr/>
              </a:pPr>
              <a:t>133</a:t>
            </a:fld>
            <a:endParaRPr lang="en-US" altLang="zh-CN" dirty="0"/>
          </a:p>
        </p:txBody>
      </p:sp>
      <p:sp>
        <p:nvSpPr>
          <p:cNvPr id="4" name="Text Box 3">
            <a:extLst>
              <a:ext uri="{FF2B5EF4-FFF2-40B4-BE49-F238E27FC236}">
                <a16:creationId xmlns:a16="http://schemas.microsoft.com/office/drawing/2014/main" id="{51542287-617A-4044-80F3-E8E3EE876022}"/>
              </a:ext>
            </a:extLst>
          </p:cNvPr>
          <p:cNvSpPr txBox="1">
            <a:spLocks noChangeArrowheads="1"/>
          </p:cNvSpPr>
          <p:nvPr/>
        </p:nvSpPr>
        <p:spPr bwMode="auto">
          <a:xfrm>
            <a:off x="1752600" y="4964023"/>
            <a:ext cx="8686800"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225425" indent="-225425">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marL="457200" indent="-338138">
              <a:buClr>
                <a:srgbClr val="000099"/>
              </a:buClr>
              <a:buSzPct val="100000"/>
              <a:buFont typeface="Wingdings" charset="2"/>
              <a:buChar char="§"/>
            </a:pPr>
            <a:r>
              <a:rPr lang="en-US" sz="2400" dirty="0">
                <a:latin typeface="+mn-lt"/>
              </a:rPr>
              <a:t>want set of secret keys for entire connection</a:t>
            </a:r>
          </a:p>
          <a:p>
            <a:pPr marL="457200" indent="-338138">
              <a:buClr>
                <a:srgbClr val="000099"/>
              </a:buClr>
              <a:buSzPct val="100000"/>
              <a:buFont typeface="Wingdings" charset="2"/>
              <a:buChar char="§"/>
            </a:pPr>
            <a:r>
              <a:rPr lang="en-US" sz="2400" dirty="0">
                <a:latin typeface="+mn-lt"/>
              </a:rPr>
              <a:t>want </a:t>
            </a:r>
            <a:r>
              <a:rPr lang="en-US" sz="2400" dirty="0">
                <a:solidFill>
                  <a:schemeClr val="accent5"/>
                </a:solidFill>
                <a:latin typeface="+mn-lt"/>
              </a:rPr>
              <a:t>certificate exchange </a:t>
            </a:r>
            <a:r>
              <a:rPr lang="en-US" sz="2400" dirty="0">
                <a:latin typeface="+mn-lt"/>
              </a:rPr>
              <a:t>as part of protocol: </a:t>
            </a:r>
            <a:r>
              <a:rPr lang="en-US" sz="2400" b="1" dirty="0">
                <a:latin typeface="+mn-lt"/>
              </a:rPr>
              <a:t>handshake phase</a:t>
            </a:r>
            <a:endParaRPr lang="en-US" b="1" dirty="0">
              <a:latin typeface="+mn-lt"/>
            </a:endParaRPr>
          </a:p>
        </p:txBody>
      </p:sp>
      <p:sp>
        <p:nvSpPr>
          <p:cNvPr id="5" name="矩形 4">
            <a:extLst>
              <a:ext uri="{FF2B5EF4-FFF2-40B4-BE49-F238E27FC236}">
                <a16:creationId xmlns:a16="http://schemas.microsoft.com/office/drawing/2014/main" id="{C78BA6E7-C104-4DEB-A6D3-516F384F39B7}"/>
              </a:ext>
            </a:extLst>
          </p:cNvPr>
          <p:cNvSpPr/>
          <p:nvPr/>
        </p:nvSpPr>
        <p:spPr>
          <a:xfrm>
            <a:off x="2190751" y="2351783"/>
            <a:ext cx="7477125" cy="584775"/>
          </a:xfrm>
          <a:prstGeom prst="rect">
            <a:avLst/>
          </a:prstGeom>
        </p:spPr>
        <p:txBody>
          <a:bodyPr wrap="square">
            <a:spAutoFit/>
          </a:bodyPr>
          <a:lstStyle/>
          <a:p>
            <a:pPr marL="119062" algn="ctr">
              <a:buClr>
                <a:srgbClr val="000099"/>
              </a:buClr>
              <a:buSzPct val="100000"/>
            </a:pPr>
            <a:r>
              <a:rPr lang="en-US" altLang="zh-CN" sz="3200" b="1" dirty="0">
                <a:solidFill>
                  <a:schemeClr val="accent2"/>
                </a:solidFill>
                <a:latin typeface="+mn-lt"/>
              </a:rPr>
              <a:t>want to send byte streams &amp; interactive data</a:t>
            </a:r>
          </a:p>
        </p:txBody>
      </p:sp>
      <p:sp>
        <p:nvSpPr>
          <p:cNvPr id="6" name="文本框 5">
            <a:extLst>
              <a:ext uri="{FF2B5EF4-FFF2-40B4-BE49-F238E27FC236}">
                <a16:creationId xmlns:a16="http://schemas.microsoft.com/office/drawing/2014/main" id="{680ACDEA-AC08-453B-A38E-766E1CBB69A5}"/>
              </a:ext>
            </a:extLst>
          </p:cNvPr>
          <p:cNvSpPr txBox="1"/>
          <p:nvPr/>
        </p:nvSpPr>
        <p:spPr>
          <a:xfrm>
            <a:off x="4901785" y="1819276"/>
            <a:ext cx="1531188" cy="584775"/>
          </a:xfrm>
          <a:prstGeom prst="rect">
            <a:avLst/>
          </a:prstGeom>
          <a:solidFill>
            <a:schemeClr val="accent3">
              <a:lumMod val="20000"/>
              <a:lumOff val="80000"/>
            </a:schemeClr>
          </a:solidFill>
        </p:spPr>
        <p:txBody>
          <a:bodyPr wrap="none" rtlCol="0">
            <a:spAutoFit/>
          </a:bodyPr>
          <a:lstStyle/>
          <a:p>
            <a:pPr algn="ctr"/>
            <a:r>
              <a:rPr lang="en-US" altLang="zh-CN" sz="3200" b="1" dirty="0">
                <a:latin typeface="+mn-lt"/>
              </a:rPr>
              <a:t>Problem</a:t>
            </a:r>
            <a:endParaRPr lang="zh-CN" altLang="en-US" sz="3200" b="1" dirty="0">
              <a:latin typeface="+mn-lt"/>
            </a:endParaRPr>
          </a:p>
        </p:txBody>
      </p:sp>
      <p:sp>
        <p:nvSpPr>
          <p:cNvPr id="7" name="文本框 6">
            <a:extLst>
              <a:ext uri="{FF2B5EF4-FFF2-40B4-BE49-F238E27FC236}">
                <a16:creationId xmlns:a16="http://schemas.microsoft.com/office/drawing/2014/main" id="{7EE26A73-6F7E-4543-88B5-26054B2F5C8D}"/>
              </a:ext>
            </a:extLst>
          </p:cNvPr>
          <p:cNvSpPr txBox="1"/>
          <p:nvPr/>
        </p:nvSpPr>
        <p:spPr>
          <a:xfrm>
            <a:off x="4929838" y="4379248"/>
            <a:ext cx="1643399" cy="584775"/>
          </a:xfrm>
          <a:prstGeom prst="rect">
            <a:avLst/>
          </a:prstGeom>
          <a:solidFill>
            <a:schemeClr val="accent5">
              <a:lumMod val="20000"/>
              <a:lumOff val="80000"/>
            </a:schemeClr>
          </a:solidFill>
        </p:spPr>
        <p:txBody>
          <a:bodyPr wrap="none" rtlCol="0">
            <a:spAutoFit/>
          </a:bodyPr>
          <a:lstStyle/>
          <a:p>
            <a:pPr algn="ctr"/>
            <a:r>
              <a:rPr lang="en-US" altLang="zh-CN" sz="3200" b="1" dirty="0">
                <a:latin typeface="+mn-lt"/>
              </a:rPr>
              <a:t>New Idea</a:t>
            </a:r>
            <a:endParaRPr lang="zh-CN" altLang="en-US" sz="3200" b="1" dirty="0">
              <a:latin typeface="+mn-lt"/>
            </a:endParaRPr>
          </a:p>
        </p:txBody>
      </p:sp>
    </p:spTree>
    <p:extLst>
      <p:ext uri="{BB962C8B-B14F-4D97-AF65-F5344CB8AC3E}">
        <p14:creationId xmlns:p14="http://schemas.microsoft.com/office/powerpoint/2010/main" val="4010132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nimBg="1"/>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Rectangle 2"/>
          <p:cNvSpPr>
            <a:spLocks noGrp="1" noChangeArrowheads="1"/>
          </p:cNvSpPr>
          <p:nvPr>
            <p:ph type="title"/>
          </p:nvPr>
        </p:nvSpPr>
        <p:spPr/>
        <p:txBody>
          <a:bodyPr/>
          <a:lstStyle/>
          <a:p>
            <a:r>
              <a:rPr lang="en-US" dirty="0"/>
              <a:t>Almost-SSL: a simple secure channel</a:t>
            </a:r>
          </a:p>
        </p:txBody>
      </p:sp>
      <p:sp>
        <p:nvSpPr>
          <p:cNvPr id="101380" name="Rectangle 3"/>
          <p:cNvSpPr>
            <a:spLocks noGrp="1" noChangeArrowheads="1"/>
          </p:cNvSpPr>
          <p:nvPr>
            <p:ph idx="1"/>
          </p:nvPr>
        </p:nvSpPr>
        <p:spPr/>
        <p:txBody>
          <a:bodyPr/>
          <a:lstStyle/>
          <a:p>
            <a:r>
              <a:rPr lang="en-US" b="1" dirty="0">
                <a:solidFill>
                  <a:srgbClr val="C00000"/>
                </a:solidFill>
              </a:rPr>
              <a:t>Phase 1: handshake: </a:t>
            </a:r>
            <a:r>
              <a:rPr lang="en-US" dirty="0"/>
              <a:t>Alice and Bob use their certificates, private keys to </a:t>
            </a:r>
            <a:r>
              <a:rPr lang="en-US" dirty="0">
                <a:solidFill>
                  <a:schemeClr val="accent5"/>
                </a:solidFill>
              </a:rPr>
              <a:t>authenticate each other</a:t>
            </a:r>
            <a:r>
              <a:rPr lang="en-US" dirty="0"/>
              <a:t> and </a:t>
            </a:r>
            <a:r>
              <a:rPr lang="en-US" dirty="0">
                <a:solidFill>
                  <a:schemeClr val="accent5"/>
                </a:solidFill>
              </a:rPr>
              <a:t>exchange shared secret</a:t>
            </a:r>
          </a:p>
          <a:p>
            <a:r>
              <a:rPr lang="en-US" altLang="zh-CN" b="1" dirty="0">
                <a:solidFill>
                  <a:srgbClr val="C00000"/>
                </a:solidFill>
              </a:rPr>
              <a:t>Phase 2: </a:t>
            </a:r>
            <a:r>
              <a:rPr lang="en-US" b="1" dirty="0">
                <a:solidFill>
                  <a:srgbClr val="C00000"/>
                </a:solidFill>
              </a:rPr>
              <a:t>key derivation</a:t>
            </a:r>
            <a:r>
              <a:rPr lang="en-US" b="1" dirty="0">
                <a:solidFill>
                  <a:srgbClr val="FF0000"/>
                </a:solidFill>
              </a:rPr>
              <a:t>:</a:t>
            </a:r>
            <a:r>
              <a:rPr lang="en-US" b="1" dirty="0"/>
              <a:t> </a:t>
            </a:r>
            <a:r>
              <a:rPr lang="en-US" dirty="0"/>
              <a:t>Alice and Bob use </a:t>
            </a:r>
            <a:r>
              <a:rPr lang="en-US" dirty="0">
                <a:solidFill>
                  <a:schemeClr val="accent5"/>
                </a:solidFill>
              </a:rPr>
              <a:t>shared secret </a:t>
            </a:r>
            <a:r>
              <a:rPr lang="en-US" dirty="0"/>
              <a:t>to derive set of keys</a:t>
            </a:r>
          </a:p>
          <a:p>
            <a:r>
              <a:rPr lang="en-US" b="1" dirty="0">
                <a:solidFill>
                  <a:srgbClr val="C00000"/>
                </a:solidFill>
              </a:rPr>
              <a:t>Phase 3: data transfer: </a:t>
            </a:r>
            <a:r>
              <a:rPr lang="en-US" dirty="0"/>
              <a:t>data to be transferred is broken up into series of </a:t>
            </a:r>
            <a:r>
              <a:rPr lang="en-US" dirty="0">
                <a:solidFill>
                  <a:schemeClr val="accent5"/>
                </a:solidFill>
              </a:rPr>
              <a:t>records</a:t>
            </a:r>
          </a:p>
          <a:p>
            <a:r>
              <a:rPr lang="en-US" b="1" dirty="0">
                <a:solidFill>
                  <a:srgbClr val="C00000"/>
                </a:solidFill>
              </a:rPr>
              <a:t>Phase 4: connection closure</a:t>
            </a:r>
            <a:r>
              <a:rPr lang="en-US" b="1" dirty="0">
                <a:solidFill>
                  <a:schemeClr val="accent2"/>
                </a:solidFill>
              </a:rPr>
              <a:t>:</a:t>
            </a:r>
            <a:r>
              <a:rPr lang="en-US" b="1" dirty="0"/>
              <a:t> </a:t>
            </a:r>
            <a:r>
              <a:rPr lang="en-US" dirty="0">
                <a:solidFill>
                  <a:schemeClr val="accent5"/>
                </a:solidFill>
              </a:rPr>
              <a:t>special messages </a:t>
            </a:r>
            <a:r>
              <a:rPr lang="en-US" dirty="0"/>
              <a:t>to securely close connection</a:t>
            </a:r>
          </a:p>
        </p:txBody>
      </p:sp>
      <p:sp>
        <p:nvSpPr>
          <p:cNvPr id="3" name="灯片编号占位符 2"/>
          <p:cNvSpPr>
            <a:spLocks noGrp="1"/>
          </p:cNvSpPr>
          <p:nvPr>
            <p:ph type="sldNum" sz="quarter" idx="12"/>
          </p:nvPr>
        </p:nvSpPr>
        <p:spPr/>
        <p:txBody>
          <a:bodyPr/>
          <a:lstStyle/>
          <a:p>
            <a:pPr>
              <a:defRPr/>
            </a:pPr>
            <a:fld id="{8DE895D9-91D8-4958-BB05-9803D63D1C8A}" type="slidenum">
              <a:rPr lang="en-US" altLang="zh-CN" smtClean="0"/>
              <a:pPr>
                <a:defRPr/>
              </a:pPr>
              <a:t>134</a:t>
            </a:fld>
            <a:endParaRPr lang="en-US" altLang="zh-CN" dirty="0"/>
          </a:p>
        </p:txBody>
      </p:sp>
    </p:spTree>
    <p:extLst>
      <p:ext uri="{BB962C8B-B14F-4D97-AF65-F5344CB8AC3E}">
        <p14:creationId xmlns:p14="http://schemas.microsoft.com/office/powerpoint/2010/main" val="60772509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stretch>
            <a:fillRect/>
          </a:stretch>
        </p:blipFill>
        <p:spPr>
          <a:xfrm>
            <a:off x="1971094" y="1132859"/>
            <a:ext cx="7599220" cy="4848482"/>
          </a:xfrm>
          <a:prstGeom prst="rect">
            <a:avLst/>
          </a:prstGeom>
        </p:spPr>
      </p:pic>
      <p:sp>
        <p:nvSpPr>
          <p:cNvPr id="102403" name="Rectangle 2"/>
          <p:cNvSpPr>
            <a:spLocks noGrp="1" noChangeArrowheads="1"/>
          </p:cNvSpPr>
          <p:nvPr>
            <p:ph type="title"/>
          </p:nvPr>
        </p:nvSpPr>
        <p:spPr/>
        <p:txBody>
          <a:bodyPr/>
          <a:lstStyle/>
          <a:p>
            <a:r>
              <a:rPr lang="en-US" dirty="0"/>
              <a:t>Phase 1: Handshake</a:t>
            </a:r>
          </a:p>
        </p:txBody>
      </p:sp>
      <p:sp>
        <p:nvSpPr>
          <p:cNvPr id="102404" name="Rectangle 3"/>
          <p:cNvSpPr>
            <a:spLocks noGrp="1" noChangeArrowheads="1"/>
          </p:cNvSpPr>
          <p:nvPr>
            <p:ph type="body" idx="1"/>
          </p:nvPr>
        </p:nvSpPr>
        <p:spPr>
          <a:xfrm>
            <a:off x="2315742" y="6051888"/>
            <a:ext cx="7599219" cy="504679"/>
          </a:xfrm>
        </p:spPr>
        <p:txBody>
          <a:bodyPr/>
          <a:lstStyle/>
          <a:p>
            <a:pPr marL="0" indent="0" algn="ctr">
              <a:buNone/>
            </a:pPr>
            <a:r>
              <a:rPr lang="en-US" dirty="0">
                <a:solidFill>
                  <a:schemeClr val="accent2"/>
                </a:solidFill>
              </a:rPr>
              <a:t>MS: master secret; </a:t>
            </a:r>
            <a:r>
              <a:rPr lang="en-US" dirty="0"/>
              <a:t>EMS: encrypted master secret</a:t>
            </a:r>
          </a:p>
        </p:txBody>
      </p:sp>
      <p:pic>
        <p:nvPicPr>
          <p:cNvPr id="13" name="图片 12"/>
          <p:cNvPicPr>
            <a:picLocks noChangeAspect="1"/>
          </p:cNvPicPr>
          <p:nvPr/>
        </p:nvPicPr>
        <p:blipFill>
          <a:blip r:embed="rId4" cstate="email">
            <a:extLst>
              <a:ext uri="{BEBA8EAE-BF5A-486C-A8C5-ECC9F3942E4B}">
                <a14:imgProps xmlns:a14="http://schemas.microsoft.com/office/drawing/2010/main">
                  <a14:imgLayer r:embed="rId5">
                    <a14:imgEffect>
                      <a14:backgroundRemoval t="0" b="99194" l="893" r="100000">
                        <a14:foregroundMark x1="25893" y1="82258" x2="25893" y2="82258"/>
                        <a14:foregroundMark x1="41964" y1="69355" x2="8036" y2="87903"/>
                        <a14:foregroundMark x1="77679" y1="68548" x2="99107" y2="80645"/>
                        <a14:foregroundMark x1="31250" y1="70968" x2="893" y2="90323"/>
                        <a14:foregroundMark x1="43750" y1="16935" x2="82143" y2="46774"/>
                        <a14:foregroundMark x1="33929" y1="20968" x2="27679" y2="57258"/>
                        <a14:foregroundMark x1="15179" y1="57258" x2="38393" y2="67742"/>
                        <a14:foregroundMark x1="75893" y1="76613" x2="92857" y2="91129"/>
                        <a14:foregroundMark x1="64286" y1="83065" x2="72321" y2="95161"/>
                        <a14:foregroundMark x1="48214" y1="79839" x2="68750" y2="94355"/>
                        <a14:foregroundMark x1="27679" y1="92742" x2="65179" y2="87097"/>
                      </a14:backgroundRemoval>
                    </a14:imgEffect>
                  </a14:imgLayer>
                </a14:imgProps>
              </a:ext>
              <a:ext uri="{28A0092B-C50C-407E-A947-70E740481C1C}">
                <a14:useLocalDpi xmlns:a14="http://schemas.microsoft.com/office/drawing/2010/main"/>
              </a:ext>
            </a:extLst>
          </a:blip>
          <a:stretch>
            <a:fillRect/>
          </a:stretch>
        </p:blipFill>
        <p:spPr>
          <a:xfrm>
            <a:off x="7001983" y="1266441"/>
            <a:ext cx="933801" cy="1033851"/>
          </a:xfrm>
          <a:prstGeom prst="rect">
            <a:avLst/>
          </a:prstGeom>
          <a:solidFill>
            <a:schemeClr val="bg1"/>
          </a:solidFill>
        </p:spPr>
      </p:pic>
      <p:pic>
        <p:nvPicPr>
          <p:cNvPr id="14" name="图片 13"/>
          <p:cNvPicPr>
            <a:picLocks noChangeAspect="1"/>
          </p:cNvPicPr>
          <p:nvPr/>
        </p:nvPicPr>
        <p:blipFill>
          <a:blip r:embed="rId6">
            <a:extLst>
              <a:ext uri="{BEBA8EAE-BF5A-486C-A8C5-ECC9F3942E4B}">
                <a14:imgProps xmlns:a14="http://schemas.microsoft.com/office/drawing/2010/main">
                  <a14:imgLayer r:embed="rId7">
                    <a14:imgEffect>
                      <a14:backgroundRemoval t="0" b="100000" l="0" r="100000">
                        <a14:foregroundMark x1="30147" y1="29323" x2="58824" y2="11278"/>
                        <a14:foregroundMark x1="38971" y1="45865" x2="66912" y2="24060"/>
                        <a14:foregroundMark x1="17647" y1="72180" x2="27206" y2="90226"/>
                        <a14:foregroundMark x1="35294" y1="66917" x2="59559" y2="87218"/>
                        <a14:foregroundMark x1="67647" y1="70677" x2="88971" y2="89474"/>
                        <a14:foregroundMark x1="97059" y1="90977" x2="77941" y2="72180"/>
                        <a14:foregroundMark x1="18382" y1="95489" x2="19118" y2="70677"/>
                        <a14:foregroundMark x1="52941" y1="53383" x2="51471" y2="75940"/>
                        <a14:foregroundMark x1="7353" y1="76692" x2="15441" y2="87970"/>
                        <a14:foregroundMark x1="6618" y1="91729" x2="12500" y2="89474"/>
                        <a14:foregroundMark x1="56618" y1="60150" x2="55882" y2="72180"/>
                        <a14:foregroundMark x1="46324" y1="58647" x2="44118" y2="69925"/>
                        <a14:foregroundMark x1="79412" y1="93985" x2="64706" y2="87970"/>
                        <a14:foregroundMark x1="58824" y1="53383" x2="58824" y2="38346"/>
                        <a14:foregroundMark x1="58824" y1="18045" x2="71324" y2="25564"/>
                        <a14:foregroundMark x1="50000" y1="10526" x2="66912" y2="7519"/>
                        <a14:foregroundMark x1="37500" y1="14286" x2="48529" y2="5263"/>
                        <a14:foregroundMark x1="30882" y1="26316" x2="38235" y2="11278"/>
                      </a14:backgroundRemoval>
                    </a14:imgEffect>
                  </a14:imgLayer>
                </a14:imgProps>
              </a:ext>
            </a:extLst>
          </a:blip>
          <a:stretch>
            <a:fillRect/>
          </a:stretch>
        </p:blipFill>
        <p:spPr>
          <a:xfrm>
            <a:off x="3611236" y="1266441"/>
            <a:ext cx="998864" cy="976829"/>
          </a:xfrm>
          <a:prstGeom prst="rect">
            <a:avLst/>
          </a:prstGeom>
          <a:solidFill>
            <a:schemeClr val="bg1"/>
          </a:solidFill>
        </p:spPr>
      </p:pic>
      <p:sp>
        <p:nvSpPr>
          <p:cNvPr id="3" name="灯片编号占位符 2"/>
          <p:cNvSpPr>
            <a:spLocks noGrp="1"/>
          </p:cNvSpPr>
          <p:nvPr>
            <p:ph type="sldNum" sz="quarter" idx="12"/>
          </p:nvPr>
        </p:nvSpPr>
        <p:spPr/>
        <p:txBody>
          <a:bodyPr/>
          <a:lstStyle/>
          <a:p>
            <a:pPr>
              <a:defRPr/>
            </a:pPr>
            <a:fld id="{8DE895D9-91D8-4958-BB05-9803D63D1C8A}" type="slidenum">
              <a:rPr lang="en-US" altLang="zh-CN" smtClean="0"/>
              <a:pPr>
                <a:defRPr/>
              </a:pPr>
              <a:t>135</a:t>
            </a:fld>
            <a:endParaRPr lang="en-US" altLang="zh-CN" dirty="0"/>
          </a:p>
        </p:txBody>
      </p:sp>
      <p:sp>
        <p:nvSpPr>
          <p:cNvPr id="8" name="文本框 7"/>
          <p:cNvSpPr txBox="1"/>
          <p:nvPr/>
        </p:nvSpPr>
        <p:spPr>
          <a:xfrm>
            <a:off x="7631964" y="2539770"/>
            <a:ext cx="1884555" cy="400110"/>
          </a:xfrm>
          <a:prstGeom prst="rect">
            <a:avLst/>
          </a:prstGeom>
          <a:noFill/>
          <a:ln>
            <a:noFill/>
          </a:ln>
        </p:spPr>
        <p:txBody>
          <a:bodyPr wrap="none" rtlCol="0">
            <a:spAutoFit/>
          </a:bodyPr>
          <a:lstStyle/>
          <a:p>
            <a:r>
              <a:rPr lang="en-US" altLang="zh-CN" sz="2000" dirty="0">
                <a:latin typeface="+mn-lt"/>
                <a:ea typeface="+mn-ea"/>
              </a:rPr>
              <a:t>(a) Establish TCP </a:t>
            </a:r>
            <a:endParaRPr lang="zh-CN" altLang="en-US" sz="2000" dirty="0">
              <a:latin typeface="+mn-lt"/>
              <a:ea typeface="+mn-ea"/>
            </a:endParaRPr>
          </a:p>
        </p:txBody>
      </p:sp>
      <p:sp>
        <p:nvSpPr>
          <p:cNvPr id="21" name="文本框 20"/>
          <p:cNvSpPr txBox="1"/>
          <p:nvPr/>
        </p:nvSpPr>
        <p:spPr>
          <a:xfrm>
            <a:off x="7698639" y="3755366"/>
            <a:ext cx="1821011" cy="400110"/>
          </a:xfrm>
          <a:prstGeom prst="rect">
            <a:avLst/>
          </a:prstGeom>
          <a:noFill/>
          <a:ln>
            <a:noFill/>
          </a:ln>
        </p:spPr>
        <p:txBody>
          <a:bodyPr wrap="none" rtlCol="0">
            <a:spAutoFit/>
          </a:bodyPr>
          <a:lstStyle/>
          <a:p>
            <a:r>
              <a:rPr lang="en-US" altLang="zh-CN" sz="2000" dirty="0">
                <a:latin typeface="+mn-lt"/>
                <a:ea typeface="+mn-ea"/>
              </a:rPr>
              <a:t>(b) Authentication</a:t>
            </a:r>
            <a:endParaRPr lang="zh-CN" altLang="en-US" sz="2000" dirty="0">
              <a:latin typeface="+mn-lt"/>
              <a:ea typeface="+mn-ea"/>
            </a:endParaRPr>
          </a:p>
        </p:txBody>
      </p:sp>
      <p:sp>
        <p:nvSpPr>
          <p:cNvPr id="26" name="文本框 25"/>
          <p:cNvSpPr txBox="1"/>
          <p:nvPr/>
        </p:nvSpPr>
        <p:spPr>
          <a:xfrm>
            <a:off x="7698638" y="4595010"/>
            <a:ext cx="1518364" cy="400110"/>
          </a:xfrm>
          <a:prstGeom prst="rect">
            <a:avLst/>
          </a:prstGeom>
          <a:noFill/>
          <a:ln>
            <a:noFill/>
          </a:ln>
        </p:spPr>
        <p:txBody>
          <a:bodyPr wrap="none" rtlCol="0">
            <a:spAutoFit/>
          </a:bodyPr>
          <a:lstStyle/>
          <a:p>
            <a:r>
              <a:rPr lang="en-US" altLang="zh-CN" sz="2000" dirty="0">
                <a:latin typeface="+mn-lt"/>
                <a:ea typeface="+mn-ea"/>
              </a:rPr>
              <a:t>(c) Master key</a:t>
            </a:r>
            <a:endParaRPr lang="zh-CN" altLang="en-US" sz="2000" dirty="0">
              <a:latin typeface="+mn-lt"/>
              <a:ea typeface="+mn-ea"/>
            </a:endParaRPr>
          </a:p>
        </p:txBody>
      </p:sp>
    </p:spTree>
    <p:extLst>
      <p:ext uri="{BB962C8B-B14F-4D97-AF65-F5344CB8AC3E}">
        <p14:creationId xmlns:p14="http://schemas.microsoft.com/office/powerpoint/2010/main" val="401367415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7" name="Rectangle 2"/>
          <p:cNvSpPr>
            <a:spLocks noGrp="1" noChangeArrowheads="1"/>
          </p:cNvSpPr>
          <p:nvPr>
            <p:ph type="title"/>
          </p:nvPr>
        </p:nvSpPr>
        <p:spPr/>
        <p:txBody>
          <a:bodyPr/>
          <a:lstStyle/>
          <a:p>
            <a:r>
              <a:rPr lang="en-US" altLang="zh-CN" dirty="0"/>
              <a:t>Phase 2</a:t>
            </a:r>
            <a:r>
              <a:rPr lang="en-US" altLang="zh-CN"/>
              <a:t>: </a:t>
            </a:r>
            <a:r>
              <a:rPr lang="en-US" dirty="0"/>
              <a:t>key derivation</a:t>
            </a:r>
          </a:p>
        </p:txBody>
      </p:sp>
      <p:sp>
        <p:nvSpPr>
          <p:cNvPr id="3" name="灯片编号占位符 2"/>
          <p:cNvSpPr>
            <a:spLocks noGrp="1"/>
          </p:cNvSpPr>
          <p:nvPr>
            <p:ph type="sldNum" sz="quarter" idx="12"/>
          </p:nvPr>
        </p:nvSpPr>
        <p:spPr/>
        <p:txBody>
          <a:bodyPr/>
          <a:lstStyle/>
          <a:p>
            <a:pPr>
              <a:defRPr/>
            </a:pPr>
            <a:fld id="{8DE895D9-91D8-4958-BB05-9803D63D1C8A}" type="slidenum">
              <a:rPr lang="en-US" altLang="zh-CN" smtClean="0"/>
              <a:pPr>
                <a:defRPr/>
              </a:pPr>
              <a:t>136</a:t>
            </a:fld>
            <a:endParaRPr lang="en-US" altLang="zh-CN" dirty="0"/>
          </a:p>
        </p:txBody>
      </p:sp>
      <p:sp>
        <p:nvSpPr>
          <p:cNvPr id="103428" name="Rectangle 3"/>
          <p:cNvSpPr>
            <a:spLocks noGrp="1" noChangeArrowheads="1"/>
          </p:cNvSpPr>
          <p:nvPr>
            <p:ph idx="4294967295"/>
          </p:nvPr>
        </p:nvSpPr>
        <p:spPr>
          <a:xfrm>
            <a:off x="1957411" y="4930806"/>
            <a:ext cx="8455025" cy="1079817"/>
          </a:xfrm>
        </p:spPr>
        <p:txBody>
          <a:bodyPr>
            <a:normAutofit/>
          </a:bodyPr>
          <a:lstStyle/>
          <a:p>
            <a:pPr marL="0" indent="0">
              <a:buNone/>
            </a:pPr>
            <a:r>
              <a:rPr lang="en-US" dirty="0">
                <a:solidFill>
                  <a:schemeClr val="accent2"/>
                </a:solidFill>
              </a:rPr>
              <a:t>Problem: </a:t>
            </a:r>
            <a:r>
              <a:rPr lang="en-US" dirty="0">
                <a:solidFill>
                  <a:schemeClr val="accent5"/>
                </a:solidFill>
              </a:rPr>
              <a:t>considered bad to use same key</a:t>
            </a:r>
            <a:r>
              <a:rPr lang="en-US" dirty="0">
                <a:solidFill>
                  <a:schemeClr val="accent2"/>
                </a:solidFill>
              </a:rPr>
              <a:t> </a:t>
            </a:r>
            <a:r>
              <a:rPr lang="en-US" dirty="0"/>
              <a:t>for more than one cryptographic operations</a:t>
            </a:r>
          </a:p>
        </p:txBody>
      </p:sp>
      <p:sp>
        <p:nvSpPr>
          <p:cNvPr id="7" name="动作按钮: 自定义 6">
            <a:hlinkClick r:id="" action="ppaction://noaction" highlightClick="1"/>
          </p:cNvPr>
          <p:cNvSpPr/>
          <p:nvPr/>
        </p:nvSpPr>
        <p:spPr>
          <a:xfrm>
            <a:off x="3844376" y="2281943"/>
            <a:ext cx="1258774" cy="212548"/>
          </a:xfrm>
          <a:prstGeom prst="actionButtonBlank">
            <a:avLst/>
          </a:prstGeom>
          <a:pattFill prst="dashUpDiag">
            <a:fgClr>
              <a:schemeClr val="accent1"/>
            </a:fgClr>
            <a:bgClr>
              <a:schemeClr val="bg1"/>
            </a:bgClr>
          </a:pattFill>
          <a:ln w="12700">
            <a:solidFill>
              <a:schemeClr val="tx1"/>
            </a:solidFill>
          </a:ln>
        </p:spPr>
        <p:txBody>
          <a:bodyPr wrap="square" rtlCol="0" anchor="ctr" anchorCtr="0">
            <a:noAutofit/>
          </a:bodyPr>
          <a:lstStyle/>
          <a:p>
            <a:pPr algn="ctr"/>
            <a:endParaRPr lang="zh-CN" altLang="en-US" dirty="0">
              <a:latin typeface="+mn-lt"/>
            </a:endParaRPr>
          </a:p>
        </p:txBody>
      </p:sp>
      <p:cxnSp>
        <p:nvCxnSpPr>
          <p:cNvPr id="8" name="直接箭头连接符 7"/>
          <p:cNvCxnSpPr/>
          <p:nvPr/>
        </p:nvCxnSpPr>
        <p:spPr bwMode="auto">
          <a:xfrm>
            <a:off x="3844376" y="2809752"/>
            <a:ext cx="4583913" cy="47748"/>
          </a:xfrm>
          <a:prstGeom prst="straightConnector1">
            <a:avLst/>
          </a:prstGeom>
          <a:solidFill>
            <a:schemeClr val="accent1"/>
          </a:solidFill>
          <a:ln w="47625" cap="flat" cmpd="sng" algn="ctr">
            <a:solidFill>
              <a:schemeClr val="tx1"/>
            </a:solidFill>
            <a:prstDash val="solid"/>
            <a:round/>
            <a:headEnd type="none" w="med" len="med"/>
            <a:tailEnd type="stealth" w="lg" len="lg"/>
          </a:ln>
          <a:effectLst/>
        </p:spPr>
      </p:cxnSp>
      <p:pic>
        <p:nvPicPr>
          <p:cNvPr id="9" name="图片 8"/>
          <p:cNvPicPr>
            <a:picLocks noChangeAspect="1"/>
          </p:cNvPicPr>
          <p:nvPr/>
        </p:nvPicPr>
        <p:blipFill>
          <a:blip r:embed="rId2">
            <a:extLst>
              <a:ext uri="{BEBA8EAE-BF5A-486C-A8C5-ECC9F3942E4B}">
                <a14:imgProps xmlns:a14="http://schemas.microsoft.com/office/drawing/2010/main">
                  <a14:imgLayer r:embed="rId3">
                    <a14:imgEffect>
                      <a14:backgroundRemoval t="0" b="100000" l="0" r="100000">
                        <a14:foregroundMark x1="30147" y1="29323" x2="58824" y2="11278"/>
                        <a14:foregroundMark x1="38971" y1="45865" x2="66912" y2="24060"/>
                        <a14:foregroundMark x1="17647" y1="72180" x2="27206" y2="90226"/>
                        <a14:foregroundMark x1="35294" y1="66917" x2="59559" y2="87218"/>
                        <a14:foregroundMark x1="67647" y1="70677" x2="88971" y2="89474"/>
                        <a14:foregroundMark x1="97059" y1="90977" x2="77941" y2="72180"/>
                        <a14:foregroundMark x1="18382" y1="95489" x2="19118" y2="70677"/>
                        <a14:foregroundMark x1="52941" y1="53383" x2="51471" y2="75940"/>
                        <a14:foregroundMark x1="7353" y1="76692" x2="15441" y2="87970"/>
                        <a14:foregroundMark x1="6618" y1="91729" x2="12500" y2="89474"/>
                        <a14:foregroundMark x1="56618" y1="60150" x2="55882" y2="72180"/>
                        <a14:foregroundMark x1="46324" y1="58647" x2="44118" y2="69925"/>
                        <a14:foregroundMark x1="79412" y1="93985" x2="64706" y2="87970"/>
                        <a14:foregroundMark x1="58824" y1="53383" x2="58824" y2="38346"/>
                        <a14:foregroundMark x1="58824" y1="18045" x2="71324" y2="25564"/>
                        <a14:foregroundMark x1="50000" y1="10526" x2="66912" y2="7519"/>
                        <a14:foregroundMark x1="37500" y1="14286" x2="48529" y2="5263"/>
                        <a14:foregroundMark x1="30882" y1="26316" x2="38235" y2="11278"/>
                      </a14:backgroundRemoval>
                    </a14:imgEffect>
                  </a14:imgLayer>
                </a14:imgProps>
              </a:ext>
            </a:extLst>
          </a:blip>
          <a:stretch>
            <a:fillRect/>
          </a:stretch>
        </p:blipFill>
        <p:spPr>
          <a:xfrm>
            <a:off x="2496993" y="1961375"/>
            <a:ext cx="1347382" cy="1317660"/>
          </a:xfrm>
          <a:prstGeom prst="rect">
            <a:avLst/>
          </a:prstGeom>
        </p:spPr>
      </p:pic>
      <p:pic>
        <p:nvPicPr>
          <p:cNvPr id="10" name="图片 9"/>
          <p:cNvPicPr>
            <a:picLocks noChangeAspect="1"/>
          </p:cNvPicPr>
          <p:nvPr/>
        </p:nvPicPr>
        <p:blipFill>
          <a:blip r:embed="rId4" cstate="email">
            <a:extLst>
              <a:ext uri="{BEBA8EAE-BF5A-486C-A8C5-ECC9F3942E4B}">
                <a14:imgProps xmlns:a14="http://schemas.microsoft.com/office/drawing/2010/main">
                  <a14:imgLayer r:embed="rId5">
                    <a14:imgEffect>
                      <a14:backgroundRemoval t="0" b="99194" l="893" r="100000">
                        <a14:foregroundMark x1="25893" y1="82258" x2="25893" y2="82258"/>
                        <a14:foregroundMark x1="41964" y1="69355" x2="8036" y2="87903"/>
                        <a14:foregroundMark x1="77679" y1="68548" x2="99107" y2="80645"/>
                        <a14:foregroundMark x1="31250" y1="70968" x2="893" y2="90323"/>
                        <a14:foregroundMark x1="43750" y1="16935" x2="82143" y2="46774"/>
                        <a14:foregroundMark x1="33929" y1="20968" x2="27679" y2="57258"/>
                        <a14:foregroundMark x1="15179" y1="57258" x2="38393" y2="67742"/>
                        <a14:foregroundMark x1="75893" y1="76613" x2="92857" y2="91129"/>
                        <a14:foregroundMark x1="64286" y1="83065" x2="72321" y2="95161"/>
                        <a14:foregroundMark x1="48214" y1="79839" x2="68750" y2="94355"/>
                        <a14:foregroundMark x1="27679" y1="92742" x2="65179" y2="87097"/>
                      </a14:backgroundRemoval>
                    </a14:imgEffect>
                  </a14:imgLayer>
                </a14:imgProps>
              </a:ext>
              <a:ext uri="{28A0092B-C50C-407E-A947-70E740481C1C}">
                <a14:useLocalDpi xmlns:a14="http://schemas.microsoft.com/office/drawing/2010/main"/>
              </a:ext>
            </a:extLst>
          </a:blip>
          <a:stretch>
            <a:fillRect/>
          </a:stretch>
        </p:blipFill>
        <p:spPr>
          <a:xfrm>
            <a:off x="8428289" y="2008377"/>
            <a:ext cx="1147691" cy="1270658"/>
          </a:xfrm>
          <a:prstGeom prst="rect">
            <a:avLst/>
          </a:prstGeom>
        </p:spPr>
      </p:pic>
      <p:sp>
        <p:nvSpPr>
          <p:cNvPr id="11" name="文本框 10"/>
          <p:cNvSpPr txBox="1"/>
          <p:nvPr/>
        </p:nvSpPr>
        <p:spPr>
          <a:xfrm>
            <a:off x="4038600" y="1717011"/>
            <a:ext cx="628698" cy="400110"/>
          </a:xfrm>
          <a:prstGeom prst="rect">
            <a:avLst/>
          </a:prstGeom>
          <a:noFill/>
          <a:ln>
            <a:noFill/>
          </a:ln>
        </p:spPr>
        <p:txBody>
          <a:bodyPr wrap="none" rtlCol="0">
            <a:spAutoFit/>
          </a:bodyPr>
          <a:lstStyle/>
          <a:p>
            <a:r>
              <a:rPr lang="en-US" altLang="zh-CN" sz="2000" dirty="0">
                <a:latin typeface="+mn-lt"/>
                <a:ea typeface="+mn-ea"/>
              </a:rPr>
              <a:t>Data</a:t>
            </a:r>
            <a:endParaRPr lang="zh-CN" altLang="en-US" sz="2000" dirty="0">
              <a:latin typeface="+mn-lt"/>
              <a:ea typeface="+mn-ea"/>
            </a:endParaRPr>
          </a:p>
        </p:txBody>
      </p:sp>
      <p:sp>
        <p:nvSpPr>
          <p:cNvPr id="12" name="矩形 11"/>
          <p:cNvSpPr/>
          <p:nvPr/>
        </p:nvSpPr>
        <p:spPr>
          <a:xfrm>
            <a:off x="2204272" y="3422432"/>
            <a:ext cx="1721946" cy="369332"/>
          </a:xfrm>
          <a:prstGeom prst="rect">
            <a:avLst/>
          </a:prstGeom>
        </p:spPr>
        <p:txBody>
          <a:bodyPr wrap="none">
            <a:spAutoFit/>
          </a:bodyPr>
          <a:lstStyle/>
          <a:p>
            <a:pPr algn="ctr"/>
            <a:r>
              <a:rPr lang="en-US" altLang="zh-CN" sz="1800" i="1" dirty="0">
                <a:solidFill>
                  <a:srgbClr val="C00000"/>
                </a:solidFill>
                <a:latin typeface="+mn-lt"/>
              </a:rPr>
              <a:t>MS: </a:t>
            </a:r>
            <a:r>
              <a:rPr lang="en-US" altLang="zh-CN" sz="1800" dirty="0">
                <a:latin typeface="+mn-lt"/>
              </a:rPr>
              <a:t>master secret</a:t>
            </a:r>
            <a:endParaRPr lang="zh-CN" altLang="en-US" sz="1800" dirty="0">
              <a:latin typeface="+mn-lt"/>
            </a:endParaRPr>
          </a:p>
        </p:txBody>
      </p:sp>
      <p:sp>
        <p:nvSpPr>
          <p:cNvPr id="15" name="矩形 14"/>
          <p:cNvSpPr/>
          <p:nvPr/>
        </p:nvSpPr>
        <p:spPr>
          <a:xfrm>
            <a:off x="8280091" y="3409630"/>
            <a:ext cx="1721946" cy="369332"/>
          </a:xfrm>
          <a:prstGeom prst="rect">
            <a:avLst/>
          </a:prstGeom>
        </p:spPr>
        <p:txBody>
          <a:bodyPr wrap="none">
            <a:spAutoFit/>
          </a:bodyPr>
          <a:lstStyle/>
          <a:p>
            <a:pPr algn="ctr"/>
            <a:r>
              <a:rPr lang="en-US" altLang="zh-CN" sz="1800" i="1" dirty="0">
                <a:solidFill>
                  <a:srgbClr val="C00000"/>
                </a:solidFill>
                <a:latin typeface="+mn-lt"/>
              </a:rPr>
              <a:t>MS: </a:t>
            </a:r>
            <a:r>
              <a:rPr lang="en-US" altLang="zh-CN" sz="1800" dirty="0">
                <a:latin typeface="+mn-lt"/>
              </a:rPr>
              <a:t>master secret</a:t>
            </a:r>
            <a:endParaRPr lang="zh-CN" altLang="en-US" sz="1800" dirty="0">
              <a:latin typeface="+mn-lt"/>
            </a:endParaRPr>
          </a:p>
        </p:txBody>
      </p:sp>
      <p:sp>
        <p:nvSpPr>
          <p:cNvPr id="16" name="矩形 15"/>
          <p:cNvSpPr/>
          <p:nvPr/>
        </p:nvSpPr>
        <p:spPr>
          <a:xfrm>
            <a:off x="4510137" y="3053100"/>
            <a:ext cx="2462276" cy="369332"/>
          </a:xfrm>
          <a:prstGeom prst="rect">
            <a:avLst/>
          </a:prstGeom>
        </p:spPr>
        <p:txBody>
          <a:bodyPr wrap="none">
            <a:spAutoFit/>
          </a:bodyPr>
          <a:lstStyle/>
          <a:p>
            <a:pPr algn="ctr"/>
            <a:r>
              <a:rPr lang="en-US" altLang="zh-CN" sz="1800" i="1" dirty="0">
                <a:solidFill>
                  <a:schemeClr val="accent5"/>
                </a:solidFill>
                <a:latin typeface="+mn-lt"/>
              </a:rPr>
              <a:t>The MS is used as the key</a:t>
            </a:r>
            <a:endParaRPr lang="zh-CN" altLang="en-US" sz="1800" dirty="0">
              <a:solidFill>
                <a:schemeClr val="accent5"/>
              </a:solidFill>
              <a:latin typeface="+mn-lt"/>
            </a:endParaRPr>
          </a:p>
        </p:txBody>
      </p:sp>
    </p:spTree>
    <p:extLst>
      <p:ext uri="{BB962C8B-B14F-4D97-AF65-F5344CB8AC3E}">
        <p14:creationId xmlns:p14="http://schemas.microsoft.com/office/powerpoint/2010/main" val="292578236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7" name="Rectangle 2"/>
          <p:cNvSpPr>
            <a:spLocks noGrp="1" noChangeArrowheads="1"/>
          </p:cNvSpPr>
          <p:nvPr>
            <p:ph type="title"/>
          </p:nvPr>
        </p:nvSpPr>
        <p:spPr/>
        <p:txBody>
          <a:bodyPr/>
          <a:lstStyle/>
          <a:p>
            <a:r>
              <a:rPr lang="en-US" altLang="zh-CN" dirty="0"/>
              <a:t>Phase 2: </a:t>
            </a:r>
            <a:r>
              <a:rPr lang="en-US" dirty="0"/>
              <a:t>key derivation</a:t>
            </a:r>
          </a:p>
        </p:txBody>
      </p:sp>
      <p:sp>
        <p:nvSpPr>
          <p:cNvPr id="3" name="灯片编号占位符 2"/>
          <p:cNvSpPr>
            <a:spLocks noGrp="1"/>
          </p:cNvSpPr>
          <p:nvPr>
            <p:ph type="sldNum" sz="quarter" idx="12"/>
          </p:nvPr>
        </p:nvSpPr>
        <p:spPr/>
        <p:txBody>
          <a:bodyPr/>
          <a:lstStyle/>
          <a:p>
            <a:pPr>
              <a:defRPr/>
            </a:pPr>
            <a:fld id="{8DE895D9-91D8-4958-BB05-9803D63D1C8A}" type="slidenum">
              <a:rPr lang="en-US" altLang="zh-CN" smtClean="0"/>
              <a:pPr>
                <a:defRPr/>
              </a:pPr>
              <a:t>137</a:t>
            </a:fld>
            <a:endParaRPr lang="en-US" altLang="zh-CN" dirty="0"/>
          </a:p>
        </p:txBody>
      </p:sp>
      <p:sp>
        <p:nvSpPr>
          <p:cNvPr id="103428" name="Rectangle 3"/>
          <p:cNvSpPr>
            <a:spLocks noGrp="1" noChangeArrowheads="1"/>
          </p:cNvSpPr>
          <p:nvPr>
            <p:ph idx="4294967295"/>
          </p:nvPr>
        </p:nvSpPr>
        <p:spPr>
          <a:xfrm>
            <a:off x="1859639" y="1352848"/>
            <a:ext cx="8455025" cy="2254250"/>
          </a:xfrm>
        </p:spPr>
        <p:txBody>
          <a:bodyPr>
            <a:normAutofit/>
          </a:bodyPr>
          <a:lstStyle/>
          <a:p>
            <a:r>
              <a:rPr lang="en-US" altLang="zh-CN" sz="2400" dirty="0"/>
              <a:t>Idea: </a:t>
            </a:r>
            <a:r>
              <a:rPr lang="en-US" sz="2400" dirty="0"/>
              <a:t>use different keys for </a:t>
            </a:r>
            <a:r>
              <a:rPr lang="en-US" sz="2400" dirty="0">
                <a:solidFill>
                  <a:schemeClr val="accent5"/>
                </a:solidFill>
              </a:rPr>
              <a:t>message authentication code</a:t>
            </a:r>
            <a:r>
              <a:rPr lang="en-US" sz="2400" dirty="0"/>
              <a:t> (MAC) and </a:t>
            </a:r>
            <a:r>
              <a:rPr lang="en-US" sz="2400" dirty="0">
                <a:solidFill>
                  <a:schemeClr val="accent6"/>
                </a:solidFill>
              </a:rPr>
              <a:t>encryption</a:t>
            </a:r>
          </a:p>
          <a:p>
            <a:r>
              <a:rPr lang="en-US" sz="2400" dirty="0"/>
              <a:t>keys derived from key derivation function (KDF)</a:t>
            </a:r>
          </a:p>
          <a:p>
            <a:pPr lvl="1"/>
            <a:r>
              <a:rPr lang="en-US" sz="2000" dirty="0">
                <a:solidFill>
                  <a:schemeClr val="accent5"/>
                </a:solidFill>
              </a:rPr>
              <a:t>takes master secret</a:t>
            </a:r>
            <a:r>
              <a:rPr lang="en-US" sz="2000" dirty="0"/>
              <a:t> and (possibly) some additional random data and creates the keys</a:t>
            </a:r>
          </a:p>
        </p:txBody>
      </p:sp>
      <p:sp>
        <p:nvSpPr>
          <p:cNvPr id="6" name="动作按钮: 自定义 5">
            <a:hlinkClick r:id="" action="ppaction://noaction" highlightClick="1"/>
          </p:cNvPr>
          <p:cNvSpPr/>
          <p:nvPr/>
        </p:nvSpPr>
        <p:spPr>
          <a:xfrm>
            <a:off x="3844376" y="4251795"/>
            <a:ext cx="1258774" cy="212548"/>
          </a:xfrm>
          <a:prstGeom prst="actionButtonBlank">
            <a:avLst/>
          </a:prstGeom>
          <a:pattFill prst="dashUpDiag">
            <a:fgClr>
              <a:schemeClr val="accent1"/>
            </a:fgClr>
            <a:bgClr>
              <a:schemeClr val="bg1"/>
            </a:bgClr>
          </a:pattFill>
          <a:ln w="12700">
            <a:solidFill>
              <a:schemeClr val="tx1"/>
            </a:solidFill>
          </a:ln>
        </p:spPr>
        <p:txBody>
          <a:bodyPr wrap="square" rtlCol="0" anchor="ctr" anchorCtr="0">
            <a:noAutofit/>
          </a:bodyPr>
          <a:lstStyle/>
          <a:p>
            <a:pPr algn="ctr"/>
            <a:endParaRPr lang="zh-CN" altLang="en-US" dirty="0">
              <a:latin typeface="+mn-lt"/>
            </a:endParaRPr>
          </a:p>
        </p:txBody>
      </p:sp>
      <p:cxnSp>
        <p:nvCxnSpPr>
          <p:cNvPr id="7" name="直接箭头连接符 6"/>
          <p:cNvCxnSpPr/>
          <p:nvPr/>
        </p:nvCxnSpPr>
        <p:spPr bwMode="auto">
          <a:xfrm flipV="1">
            <a:off x="3844376" y="4777740"/>
            <a:ext cx="4491905" cy="1864"/>
          </a:xfrm>
          <a:prstGeom prst="straightConnector1">
            <a:avLst/>
          </a:prstGeom>
          <a:solidFill>
            <a:schemeClr val="accent1"/>
          </a:solidFill>
          <a:ln w="47625" cap="flat" cmpd="sng" algn="ctr">
            <a:solidFill>
              <a:schemeClr val="tx1"/>
            </a:solidFill>
            <a:prstDash val="solid"/>
            <a:round/>
            <a:headEnd type="none" w="med" len="med"/>
            <a:tailEnd type="stealth" w="lg" len="lg"/>
          </a:ln>
          <a:effectLst/>
        </p:spPr>
      </p:cxnSp>
      <p:pic>
        <p:nvPicPr>
          <p:cNvPr id="8" name="图片 7"/>
          <p:cNvPicPr>
            <a:picLocks noChangeAspect="1"/>
          </p:cNvPicPr>
          <p:nvPr/>
        </p:nvPicPr>
        <p:blipFill>
          <a:blip r:embed="rId2">
            <a:extLst>
              <a:ext uri="{BEBA8EAE-BF5A-486C-A8C5-ECC9F3942E4B}">
                <a14:imgProps xmlns:a14="http://schemas.microsoft.com/office/drawing/2010/main">
                  <a14:imgLayer r:embed="rId3">
                    <a14:imgEffect>
                      <a14:backgroundRemoval t="0" b="100000" l="0" r="100000">
                        <a14:foregroundMark x1="30147" y1="29323" x2="58824" y2="11278"/>
                        <a14:foregroundMark x1="38971" y1="45865" x2="66912" y2="24060"/>
                        <a14:foregroundMark x1="17647" y1="72180" x2="27206" y2="90226"/>
                        <a14:foregroundMark x1="35294" y1="66917" x2="59559" y2="87218"/>
                        <a14:foregroundMark x1="67647" y1="70677" x2="88971" y2="89474"/>
                        <a14:foregroundMark x1="97059" y1="90977" x2="77941" y2="72180"/>
                        <a14:foregroundMark x1="18382" y1="95489" x2="19118" y2="70677"/>
                        <a14:foregroundMark x1="52941" y1="53383" x2="51471" y2="75940"/>
                        <a14:foregroundMark x1="7353" y1="76692" x2="15441" y2="87970"/>
                        <a14:foregroundMark x1="6618" y1="91729" x2="12500" y2="89474"/>
                        <a14:foregroundMark x1="56618" y1="60150" x2="55882" y2="72180"/>
                        <a14:foregroundMark x1="46324" y1="58647" x2="44118" y2="69925"/>
                        <a14:foregroundMark x1="79412" y1="93985" x2="64706" y2="87970"/>
                        <a14:foregroundMark x1="58824" y1="53383" x2="58824" y2="38346"/>
                        <a14:foregroundMark x1="58824" y1="18045" x2="71324" y2="25564"/>
                        <a14:foregroundMark x1="50000" y1="10526" x2="66912" y2="7519"/>
                        <a14:foregroundMark x1="37500" y1="14286" x2="48529" y2="5263"/>
                        <a14:foregroundMark x1="30882" y1="26316" x2="38235" y2="11278"/>
                      </a14:backgroundRemoval>
                    </a14:imgEffect>
                  </a14:imgLayer>
                </a14:imgProps>
              </a:ext>
            </a:extLst>
          </a:blip>
          <a:stretch>
            <a:fillRect/>
          </a:stretch>
        </p:blipFill>
        <p:spPr>
          <a:xfrm>
            <a:off x="2496993" y="3931227"/>
            <a:ext cx="1347382" cy="1317660"/>
          </a:xfrm>
          <a:prstGeom prst="rect">
            <a:avLst/>
          </a:prstGeom>
        </p:spPr>
      </p:pic>
      <p:pic>
        <p:nvPicPr>
          <p:cNvPr id="9" name="图片 8"/>
          <p:cNvPicPr>
            <a:picLocks noChangeAspect="1"/>
          </p:cNvPicPr>
          <p:nvPr/>
        </p:nvPicPr>
        <p:blipFill>
          <a:blip r:embed="rId4" cstate="email">
            <a:extLst>
              <a:ext uri="{BEBA8EAE-BF5A-486C-A8C5-ECC9F3942E4B}">
                <a14:imgProps xmlns:a14="http://schemas.microsoft.com/office/drawing/2010/main">
                  <a14:imgLayer r:embed="rId5">
                    <a14:imgEffect>
                      <a14:backgroundRemoval t="0" b="99194" l="893" r="100000">
                        <a14:foregroundMark x1="25893" y1="82258" x2="25893" y2="82258"/>
                        <a14:foregroundMark x1="41964" y1="69355" x2="8036" y2="87903"/>
                        <a14:foregroundMark x1="77679" y1="68548" x2="99107" y2="80645"/>
                        <a14:foregroundMark x1="31250" y1="70968" x2="893" y2="90323"/>
                        <a14:foregroundMark x1="43750" y1="16935" x2="82143" y2="46774"/>
                        <a14:foregroundMark x1="33929" y1="20968" x2="27679" y2="57258"/>
                        <a14:foregroundMark x1="15179" y1="57258" x2="38393" y2="67742"/>
                        <a14:foregroundMark x1="75893" y1="76613" x2="92857" y2="91129"/>
                        <a14:foregroundMark x1="64286" y1="83065" x2="72321" y2="95161"/>
                        <a14:foregroundMark x1="48214" y1="79839" x2="68750" y2="94355"/>
                        <a14:foregroundMark x1="27679" y1="92742" x2="65179" y2="87097"/>
                      </a14:backgroundRemoval>
                    </a14:imgEffect>
                  </a14:imgLayer>
                </a14:imgProps>
              </a:ext>
              <a:ext uri="{28A0092B-C50C-407E-A947-70E740481C1C}">
                <a14:useLocalDpi xmlns:a14="http://schemas.microsoft.com/office/drawing/2010/main"/>
              </a:ext>
            </a:extLst>
          </a:blip>
          <a:stretch>
            <a:fillRect/>
          </a:stretch>
        </p:blipFill>
        <p:spPr>
          <a:xfrm>
            <a:off x="8428289" y="3978229"/>
            <a:ext cx="1147691" cy="1270658"/>
          </a:xfrm>
          <a:prstGeom prst="rect">
            <a:avLst/>
          </a:prstGeom>
        </p:spPr>
      </p:pic>
      <p:sp>
        <p:nvSpPr>
          <p:cNvPr id="10" name="文本框 9"/>
          <p:cNvSpPr txBox="1"/>
          <p:nvPr/>
        </p:nvSpPr>
        <p:spPr>
          <a:xfrm>
            <a:off x="4038600" y="3686863"/>
            <a:ext cx="628698" cy="400110"/>
          </a:xfrm>
          <a:prstGeom prst="rect">
            <a:avLst/>
          </a:prstGeom>
          <a:noFill/>
          <a:ln>
            <a:noFill/>
          </a:ln>
        </p:spPr>
        <p:txBody>
          <a:bodyPr wrap="none" rtlCol="0">
            <a:spAutoFit/>
          </a:bodyPr>
          <a:lstStyle/>
          <a:p>
            <a:r>
              <a:rPr lang="en-US" altLang="zh-CN" sz="2000" dirty="0">
                <a:latin typeface="+mn-lt"/>
                <a:ea typeface="+mn-ea"/>
              </a:rPr>
              <a:t>Data</a:t>
            </a:r>
            <a:endParaRPr lang="zh-CN" altLang="en-US" sz="2000" dirty="0">
              <a:latin typeface="+mn-lt"/>
              <a:ea typeface="+mn-ea"/>
            </a:endParaRPr>
          </a:p>
        </p:txBody>
      </p:sp>
      <p:sp>
        <p:nvSpPr>
          <p:cNvPr id="12" name="矩形 11"/>
          <p:cNvSpPr/>
          <p:nvPr/>
        </p:nvSpPr>
        <p:spPr>
          <a:xfrm>
            <a:off x="4740270" y="5050226"/>
            <a:ext cx="2361544" cy="461665"/>
          </a:xfrm>
          <a:prstGeom prst="rect">
            <a:avLst/>
          </a:prstGeom>
        </p:spPr>
        <p:txBody>
          <a:bodyPr wrap="none">
            <a:spAutoFit/>
          </a:bodyPr>
          <a:lstStyle/>
          <a:p>
            <a:pPr algn="ctr"/>
            <a:r>
              <a:rPr lang="en-US" altLang="zh-CN" b="1" i="1" dirty="0">
                <a:solidFill>
                  <a:srgbClr val="C00000"/>
                </a:solidFill>
                <a:latin typeface="+mn-lt"/>
              </a:rPr>
              <a:t>MS: </a:t>
            </a:r>
            <a:r>
              <a:rPr lang="en-US" altLang="zh-CN" b="1" dirty="0">
                <a:latin typeface="+mn-lt"/>
              </a:rPr>
              <a:t>master secret</a:t>
            </a:r>
            <a:endParaRPr lang="zh-CN" altLang="en-US" b="1" dirty="0">
              <a:latin typeface="+mn-lt"/>
            </a:endParaRPr>
          </a:p>
        </p:txBody>
      </p:sp>
      <p:cxnSp>
        <p:nvCxnSpPr>
          <p:cNvPr id="4" name="直接箭头连接符 3"/>
          <p:cNvCxnSpPr>
            <a:stCxn id="12" idx="2"/>
          </p:cNvCxnSpPr>
          <p:nvPr/>
        </p:nvCxnSpPr>
        <p:spPr bwMode="auto">
          <a:xfrm>
            <a:off x="5921042" y="5511891"/>
            <a:ext cx="0" cy="367543"/>
          </a:xfrm>
          <a:prstGeom prst="straightConnector1">
            <a:avLst/>
          </a:prstGeom>
          <a:solidFill>
            <a:schemeClr val="accent1"/>
          </a:solidFill>
          <a:ln w="38100" cap="flat" cmpd="sng" algn="ctr">
            <a:solidFill>
              <a:schemeClr val="accent5"/>
            </a:solidFill>
            <a:prstDash val="solid"/>
            <a:round/>
            <a:headEnd type="none" w="med" len="med"/>
            <a:tailEnd type="stealth" w="lg" len="lg"/>
          </a:ln>
          <a:effectLst/>
        </p:spPr>
      </p:cxnSp>
      <p:sp>
        <p:nvSpPr>
          <p:cNvPr id="15" name="文本框 14"/>
          <p:cNvSpPr txBox="1"/>
          <p:nvPr/>
        </p:nvSpPr>
        <p:spPr>
          <a:xfrm>
            <a:off x="4746682" y="6040816"/>
            <a:ext cx="2401618" cy="400110"/>
          </a:xfrm>
          <a:prstGeom prst="rect">
            <a:avLst/>
          </a:prstGeom>
          <a:noFill/>
          <a:ln>
            <a:noFill/>
          </a:ln>
        </p:spPr>
        <p:txBody>
          <a:bodyPr wrap="none" rtlCol="0">
            <a:spAutoFit/>
          </a:bodyPr>
          <a:lstStyle/>
          <a:p>
            <a:pPr algn="ctr"/>
            <a:r>
              <a:rPr lang="en-US" altLang="zh-CN" sz="2000" b="1" i="1" dirty="0">
                <a:latin typeface="+mn-lt"/>
                <a:ea typeface="+mn-ea"/>
              </a:rPr>
              <a:t>Key 1, Key 2, … Key N</a:t>
            </a:r>
            <a:endParaRPr lang="zh-CN" altLang="en-US" sz="2000" b="1" i="1" dirty="0">
              <a:latin typeface="+mn-lt"/>
              <a:ea typeface="+mn-ea"/>
            </a:endParaRPr>
          </a:p>
        </p:txBody>
      </p:sp>
    </p:spTree>
    <p:extLst>
      <p:ext uri="{BB962C8B-B14F-4D97-AF65-F5344CB8AC3E}">
        <p14:creationId xmlns:p14="http://schemas.microsoft.com/office/powerpoint/2010/main" val="4466666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7" name="Rectangle 2"/>
          <p:cNvSpPr>
            <a:spLocks noGrp="1" noChangeArrowheads="1"/>
          </p:cNvSpPr>
          <p:nvPr>
            <p:ph type="title"/>
          </p:nvPr>
        </p:nvSpPr>
        <p:spPr/>
        <p:txBody>
          <a:bodyPr/>
          <a:lstStyle/>
          <a:p>
            <a:r>
              <a:rPr lang="en-US" altLang="zh-CN" dirty="0"/>
              <a:t>Phase 2</a:t>
            </a:r>
            <a:r>
              <a:rPr lang="en-US" altLang="zh-CN"/>
              <a:t>: </a:t>
            </a:r>
            <a:r>
              <a:rPr lang="en-US" dirty="0"/>
              <a:t>key derivation</a:t>
            </a:r>
          </a:p>
        </p:txBody>
      </p:sp>
      <p:sp>
        <p:nvSpPr>
          <p:cNvPr id="3" name="灯片编号占位符 2"/>
          <p:cNvSpPr>
            <a:spLocks noGrp="1"/>
          </p:cNvSpPr>
          <p:nvPr>
            <p:ph type="sldNum" sz="quarter" idx="12"/>
          </p:nvPr>
        </p:nvSpPr>
        <p:spPr/>
        <p:txBody>
          <a:bodyPr/>
          <a:lstStyle/>
          <a:p>
            <a:pPr>
              <a:defRPr/>
            </a:pPr>
            <a:fld id="{8DE895D9-91D8-4958-BB05-9803D63D1C8A}" type="slidenum">
              <a:rPr lang="en-US" altLang="zh-CN" smtClean="0"/>
              <a:pPr>
                <a:defRPr/>
              </a:pPr>
              <a:t>138</a:t>
            </a:fld>
            <a:endParaRPr lang="en-US" altLang="zh-CN" dirty="0"/>
          </a:p>
        </p:txBody>
      </p:sp>
      <p:sp>
        <p:nvSpPr>
          <p:cNvPr id="103428" name="Rectangle 3"/>
          <p:cNvSpPr>
            <a:spLocks noGrp="1" noChangeArrowheads="1"/>
          </p:cNvSpPr>
          <p:nvPr>
            <p:ph idx="4294967295"/>
          </p:nvPr>
        </p:nvSpPr>
        <p:spPr>
          <a:xfrm>
            <a:off x="1793876" y="4173263"/>
            <a:ext cx="8455025" cy="2113598"/>
          </a:xfrm>
        </p:spPr>
        <p:txBody>
          <a:bodyPr>
            <a:normAutofit lnSpcReduction="10000"/>
          </a:bodyPr>
          <a:lstStyle/>
          <a:p>
            <a:pPr marL="0" indent="0" algn="ctr">
              <a:buNone/>
            </a:pPr>
            <a:r>
              <a:rPr lang="en-US" sz="2600" dirty="0">
                <a:solidFill>
                  <a:schemeClr val="accent2"/>
                </a:solidFill>
              </a:rPr>
              <a:t>four keys  (two directions):</a:t>
            </a:r>
          </a:p>
          <a:p>
            <a:pPr lvl="1"/>
            <a:r>
              <a:rPr lang="en-US" dirty="0"/>
              <a:t>K</a:t>
            </a:r>
            <a:r>
              <a:rPr lang="en-US" baseline="-25000" dirty="0"/>
              <a:t>c</a:t>
            </a:r>
            <a:r>
              <a:rPr lang="en-US" dirty="0"/>
              <a:t> = encryption key for data sent from client to server</a:t>
            </a:r>
          </a:p>
          <a:p>
            <a:pPr lvl="1"/>
            <a:r>
              <a:rPr lang="en-US" dirty="0"/>
              <a:t>M</a:t>
            </a:r>
            <a:r>
              <a:rPr lang="en-US" baseline="-25000" dirty="0"/>
              <a:t>c</a:t>
            </a:r>
            <a:r>
              <a:rPr lang="en-US" dirty="0"/>
              <a:t> = MAC key for data sent from client to server</a:t>
            </a:r>
          </a:p>
          <a:p>
            <a:pPr lvl="1"/>
            <a:r>
              <a:rPr lang="en-US" dirty="0"/>
              <a:t>K</a:t>
            </a:r>
            <a:r>
              <a:rPr lang="en-US" baseline="-25000" dirty="0"/>
              <a:t>s</a:t>
            </a:r>
            <a:r>
              <a:rPr lang="en-US" dirty="0"/>
              <a:t> = encryption key for data sent from server to client</a:t>
            </a:r>
          </a:p>
          <a:p>
            <a:pPr lvl="1"/>
            <a:r>
              <a:rPr lang="en-US" dirty="0" err="1"/>
              <a:t>M</a:t>
            </a:r>
            <a:r>
              <a:rPr lang="en-US" baseline="-25000" dirty="0" err="1"/>
              <a:t>s</a:t>
            </a:r>
            <a:r>
              <a:rPr lang="en-US" dirty="0"/>
              <a:t> = MAC key for data sent from server to client</a:t>
            </a:r>
          </a:p>
        </p:txBody>
      </p:sp>
      <p:pic>
        <p:nvPicPr>
          <p:cNvPr id="6" name="图片 5"/>
          <p:cNvPicPr>
            <a:picLocks noChangeAspect="1"/>
          </p:cNvPicPr>
          <p:nvPr/>
        </p:nvPicPr>
        <p:blipFill>
          <a:blip r:embed="rId3">
            <a:extLst>
              <a:ext uri="{BEBA8EAE-BF5A-486C-A8C5-ECC9F3942E4B}">
                <a14:imgProps xmlns:a14="http://schemas.microsoft.com/office/drawing/2010/main">
                  <a14:imgLayer r:embed="rId4">
                    <a14:imgEffect>
                      <a14:backgroundRemoval t="0" b="100000" l="0" r="100000">
                        <a14:foregroundMark x1="30147" y1="29323" x2="58824" y2="11278"/>
                        <a14:foregroundMark x1="38971" y1="45865" x2="66912" y2="24060"/>
                        <a14:foregroundMark x1="17647" y1="72180" x2="27206" y2="90226"/>
                        <a14:foregroundMark x1="35294" y1="66917" x2="59559" y2="87218"/>
                        <a14:foregroundMark x1="67647" y1="70677" x2="88971" y2="89474"/>
                        <a14:foregroundMark x1="97059" y1="90977" x2="77941" y2="72180"/>
                        <a14:foregroundMark x1="18382" y1="95489" x2="19118" y2="70677"/>
                        <a14:foregroundMark x1="52941" y1="53383" x2="51471" y2="75940"/>
                        <a14:foregroundMark x1="7353" y1="76692" x2="15441" y2="87970"/>
                        <a14:foregroundMark x1="6618" y1="91729" x2="12500" y2="89474"/>
                        <a14:foregroundMark x1="56618" y1="60150" x2="55882" y2="72180"/>
                        <a14:foregroundMark x1="46324" y1="58647" x2="44118" y2="69925"/>
                        <a14:foregroundMark x1="79412" y1="93985" x2="64706" y2="87970"/>
                        <a14:foregroundMark x1="58824" y1="53383" x2="58824" y2="38346"/>
                        <a14:foregroundMark x1="58824" y1="18045" x2="71324" y2="25564"/>
                        <a14:foregroundMark x1="50000" y1="10526" x2="66912" y2="7519"/>
                        <a14:foregroundMark x1="37500" y1="14286" x2="48529" y2="5263"/>
                        <a14:foregroundMark x1="30882" y1="26316" x2="38235" y2="11278"/>
                      </a14:backgroundRemoval>
                    </a14:imgEffect>
                  </a14:imgLayer>
                </a14:imgProps>
              </a:ext>
            </a:extLst>
          </a:blip>
          <a:stretch>
            <a:fillRect/>
          </a:stretch>
        </p:blipFill>
        <p:spPr>
          <a:xfrm>
            <a:off x="2268393" y="1938778"/>
            <a:ext cx="1347382" cy="1317660"/>
          </a:xfrm>
          <a:prstGeom prst="rect">
            <a:avLst/>
          </a:prstGeom>
        </p:spPr>
      </p:pic>
      <p:pic>
        <p:nvPicPr>
          <p:cNvPr id="7" name="图片 6"/>
          <p:cNvPicPr>
            <a:picLocks noChangeAspect="1"/>
          </p:cNvPicPr>
          <p:nvPr/>
        </p:nvPicPr>
        <p:blipFill>
          <a:blip r:embed="rId5" cstate="email">
            <a:extLst>
              <a:ext uri="{BEBA8EAE-BF5A-486C-A8C5-ECC9F3942E4B}">
                <a14:imgProps xmlns:a14="http://schemas.microsoft.com/office/drawing/2010/main">
                  <a14:imgLayer r:embed="rId6">
                    <a14:imgEffect>
                      <a14:backgroundRemoval t="0" b="99194" l="893" r="100000">
                        <a14:foregroundMark x1="25893" y1="82258" x2="25893" y2="82258"/>
                        <a14:foregroundMark x1="41964" y1="69355" x2="8036" y2="87903"/>
                        <a14:foregroundMark x1="77679" y1="68548" x2="99107" y2="80645"/>
                        <a14:foregroundMark x1="31250" y1="70968" x2="893" y2="90323"/>
                        <a14:foregroundMark x1="43750" y1="16935" x2="82143" y2="46774"/>
                        <a14:foregroundMark x1="33929" y1="20968" x2="27679" y2="57258"/>
                        <a14:foregroundMark x1="15179" y1="57258" x2="38393" y2="67742"/>
                        <a14:foregroundMark x1="75893" y1="76613" x2="92857" y2="91129"/>
                        <a14:foregroundMark x1="64286" y1="83065" x2="72321" y2="95161"/>
                        <a14:foregroundMark x1="48214" y1="79839" x2="68750" y2="94355"/>
                        <a14:foregroundMark x1="27679" y1="92742" x2="65179" y2="87097"/>
                      </a14:backgroundRemoval>
                    </a14:imgEffect>
                  </a14:imgLayer>
                </a14:imgProps>
              </a:ext>
              <a:ext uri="{28A0092B-C50C-407E-A947-70E740481C1C}">
                <a14:useLocalDpi xmlns:a14="http://schemas.microsoft.com/office/drawing/2010/main"/>
              </a:ext>
            </a:extLst>
          </a:blip>
          <a:stretch>
            <a:fillRect/>
          </a:stretch>
        </p:blipFill>
        <p:spPr>
          <a:xfrm>
            <a:off x="8291128" y="1830097"/>
            <a:ext cx="1255942" cy="1390507"/>
          </a:xfrm>
          <a:prstGeom prst="rect">
            <a:avLst/>
          </a:prstGeom>
        </p:spPr>
      </p:pic>
      <p:sp>
        <p:nvSpPr>
          <p:cNvPr id="10" name="矩形 9"/>
          <p:cNvSpPr/>
          <p:nvPr/>
        </p:nvSpPr>
        <p:spPr>
          <a:xfrm>
            <a:off x="3629944" y="1744759"/>
            <a:ext cx="1423788" cy="584775"/>
          </a:xfrm>
          <a:prstGeom prst="rect">
            <a:avLst/>
          </a:prstGeom>
        </p:spPr>
        <p:txBody>
          <a:bodyPr wrap="none">
            <a:spAutoFit/>
          </a:bodyPr>
          <a:lstStyle/>
          <a:p>
            <a:r>
              <a:rPr lang="en-US" altLang="zh-CN" sz="3200" dirty="0">
                <a:solidFill>
                  <a:schemeClr val="accent5"/>
                </a:solidFill>
                <a:latin typeface="+mn-lt"/>
              </a:rPr>
              <a:t>K</a:t>
            </a:r>
            <a:r>
              <a:rPr lang="en-US" altLang="zh-CN" sz="3200" baseline="-25000" dirty="0">
                <a:solidFill>
                  <a:schemeClr val="accent5"/>
                </a:solidFill>
                <a:latin typeface="+mn-lt"/>
              </a:rPr>
              <a:t>C</a:t>
            </a:r>
            <a:r>
              <a:rPr lang="en-US" altLang="zh-CN" sz="3200" dirty="0">
                <a:latin typeface="+mn-lt"/>
              </a:rPr>
              <a:t> &amp; </a:t>
            </a:r>
            <a:r>
              <a:rPr lang="en-US" altLang="zh-CN" sz="3200" dirty="0">
                <a:solidFill>
                  <a:schemeClr val="accent2"/>
                </a:solidFill>
                <a:latin typeface="+mn-lt"/>
              </a:rPr>
              <a:t>M</a:t>
            </a:r>
            <a:r>
              <a:rPr lang="en-US" altLang="zh-CN" sz="3200" baseline="-25000" dirty="0">
                <a:solidFill>
                  <a:schemeClr val="accent2"/>
                </a:solidFill>
                <a:latin typeface="+mn-lt"/>
              </a:rPr>
              <a:t>C</a:t>
            </a:r>
            <a:endParaRPr lang="zh-CN" altLang="en-US" sz="3200" dirty="0">
              <a:solidFill>
                <a:schemeClr val="accent2"/>
              </a:solidFill>
              <a:latin typeface="+mn-lt"/>
            </a:endParaRPr>
          </a:p>
        </p:txBody>
      </p:sp>
      <p:sp>
        <p:nvSpPr>
          <p:cNvPr id="14" name="矩形 13"/>
          <p:cNvSpPr/>
          <p:nvPr/>
        </p:nvSpPr>
        <p:spPr>
          <a:xfrm>
            <a:off x="6476043" y="3177215"/>
            <a:ext cx="1398140" cy="584775"/>
          </a:xfrm>
          <a:prstGeom prst="rect">
            <a:avLst/>
          </a:prstGeom>
        </p:spPr>
        <p:txBody>
          <a:bodyPr wrap="none">
            <a:spAutoFit/>
          </a:bodyPr>
          <a:lstStyle/>
          <a:p>
            <a:r>
              <a:rPr lang="en-US" altLang="zh-CN" sz="3200" dirty="0">
                <a:solidFill>
                  <a:schemeClr val="accent6"/>
                </a:solidFill>
                <a:latin typeface="+mn-lt"/>
              </a:rPr>
              <a:t>K</a:t>
            </a:r>
            <a:r>
              <a:rPr lang="en-US" altLang="zh-CN" sz="3200" baseline="-25000" dirty="0">
                <a:solidFill>
                  <a:schemeClr val="accent6"/>
                </a:solidFill>
                <a:latin typeface="+mn-lt"/>
              </a:rPr>
              <a:t>S</a:t>
            </a:r>
            <a:r>
              <a:rPr lang="en-US" altLang="zh-CN" sz="3200" dirty="0">
                <a:latin typeface="+mn-lt"/>
              </a:rPr>
              <a:t> &amp; </a:t>
            </a:r>
            <a:r>
              <a:rPr lang="en-US" altLang="zh-CN" sz="3200" dirty="0">
                <a:solidFill>
                  <a:schemeClr val="accent2">
                    <a:lumMod val="60000"/>
                    <a:lumOff val="40000"/>
                  </a:schemeClr>
                </a:solidFill>
                <a:latin typeface="+mn-lt"/>
              </a:rPr>
              <a:t>M</a:t>
            </a:r>
            <a:r>
              <a:rPr lang="en-US" altLang="zh-CN" sz="3200" baseline="-25000" dirty="0">
                <a:solidFill>
                  <a:schemeClr val="accent2">
                    <a:lumMod val="60000"/>
                    <a:lumOff val="40000"/>
                  </a:schemeClr>
                </a:solidFill>
                <a:latin typeface="+mn-lt"/>
              </a:rPr>
              <a:t>S</a:t>
            </a:r>
            <a:endParaRPr lang="zh-CN" altLang="en-US" sz="3200" dirty="0">
              <a:solidFill>
                <a:schemeClr val="accent2">
                  <a:lumMod val="60000"/>
                  <a:lumOff val="40000"/>
                </a:schemeClr>
              </a:solidFill>
              <a:latin typeface="+mn-lt"/>
            </a:endParaRPr>
          </a:p>
        </p:txBody>
      </p:sp>
      <p:cxnSp>
        <p:nvCxnSpPr>
          <p:cNvPr id="15" name="直接箭头连接符 14"/>
          <p:cNvCxnSpPr/>
          <p:nvPr/>
        </p:nvCxnSpPr>
        <p:spPr bwMode="auto">
          <a:xfrm flipV="1">
            <a:off x="3661780" y="2583702"/>
            <a:ext cx="4491905" cy="1864"/>
          </a:xfrm>
          <a:prstGeom prst="straightConnector1">
            <a:avLst/>
          </a:prstGeom>
          <a:solidFill>
            <a:schemeClr val="accent1"/>
          </a:solidFill>
          <a:ln w="47625" cap="flat" cmpd="sng" algn="ctr">
            <a:solidFill>
              <a:schemeClr val="tx1"/>
            </a:solidFill>
            <a:prstDash val="solid"/>
            <a:round/>
            <a:headEnd type="none" w="med" len="med"/>
            <a:tailEnd type="stealth" w="lg" len="lg"/>
          </a:ln>
          <a:effectLst/>
        </p:spPr>
      </p:cxnSp>
      <p:cxnSp>
        <p:nvCxnSpPr>
          <p:cNvPr id="16" name="直接箭头连接符 15"/>
          <p:cNvCxnSpPr/>
          <p:nvPr/>
        </p:nvCxnSpPr>
        <p:spPr bwMode="auto">
          <a:xfrm flipV="1">
            <a:off x="3661780" y="3086309"/>
            <a:ext cx="4491905" cy="1864"/>
          </a:xfrm>
          <a:prstGeom prst="straightConnector1">
            <a:avLst/>
          </a:prstGeom>
          <a:solidFill>
            <a:schemeClr val="accent1"/>
          </a:solidFill>
          <a:ln w="47625" cap="flat" cmpd="sng" algn="ctr">
            <a:solidFill>
              <a:schemeClr val="tx1"/>
            </a:solidFill>
            <a:prstDash val="solid"/>
            <a:round/>
            <a:headEnd type="stealth" w="lg" len="lg"/>
            <a:tailEnd type="none" w="lg" len="lg"/>
          </a:ln>
          <a:effectLst/>
        </p:spPr>
      </p:cxnSp>
      <p:sp>
        <p:nvSpPr>
          <p:cNvPr id="2" name="文本框 1">
            <a:extLst>
              <a:ext uri="{FF2B5EF4-FFF2-40B4-BE49-F238E27FC236}">
                <a16:creationId xmlns:a16="http://schemas.microsoft.com/office/drawing/2014/main" id="{7B5524F5-CE1C-4D77-BC80-E7EB86006608}"/>
              </a:ext>
            </a:extLst>
          </p:cNvPr>
          <p:cNvSpPr txBox="1"/>
          <p:nvPr/>
        </p:nvSpPr>
        <p:spPr>
          <a:xfrm>
            <a:off x="2384753" y="3300442"/>
            <a:ext cx="1223412" cy="461665"/>
          </a:xfrm>
          <a:prstGeom prst="rect">
            <a:avLst/>
          </a:prstGeom>
          <a:noFill/>
        </p:spPr>
        <p:txBody>
          <a:bodyPr wrap="none" rtlCol="0">
            <a:spAutoFit/>
          </a:bodyPr>
          <a:lstStyle/>
          <a:p>
            <a:pPr algn="ctr"/>
            <a:r>
              <a:rPr lang="en-US" altLang="zh-CN" b="1" dirty="0">
                <a:latin typeface="+mn-lt"/>
              </a:rPr>
              <a:t>Client:</a:t>
            </a:r>
            <a:r>
              <a:rPr lang="zh-CN" altLang="en-US" b="1" dirty="0">
                <a:latin typeface="+mn-lt"/>
              </a:rPr>
              <a:t> </a:t>
            </a:r>
            <a:r>
              <a:rPr lang="en-US" altLang="zh-CN" b="1" dirty="0">
                <a:latin typeface="+mn-lt"/>
              </a:rPr>
              <a:t>C</a:t>
            </a:r>
            <a:endParaRPr lang="zh-CN" altLang="en-US" b="1" dirty="0">
              <a:latin typeface="+mn-lt"/>
            </a:endParaRPr>
          </a:p>
        </p:txBody>
      </p:sp>
      <p:sp>
        <p:nvSpPr>
          <p:cNvPr id="12" name="文本框 11">
            <a:extLst>
              <a:ext uri="{FF2B5EF4-FFF2-40B4-BE49-F238E27FC236}">
                <a16:creationId xmlns:a16="http://schemas.microsoft.com/office/drawing/2014/main" id="{FC348BA9-589D-4B22-9692-EA79016767C5}"/>
              </a:ext>
            </a:extLst>
          </p:cNvPr>
          <p:cNvSpPr txBox="1"/>
          <p:nvPr/>
        </p:nvSpPr>
        <p:spPr>
          <a:xfrm>
            <a:off x="8374367" y="3253186"/>
            <a:ext cx="1293944" cy="461665"/>
          </a:xfrm>
          <a:prstGeom prst="rect">
            <a:avLst/>
          </a:prstGeom>
          <a:noFill/>
        </p:spPr>
        <p:txBody>
          <a:bodyPr wrap="none" rtlCol="0">
            <a:spAutoFit/>
          </a:bodyPr>
          <a:lstStyle/>
          <a:p>
            <a:pPr algn="ctr"/>
            <a:r>
              <a:rPr lang="en-US" altLang="zh-CN" b="1" dirty="0">
                <a:latin typeface="+mn-lt"/>
              </a:rPr>
              <a:t>Server:</a:t>
            </a:r>
            <a:r>
              <a:rPr lang="zh-CN" altLang="en-US" b="1" dirty="0">
                <a:latin typeface="+mn-lt"/>
              </a:rPr>
              <a:t> </a:t>
            </a:r>
            <a:r>
              <a:rPr lang="en-US" altLang="zh-CN" b="1" dirty="0">
                <a:latin typeface="+mn-lt"/>
              </a:rPr>
              <a:t>S</a:t>
            </a:r>
            <a:endParaRPr lang="zh-CN" altLang="en-US" b="1" dirty="0">
              <a:latin typeface="+mn-lt"/>
            </a:endParaRPr>
          </a:p>
        </p:txBody>
      </p:sp>
    </p:spTree>
    <p:extLst>
      <p:ext uri="{BB962C8B-B14F-4D97-AF65-F5344CB8AC3E}">
        <p14:creationId xmlns:p14="http://schemas.microsoft.com/office/powerpoint/2010/main" val="364802912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1" name="Rectangle 2"/>
          <p:cNvSpPr>
            <a:spLocks noGrp="1" noChangeArrowheads="1"/>
          </p:cNvSpPr>
          <p:nvPr>
            <p:ph type="title"/>
          </p:nvPr>
        </p:nvSpPr>
        <p:spPr/>
        <p:txBody>
          <a:bodyPr/>
          <a:lstStyle/>
          <a:p>
            <a:r>
              <a:rPr lang="en-US" altLang="zh-CN" dirty="0"/>
              <a:t>Phase 3</a:t>
            </a:r>
            <a:r>
              <a:rPr lang="en-US" altLang="zh-CN"/>
              <a:t>: </a:t>
            </a:r>
            <a:r>
              <a:rPr lang="en-US" dirty="0"/>
              <a:t>data transfer</a:t>
            </a:r>
          </a:p>
        </p:txBody>
      </p:sp>
      <p:sp>
        <p:nvSpPr>
          <p:cNvPr id="3" name="灯片编号占位符 2"/>
          <p:cNvSpPr>
            <a:spLocks noGrp="1"/>
          </p:cNvSpPr>
          <p:nvPr>
            <p:ph type="sldNum" sz="quarter" idx="12"/>
          </p:nvPr>
        </p:nvSpPr>
        <p:spPr/>
        <p:txBody>
          <a:bodyPr/>
          <a:lstStyle/>
          <a:p>
            <a:pPr>
              <a:defRPr/>
            </a:pPr>
            <a:fld id="{8DE895D9-91D8-4958-BB05-9803D63D1C8A}" type="slidenum">
              <a:rPr lang="en-US" altLang="zh-CN" smtClean="0"/>
              <a:pPr>
                <a:defRPr/>
              </a:pPr>
              <a:t>139</a:t>
            </a:fld>
            <a:endParaRPr lang="en-US" altLang="zh-CN" dirty="0"/>
          </a:p>
        </p:txBody>
      </p:sp>
      <p:sp>
        <p:nvSpPr>
          <p:cNvPr id="8" name="矩形 7"/>
          <p:cNvSpPr/>
          <p:nvPr/>
        </p:nvSpPr>
        <p:spPr>
          <a:xfrm>
            <a:off x="1922151" y="3012669"/>
            <a:ext cx="1806054" cy="313346"/>
          </a:xfrm>
          <a:prstGeom prst="rect">
            <a:avLst/>
          </a:prstGeom>
          <a:solidFill>
            <a:schemeClr val="accent5">
              <a:lumMod val="40000"/>
              <a:lumOff val="60000"/>
            </a:schemeClr>
          </a:solidFill>
          <a:ln w="15875">
            <a:solidFill>
              <a:schemeClr val="tx1"/>
            </a:solidFill>
          </a:ln>
        </p:spPr>
        <p:txBody>
          <a:bodyPr wrap="square" rtlCol="0" anchor="ctr" anchorCtr="0">
            <a:noAutofit/>
          </a:bodyPr>
          <a:lstStyle/>
          <a:p>
            <a:pPr algn="ctr"/>
            <a:r>
              <a:rPr lang="en-US" altLang="zh-CN" sz="2000" dirty="0">
                <a:latin typeface="+mn-lt"/>
              </a:rPr>
              <a:t>SSL sublayer</a:t>
            </a:r>
            <a:endParaRPr lang="zh-CN" altLang="en-US" sz="2000" dirty="0">
              <a:latin typeface="+mn-lt"/>
            </a:endParaRPr>
          </a:p>
        </p:txBody>
      </p:sp>
      <p:graphicFrame>
        <p:nvGraphicFramePr>
          <p:cNvPr id="9" name="表格 8"/>
          <p:cNvGraphicFramePr>
            <a:graphicFrameLocks noGrp="1"/>
          </p:cNvGraphicFramePr>
          <p:nvPr/>
        </p:nvGraphicFramePr>
        <p:xfrm>
          <a:off x="1922151" y="3691082"/>
          <a:ext cx="1806054" cy="1584960"/>
        </p:xfrm>
        <a:graphic>
          <a:graphicData uri="http://schemas.openxmlformats.org/drawingml/2006/table">
            <a:tbl>
              <a:tblPr firstRow="1" bandRow="1">
                <a:tableStyleId>{5940675A-B579-460E-94D1-54222C63F5DA}</a:tableStyleId>
              </a:tblPr>
              <a:tblGrid>
                <a:gridCol w="1806054">
                  <a:extLst>
                    <a:ext uri="{9D8B030D-6E8A-4147-A177-3AD203B41FA5}">
                      <a16:colId xmlns:a16="http://schemas.microsoft.com/office/drawing/2014/main" val="3912421893"/>
                    </a:ext>
                  </a:extLst>
                </a:gridCol>
              </a:tblGrid>
              <a:tr h="370840">
                <a:tc>
                  <a:txBody>
                    <a:bodyPr/>
                    <a:lstStyle/>
                    <a:p>
                      <a:pPr algn="ctr"/>
                      <a:r>
                        <a:rPr lang="en-US" altLang="zh-CN" sz="2000" dirty="0"/>
                        <a:t>TCP</a:t>
                      </a:r>
                      <a:endParaRPr lang="zh-CN" altLang="en-US" sz="2000" b="0" dirty="0"/>
                    </a:p>
                  </a:txBody>
                  <a:tcPr anchor="ctr"/>
                </a:tc>
                <a:extLst>
                  <a:ext uri="{0D108BD9-81ED-4DB2-BD59-A6C34878D82A}">
                    <a16:rowId xmlns:a16="http://schemas.microsoft.com/office/drawing/2014/main" val="3629269536"/>
                  </a:ext>
                </a:extLst>
              </a:tr>
              <a:tr h="370840">
                <a:tc>
                  <a:txBody>
                    <a:bodyPr/>
                    <a:lstStyle/>
                    <a:p>
                      <a:pPr algn="ctr"/>
                      <a:r>
                        <a:rPr lang="en-US" altLang="zh-CN" sz="2000" dirty="0"/>
                        <a:t>IP</a:t>
                      </a:r>
                      <a:endParaRPr lang="zh-CN" altLang="en-US" sz="2000" b="0" dirty="0"/>
                    </a:p>
                  </a:txBody>
                  <a:tcPr anchor="ctr"/>
                </a:tc>
                <a:extLst>
                  <a:ext uri="{0D108BD9-81ED-4DB2-BD59-A6C34878D82A}">
                    <a16:rowId xmlns:a16="http://schemas.microsoft.com/office/drawing/2014/main" val="1932465158"/>
                  </a:ext>
                </a:extLst>
              </a:tr>
              <a:tr h="370840">
                <a:tc>
                  <a:txBody>
                    <a:bodyPr/>
                    <a:lstStyle/>
                    <a:p>
                      <a:pPr algn="ctr"/>
                      <a:r>
                        <a:rPr lang="en-US" altLang="zh-CN" sz="2000" dirty="0"/>
                        <a:t>Link</a:t>
                      </a:r>
                      <a:endParaRPr lang="zh-CN" altLang="en-US" sz="2000" b="0" dirty="0"/>
                    </a:p>
                  </a:txBody>
                  <a:tcPr anchor="ctr"/>
                </a:tc>
                <a:extLst>
                  <a:ext uri="{0D108BD9-81ED-4DB2-BD59-A6C34878D82A}">
                    <a16:rowId xmlns:a16="http://schemas.microsoft.com/office/drawing/2014/main" val="3285936142"/>
                  </a:ext>
                </a:extLst>
              </a:tr>
              <a:tr h="370840">
                <a:tc>
                  <a:txBody>
                    <a:bodyPr/>
                    <a:lstStyle/>
                    <a:p>
                      <a:pPr algn="ctr"/>
                      <a:r>
                        <a:rPr lang="en-US" altLang="zh-CN" sz="2000" dirty="0"/>
                        <a:t>Physical</a:t>
                      </a:r>
                      <a:endParaRPr lang="zh-CN" altLang="en-US" sz="2000" b="0" dirty="0"/>
                    </a:p>
                  </a:txBody>
                  <a:tcPr anchor="ctr"/>
                </a:tc>
                <a:extLst>
                  <a:ext uri="{0D108BD9-81ED-4DB2-BD59-A6C34878D82A}">
                    <a16:rowId xmlns:a16="http://schemas.microsoft.com/office/drawing/2014/main" val="2880123459"/>
                  </a:ext>
                </a:extLst>
              </a:tr>
            </a:tbl>
          </a:graphicData>
        </a:graphic>
      </p:graphicFrame>
      <p:sp>
        <p:nvSpPr>
          <p:cNvPr id="10" name="矩形 9"/>
          <p:cNvSpPr/>
          <p:nvPr/>
        </p:nvSpPr>
        <p:spPr>
          <a:xfrm>
            <a:off x="1922151" y="2232414"/>
            <a:ext cx="1806054" cy="429905"/>
          </a:xfrm>
          <a:prstGeom prst="rect">
            <a:avLst/>
          </a:prstGeom>
          <a:ln w="15875">
            <a:solidFill>
              <a:schemeClr val="tx1"/>
            </a:solidFill>
          </a:ln>
        </p:spPr>
        <p:txBody>
          <a:bodyPr wrap="square" rtlCol="0" anchor="ctr" anchorCtr="0">
            <a:noAutofit/>
          </a:bodyPr>
          <a:lstStyle/>
          <a:p>
            <a:pPr algn="ctr"/>
            <a:r>
              <a:rPr lang="en-US" altLang="zh-CN" dirty="0">
                <a:latin typeface="+mn-lt"/>
              </a:rPr>
              <a:t>HTTP</a:t>
            </a:r>
            <a:endParaRPr lang="zh-CN" altLang="en-US" dirty="0">
              <a:latin typeface="+mn-lt"/>
            </a:endParaRPr>
          </a:p>
        </p:txBody>
      </p:sp>
      <p:sp>
        <p:nvSpPr>
          <p:cNvPr id="11" name="流程图: 可选过程 10"/>
          <p:cNvSpPr/>
          <p:nvPr/>
        </p:nvSpPr>
        <p:spPr>
          <a:xfrm>
            <a:off x="2043844" y="3314313"/>
            <a:ext cx="1562668" cy="414307"/>
          </a:xfrm>
          <a:prstGeom prst="flowChartAlternateProcess">
            <a:avLst/>
          </a:prstGeom>
          <a:solidFill>
            <a:schemeClr val="tx2">
              <a:lumMod val="20000"/>
              <a:lumOff val="80000"/>
            </a:schemeClr>
          </a:solidFill>
          <a:ln w="12700">
            <a:solidFill>
              <a:schemeClr val="tx1"/>
            </a:solidFill>
          </a:ln>
        </p:spPr>
        <p:txBody>
          <a:bodyPr wrap="square" rtlCol="0" anchor="ctr" anchorCtr="0">
            <a:noAutofit/>
          </a:bodyPr>
          <a:lstStyle/>
          <a:p>
            <a:pPr algn="ctr"/>
            <a:r>
              <a:rPr lang="en-US" altLang="zh-CN" sz="1800" dirty="0">
                <a:solidFill>
                  <a:schemeClr val="accent5">
                    <a:lumMod val="50000"/>
                  </a:schemeClr>
                </a:solidFill>
                <a:latin typeface="+mn-lt"/>
              </a:rPr>
              <a:t>TCP socket</a:t>
            </a:r>
            <a:endParaRPr lang="zh-CN" altLang="en-US" sz="1800" dirty="0">
              <a:solidFill>
                <a:schemeClr val="accent5">
                  <a:lumMod val="50000"/>
                </a:schemeClr>
              </a:solidFill>
              <a:latin typeface="+mn-lt"/>
            </a:endParaRPr>
          </a:p>
        </p:txBody>
      </p:sp>
      <p:sp>
        <p:nvSpPr>
          <p:cNvPr id="12" name="流程图: 可选过程 11"/>
          <p:cNvSpPr/>
          <p:nvPr/>
        </p:nvSpPr>
        <p:spPr>
          <a:xfrm>
            <a:off x="2043844" y="2613080"/>
            <a:ext cx="1562668" cy="414307"/>
          </a:xfrm>
          <a:prstGeom prst="flowChartAlternateProcess">
            <a:avLst/>
          </a:prstGeom>
          <a:solidFill>
            <a:schemeClr val="tx2">
              <a:lumMod val="20000"/>
              <a:lumOff val="80000"/>
            </a:schemeClr>
          </a:solidFill>
          <a:ln w="12700">
            <a:solidFill>
              <a:schemeClr val="tx1"/>
            </a:solidFill>
          </a:ln>
        </p:spPr>
        <p:txBody>
          <a:bodyPr wrap="square" rtlCol="0" anchor="ctr" anchorCtr="0">
            <a:noAutofit/>
          </a:bodyPr>
          <a:lstStyle/>
          <a:p>
            <a:pPr algn="ctr"/>
            <a:r>
              <a:rPr lang="en-US" altLang="zh-CN" sz="1800" dirty="0">
                <a:solidFill>
                  <a:schemeClr val="accent5">
                    <a:lumMod val="50000"/>
                  </a:schemeClr>
                </a:solidFill>
                <a:latin typeface="+mn-lt"/>
              </a:rPr>
              <a:t>SSL socket</a:t>
            </a:r>
            <a:endParaRPr lang="zh-CN" altLang="en-US" sz="1800" dirty="0">
              <a:solidFill>
                <a:schemeClr val="accent5">
                  <a:lumMod val="50000"/>
                </a:schemeClr>
              </a:solidFill>
              <a:latin typeface="+mn-lt"/>
            </a:endParaRPr>
          </a:p>
        </p:txBody>
      </p:sp>
      <p:cxnSp>
        <p:nvCxnSpPr>
          <p:cNvPr id="4" name="直接连接符 3"/>
          <p:cNvCxnSpPr>
            <a:stCxn id="11" idx="3"/>
            <a:endCxn id="18" idx="1"/>
          </p:cNvCxnSpPr>
          <p:nvPr/>
        </p:nvCxnSpPr>
        <p:spPr bwMode="auto">
          <a:xfrm flipV="1">
            <a:off x="3606512" y="3483930"/>
            <a:ext cx="4713732" cy="37537"/>
          </a:xfrm>
          <a:prstGeom prst="line">
            <a:avLst/>
          </a:prstGeom>
          <a:solidFill>
            <a:schemeClr val="accent1"/>
          </a:solidFill>
          <a:ln w="57150" cap="flat" cmpd="sng" algn="ctr">
            <a:solidFill>
              <a:schemeClr val="accent5"/>
            </a:solidFill>
            <a:prstDash val="sysDot"/>
            <a:round/>
            <a:headEnd type="none" w="med" len="med"/>
            <a:tailEnd type="none" w="med" len="med"/>
          </a:ln>
          <a:effectLst/>
        </p:spPr>
      </p:cxnSp>
      <p:sp>
        <p:nvSpPr>
          <p:cNvPr id="15" name="矩形 14"/>
          <p:cNvSpPr/>
          <p:nvPr/>
        </p:nvSpPr>
        <p:spPr>
          <a:xfrm>
            <a:off x="8198551" y="2975132"/>
            <a:ext cx="1806054" cy="313346"/>
          </a:xfrm>
          <a:prstGeom prst="rect">
            <a:avLst/>
          </a:prstGeom>
          <a:solidFill>
            <a:schemeClr val="accent5">
              <a:lumMod val="40000"/>
              <a:lumOff val="60000"/>
            </a:schemeClr>
          </a:solidFill>
          <a:ln w="15875">
            <a:solidFill>
              <a:schemeClr val="tx1"/>
            </a:solidFill>
          </a:ln>
        </p:spPr>
        <p:txBody>
          <a:bodyPr wrap="square" rtlCol="0" anchor="ctr" anchorCtr="0">
            <a:noAutofit/>
          </a:bodyPr>
          <a:lstStyle/>
          <a:p>
            <a:pPr algn="ctr"/>
            <a:r>
              <a:rPr lang="en-US" altLang="zh-CN" sz="2000" dirty="0">
                <a:latin typeface="+mn-lt"/>
              </a:rPr>
              <a:t>SSL sublayer</a:t>
            </a:r>
            <a:endParaRPr lang="zh-CN" altLang="en-US" sz="2000" dirty="0">
              <a:latin typeface="+mn-lt"/>
            </a:endParaRPr>
          </a:p>
        </p:txBody>
      </p:sp>
      <p:graphicFrame>
        <p:nvGraphicFramePr>
          <p:cNvPr id="16" name="表格 15"/>
          <p:cNvGraphicFramePr>
            <a:graphicFrameLocks noGrp="1"/>
          </p:cNvGraphicFramePr>
          <p:nvPr/>
        </p:nvGraphicFramePr>
        <p:xfrm>
          <a:off x="8198551" y="3653545"/>
          <a:ext cx="1806054" cy="1584960"/>
        </p:xfrm>
        <a:graphic>
          <a:graphicData uri="http://schemas.openxmlformats.org/drawingml/2006/table">
            <a:tbl>
              <a:tblPr firstRow="1" bandRow="1">
                <a:tableStyleId>{5940675A-B579-460E-94D1-54222C63F5DA}</a:tableStyleId>
              </a:tblPr>
              <a:tblGrid>
                <a:gridCol w="1806054">
                  <a:extLst>
                    <a:ext uri="{9D8B030D-6E8A-4147-A177-3AD203B41FA5}">
                      <a16:colId xmlns:a16="http://schemas.microsoft.com/office/drawing/2014/main" val="3912421893"/>
                    </a:ext>
                  </a:extLst>
                </a:gridCol>
              </a:tblGrid>
              <a:tr h="370840">
                <a:tc>
                  <a:txBody>
                    <a:bodyPr/>
                    <a:lstStyle/>
                    <a:p>
                      <a:pPr algn="ctr"/>
                      <a:r>
                        <a:rPr lang="en-US" altLang="zh-CN" sz="2000" dirty="0"/>
                        <a:t>TCP</a:t>
                      </a:r>
                      <a:endParaRPr lang="zh-CN" altLang="en-US" sz="2000" b="0" dirty="0"/>
                    </a:p>
                  </a:txBody>
                  <a:tcPr anchor="ctr"/>
                </a:tc>
                <a:extLst>
                  <a:ext uri="{0D108BD9-81ED-4DB2-BD59-A6C34878D82A}">
                    <a16:rowId xmlns:a16="http://schemas.microsoft.com/office/drawing/2014/main" val="3629269536"/>
                  </a:ext>
                </a:extLst>
              </a:tr>
              <a:tr h="370840">
                <a:tc>
                  <a:txBody>
                    <a:bodyPr/>
                    <a:lstStyle/>
                    <a:p>
                      <a:pPr algn="ctr"/>
                      <a:r>
                        <a:rPr lang="en-US" altLang="zh-CN" sz="2000" dirty="0"/>
                        <a:t>IP</a:t>
                      </a:r>
                      <a:endParaRPr lang="zh-CN" altLang="en-US" sz="2000" b="0" dirty="0"/>
                    </a:p>
                  </a:txBody>
                  <a:tcPr anchor="ctr"/>
                </a:tc>
                <a:extLst>
                  <a:ext uri="{0D108BD9-81ED-4DB2-BD59-A6C34878D82A}">
                    <a16:rowId xmlns:a16="http://schemas.microsoft.com/office/drawing/2014/main" val="1932465158"/>
                  </a:ext>
                </a:extLst>
              </a:tr>
              <a:tr h="370840">
                <a:tc>
                  <a:txBody>
                    <a:bodyPr/>
                    <a:lstStyle/>
                    <a:p>
                      <a:pPr algn="ctr"/>
                      <a:r>
                        <a:rPr lang="en-US" altLang="zh-CN" sz="2000" dirty="0"/>
                        <a:t>Link</a:t>
                      </a:r>
                      <a:endParaRPr lang="zh-CN" altLang="en-US" sz="2000" b="0" dirty="0"/>
                    </a:p>
                  </a:txBody>
                  <a:tcPr anchor="ctr"/>
                </a:tc>
                <a:extLst>
                  <a:ext uri="{0D108BD9-81ED-4DB2-BD59-A6C34878D82A}">
                    <a16:rowId xmlns:a16="http://schemas.microsoft.com/office/drawing/2014/main" val="3285936142"/>
                  </a:ext>
                </a:extLst>
              </a:tr>
              <a:tr h="370840">
                <a:tc>
                  <a:txBody>
                    <a:bodyPr/>
                    <a:lstStyle/>
                    <a:p>
                      <a:pPr algn="ctr"/>
                      <a:r>
                        <a:rPr lang="en-US" altLang="zh-CN" sz="2000" dirty="0"/>
                        <a:t>Physical</a:t>
                      </a:r>
                      <a:endParaRPr lang="zh-CN" altLang="en-US" sz="2000" b="0" dirty="0"/>
                    </a:p>
                  </a:txBody>
                  <a:tcPr anchor="ctr"/>
                </a:tc>
                <a:extLst>
                  <a:ext uri="{0D108BD9-81ED-4DB2-BD59-A6C34878D82A}">
                    <a16:rowId xmlns:a16="http://schemas.microsoft.com/office/drawing/2014/main" val="2880123459"/>
                  </a:ext>
                </a:extLst>
              </a:tr>
            </a:tbl>
          </a:graphicData>
        </a:graphic>
      </p:graphicFrame>
      <p:sp>
        <p:nvSpPr>
          <p:cNvPr id="17" name="矩形 16"/>
          <p:cNvSpPr/>
          <p:nvPr/>
        </p:nvSpPr>
        <p:spPr>
          <a:xfrm>
            <a:off x="8198551" y="2194877"/>
            <a:ext cx="1806054" cy="429905"/>
          </a:xfrm>
          <a:prstGeom prst="rect">
            <a:avLst/>
          </a:prstGeom>
          <a:ln w="15875">
            <a:solidFill>
              <a:schemeClr val="tx1"/>
            </a:solidFill>
          </a:ln>
        </p:spPr>
        <p:txBody>
          <a:bodyPr wrap="square" rtlCol="0" anchor="ctr" anchorCtr="0">
            <a:noAutofit/>
          </a:bodyPr>
          <a:lstStyle/>
          <a:p>
            <a:pPr algn="ctr"/>
            <a:r>
              <a:rPr lang="en-US" altLang="zh-CN" dirty="0">
                <a:latin typeface="+mn-lt"/>
              </a:rPr>
              <a:t>HTTP</a:t>
            </a:r>
            <a:endParaRPr lang="zh-CN" altLang="en-US" dirty="0">
              <a:latin typeface="+mn-lt"/>
            </a:endParaRPr>
          </a:p>
        </p:txBody>
      </p:sp>
      <p:sp>
        <p:nvSpPr>
          <p:cNvPr id="18" name="流程图: 可选过程 17"/>
          <p:cNvSpPr/>
          <p:nvPr/>
        </p:nvSpPr>
        <p:spPr>
          <a:xfrm>
            <a:off x="8320244" y="3276776"/>
            <a:ext cx="1562668" cy="414307"/>
          </a:xfrm>
          <a:prstGeom prst="flowChartAlternateProcess">
            <a:avLst/>
          </a:prstGeom>
          <a:solidFill>
            <a:schemeClr val="tx2">
              <a:lumMod val="20000"/>
              <a:lumOff val="80000"/>
            </a:schemeClr>
          </a:solidFill>
          <a:ln w="12700">
            <a:solidFill>
              <a:schemeClr val="tx1"/>
            </a:solidFill>
          </a:ln>
        </p:spPr>
        <p:txBody>
          <a:bodyPr wrap="square" rtlCol="0" anchor="ctr" anchorCtr="0">
            <a:noAutofit/>
          </a:bodyPr>
          <a:lstStyle/>
          <a:p>
            <a:pPr algn="ctr"/>
            <a:r>
              <a:rPr lang="en-US" altLang="zh-CN" sz="1800" dirty="0">
                <a:solidFill>
                  <a:schemeClr val="accent5">
                    <a:lumMod val="50000"/>
                  </a:schemeClr>
                </a:solidFill>
                <a:latin typeface="+mn-lt"/>
              </a:rPr>
              <a:t>TCP socket</a:t>
            </a:r>
            <a:endParaRPr lang="zh-CN" altLang="en-US" sz="1800" dirty="0">
              <a:solidFill>
                <a:schemeClr val="accent5">
                  <a:lumMod val="50000"/>
                </a:schemeClr>
              </a:solidFill>
              <a:latin typeface="+mn-lt"/>
            </a:endParaRPr>
          </a:p>
        </p:txBody>
      </p:sp>
      <p:sp>
        <p:nvSpPr>
          <p:cNvPr id="19" name="流程图: 可选过程 18"/>
          <p:cNvSpPr/>
          <p:nvPr/>
        </p:nvSpPr>
        <p:spPr>
          <a:xfrm>
            <a:off x="8320244" y="2575543"/>
            <a:ext cx="1562668" cy="414307"/>
          </a:xfrm>
          <a:prstGeom prst="flowChartAlternateProcess">
            <a:avLst/>
          </a:prstGeom>
          <a:solidFill>
            <a:schemeClr val="tx2">
              <a:lumMod val="20000"/>
              <a:lumOff val="80000"/>
            </a:schemeClr>
          </a:solidFill>
          <a:ln w="12700">
            <a:solidFill>
              <a:schemeClr val="tx1"/>
            </a:solidFill>
          </a:ln>
        </p:spPr>
        <p:txBody>
          <a:bodyPr wrap="square" rtlCol="0" anchor="ctr" anchorCtr="0">
            <a:noAutofit/>
          </a:bodyPr>
          <a:lstStyle/>
          <a:p>
            <a:pPr algn="ctr"/>
            <a:r>
              <a:rPr lang="en-US" altLang="zh-CN" sz="1800" dirty="0">
                <a:solidFill>
                  <a:schemeClr val="accent5">
                    <a:lumMod val="50000"/>
                  </a:schemeClr>
                </a:solidFill>
                <a:latin typeface="+mn-lt"/>
              </a:rPr>
              <a:t>SSL socket</a:t>
            </a:r>
            <a:endParaRPr lang="zh-CN" altLang="en-US" sz="1800" dirty="0">
              <a:solidFill>
                <a:schemeClr val="accent5">
                  <a:lumMod val="50000"/>
                </a:schemeClr>
              </a:solidFill>
              <a:latin typeface="+mn-lt"/>
            </a:endParaRPr>
          </a:p>
        </p:txBody>
      </p:sp>
      <p:sp>
        <p:nvSpPr>
          <p:cNvPr id="6" name="文本框 5"/>
          <p:cNvSpPr txBox="1"/>
          <p:nvPr/>
        </p:nvSpPr>
        <p:spPr>
          <a:xfrm>
            <a:off x="4305712" y="3763025"/>
            <a:ext cx="2662908" cy="400110"/>
          </a:xfrm>
          <a:prstGeom prst="rect">
            <a:avLst/>
          </a:prstGeom>
          <a:noFill/>
          <a:ln>
            <a:noFill/>
          </a:ln>
        </p:spPr>
        <p:txBody>
          <a:bodyPr wrap="none" rtlCol="0">
            <a:spAutoFit/>
          </a:bodyPr>
          <a:lstStyle/>
          <a:p>
            <a:r>
              <a:rPr lang="en-US" altLang="zh-CN" sz="2000" dirty="0">
                <a:latin typeface="+mn-lt"/>
                <a:ea typeface="+mn-ea"/>
              </a:rPr>
              <a:t>TCP: a byte-steam service</a:t>
            </a:r>
            <a:endParaRPr lang="zh-CN" altLang="en-US" sz="2000" dirty="0">
              <a:latin typeface="+mn-lt"/>
              <a:ea typeface="+mn-ea"/>
            </a:endParaRPr>
          </a:p>
        </p:txBody>
      </p:sp>
      <p:sp>
        <p:nvSpPr>
          <p:cNvPr id="23" name="文本框 22"/>
          <p:cNvSpPr txBox="1"/>
          <p:nvPr/>
        </p:nvSpPr>
        <p:spPr>
          <a:xfrm>
            <a:off x="4158354" y="2123005"/>
            <a:ext cx="2222333" cy="584775"/>
          </a:xfrm>
          <a:prstGeom prst="rect">
            <a:avLst/>
          </a:prstGeom>
          <a:noFill/>
          <a:ln>
            <a:noFill/>
          </a:ln>
        </p:spPr>
        <p:txBody>
          <a:bodyPr wrap="square" rtlCol="0">
            <a:spAutoFit/>
          </a:bodyPr>
          <a:lstStyle/>
          <a:p>
            <a:pPr algn="ctr"/>
            <a:r>
              <a:rPr lang="en-US" altLang="zh-CN" sz="1600" b="1" dirty="0">
                <a:solidFill>
                  <a:schemeClr val="accent5"/>
                </a:solidFill>
                <a:latin typeface="+mn-lt"/>
                <a:ea typeface="+mn-ea"/>
              </a:rPr>
              <a:t>TCP: byte stream</a:t>
            </a:r>
          </a:p>
          <a:p>
            <a:pPr algn="ctr"/>
            <a:r>
              <a:rPr lang="en-US" altLang="zh-CN" sz="1600" b="1" dirty="0">
                <a:solidFill>
                  <a:schemeClr val="accent2"/>
                </a:solidFill>
                <a:latin typeface="+mn-lt"/>
                <a:ea typeface="+mn-ea"/>
              </a:rPr>
              <a:t>Where to put MAC?</a:t>
            </a:r>
            <a:endParaRPr lang="zh-CN" altLang="en-US" sz="1600" b="1" dirty="0">
              <a:solidFill>
                <a:schemeClr val="accent2"/>
              </a:solidFill>
              <a:latin typeface="+mn-lt"/>
              <a:ea typeface="+mn-ea"/>
            </a:endParaRPr>
          </a:p>
        </p:txBody>
      </p:sp>
      <p:sp>
        <p:nvSpPr>
          <p:cNvPr id="13" name="圆角矩形标注 12"/>
          <p:cNvSpPr/>
          <p:nvPr/>
        </p:nvSpPr>
        <p:spPr>
          <a:xfrm>
            <a:off x="4092543" y="1951671"/>
            <a:ext cx="2288144" cy="890589"/>
          </a:xfrm>
          <a:prstGeom prst="wedgeRoundRectCallout">
            <a:avLst>
              <a:gd name="adj1" fmla="val -72193"/>
              <a:gd name="adj2" fmla="val 72571"/>
              <a:gd name="adj3" fmla="val 16667"/>
            </a:avLst>
          </a:prstGeom>
          <a:ln w="15875">
            <a:solidFill>
              <a:schemeClr val="tx2"/>
            </a:solidFill>
            <a:prstDash val="sysDash"/>
          </a:ln>
        </p:spPr>
        <p:txBody>
          <a:bodyPr wrap="square" rtlCol="0" anchor="ctr" anchorCtr="0">
            <a:noAutofit/>
          </a:bodyPr>
          <a:lstStyle/>
          <a:p>
            <a:pPr algn="ctr"/>
            <a:endParaRPr lang="zh-CN" altLang="en-US" dirty="0">
              <a:latin typeface="+mn-lt"/>
            </a:endParaRPr>
          </a:p>
        </p:txBody>
      </p:sp>
      <p:cxnSp>
        <p:nvCxnSpPr>
          <p:cNvPr id="27" name="直接连接符 26"/>
          <p:cNvCxnSpPr/>
          <p:nvPr/>
        </p:nvCxnSpPr>
        <p:spPr bwMode="auto">
          <a:xfrm flipV="1">
            <a:off x="2552700" y="6629401"/>
            <a:ext cx="7520940" cy="54769"/>
          </a:xfrm>
          <a:prstGeom prst="line">
            <a:avLst/>
          </a:prstGeom>
          <a:solidFill>
            <a:schemeClr val="accent1"/>
          </a:solidFill>
          <a:ln w="57150" cap="flat" cmpd="sng" algn="ctr">
            <a:solidFill>
              <a:schemeClr val="accent5"/>
            </a:solidFill>
            <a:prstDash val="sysDot"/>
            <a:round/>
            <a:headEnd type="none" w="med" len="med"/>
            <a:tailEnd type="stealth" w="lg" len="lg"/>
          </a:ln>
          <a:effectLst/>
        </p:spPr>
      </p:cxnSp>
      <p:sp>
        <p:nvSpPr>
          <p:cNvPr id="32" name="动作按钮: 自定义 31">
            <a:hlinkClick r:id="" action="ppaction://noaction" highlightClick="1"/>
          </p:cNvPr>
          <p:cNvSpPr/>
          <p:nvPr/>
        </p:nvSpPr>
        <p:spPr>
          <a:xfrm>
            <a:off x="3009030" y="6091070"/>
            <a:ext cx="1438351" cy="426720"/>
          </a:xfrm>
          <a:prstGeom prst="actionButtonBlank">
            <a:avLst/>
          </a:prstGeom>
          <a:pattFill prst="dkVert">
            <a:fgClr>
              <a:schemeClr val="accent1">
                <a:lumMod val="50000"/>
                <a:lumOff val="50000"/>
              </a:schemeClr>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33" name="动作按钮: 自定义 32">
            <a:hlinkClick r:id="" action="ppaction://noaction" highlightClick="1"/>
          </p:cNvPr>
          <p:cNvSpPr/>
          <p:nvPr/>
        </p:nvSpPr>
        <p:spPr>
          <a:xfrm>
            <a:off x="4447381" y="6091070"/>
            <a:ext cx="504135" cy="426720"/>
          </a:xfrm>
          <a:prstGeom prst="actionButtonBlank">
            <a:avLst/>
          </a:prstGeom>
          <a:pattFill prst="dkHorz">
            <a:fgClr>
              <a:schemeClr val="bg2">
                <a:lumMod val="60000"/>
                <a:lumOff val="40000"/>
              </a:schemeClr>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34" name="动作按钮: 自定义 33">
            <a:hlinkClick r:id="" action="ppaction://noaction" highlightClick="1"/>
          </p:cNvPr>
          <p:cNvSpPr/>
          <p:nvPr/>
        </p:nvSpPr>
        <p:spPr>
          <a:xfrm>
            <a:off x="5340750" y="6091070"/>
            <a:ext cx="1438351" cy="426720"/>
          </a:xfrm>
          <a:prstGeom prst="actionButtonBlank">
            <a:avLst/>
          </a:prstGeom>
          <a:pattFill prst="dkVert">
            <a:fgClr>
              <a:schemeClr val="accent1">
                <a:lumMod val="50000"/>
                <a:lumOff val="50000"/>
              </a:schemeClr>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35" name="动作按钮: 自定义 34">
            <a:hlinkClick r:id="" action="ppaction://noaction" highlightClick="1"/>
          </p:cNvPr>
          <p:cNvSpPr/>
          <p:nvPr/>
        </p:nvSpPr>
        <p:spPr>
          <a:xfrm>
            <a:off x="6779101" y="6091070"/>
            <a:ext cx="504135" cy="426720"/>
          </a:xfrm>
          <a:prstGeom prst="actionButtonBlank">
            <a:avLst/>
          </a:prstGeom>
          <a:pattFill prst="dkHorz">
            <a:fgClr>
              <a:schemeClr val="bg2">
                <a:lumMod val="60000"/>
                <a:lumOff val="40000"/>
              </a:schemeClr>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36" name="动作按钮: 自定义 35">
            <a:hlinkClick r:id="" action="ppaction://noaction" highlightClick="1"/>
          </p:cNvPr>
          <p:cNvSpPr/>
          <p:nvPr/>
        </p:nvSpPr>
        <p:spPr>
          <a:xfrm>
            <a:off x="7722762" y="6083618"/>
            <a:ext cx="1438351" cy="426720"/>
          </a:xfrm>
          <a:prstGeom prst="actionButtonBlank">
            <a:avLst/>
          </a:prstGeom>
          <a:pattFill prst="dkVert">
            <a:fgClr>
              <a:schemeClr val="accent1">
                <a:lumMod val="50000"/>
                <a:lumOff val="50000"/>
              </a:schemeClr>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37" name="动作按钮: 自定义 36">
            <a:hlinkClick r:id="" action="ppaction://noaction" highlightClick="1"/>
          </p:cNvPr>
          <p:cNvSpPr/>
          <p:nvPr/>
        </p:nvSpPr>
        <p:spPr>
          <a:xfrm>
            <a:off x="9161113" y="6083618"/>
            <a:ext cx="504135" cy="426720"/>
          </a:xfrm>
          <a:prstGeom prst="actionButtonBlank">
            <a:avLst/>
          </a:prstGeom>
          <a:pattFill prst="dkHorz">
            <a:fgClr>
              <a:schemeClr val="bg2">
                <a:lumMod val="60000"/>
                <a:lumOff val="40000"/>
              </a:schemeClr>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42" name="文本框 41"/>
          <p:cNvSpPr txBox="1"/>
          <p:nvPr/>
        </p:nvSpPr>
        <p:spPr>
          <a:xfrm>
            <a:off x="3388732" y="5596990"/>
            <a:ext cx="1074332" cy="400110"/>
          </a:xfrm>
          <a:prstGeom prst="rect">
            <a:avLst/>
          </a:prstGeom>
          <a:noFill/>
          <a:ln>
            <a:noFill/>
          </a:ln>
        </p:spPr>
        <p:txBody>
          <a:bodyPr wrap="none" rtlCol="0">
            <a:spAutoFit/>
          </a:bodyPr>
          <a:lstStyle/>
          <a:p>
            <a:pPr algn="ctr"/>
            <a:r>
              <a:rPr lang="en-US" altLang="zh-CN" sz="2000" dirty="0">
                <a:latin typeface="+mn-lt"/>
                <a:ea typeface="+mn-ea"/>
              </a:rPr>
              <a:t>record #1</a:t>
            </a:r>
            <a:endParaRPr lang="zh-CN" altLang="en-US" sz="2000" dirty="0">
              <a:latin typeface="+mn-lt"/>
              <a:ea typeface="+mn-ea"/>
            </a:endParaRPr>
          </a:p>
        </p:txBody>
      </p:sp>
      <p:sp>
        <p:nvSpPr>
          <p:cNvPr id="43" name="文本框 42"/>
          <p:cNvSpPr txBox="1"/>
          <p:nvPr/>
        </p:nvSpPr>
        <p:spPr>
          <a:xfrm>
            <a:off x="5808362" y="5596990"/>
            <a:ext cx="1074333" cy="400110"/>
          </a:xfrm>
          <a:prstGeom prst="rect">
            <a:avLst/>
          </a:prstGeom>
          <a:noFill/>
          <a:ln>
            <a:noFill/>
          </a:ln>
        </p:spPr>
        <p:txBody>
          <a:bodyPr wrap="none" rtlCol="0">
            <a:spAutoFit/>
          </a:bodyPr>
          <a:lstStyle/>
          <a:p>
            <a:pPr algn="ctr"/>
            <a:r>
              <a:rPr lang="en-US" altLang="zh-CN" sz="2000" dirty="0">
                <a:latin typeface="+mn-lt"/>
                <a:ea typeface="+mn-ea"/>
              </a:rPr>
              <a:t>record #2</a:t>
            </a:r>
            <a:endParaRPr lang="zh-CN" altLang="en-US" sz="2000" dirty="0">
              <a:latin typeface="+mn-lt"/>
              <a:ea typeface="+mn-ea"/>
            </a:endParaRPr>
          </a:p>
        </p:txBody>
      </p:sp>
      <p:sp>
        <p:nvSpPr>
          <p:cNvPr id="44" name="文本框 43"/>
          <p:cNvSpPr txBox="1"/>
          <p:nvPr/>
        </p:nvSpPr>
        <p:spPr>
          <a:xfrm>
            <a:off x="8240262" y="5596990"/>
            <a:ext cx="1074333" cy="400110"/>
          </a:xfrm>
          <a:prstGeom prst="rect">
            <a:avLst/>
          </a:prstGeom>
          <a:noFill/>
          <a:ln>
            <a:noFill/>
          </a:ln>
        </p:spPr>
        <p:txBody>
          <a:bodyPr wrap="none" rtlCol="0">
            <a:spAutoFit/>
          </a:bodyPr>
          <a:lstStyle/>
          <a:p>
            <a:pPr algn="ctr"/>
            <a:r>
              <a:rPr lang="en-US" altLang="zh-CN" sz="2000" dirty="0">
                <a:latin typeface="+mn-lt"/>
                <a:ea typeface="+mn-ea"/>
              </a:rPr>
              <a:t>record #3</a:t>
            </a:r>
            <a:endParaRPr lang="zh-CN" altLang="en-US" sz="2000" dirty="0">
              <a:latin typeface="+mn-lt"/>
              <a:ea typeface="+mn-ea"/>
            </a:endParaRPr>
          </a:p>
        </p:txBody>
      </p:sp>
      <p:sp>
        <p:nvSpPr>
          <p:cNvPr id="45" name="文本框 44"/>
          <p:cNvSpPr txBox="1"/>
          <p:nvPr/>
        </p:nvSpPr>
        <p:spPr>
          <a:xfrm>
            <a:off x="3431490" y="6136830"/>
            <a:ext cx="593431" cy="400110"/>
          </a:xfrm>
          <a:prstGeom prst="rect">
            <a:avLst/>
          </a:prstGeom>
          <a:noFill/>
          <a:ln>
            <a:noFill/>
          </a:ln>
        </p:spPr>
        <p:txBody>
          <a:bodyPr wrap="none" rtlCol="0">
            <a:spAutoFit/>
          </a:bodyPr>
          <a:lstStyle/>
          <a:p>
            <a:pPr algn="ctr"/>
            <a:r>
              <a:rPr lang="en-US" altLang="zh-CN" sz="2000" dirty="0">
                <a:latin typeface="+mn-lt"/>
                <a:ea typeface="+mn-ea"/>
              </a:rPr>
              <a:t>data</a:t>
            </a:r>
            <a:endParaRPr lang="zh-CN" altLang="en-US" sz="2000" dirty="0">
              <a:latin typeface="+mn-lt"/>
              <a:ea typeface="+mn-ea"/>
            </a:endParaRPr>
          </a:p>
        </p:txBody>
      </p:sp>
      <p:sp>
        <p:nvSpPr>
          <p:cNvPr id="46" name="文本框 45"/>
          <p:cNvSpPr txBox="1"/>
          <p:nvPr/>
        </p:nvSpPr>
        <p:spPr>
          <a:xfrm>
            <a:off x="4408826" y="6127255"/>
            <a:ext cx="582211" cy="400110"/>
          </a:xfrm>
          <a:prstGeom prst="rect">
            <a:avLst/>
          </a:prstGeom>
          <a:noFill/>
          <a:ln>
            <a:noFill/>
          </a:ln>
        </p:spPr>
        <p:txBody>
          <a:bodyPr wrap="none" rtlCol="0">
            <a:spAutoFit/>
          </a:bodyPr>
          <a:lstStyle/>
          <a:p>
            <a:pPr algn="ctr"/>
            <a:r>
              <a:rPr lang="en-US" altLang="zh-CN" sz="2000" dirty="0">
                <a:latin typeface="+mn-lt"/>
                <a:ea typeface="+mn-ea"/>
              </a:rPr>
              <a:t>mac</a:t>
            </a:r>
            <a:endParaRPr lang="zh-CN" altLang="en-US" sz="2000" dirty="0">
              <a:latin typeface="+mn-lt"/>
              <a:ea typeface="+mn-ea"/>
            </a:endParaRPr>
          </a:p>
        </p:txBody>
      </p:sp>
      <p:sp>
        <p:nvSpPr>
          <p:cNvPr id="47" name="文本框 46"/>
          <p:cNvSpPr txBox="1"/>
          <p:nvPr/>
        </p:nvSpPr>
        <p:spPr>
          <a:xfrm>
            <a:off x="5767920" y="6111885"/>
            <a:ext cx="593431" cy="400110"/>
          </a:xfrm>
          <a:prstGeom prst="rect">
            <a:avLst/>
          </a:prstGeom>
          <a:noFill/>
          <a:ln>
            <a:noFill/>
          </a:ln>
        </p:spPr>
        <p:txBody>
          <a:bodyPr wrap="none" rtlCol="0">
            <a:spAutoFit/>
          </a:bodyPr>
          <a:lstStyle/>
          <a:p>
            <a:pPr algn="ctr"/>
            <a:r>
              <a:rPr lang="en-US" altLang="zh-CN" sz="2000" dirty="0">
                <a:latin typeface="+mn-lt"/>
                <a:ea typeface="+mn-ea"/>
              </a:rPr>
              <a:t>data</a:t>
            </a:r>
            <a:endParaRPr lang="zh-CN" altLang="en-US" sz="2000" dirty="0">
              <a:latin typeface="+mn-lt"/>
              <a:ea typeface="+mn-ea"/>
            </a:endParaRPr>
          </a:p>
        </p:txBody>
      </p:sp>
      <p:sp>
        <p:nvSpPr>
          <p:cNvPr id="48" name="文本框 47"/>
          <p:cNvSpPr txBox="1"/>
          <p:nvPr/>
        </p:nvSpPr>
        <p:spPr>
          <a:xfrm>
            <a:off x="6745256" y="6102310"/>
            <a:ext cx="582211" cy="400110"/>
          </a:xfrm>
          <a:prstGeom prst="rect">
            <a:avLst/>
          </a:prstGeom>
          <a:noFill/>
          <a:ln>
            <a:noFill/>
          </a:ln>
        </p:spPr>
        <p:txBody>
          <a:bodyPr wrap="none" rtlCol="0">
            <a:spAutoFit/>
          </a:bodyPr>
          <a:lstStyle/>
          <a:p>
            <a:pPr algn="ctr"/>
            <a:r>
              <a:rPr lang="en-US" altLang="zh-CN" sz="2000" dirty="0">
                <a:latin typeface="+mn-lt"/>
                <a:ea typeface="+mn-ea"/>
              </a:rPr>
              <a:t>mac</a:t>
            </a:r>
            <a:endParaRPr lang="zh-CN" altLang="en-US" sz="2000" dirty="0">
              <a:latin typeface="+mn-lt"/>
              <a:ea typeface="+mn-ea"/>
            </a:endParaRPr>
          </a:p>
        </p:txBody>
      </p:sp>
      <p:sp>
        <p:nvSpPr>
          <p:cNvPr id="49" name="文本框 48"/>
          <p:cNvSpPr txBox="1"/>
          <p:nvPr/>
        </p:nvSpPr>
        <p:spPr>
          <a:xfrm>
            <a:off x="8114880" y="6104660"/>
            <a:ext cx="593431" cy="400110"/>
          </a:xfrm>
          <a:prstGeom prst="rect">
            <a:avLst/>
          </a:prstGeom>
          <a:noFill/>
          <a:ln>
            <a:noFill/>
          </a:ln>
        </p:spPr>
        <p:txBody>
          <a:bodyPr wrap="none" rtlCol="0">
            <a:spAutoFit/>
          </a:bodyPr>
          <a:lstStyle/>
          <a:p>
            <a:pPr algn="ctr"/>
            <a:r>
              <a:rPr lang="en-US" altLang="zh-CN" sz="2000" dirty="0">
                <a:latin typeface="+mn-lt"/>
                <a:ea typeface="+mn-ea"/>
              </a:rPr>
              <a:t>data</a:t>
            </a:r>
            <a:endParaRPr lang="zh-CN" altLang="en-US" sz="2000" dirty="0">
              <a:latin typeface="+mn-lt"/>
              <a:ea typeface="+mn-ea"/>
            </a:endParaRPr>
          </a:p>
        </p:txBody>
      </p:sp>
      <p:sp>
        <p:nvSpPr>
          <p:cNvPr id="50" name="文本框 49"/>
          <p:cNvSpPr txBox="1"/>
          <p:nvPr/>
        </p:nvSpPr>
        <p:spPr>
          <a:xfrm>
            <a:off x="9092216" y="6095085"/>
            <a:ext cx="582211" cy="400110"/>
          </a:xfrm>
          <a:prstGeom prst="rect">
            <a:avLst/>
          </a:prstGeom>
          <a:noFill/>
          <a:ln>
            <a:noFill/>
          </a:ln>
        </p:spPr>
        <p:txBody>
          <a:bodyPr wrap="none" rtlCol="0">
            <a:spAutoFit/>
          </a:bodyPr>
          <a:lstStyle/>
          <a:p>
            <a:pPr algn="ctr"/>
            <a:r>
              <a:rPr lang="en-US" altLang="zh-CN" sz="2000" dirty="0">
                <a:latin typeface="+mn-lt"/>
                <a:ea typeface="+mn-ea"/>
              </a:rPr>
              <a:t>mac</a:t>
            </a:r>
            <a:endParaRPr lang="zh-CN" altLang="en-US" sz="2000" dirty="0">
              <a:latin typeface="+mn-lt"/>
              <a:ea typeface="+mn-ea"/>
            </a:endParaRPr>
          </a:p>
        </p:txBody>
      </p:sp>
      <p:pic>
        <p:nvPicPr>
          <p:cNvPr id="51" name="图片 50"/>
          <p:cNvPicPr>
            <a:picLocks noChangeAspect="1"/>
          </p:cNvPicPr>
          <p:nvPr/>
        </p:nvPicPr>
        <p:blipFill>
          <a:blip r:embed="rId3">
            <a:extLst>
              <a:ext uri="{BEBA8EAE-BF5A-486C-A8C5-ECC9F3942E4B}">
                <a14:imgProps xmlns:a14="http://schemas.microsoft.com/office/drawing/2010/main">
                  <a14:imgLayer r:embed="rId4">
                    <a14:imgEffect>
                      <a14:backgroundRemoval t="0" b="100000" l="0" r="100000">
                        <a14:foregroundMark x1="30147" y1="29323" x2="58824" y2="11278"/>
                        <a14:foregroundMark x1="38971" y1="45865" x2="66912" y2="24060"/>
                        <a14:foregroundMark x1="17647" y1="72180" x2="27206" y2="90226"/>
                        <a14:foregroundMark x1="35294" y1="66917" x2="59559" y2="87218"/>
                        <a14:foregroundMark x1="67647" y1="70677" x2="88971" y2="89474"/>
                        <a14:foregroundMark x1="97059" y1="90977" x2="77941" y2="72180"/>
                        <a14:foregroundMark x1="18382" y1="95489" x2="19118" y2="70677"/>
                        <a14:foregroundMark x1="52941" y1="53383" x2="51471" y2="75940"/>
                        <a14:foregroundMark x1="7353" y1="76692" x2="15441" y2="87970"/>
                        <a14:foregroundMark x1="6618" y1="91729" x2="12500" y2="89474"/>
                        <a14:foregroundMark x1="56618" y1="60150" x2="55882" y2="72180"/>
                        <a14:foregroundMark x1="46324" y1="58647" x2="44118" y2="69925"/>
                        <a14:foregroundMark x1="79412" y1="93985" x2="64706" y2="87970"/>
                        <a14:foregroundMark x1="58824" y1="53383" x2="58824" y2="38346"/>
                        <a14:foregroundMark x1="58824" y1="18045" x2="71324" y2="25564"/>
                        <a14:foregroundMark x1="50000" y1="10526" x2="66912" y2="7519"/>
                        <a14:foregroundMark x1="37500" y1="14286" x2="48529" y2="5263"/>
                        <a14:foregroundMark x1="30882" y1="26316" x2="38235" y2="11278"/>
                      </a14:backgroundRemoval>
                    </a14:imgEffect>
                  </a14:imgLayer>
                </a14:imgProps>
              </a:ext>
            </a:extLst>
          </a:blip>
          <a:stretch>
            <a:fillRect/>
          </a:stretch>
        </p:blipFill>
        <p:spPr>
          <a:xfrm>
            <a:off x="2416689" y="1326095"/>
            <a:ext cx="774233" cy="757154"/>
          </a:xfrm>
          <a:prstGeom prst="rect">
            <a:avLst/>
          </a:prstGeom>
        </p:spPr>
      </p:pic>
      <p:pic>
        <p:nvPicPr>
          <p:cNvPr id="52" name="图片 51"/>
          <p:cNvPicPr>
            <a:picLocks noChangeAspect="1"/>
          </p:cNvPicPr>
          <p:nvPr/>
        </p:nvPicPr>
        <p:blipFill>
          <a:blip r:embed="rId5" cstate="email">
            <a:extLst>
              <a:ext uri="{BEBA8EAE-BF5A-486C-A8C5-ECC9F3942E4B}">
                <a14:imgProps xmlns:a14="http://schemas.microsoft.com/office/drawing/2010/main">
                  <a14:imgLayer r:embed="rId6">
                    <a14:imgEffect>
                      <a14:backgroundRemoval t="0" b="99194" l="893" r="100000">
                        <a14:foregroundMark x1="25893" y1="82258" x2="25893" y2="82258"/>
                        <a14:foregroundMark x1="41964" y1="69355" x2="8036" y2="87903"/>
                        <a14:foregroundMark x1="77679" y1="68548" x2="99107" y2="80645"/>
                        <a14:foregroundMark x1="31250" y1="70968" x2="893" y2="90323"/>
                        <a14:foregroundMark x1="43750" y1="16935" x2="82143" y2="46774"/>
                        <a14:foregroundMark x1="33929" y1="20968" x2="27679" y2="57258"/>
                        <a14:foregroundMark x1="15179" y1="57258" x2="38393" y2="67742"/>
                        <a14:foregroundMark x1="75893" y1="76613" x2="92857" y2="91129"/>
                        <a14:foregroundMark x1="64286" y1="83065" x2="72321" y2="95161"/>
                        <a14:foregroundMark x1="48214" y1="79839" x2="68750" y2="94355"/>
                        <a14:foregroundMark x1="27679" y1="92742" x2="65179" y2="87097"/>
                      </a14:backgroundRemoval>
                    </a14:imgEffect>
                  </a14:imgLayer>
                </a14:imgProps>
              </a:ext>
              <a:ext uri="{28A0092B-C50C-407E-A947-70E740481C1C}">
                <a14:useLocalDpi xmlns:a14="http://schemas.microsoft.com/office/drawing/2010/main"/>
              </a:ext>
            </a:extLst>
          </a:blip>
          <a:stretch>
            <a:fillRect/>
          </a:stretch>
        </p:blipFill>
        <p:spPr>
          <a:xfrm>
            <a:off x="8699311" y="1273045"/>
            <a:ext cx="721689" cy="799013"/>
          </a:xfrm>
          <a:prstGeom prst="rect">
            <a:avLst/>
          </a:prstGeom>
        </p:spPr>
      </p:pic>
    </p:spTree>
    <p:extLst>
      <p:ext uri="{BB962C8B-B14F-4D97-AF65-F5344CB8AC3E}">
        <p14:creationId xmlns:p14="http://schemas.microsoft.com/office/powerpoint/2010/main" val="2565274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5" grpId="0" animBg="1"/>
      <p:bldP spid="36" grpId="0" animBg="1"/>
      <p:bldP spid="37" grpId="0" animBg="1"/>
      <p:bldP spid="42" grpId="0"/>
      <p:bldP spid="43" grpId="0"/>
      <p:bldP spid="44" grpId="0"/>
      <p:bldP spid="45" grpId="0"/>
      <p:bldP spid="46" grpId="0"/>
      <p:bldP spid="47" grpId="0"/>
      <p:bldP spid="48" grpId="0"/>
      <p:bldP spid="49" grpId="0"/>
      <p:bldP spid="50" grpId="0"/>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1" name="Rectangle 2"/>
          <p:cNvSpPr>
            <a:spLocks noGrp="1" noChangeArrowheads="1"/>
          </p:cNvSpPr>
          <p:nvPr>
            <p:ph type="title"/>
          </p:nvPr>
        </p:nvSpPr>
        <p:spPr/>
        <p:txBody>
          <a:bodyPr/>
          <a:lstStyle/>
          <a:p>
            <a:r>
              <a:rPr lang="en-US" altLang="zh-CN" dirty="0"/>
              <a:t>Phase 3</a:t>
            </a:r>
            <a:r>
              <a:rPr lang="en-US" altLang="zh-CN"/>
              <a:t>: </a:t>
            </a:r>
            <a:r>
              <a:rPr lang="en-US" dirty="0"/>
              <a:t>data records</a:t>
            </a:r>
          </a:p>
        </p:txBody>
      </p:sp>
      <p:sp>
        <p:nvSpPr>
          <p:cNvPr id="3" name="灯片编号占位符 2"/>
          <p:cNvSpPr>
            <a:spLocks noGrp="1"/>
          </p:cNvSpPr>
          <p:nvPr>
            <p:ph type="sldNum" sz="quarter" idx="12"/>
          </p:nvPr>
        </p:nvSpPr>
        <p:spPr/>
        <p:txBody>
          <a:bodyPr/>
          <a:lstStyle/>
          <a:p>
            <a:pPr>
              <a:defRPr/>
            </a:pPr>
            <a:fld id="{8DE895D9-91D8-4958-BB05-9803D63D1C8A}" type="slidenum">
              <a:rPr lang="en-US" altLang="zh-CN" smtClean="0"/>
              <a:pPr>
                <a:defRPr/>
              </a:pPr>
              <a:t>140</a:t>
            </a:fld>
            <a:endParaRPr lang="en-US" altLang="zh-CN" dirty="0"/>
          </a:p>
        </p:txBody>
      </p:sp>
      <p:sp>
        <p:nvSpPr>
          <p:cNvPr id="104452" name="Rectangle 3"/>
          <p:cNvSpPr>
            <a:spLocks noGrp="1" noChangeArrowheads="1"/>
          </p:cNvSpPr>
          <p:nvPr>
            <p:ph idx="4294967295"/>
          </p:nvPr>
        </p:nvSpPr>
        <p:spPr>
          <a:xfrm>
            <a:off x="1927551" y="3535884"/>
            <a:ext cx="8455025" cy="1318895"/>
          </a:xfrm>
        </p:spPr>
        <p:txBody>
          <a:bodyPr/>
          <a:lstStyle/>
          <a:p>
            <a:pPr>
              <a:lnSpc>
                <a:spcPct val="80000"/>
              </a:lnSpc>
            </a:pPr>
            <a:r>
              <a:rPr lang="en-US" sz="2400" dirty="0">
                <a:solidFill>
                  <a:schemeClr val="accent2"/>
                </a:solidFill>
              </a:rPr>
              <a:t>issue</a:t>
            </a:r>
            <a:r>
              <a:rPr lang="en-US" sz="2400" dirty="0"/>
              <a:t>: in record, receiver needs to distinguish MAC from data</a:t>
            </a:r>
          </a:p>
          <a:p>
            <a:pPr lvl="1">
              <a:lnSpc>
                <a:spcPct val="80000"/>
              </a:lnSpc>
            </a:pPr>
            <a:r>
              <a:rPr lang="en-US" sz="2000" dirty="0"/>
              <a:t>want to use variable-length records</a:t>
            </a:r>
          </a:p>
          <a:p>
            <a:pPr lvl="1">
              <a:lnSpc>
                <a:spcPct val="80000"/>
              </a:lnSpc>
            </a:pPr>
            <a:r>
              <a:rPr lang="en-US" sz="2000" dirty="0"/>
              <a:t>Solution: add a </a:t>
            </a:r>
            <a:r>
              <a:rPr lang="en-US" sz="2000" dirty="0">
                <a:solidFill>
                  <a:schemeClr val="accent5"/>
                </a:solidFill>
              </a:rPr>
              <a:t>length field</a:t>
            </a:r>
          </a:p>
        </p:txBody>
      </p:sp>
      <p:sp>
        <p:nvSpPr>
          <p:cNvPr id="8" name="Rectangle 3">
            <a:extLst>
              <a:ext uri="{FF2B5EF4-FFF2-40B4-BE49-F238E27FC236}">
                <a16:creationId xmlns:a16="http://schemas.microsoft.com/office/drawing/2014/main" id="{17DE30F9-501B-4511-B1F7-EFABF5B10B1B}"/>
              </a:ext>
            </a:extLst>
          </p:cNvPr>
          <p:cNvSpPr txBox="1">
            <a:spLocks noChangeArrowheads="1"/>
          </p:cNvSpPr>
          <p:nvPr/>
        </p:nvSpPr>
        <p:spPr bwMode="auto">
          <a:xfrm>
            <a:off x="1927551" y="1796010"/>
            <a:ext cx="8455025" cy="11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ts val="900"/>
              </a:spcBef>
              <a:spcAft>
                <a:spcPts val="600"/>
              </a:spcAft>
              <a:buSzPct val="85000"/>
              <a:buFont typeface="Wingdings" panose="05000000000000000000" pitchFamily="2" charset="2"/>
              <a:buChar char="q"/>
              <a:defRPr sz="2800">
                <a:solidFill>
                  <a:schemeClr val="tx1"/>
                </a:solidFill>
                <a:latin typeface="+mn-lt"/>
                <a:ea typeface="+mn-ea"/>
                <a:cs typeface="+mn-cs"/>
              </a:defRPr>
            </a:lvl1pPr>
            <a:lvl2pPr marL="742950" indent="-285750" algn="l" rtl="0" eaLnBrk="0" fontAlgn="base" hangingPunct="0">
              <a:spcBef>
                <a:spcPts val="600"/>
              </a:spcBef>
              <a:spcAft>
                <a:spcPts val="300"/>
              </a:spcAft>
              <a:buClr>
                <a:schemeClr val="tx1"/>
              </a:buClr>
              <a:buSzPct val="75000"/>
              <a:buFont typeface="Wingdings" panose="05000000000000000000" pitchFamily="2" charset="2"/>
              <a:buChar char="v"/>
              <a:defRPr sz="2400">
                <a:solidFill>
                  <a:schemeClr val="tx1"/>
                </a:solidFill>
                <a:latin typeface="+mn-lt"/>
                <a:ea typeface="微软雅黑" panose="020B0503020204020204" pitchFamily="34" charset="-122"/>
              </a:defRPr>
            </a:lvl2pPr>
            <a:lvl3pPr marL="1143000" indent="-228600" algn="l" rtl="0" eaLnBrk="0" fontAlgn="base" hangingPunct="0">
              <a:spcBef>
                <a:spcPct val="20000"/>
              </a:spcBef>
              <a:spcAft>
                <a:spcPct val="0"/>
              </a:spcAft>
              <a:buChar char="•"/>
              <a:defRPr sz="2000">
                <a:solidFill>
                  <a:schemeClr val="tx1"/>
                </a:solidFill>
                <a:latin typeface="+mn-lt"/>
                <a:ea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Times New Roman" pitchFamily="18" charset="0"/>
                <a:ea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Times New Roman" pitchFamily="18" charset="0"/>
                <a:ea typeface="微软雅黑" panose="020B0503020204020204" pitchFamily="34" charset="-122"/>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defRPr>
            </a:lvl9pPr>
          </a:lstStyle>
          <a:p>
            <a:pPr>
              <a:lnSpc>
                <a:spcPct val="80000"/>
              </a:lnSpc>
            </a:pPr>
            <a:r>
              <a:rPr lang="en-US" sz="2400" kern="0" dirty="0"/>
              <a:t>instead, break stream in </a:t>
            </a:r>
            <a:r>
              <a:rPr lang="en-US" sz="2400" kern="0" dirty="0">
                <a:solidFill>
                  <a:schemeClr val="accent2"/>
                </a:solidFill>
              </a:rPr>
              <a:t>series of records</a:t>
            </a:r>
          </a:p>
          <a:p>
            <a:pPr lvl="1">
              <a:lnSpc>
                <a:spcPct val="80000"/>
              </a:lnSpc>
            </a:pPr>
            <a:r>
              <a:rPr lang="en-US" sz="2000" kern="0" dirty="0"/>
              <a:t>each record carries a MAC</a:t>
            </a:r>
          </a:p>
          <a:p>
            <a:pPr lvl="1">
              <a:lnSpc>
                <a:spcPct val="80000"/>
              </a:lnSpc>
            </a:pPr>
            <a:r>
              <a:rPr lang="en-US" sz="2000" kern="0" dirty="0"/>
              <a:t>receiver can act on each record as it arrives</a:t>
            </a:r>
          </a:p>
        </p:txBody>
      </p:sp>
      <p:sp>
        <p:nvSpPr>
          <p:cNvPr id="9" name="Rectangle 4">
            <a:extLst>
              <a:ext uri="{FF2B5EF4-FFF2-40B4-BE49-F238E27FC236}">
                <a16:creationId xmlns:a16="http://schemas.microsoft.com/office/drawing/2014/main" id="{B166858B-FF8A-43F6-9239-2D67D51ADC55}"/>
              </a:ext>
            </a:extLst>
          </p:cNvPr>
          <p:cNvSpPr>
            <a:spLocks noChangeArrowheads="1"/>
          </p:cNvSpPr>
          <p:nvPr/>
        </p:nvSpPr>
        <p:spPr bwMode="auto">
          <a:xfrm>
            <a:off x="3002121" y="5399190"/>
            <a:ext cx="1110298" cy="566737"/>
          </a:xfrm>
          <a:prstGeom prst="rect">
            <a:avLst/>
          </a:prstGeom>
          <a:solidFill>
            <a:srgbClr val="FFFF99"/>
          </a:solidFill>
          <a:ln w="19050">
            <a:solidFill>
              <a:schemeClr val="tx1"/>
            </a:solidFill>
            <a:miter lim="800000"/>
            <a:headEnd/>
            <a:tailEnd/>
          </a:ln>
        </p:spPr>
        <p:txBody>
          <a:bodyPr wrap="none" anchor="ctr"/>
          <a:lstStyle/>
          <a:p>
            <a:pPr algn="ctr"/>
            <a:r>
              <a:rPr lang="en-US" dirty="0">
                <a:latin typeface="+mn-lt"/>
                <a:cs typeface="Arial" charset="0"/>
              </a:rPr>
              <a:t>length</a:t>
            </a:r>
          </a:p>
        </p:txBody>
      </p:sp>
      <p:sp>
        <p:nvSpPr>
          <p:cNvPr id="10" name="Rectangle 5">
            <a:extLst>
              <a:ext uri="{FF2B5EF4-FFF2-40B4-BE49-F238E27FC236}">
                <a16:creationId xmlns:a16="http://schemas.microsoft.com/office/drawing/2014/main" id="{59C8024D-CD5F-444B-9E87-270A6991FAB6}"/>
              </a:ext>
            </a:extLst>
          </p:cNvPr>
          <p:cNvSpPr>
            <a:spLocks noChangeArrowheads="1"/>
          </p:cNvSpPr>
          <p:nvPr/>
        </p:nvSpPr>
        <p:spPr bwMode="auto">
          <a:xfrm>
            <a:off x="4112419" y="5399190"/>
            <a:ext cx="3967162" cy="566737"/>
          </a:xfrm>
          <a:prstGeom prst="rect">
            <a:avLst/>
          </a:prstGeom>
          <a:solidFill>
            <a:srgbClr val="FF99CC"/>
          </a:solidFill>
          <a:ln w="19050">
            <a:solidFill>
              <a:schemeClr val="tx1"/>
            </a:solidFill>
            <a:miter lim="800000"/>
            <a:headEnd/>
            <a:tailEnd/>
          </a:ln>
        </p:spPr>
        <p:txBody>
          <a:bodyPr wrap="none" anchor="ctr"/>
          <a:lstStyle/>
          <a:p>
            <a:pPr algn="ctr"/>
            <a:r>
              <a:rPr lang="en-US" dirty="0">
                <a:latin typeface="+mn-lt"/>
                <a:cs typeface="Arial" charset="0"/>
              </a:rPr>
              <a:t>data</a:t>
            </a:r>
          </a:p>
        </p:txBody>
      </p:sp>
      <p:sp>
        <p:nvSpPr>
          <p:cNvPr id="11" name="Rectangle 6">
            <a:extLst>
              <a:ext uri="{FF2B5EF4-FFF2-40B4-BE49-F238E27FC236}">
                <a16:creationId xmlns:a16="http://schemas.microsoft.com/office/drawing/2014/main" id="{76D1262D-93D6-4E0A-8753-D595D93ABF7C}"/>
              </a:ext>
            </a:extLst>
          </p:cNvPr>
          <p:cNvSpPr>
            <a:spLocks noChangeArrowheads="1"/>
          </p:cNvSpPr>
          <p:nvPr/>
        </p:nvSpPr>
        <p:spPr bwMode="auto">
          <a:xfrm>
            <a:off x="8079581" y="5399190"/>
            <a:ext cx="1030288" cy="566737"/>
          </a:xfrm>
          <a:prstGeom prst="rect">
            <a:avLst/>
          </a:prstGeom>
          <a:solidFill>
            <a:srgbClr val="CCFFFF"/>
          </a:solidFill>
          <a:ln w="19050">
            <a:solidFill>
              <a:schemeClr val="tx1"/>
            </a:solidFill>
            <a:miter lim="800000"/>
            <a:headEnd/>
            <a:tailEnd/>
          </a:ln>
        </p:spPr>
        <p:txBody>
          <a:bodyPr wrap="none" anchor="ctr"/>
          <a:lstStyle/>
          <a:p>
            <a:pPr algn="ctr"/>
            <a:r>
              <a:rPr lang="en-US" dirty="0">
                <a:latin typeface="+mn-lt"/>
                <a:cs typeface="Arial" charset="0"/>
              </a:rPr>
              <a:t>MAC</a:t>
            </a:r>
          </a:p>
        </p:txBody>
      </p:sp>
    </p:spTree>
    <p:extLst>
      <p:ext uri="{BB962C8B-B14F-4D97-AF65-F5344CB8AC3E}">
        <p14:creationId xmlns:p14="http://schemas.microsoft.com/office/powerpoint/2010/main" val="152371926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solidFill>
                  <a:schemeClr val="accent2"/>
                </a:solidFill>
              </a:rPr>
              <a:t>Reordering attack!</a:t>
            </a:r>
            <a:endParaRPr lang="zh-CN" altLang="en-US" dirty="0">
              <a:solidFill>
                <a:schemeClr val="accent2"/>
              </a:solidFill>
            </a:endParaRPr>
          </a:p>
        </p:txBody>
      </p:sp>
      <p:sp>
        <p:nvSpPr>
          <p:cNvPr id="3" name="灯片编号占位符 2"/>
          <p:cNvSpPr>
            <a:spLocks noGrp="1"/>
          </p:cNvSpPr>
          <p:nvPr>
            <p:ph type="sldNum" sz="quarter" idx="12"/>
          </p:nvPr>
        </p:nvSpPr>
        <p:spPr/>
        <p:txBody>
          <a:bodyPr/>
          <a:lstStyle/>
          <a:p>
            <a:pPr>
              <a:defRPr/>
            </a:pPr>
            <a:fld id="{B5976719-4C93-4032-AE44-9AF0CDE2F195}" type="slidenum">
              <a:rPr lang="en-US" altLang="zh-CN" smtClean="0"/>
              <a:pPr>
                <a:defRPr/>
              </a:pPr>
              <a:t>141</a:t>
            </a:fld>
            <a:endParaRPr lang="en-US" altLang="zh-CN" dirty="0"/>
          </a:p>
        </p:txBody>
      </p:sp>
      <p:cxnSp>
        <p:nvCxnSpPr>
          <p:cNvPr id="4" name="直接连接符 3"/>
          <p:cNvCxnSpPr/>
          <p:nvPr/>
        </p:nvCxnSpPr>
        <p:spPr bwMode="auto">
          <a:xfrm>
            <a:off x="1636088" y="3760882"/>
            <a:ext cx="9031912" cy="0"/>
          </a:xfrm>
          <a:prstGeom prst="line">
            <a:avLst/>
          </a:prstGeom>
          <a:solidFill>
            <a:schemeClr val="accent1"/>
          </a:solidFill>
          <a:ln w="57150" cap="flat" cmpd="sng" algn="ctr">
            <a:solidFill>
              <a:schemeClr val="accent5"/>
            </a:solidFill>
            <a:prstDash val="sysDot"/>
            <a:round/>
            <a:headEnd type="none" w="med" len="med"/>
            <a:tailEnd type="stealth" w="lg" len="lg"/>
          </a:ln>
          <a:effectLst/>
        </p:spPr>
      </p:cxnSp>
      <p:sp>
        <p:nvSpPr>
          <p:cNvPr id="5" name="动作按钮: 自定义 4">
            <a:hlinkClick r:id="" action="ppaction://noaction" highlightClick="1"/>
          </p:cNvPr>
          <p:cNvSpPr/>
          <p:nvPr/>
        </p:nvSpPr>
        <p:spPr>
          <a:xfrm>
            <a:off x="2455818" y="1724900"/>
            <a:ext cx="1438351" cy="426720"/>
          </a:xfrm>
          <a:prstGeom prst="actionButtonBlank">
            <a:avLst/>
          </a:prstGeom>
          <a:pattFill prst="dkVert">
            <a:fgClr>
              <a:schemeClr val="accent1">
                <a:lumMod val="50000"/>
                <a:lumOff val="50000"/>
              </a:schemeClr>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6" name="动作按钮: 自定义 5">
            <a:hlinkClick r:id="" action="ppaction://noaction" highlightClick="1"/>
          </p:cNvPr>
          <p:cNvSpPr/>
          <p:nvPr/>
        </p:nvSpPr>
        <p:spPr>
          <a:xfrm>
            <a:off x="3894169" y="1724900"/>
            <a:ext cx="504135" cy="426720"/>
          </a:xfrm>
          <a:prstGeom prst="actionButtonBlank">
            <a:avLst/>
          </a:prstGeom>
          <a:pattFill prst="dkHorz">
            <a:fgClr>
              <a:schemeClr val="bg2">
                <a:lumMod val="60000"/>
                <a:lumOff val="40000"/>
              </a:schemeClr>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7" name="动作按钮: 自定义 6">
            <a:hlinkClick r:id="" action="ppaction://noaction" highlightClick="1"/>
          </p:cNvPr>
          <p:cNvSpPr/>
          <p:nvPr/>
        </p:nvSpPr>
        <p:spPr>
          <a:xfrm>
            <a:off x="5382142" y="1713660"/>
            <a:ext cx="1438351" cy="426720"/>
          </a:xfrm>
          <a:prstGeom prst="actionButtonBlank">
            <a:avLst/>
          </a:prstGeom>
          <a:pattFill prst="dkVert">
            <a:fgClr>
              <a:schemeClr val="accent1">
                <a:lumMod val="50000"/>
                <a:lumOff val="50000"/>
              </a:schemeClr>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8" name="动作按钮: 自定义 7">
            <a:hlinkClick r:id="" action="ppaction://noaction" highlightClick="1"/>
          </p:cNvPr>
          <p:cNvSpPr/>
          <p:nvPr/>
        </p:nvSpPr>
        <p:spPr>
          <a:xfrm>
            <a:off x="6820493" y="1713660"/>
            <a:ext cx="504135" cy="426720"/>
          </a:xfrm>
          <a:prstGeom prst="actionButtonBlank">
            <a:avLst/>
          </a:prstGeom>
          <a:pattFill prst="dkHorz">
            <a:fgClr>
              <a:schemeClr val="bg2">
                <a:lumMod val="60000"/>
                <a:lumOff val="40000"/>
              </a:schemeClr>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9" name="动作按钮: 自定义 8">
            <a:hlinkClick r:id="" action="ppaction://noaction" highlightClick="1"/>
          </p:cNvPr>
          <p:cNvSpPr/>
          <p:nvPr/>
        </p:nvSpPr>
        <p:spPr>
          <a:xfrm>
            <a:off x="8492382" y="1713660"/>
            <a:ext cx="1438351" cy="426720"/>
          </a:xfrm>
          <a:prstGeom prst="actionButtonBlank">
            <a:avLst/>
          </a:prstGeom>
          <a:pattFill prst="dkVert">
            <a:fgClr>
              <a:schemeClr val="accent1">
                <a:lumMod val="50000"/>
                <a:lumOff val="50000"/>
              </a:schemeClr>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10" name="动作按钮: 自定义 9">
            <a:hlinkClick r:id="" action="ppaction://noaction" highlightClick="1"/>
          </p:cNvPr>
          <p:cNvSpPr/>
          <p:nvPr/>
        </p:nvSpPr>
        <p:spPr>
          <a:xfrm>
            <a:off x="9930733" y="1713660"/>
            <a:ext cx="504135" cy="426720"/>
          </a:xfrm>
          <a:prstGeom prst="actionButtonBlank">
            <a:avLst/>
          </a:prstGeom>
          <a:pattFill prst="dkHorz">
            <a:fgClr>
              <a:schemeClr val="bg2">
                <a:lumMod val="60000"/>
                <a:lumOff val="40000"/>
              </a:schemeClr>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14" name="文本框 13"/>
          <p:cNvSpPr txBox="1"/>
          <p:nvPr/>
        </p:nvSpPr>
        <p:spPr>
          <a:xfrm>
            <a:off x="2878278" y="1770660"/>
            <a:ext cx="593431" cy="400110"/>
          </a:xfrm>
          <a:prstGeom prst="rect">
            <a:avLst/>
          </a:prstGeom>
          <a:noFill/>
          <a:ln>
            <a:noFill/>
          </a:ln>
        </p:spPr>
        <p:txBody>
          <a:bodyPr wrap="none" rtlCol="0">
            <a:spAutoFit/>
          </a:bodyPr>
          <a:lstStyle/>
          <a:p>
            <a:pPr algn="ctr"/>
            <a:r>
              <a:rPr lang="en-US" altLang="zh-CN" sz="2000" dirty="0">
                <a:latin typeface="+mn-lt"/>
                <a:ea typeface="+mn-ea"/>
              </a:rPr>
              <a:t>data</a:t>
            </a:r>
            <a:endParaRPr lang="zh-CN" altLang="en-US" sz="2000" dirty="0">
              <a:latin typeface="+mn-lt"/>
              <a:ea typeface="+mn-ea"/>
            </a:endParaRPr>
          </a:p>
        </p:txBody>
      </p:sp>
      <p:sp>
        <p:nvSpPr>
          <p:cNvPr id="15" name="文本框 14"/>
          <p:cNvSpPr txBox="1"/>
          <p:nvPr/>
        </p:nvSpPr>
        <p:spPr>
          <a:xfrm>
            <a:off x="3855614" y="1761085"/>
            <a:ext cx="582211" cy="400110"/>
          </a:xfrm>
          <a:prstGeom prst="rect">
            <a:avLst/>
          </a:prstGeom>
          <a:noFill/>
          <a:ln>
            <a:noFill/>
          </a:ln>
        </p:spPr>
        <p:txBody>
          <a:bodyPr wrap="none" rtlCol="0">
            <a:spAutoFit/>
          </a:bodyPr>
          <a:lstStyle/>
          <a:p>
            <a:pPr algn="ctr"/>
            <a:r>
              <a:rPr lang="en-US" altLang="zh-CN" sz="2000" dirty="0">
                <a:latin typeface="+mn-lt"/>
                <a:ea typeface="+mn-ea"/>
              </a:rPr>
              <a:t>mac</a:t>
            </a:r>
            <a:endParaRPr lang="zh-CN" altLang="en-US" sz="2000" dirty="0">
              <a:latin typeface="+mn-lt"/>
              <a:ea typeface="+mn-ea"/>
            </a:endParaRPr>
          </a:p>
        </p:txBody>
      </p:sp>
      <p:sp>
        <p:nvSpPr>
          <p:cNvPr id="16" name="文本框 15"/>
          <p:cNvSpPr txBox="1"/>
          <p:nvPr/>
        </p:nvSpPr>
        <p:spPr>
          <a:xfrm>
            <a:off x="5809312" y="1734475"/>
            <a:ext cx="593431" cy="400110"/>
          </a:xfrm>
          <a:prstGeom prst="rect">
            <a:avLst/>
          </a:prstGeom>
          <a:noFill/>
          <a:ln>
            <a:noFill/>
          </a:ln>
        </p:spPr>
        <p:txBody>
          <a:bodyPr wrap="none" rtlCol="0">
            <a:spAutoFit/>
          </a:bodyPr>
          <a:lstStyle/>
          <a:p>
            <a:pPr algn="ctr"/>
            <a:r>
              <a:rPr lang="en-US" altLang="zh-CN" sz="2000" dirty="0">
                <a:latin typeface="+mn-lt"/>
                <a:ea typeface="+mn-ea"/>
              </a:rPr>
              <a:t>data</a:t>
            </a:r>
            <a:endParaRPr lang="zh-CN" altLang="en-US" sz="2000" dirty="0">
              <a:latin typeface="+mn-lt"/>
              <a:ea typeface="+mn-ea"/>
            </a:endParaRPr>
          </a:p>
        </p:txBody>
      </p:sp>
      <p:sp>
        <p:nvSpPr>
          <p:cNvPr id="17" name="文本框 16"/>
          <p:cNvSpPr txBox="1"/>
          <p:nvPr/>
        </p:nvSpPr>
        <p:spPr>
          <a:xfrm>
            <a:off x="6786648" y="1724900"/>
            <a:ext cx="582211" cy="400110"/>
          </a:xfrm>
          <a:prstGeom prst="rect">
            <a:avLst/>
          </a:prstGeom>
          <a:noFill/>
          <a:ln>
            <a:noFill/>
          </a:ln>
        </p:spPr>
        <p:txBody>
          <a:bodyPr wrap="none" rtlCol="0">
            <a:spAutoFit/>
          </a:bodyPr>
          <a:lstStyle/>
          <a:p>
            <a:pPr algn="ctr"/>
            <a:r>
              <a:rPr lang="en-US" altLang="zh-CN" sz="2000" dirty="0">
                <a:latin typeface="+mn-lt"/>
                <a:ea typeface="+mn-ea"/>
              </a:rPr>
              <a:t>mac</a:t>
            </a:r>
            <a:endParaRPr lang="zh-CN" altLang="en-US" sz="2000" dirty="0">
              <a:latin typeface="+mn-lt"/>
              <a:ea typeface="+mn-ea"/>
            </a:endParaRPr>
          </a:p>
        </p:txBody>
      </p:sp>
      <p:sp>
        <p:nvSpPr>
          <p:cNvPr id="18" name="文本框 17"/>
          <p:cNvSpPr txBox="1"/>
          <p:nvPr/>
        </p:nvSpPr>
        <p:spPr>
          <a:xfrm>
            <a:off x="8884500" y="1734702"/>
            <a:ext cx="593431" cy="400110"/>
          </a:xfrm>
          <a:prstGeom prst="rect">
            <a:avLst/>
          </a:prstGeom>
          <a:noFill/>
          <a:ln>
            <a:noFill/>
          </a:ln>
        </p:spPr>
        <p:txBody>
          <a:bodyPr wrap="none" rtlCol="0">
            <a:spAutoFit/>
          </a:bodyPr>
          <a:lstStyle/>
          <a:p>
            <a:pPr algn="ctr"/>
            <a:r>
              <a:rPr lang="en-US" altLang="zh-CN" sz="2000" dirty="0">
                <a:latin typeface="+mn-lt"/>
                <a:ea typeface="+mn-ea"/>
              </a:rPr>
              <a:t>data</a:t>
            </a:r>
            <a:endParaRPr lang="zh-CN" altLang="en-US" sz="2000" dirty="0">
              <a:latin typeface="+mn-lt"/>
              <a:ea typeface="+mn-ea"/>
            </a:endParaRPr>
          </a:p>
        </p:txBody>
      </p:sp>
      <p:sp>
        <p:nvSpPr>
          <p:cNvPr id="19" name="文本框 18"/>
          <p:cNvSpPr txBox="1"/>
          <p:nvPr/>
        </p:nvSpPr>
        <p:spPr>
          <a:xfrm>
            <a:off x="9861836" y="1725127"/>
            <a:ext cx="582211" cy="400110"/>
          </a:xfrm>
          <a:prstGeom prst="rect">
            <a:avLst/>
          </a:prstGeom>
          <a:noFill/>
          <a:ln>
            <a:noFill/>
          </a:ln>
        </p:spPr>
        <p:txBody>
          <a:bodyPr wrap="none" rtlCol="0">
            <a:spAutoFit/>
          </a:bodyPr>
          <a:lstStyle/>
          <a:p>
            <a:pPr algn="ctr"/>
            <a:r>
              <a:rPr lang="en-US" altLang="zh-CN" sz="2000" dirty="0">
                <a:latin typeface="+mn-lt"/>
                <a:ea typeface="+mn-ea"/>
              </a:rPr>
              <a:t>mac</a:t>
            </a:r>
            <a:endParaRPr lang="zh-CN" altLang="en-US" sz="2000" dirty="0">
              <a:latin typeface="+mn-lt"/>
              <a:ea typeface="+mn-ea"/>
            </a:endParaRPr>
          </a:p>
        </p:txBody>
      </p:sp>
      <p:pic>
        <p:nvPicPr>
          <p:cNvPr id="20" name="图片 19"/>
          <p:cNvPicPr>
            <a:picLocks noChangeAspect="1"/>
          </p:cNvPicPr>
          <p:nvPr/>
        </p:nvPicPr>
        <p:blipFill>
          <a:blip r:embed="rId3">
            <a:extLst>
              <a:ext uri="{BEBA8EAE-BF5A-486C-A8C5-ECC9F3942E4B}">
                <a14:imgProps xmlns:a14="http://schemas.microsoft.com/office/drawing/2010/main">
                  <a14:imgLayer r:embed="rId4">
                    <a14:imgEffect>
                      <a14:backgroundRemoval t="0" b="100000" l="0" r="100000">
                        <a14:foregroundMark x1="30147" y1="29323" x2="58824" y2="11278"/>
                        <a14:foregroundMark x1="38971" y1="45865" x2="66912" y2="24060"/>
                        <a14:foregroundMark x1="17647" y1="72180" x2="27206" y2="90226"/>
                        <a14:foregroundMark x1="35294" y1="66917" x2="59559" y2="87218"/>
                        <a14:foregroundMark x1="67647" y1="70677" x2="88971" y2="89474"/>
                        <a14:foregroundMark x1="97059" y1="90977" x2="77941" y2="72180"/>
                        <a14:foregroundMark x1="18382" y1="95489" x2="19118" y2="70677"/>
                        <a14:foregroundMark x1="52941" y1="53383" x2="51471" y2="75940"/>
                        <a14:foregroundMark x1="7353" y1="76692" x2="15441" y2="87970"/>
                        <a14:foregroundMark x1="6618" y1="91729" x2="12500" y2="89474"/>
                        <a14:foregroundMark x1="56618" y1="60150" x2="55882" y2="72180"/>
                        <a14:foregroundMark x1="46324" y1="58647" x2="44118" y2="69925"/>
                        <a14:foregroundMark x1="79412" y1="93985" x2="64706" y2="87970"/>
                        <a14:foregroundMark x1="58824" y1="53383" x2="58824" y2="38346"/>
                        <a14:foregroundMark x1="58824" y1="18045" x2="71324" y2="25564"/>
                        <a14:foregroundMark x1="50000" y1="10526" x2="66912" y2="7519"/>
                        <a14:foregroundMark x1="37500" y1="14286" x2="48529" y2="5263"/>
                        <a14:foregroundMark x1="30882" y1="26316" x2="38235" y2="11278"/>
                      </a14:backgroundRemoval>
                    </a14:imgEffect>
                  </a14:imgLayer>
                </a14:imgProps>
              </a:ext>
            </a:extLst>
          </a:blip>
          <a:stretch>
            <a:fillRect/>
          </a:stretch>
        </p:blipFill>
        <p:spPr>
          <a:xfrm>
            <a:off x="1564566" y="1067267"/>
            <a:ext cx="774233" cy="757154"/>
          </a:xfrm>
          <a:prstGeom prst="rect">
            <a:avLst/>
          </a:prstGeom>
        </p:spPr>
      </p:pic>
      <p:pic>
        <p:nvPicPr>
          <p:cNvPr id="21" name="图片 20"/>
          <p:cNvPicPr>
            <a:picLocks noChangeAspect="1"/>
          </p:cNvPicPr>
          <p:nvPr/>
        </p:nvPicPr>
        <p:blipFill>
          <a:blip r:embed="rId5" cstate="email">
            <a:extLst>
              <a:ext uri="{BEBA8EAE-BF5A-486C-A8C5-ECC9F3942E4B}">
                <a14:imgProps xmlns:a14="http://schemas.microsoft.com/office/drawing/2010/main">
                  <a14:imgLayer r:embed="rId6">
                    <a14:imgEffect>
                      <a14:backgroundRemoval t="0" b="99194" l="893" r="100000">
                        <a14:foregroundMark x1="25893" y1="82258" x2="25893" y2="82258"/>
                        <a14:foregroundMark x1="41964" y1="69355" x2="8036" y2="87903"/>
                        <a14:foregroundMark x1="77679" y1="68548" x2="99107" y2="80645"/>
                        <a14:foregroundMark x1="31250" y1="70968" x2="893" y2="90323"/>
                        <a14:foregroundMark x1="43750" y1="16935" x2="82143" y2="46774"/>
                        <a14:foregroundMark x1="33929" y1="20968" x2="27679" y2="57258"/>
                        <a14:foregroundMark x1="15179" y1="57258" x2="38393" y2="67742"/>
                        <a14:foregroundMark x1="75893" y1="76613" x2="92857" y2="91129"/>
                        <a14:foregroundMark x1="64286" y1="83065" x2="72321" y2="95161"/>
                        <a14:foregroundMark x1="48214" y1="79839" x2="68750" y2="94355"/>
                        <a14:foregroundMark x1="27679" y1="92742" x2="65179" y2="87097"/>
                      </a14:backgroundRemoval>
                    </a14:imgEffect>
                  </a14:imgLayer>
                </a14:imgProps>
              </a:ext>
              <a:ext uri="{28A0092B-C50C-407E-A947-70E740481C1C}">
                <a14:useLocalDpi xmlns:a14="http://schemas.microsoft.com/office/drawing/2010/main"/>
              </a:ext>
            </a:extLst>
          </a:blip>
          <a:stretch>
            <a:fillRect/>
          </a:stretch>
        </p:blipFill>
        <p:spPr>
          <a:xfrm>
            <a:off x="9930733" y="823168"/>
            <a:ext cx="721689" cy="799013"/>
          </a:xfrm>
          <a:prstGeom prst="rect">
            <a:avLst/>
          </a:prstGeom>
        </p:spPr>
      </p:pic>
      <p:sp>
        <p:nvSpPr>
          <p:cNvPr id="22" name="动作按钮: 自定义 21">
            <a:hlinkClick r:id="" action="ppaction://noaction" highlightClick="1"/>
          </p:cNvPr>
          <p:cNvSpPr/>
          <p:nvPr/>
        </p:nvSpPr>
        <p:spPr>
          <a:xfrm>
            <a:off x="2444839" y="2709242"/>
            <a:ext cx="1438351" cy="426720"/>
          </a:xfrm>
          <a:prstGeom prst="actionButtonBlank">
            <a:avLst/>
          </a:prstGeom>
          <a:pattFill prst="dkVert">
            <a:fgClr>
              <a:schemeClr val="accent1">
                <a:lumMod val="50000"/>
                <a:lumOff val="50000"/>
              </a:schemeClr>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23" name="动作按钮: 自定义 22">
            <a:hlinkClick r:id="" action="ppaction://noaction" highlightClick="1"/>
          </p:cNvPr>
          <p:cNvSpPr/>
          <p:nvPr/>
        </p:nvSpPr>
        <p:spPr>
          <a:xfrm>
            <a:off x="1744669" y="2709242"/>
            <a:ext cx="701920" cy="426720"/>
          </a:xfrm>
          <a:prstGeom prst="actionButtonBlank">
            <a:avLst/>
          </a:prstGeom>
          <a:pattFill prst="pct30">
            <a:fgClr>
              <a:schemeClr val="accent2"/>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24" name="文本框 23"/>
          <p:cNvSpPr txBox="1"/>
          <p:nvPr/>
        </p:nvSpPr>
        <p:spPr>
          <a:xfrm>
            <a:off x="2867299" y="2755002"/>
            <a:ext cx="593431" cy="400110"/>
          </a:xfrm>
          <a:prstGeom prst="rect">
            <a:avLst/>
          </a:prstGeom>
          <a:noFill/>
          <a:ln>
            <a:noFill/>
          </a:ln>
        </p:spPr>
        <p:txBody>
          <a:bodyPr wrap="none" rtlCol="0">
            <a:spAutoFit/>
          </a:bodyPr>
          <a:lstStyle/>
          <a:p>
            <a:pPr algn="ctr"/>
            <a:r>
              <a:rPr lang="en-US" altLang="zh-CN" sz="2000" dirty="0">
                <a:latin typeface="+mn-lt"/>
                <a:ea typeface="+mn-ea"/>
              </a:rPr>
              <a:t>data</a:t>
            </a:r>
            <a:endParaRPr lang="zh-CN" altLang="en-US" sz="2000" dirty="0">
              <a:latin typeface="+mn-lt"/>
              <a:ea typeface="+mn-ea"/>
            </a:endParaRPr>
          </a:p>
        </p:txBody>
      </p:sp>
      <p:sp>
        <p:nvSpPr>
          <p:cNvPr id="27" name="文本框 26"/>
          <p:cNvSpPr txBox="1"/>
          <p:nvPr/>
        </p:nvSpPr>
        <p:spPr>
          <a:xfrm>
            <a:off x="1736562" y="2743472"/>
            <a:ext cx="700169" cy="338554"/>
          </a:xfrm>
          <a:prstGeom prst="rect">
            <a:avLst/>
          </a:prstGeom>
          <a:noFill/>
          <a:ln>
            <a:noFill/>
          </a:ln>
        </p:spPr>
        <p:txBody>
          <a:bodyPr wrap="square" rtlCol="0">
            <a:spAutoFit/>
          </a:bodyPr>
          <a:lstStyle/>
          <a:p>
            <a:pPr algn="ctr"/>
            <a:r>
              <a:rPr lang="en-US" altLang="zh-CN" sz="1600" b="1" dirty="0">
                <a:latin typeface="+mn-lt"/>
                <a:ea typeface="+mn-ea"/>
              </a:rPr>
              <a:t>TCP</a:t>
            </a:r>
            <a:endParaRPr lang="zh-CN" altLang="en-US" sz="1600" b="1" dirty="0">
              <a:latin typeface="+mn-lt"/>
              <a:ea typeface="+mn-ea"/>
            </a:endParaRPr>
          </a:p>
        </p:txBody>
      </p:sp>
      <p:sp>
        <p:nvSpPr>
          <p:cNvPr id="29" name="动作按钮: 自定义 28">
            <a:hlinkClick r:id="" action="ppaction://noaction" highlightClick="1"/>
          </p:cNvPr>
          <p:cNvSpPr/>
          <p:nvPr/>
        </p:nvSpPr>
        <p:spPr>
          <a:xfrm>
            <a:off x="3894169" y="2707287"/>
            <a:ext cx="504135" cy="426720"/>
          </a:xfrm>
          <a:prstGeom prst="actionButtonBlank">
            <a:avLst/>
          </a:prstGeom>
          <a:pattFill prst="dkHorz">
            <a:fgClr>
              <a:schemeClr val="bg2">
                <a:lumMod val="60000"/>
                <a:lumOff val="40000"/>
              </a:schemeClr>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30" name="文本框 29"/>
          <p:cNvSpPr txBox="1"/>
          <p:nvPr/>
        </p:nvSpPr>
        <p:spPr>
          <a:xfrm>
            <a:off x="3855614" y="2743472"/>
            <a:ext cx="582211" cy="400110"/>
          </a:xfrm>
          <a:prstGeom prst="rect">
            <a:avLst/>
          </a:prstGeom>
          <a:noFill/>
          <a:ln>
            <a:noFill/>
          </a:ln>
        </p:spPr>
        <p:txBody>
          <a:bodyPr wrap="none" rtlCol="0">
            <a:spAutoFit/>
          </a:bodyPr>
          <a:lstStyle/>
          <a:p>
            <a:pPr algn="ctr"/>
            <a:r>
              <a:rPr lang="en-US" altLang="zh-CN" sz="2000" dirty="0">
                <a:latin typeface="+mn-lt"/>
                <a:ea typeface="+mn-ea"/>
              </a:rPr>
              <a:t>mac</a:t>
            </a:r>
            <a:endParaRPr lang="zh-CN" altLang="en-US" sz="2000" dirty="0">
              <a:latin typeface="+mn-lt"/>
              <a:ea typeface="+mn-ea"/>
            </a:endParaRPr>
          </a:p>
        </p:txBody>
      </p:sp>
      <p:sp>
        <p:nvSpPr>
          <p:cNvPr id="31" name="动作按钮: 自定义 30">
            <a:hlinkClick r:id="" action="ppaction://noaction" highlightClick="1"/>
          </p:cNvPr>
          <p:cNvSpPr/>
          <p:nvPr/>
        </p:nvSpPr>
        <p:spPr>
          <a:xfrm>
            <a:off x="5375873" y="2720772"/>
            <a:ext cx="1438351" cy="426720"/>
          </a:xfrm>
          <a:prstGeom prst="actionButtonBlank">
            <a:avLst/>
          </a:prstGeom>
          <a:pattFill prst="dkVert">
            <a:fgClr>
              <a:schemeClr val="accent1">
                <a:lumMod val="50000"/>
                <a:lumOff val="50000"/>
              </a:schemeClr>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32" name="动作按钮: 自定义 31">
            <a:hlinkClick r:id="" action="ppaction://noaction" highlightClick="1"/>
          </p:cNvPr>
          <p:cNvSpPr/>
          <p:nvPr/>
        </p:nvSpPr>
        <p:spPr>
          <a:xfrm>
            <a:off x="4675703" y="2720772"/>
            <a:ext cx="701920" cy="426720"/>
          </a:xfrm>
          <a:prstGeom prst="actionButtonBlank">
            <a:avLst/>
          </a:prstGeom>
          <a:pattFill prst="pct30">
            <a:fgClr>
              <a:schemeClr val="accent2"/>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33" name="文本框 32"/>
          <p:cNvSpPr txBox="1"/>
          <p:nvPr/>
        </p:nvSpPr>
        <p:spPr>
          <a:xfrm>
            <a:off x="5798333" y="2766532"/>
            <a:ext cx="593431" cy="400110"/>
          </a:xfrm>
          <a:prstGeom prst="rect">
            <a:avLst/>
          </a:prstGeom>
          <a:noFill/>
          <a:ln>
            <a:noFill/>
          </a:ln>
        </p:spPr>
        <p:txBody>
          <a:bodyPr wrap="none" rtlCol="0">
            <a:spAutoFit/>
          </a:bodyPr>
          <a:lstStyle/>
          <a:p>
            <a:pPr algn="ctr"/>
            <a:r>
              <a:rPr lang="en-US" altLang="zh-CN" sz="2000" dirty="0">
                <a:latin typeface="+mn-lt"/>
                <a:ea typeface="+mn-ea"/>
              </a:rPr>
              <a:t>data</a:t>
            </a:r>
            <a:endParaRPr lang="zh-CN" altLang="en-US" sz="2000" dirty="0">
              <a:latin typeface="+mn-lt"/>
              <a:ea typeface="+mn-ea"/>
            </a:endParaRPr>
          </a:p>
        </p:txBody>
      </p:sp>
      <p:sp>
        <p:nvSpPr>
          <p:cNvPr id="34" name="文本框 33"/>
          <p:cNvSpPr txBox="1"/>
          <p:nvPr/>
        </p:nvSpPr>
        <p:spPr>
          <a:xfrm>
            <a:off x="4667596" y="2755002"/>
            <a:ext cx="700169" cy="338554"/>
          </a:xfrm>
          <a:prstGeom prst="rect">
            <a:avLst/>
          </a:prstGeom>
          <a:noFill/>
          <a:ln>
            <a:noFill/>
          </a:ln>
        </p:spPr>
        <p:txBody>
          <a:bodyPr wrap="square" rtlCol="0">
            <a:spAutoFit/>
          </a:bodyPr>
          <a:lstStyle/>
          <a:p>
            <a:pPr algn="ctr"/>
            <a:r>
              <a:rPr lang="en-US" altLang="zh-CN" sz="1600" b="1" dirty="0">
                <a:latin typeface="+mn-lt"/>
                <a:ea typeface="+mn-ea"/>
              </a:rPr>
              <a:t>TCP</a:t>
            </a:r>
            <a:endParaRPr lang="zh-CN" altLang="en-US" sz="1600" b="1" dirty="0">
              <a:latin typeface="+mn-lt"/>
              <a:ea typeface="+mn-ea"/>
            </a:endParaRPr>
          </a:p>
        </p:txBody>
      </p:sp>
      <p:sp>
        <p:nvSpPr>
          <p:cNvPr id="35" name="动作按钮: 自定义 34">
            <a:hlinkClick r:id="" action="ppaction://noaction" highlightClick="1"/>
          </p:cNvPr>
          <p:cNvSpPr/>
          <p:nvPr/>
        </p:nvSpPr>
        <p:spPr>
          <a:xfrm>
            <a:off x="6825203" y="2718817"/>
            <a:ext cx="504135" cy="426720"/>
          </a:xfrm>
          <a:prstGeom prst="actionButtonBlank">
            <a:avLst/>
          </a:prstGeom>
          <a:pattFill prst="dkHorz">
            <a:fgClr>
              <a:schemeClr val="bg2">
                <a:lumMod val="60000"/>
                <a:lumOff val="40000"/>
              </a:schemeClr>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36" name="文本框 35"/>
          <p:cNvSpPr txBox="1"/>
          <p:nvPr/>
        </p:nvSpPr>
        <p:spPr>
          <a:xfrm>
            <a:off x="6786648" y="2755002"/>
            <a:ext cx="582211" cy="400110"/>
          </a:xfrm>
          <a:prstGeom prst="rect">
            <a:avLst/>
          </a:prstGeom>
          <a:noFill/>
          <a:ln>
            <a:noFill/>
          </a:ln>
        </p:spPr>
        <p:txBody>
          <a:bodyPr wrap="none" rtlCol="0">
            <a:spAutoFit/>
          </a:bodyPr>
          <a:lstStyle/>
          <a:p>
            <a:pPr algn="ctr"/>
            <a:r>
              <a:rPr lang="en-US" altLang="zh-CN" sz="2000" dirty="0">
                <a:latin typeface="+mn-lt"/>
                <a:ea typeface="+mn-ea"/>
              </a:rPr>
              <a:t>mac</a:t>
            </a:r>
            <a:endParaRPr lang="zh-CN" altLang="en-US" sz="2000" dirty="0">
              <a:latin typeface="+mn-lt"/>
              <a:ea typeface="+mn-ea"/>
            </a:endParaRPr>
          </a:p>
        </p:txBody>
      </p:sp>
      <p:sp>
        <p:nvSpPr>
          <p:cNvPr id="37" name="动作按钮: 自定义 36">
            <a:hlinkClick r:id="" action="ppaction://noaction" highlightClick="1"/>
          </p:cNvPr>
          <p:cNvSpPr/>
          <p:nvPr/>
        </p:nvSpPr>
        <p:spPr>
          <a:xfrm>
            <a:off x="8502941" y="2729014"/>
            <a:ext cx="1438351" cy="426720"/>
          </a:xfrm>
          <a:prstGeom prst="actionButtonBlank">
            <a:avLst/>
          </a:prstGeom>
          <a:pattFill prst="dkVert">
            <a:fgClr>
              <a:schemeClr val="accent1">
                <a:lumMod val="50000"/>
                <a:lumOff val="50000"/>
              </a:schemeClr>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38" name="动作按钮: 自定义 37">
            <a:hlinkClick r:id="" action="ppaction://noaction" highlightClick="1"/>
          </p:cNvPr>
          <p:cNvSpPr/>
          <p:nvPr/>
        </p:nvSpPr>
        <p:spPr>
          <a:xfrm>
            <a:off x="7802771" y="2729014"/>
            <a:ext cx="701920" cy="426720"/>
          </a:xfrm>
          <a:prstGeom prst="actionButtonBlank">
            <a:avLst/>
          </a:prstGeom>
          <a:pattFill prst="pct30">
            <a:fgClr>
              <a:schemeClr val="accent2"/>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39" name="文本框 38"/>
          <p:cNvSpPr txBox="1"/>
          <p:nvPr/>
        </p:nvSpPr>
        <p:spPr>
          <a:xfrm>
            <a:off x="8925401" y="2774774"/>
            <a:ext cx="593431" cy="400110"/>
          </a:xfrm>
          <a:prstGeom prst="rect">
            <a:avLst/>
          </a:prstGeom>
          <a:noFill/>
          <a:ln>
            <a:noFill/>
          </a:ln>
        </p:spPr>
        <p:txBody>
          <a:bodyPr wrap="none" rtlCol="0">
            <a:spAutoFit/>
          </a:bodyPr>
          <a:lstStyle/>
          <a:p>
            <a:pPr algn="ctr"/>
            <a:r>
              <a:rPr lang="en-US" altLang="zh-CN" sz="2000" dirty="0">
                <a:latin typeface="+mn-lt"/>
                <a:ea typeface="+mn-ea"/>
              </a:rPr>
              <a:t>data</a:t>
            </a:r>
            <a:endParaRPr lang="zh-CN" altLang="en-US" sz="2000" dirty="0">
              <a:latin typeface="+mn-lt"/>
              <a:ea typeface="+mn-ea"/>
            </a:endParaRPr>
          </a:p>
        </p:txBody>
      </p:sp>
      <p:sp>
        <p:nvSpPr>
          <p:cNvPr id="40" name="文本框 39"/>
          <p:cNvSpPr txBox="1"/>
          <p:nvPr/>
        </p:nvSpPr>
        <p:spPr>
          <a:xfrm>
            <a:off x="7794664" y="2763244"/>
            <a:ext cx="700169" cy="338554"/>
          </a:xfrm>
          <a:prstGeom prst="rect">
            <a:avLst/>
          </a:prstGeom>
          <a:noFill/>
          <a:ln>
            <a:noFill/>
          </a:ln>
        </p:spPr>
        <p:txBody>
          <a:bodyPr wrap="square" rtlCol="0">
            <a:spAutoFit/>
          </a:bodyPr>
          <a:lstStyle/>
          <a:p>
            <a:pPr algn="ctr"/>
            <a:r>
              <a:rPr lang="en-US" altLang="zh-CN" sz="1600" b="1" dirty="0">
                <a:latin typeface="+mn-lt"/>
                <a:ea typeface="+mn-ea"/>
              </a:rPr>
              <a:t>TCP</a:t>
            </a:r>
            <a:endParaRPr lang="zh-CN" altLang="en-US" sz="1600" b="1" dirty="0">
              <a:latin typeface="+mn-lt"/>
              <a:ea typeface="+mn-ea"/>
            </a:endParaRPr>
          </a:p>
        </p:txBody>
      </p:sp>
      <p:sp>
        <p:nvSpPr>
          <p:cNvPr id="41" name="动作按钮: 自定义 40">
            <a:hlinkClick r:id="" action="ppaction://noaction" highlightClick="1"/>
          </p:cNvPr>
          <p:cNvSpPr/>
          <p:nvPr/>
        </p:nvSpPr>
        <p:spPr>
          <a:xfrm>
            <a:off x="9952271" y="2727059"/>
            <a:ext cx="504135" cy="426720"/>
          </a:xfrm>
          <a:prstGeom prst="actionButtonBlank">
            <a:avLst/>
          </a:prstGeom>
          <a:pattFill prst="dkHorz">
            <a:fgClr>
              <a:schemeClr val="bg2">
                <a:lumMod val="60000"/>
                <a:lumOff val="40000"/>
              </a:schemeClr>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42" name="文本框 41"/>
          <p:cNvSpPr txBox="1"/>
          <p:nvPr/>
        </p:nvSpPr>
        <p:spPr>
          <a:xfrm>
            <a:off x="9913716" y="2763244"/>
            <a:ext cx="582211" cy="400110"/>
          </a:xfrm>
          <a:prstGeom prst="rect">
            <a:avLst/>
          </a:prstGeom>
          <a:noFill/>
          <a:ln>
            <a:noFill/>
          </a:ln>
        </p:spPr>
        <p:txBody>
          <a:bodyPr wrap="none" rtlCol="0">
            <a:spAutoFit/>
          </a:bodyPr>
          <a:lstStyle/>
          <a:p>
            <a:pPr algn="ctr"/>
            <a:r>
              <a:rPr lang="en-US" altLang="zh-CN" sz="2000" dirty="0">
                <a:latin typeface="+mn-lt"/>
                <a:ea typeface="+mn-ea"/>
              </a:rPr>
              <a:t>mac</a:t>
            </a:r>
            <a:endParaRPr lang="zh-CN" altLang="en-US" sz="2000" dirty="0">
              <a:latin typeface="+mn-lt"/>
              <a:ea typeface="+mn-ea"/>
            </a:endParaRPr>
          </a:p>
        </p:txBody>
      </p:sp>
      <p:sp>
        <p:nvSpPr>
          <p:cNvPr id="45" name="文本框 44"/>
          <p:cNvSpPr txBox="1"/>
          <p:nvPr/>
        </p:nvSpPr>
        <p:spPr>
          <a:xfrm>
            <a:off x="1524001" y="3282587"/>
            <a:ext cx="909223" cy="400110"/>
          </a:xfrm>
          <a:prstGeom prst="rect">
            <a:avLst/>
          </a:prstGeom>
          <a:noFill/>
          <a:ln>
            <a:noFill/>
          </a:ln>
        </p:spPr>
        <p:txBody>
          <a:bodyPr wrap="none" rtlCol="0">
            <a:spAutoFit/>
          </a:bodyPr>
          <a:lstStyle/>
          <a:p>
            <a:r>
              <a:rPr lang="en-US" altLang="zh-CN" sz="2000" dirty="0" err="1">
                <a:latin typeface="+mn-lt"/>
                <a:ea typeface="+mn-ea"/>
              </a:rPr>
              <a:t>Seq</a:t>
            </a:r>
            <a:r>
              <a:rPr lang="en-US" altLang="zh-CN" sz="2000" dirty="0">
                <a:latin typeface="+mn-lt"/>
                <a:ea typeface="+mn-ea"/>
              </a:rPr>
              <a:t>#: 0</a:t>
            </a:r>
            <a:endParaRPr lang="zh-CN" altLang="en-US" sz="2000" dirty="0">
              <a:latin typeface="+mn-lt"/>
              <a:ea typeface="+mn-ea"/>
            </a:endParaRPr>
          </a:p>
        </p:txBody>
      </p:sp>
      <p:sp>
        <p:nvSpPr>
          <p:cNvPr id="47" name="文本框 46"/>
          <p:cNvSpPr txBox="1"/>
          <p:nvPr/>
        </p:nvSpPr>
        <p:spPr>
          <a:xfrm>
            <a:off x="4398304" y="3294117"/>
            <a:ext cx="1026243" cy="400110"/>
          </a:xfrm>
          <a:prstGeom prst="rect">
            <a:avLst/>
          </a:prstGeom>
          <a:noFill/>
          <a:ln>
            <a:noFill/>
          </a:ln>
        </p:spPr>
        <p:txBody>
          <a:bodyPr wrap="none" rtlCol="0">
            <a:spAutoFit/>
          </a:bodyPr>
          <a:lstStyle/>
          <a:p>
            <a:r>
              <a:rPr lang="en-US" altLang="zh-CN" sz="2000" dirty="0" err="1">
                <a:latin typeface="+mn-lt"/>
                <a:ea typeface="+mn-ea"/>
              </a:rPr>
              <a:t>Seq</a:t>
            </a:r>
            <a:r>
              <a:rPr lang="en-US" altLang="zh-CN" sz="2000" dirty="0">
                <a:latin typeface="+mn-lt"/>
                <a:ea typeface="+mn-ea"/>
              </a:rPr>
              <a:t>#: 10</a:t>
            </a:r>
            <a:endParaRPr lang="zh-CN" altLang="en-US" sz="2000" dirty="0">
              <a:latin typeface="+mn-lt"/>
              <a:ea typeface="+mn-ea"/>
            </a:endParaRPr>
          </a:p>
        </p:txBody>
      </p:sp>
      <p:sp>
        <p:nvSpPr>
          <p:cNvPr id="48" name="文本框 47"/>
          <p:cNvSpPr txBox="1"/>
          <p:nvPr/>
        </p:nvSpPr>
        <p:spPr>
          <a:xfrm>
            <a:off x="7446664" y="3285546"/>
            <a:ext cx="1026243" cy="400110"/>
          </a:xfrm>
          <a:prstGeom prst="rect">
            <a:avLst/>
          </a:prstGeom>
          <a:noFill/>
          <a:ln>
            <a:noFill/>
          </a:ln>
        </p:spPr>
        <p:txBody>
          <a:bodyPr wrap="none" rtlCol="0">
            <a:spAutoFit/>
          </a:bodyPr>
          <a:lstStyle/>
          <a:p>
            <a:r>
              <a:rPr lang="en-US" altLang="zh-CN" sz="2000" dirty="0" err="1">
                <a:latin typeface="+mn-lt"/>
                <a:ea typeface="+mn-ea"/>
              </a:rPr>
              <a:t>Seq</a:t>
            </a:r>
            <a:r>
              <a:rPr lang="en-US" altLang="zh-CN" sz="2000" dirty="0">
                <a:latin typeface="+mn-lt"/>
                <a:ea typeface="+mn-ea"/>
              </a:rPr>
              <a:t>#: 20</a:t>
            </a:r>
            <a:endParaRPr lang="zh-CN" altLang="en-US" sz="2000" dirty="0">
              <a:latin typeface="+mn-lt"/>
              <a:ea typeface="+mn-ea"/>
            </a:endParaRPr>
          </a:p>
        </p:txBody>
      </p:sp>
      <p:pic>
        <p:nvPicPr>
          <p:cNvPr id="49" name="Picture 6" descr="Ev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174992" y="3910170"/>
            <a:ext cx="845496" cy="10116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0" name="动作按钮: 自定义 49">
            <a:hlinkClick r:id="" action="ppaction://noaction" highlightClick="1"/>
          </p:cNvPr>
          <p:cNvSpPr/>
          <p:nvPr/>
        </p:nvSpPr>
        <p:spPr>
          <a:xfrm>
            <a:off x="2465505" y="5102744"/>
            <a:ext cx="1438351" cy="426720"/>
          </a:xfrm>
          <a:prstGeom prst="actionButtonBlank">
            <a:avLst/>
          </a:prstGeom>
          <a:pattFill prst="dkVert">
            <a:fgClr>
              <a:schemeClr val="accent1">
                <a:lumMod val="50000"/>
                <a:lumOff val="50000"/>
              </a:schemeClr>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51" name="动作按钮: 自定义 50">
            <a:hlinkClick r:id="" action="ppaction://noaction" highlightClick="1"/>
          </p:cNvPr>
          <p:cNvSpPr/>
          <p:nvPr/>
        </p:nvSpPr>
        <p:spPr>
          <a:xfrm>
            <a:off x="1765335" y="5102744"/>
            <a:ext cx="701920" cy="426720"/>
          </a:xfrm>
          <a:prstGeom prst="actionButtonBlank">
            <a:avLst/>
          </a:prstGeom>
          <a:pattFill prst="pct30">
            <a:fgClr>
              <a:schemeClr val="accent2"/>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52" name="文本框 51"/>
          <p:cNvSpPr txBox="1"/>
          <p:nvPr/>
        </p:nvSpPr>
        <p:spPr>
          <a:xfrm>
            <a:off x="2887965" y="5148504"/>
            <a:ext cx="593431" cy="400110"/>
          </a:xfrm>
          <a:prstGeom prst="rect">
            <a:avLst/>
          </a:prstGeom>
          <a:noFill/>
          <a:ln>
            <a:noFill/>
          </a:ln>
        </p:spPr>
        <p:txBody>
          <a:bodyPr wrap="none" rtlCol="0">
            <a:spAutoFit/>
          </a:bodyPr>
          <a:lstStyle/>
          <a:p>
            <a:pPr algn="ctr"/>
            <a:r>
              <a:rPr lang="en-US" altLang="zh-CN" sz="2000" dirty="0">
                <a:latin typeface="+mn-lt"/>
                <a:ea typeface="+mn-ea"/>
              </a:rPr>
              <a:t>data</a:t>
            </a:r>
            <a:endParaRPr lang="zh-CN" altLang="en-US" sz="2000" dirty="0">
              <a:latin typeface="+mn-lt"/>
              <a:ea typeface="+mn-ea"/>
            </a:endParaRPr>
          </a:p>
        </p:txBody>
      </p:sp>
      <p:sp>
        <p:nvSpPr>
          <p:cNvPr id="53" name="文本框 52"/>
          <p:cNvSpPr txBox="1"/>
          <p:nvPr/>
        </p:nvSpPr>
        <p:spPr>
          <a:xfrm>
            <a:off x="1757228" y="5136974"/>
            <a:ext cx="700169" cy="338554"/>
          </a:xfrm>
          <a:prstGeom prst="rect">
            <a:avLst/>
          </a:prstGeom>
          <a:noFill/>
          <a:ln>
            <a:noFill/>
          </a:ln>
        </p:spPr>
        <p:txBody>
          <a:bodyPr wrap="square" rtlCol="0">
            <a:spAutoFit/>
          </a:bodyPr>
          <a:lstStyle/>
          <a:p>
            <a:pPr algn="ctr"/>
            <a:r>
              <a:rPr lang="en-US" altLang="zh-CN" sz="1600" b="1" dirty="0">
                <a:latin typeface="+mn-lt"/>
                <a:ea typeface="+mn-ea"/>
              </a:rPr>
              <a:t>TCP</a:t>
            </a:r>
            <a:endParaRPr lang="zh-CN" altLang="en-US" sz="1600" b="1" dirty="0">
              <a:latin typeface="+mn-lt"/>
              <a:ea typeface="+mn-ea"/>
            </a:endParaRPr>
          </a:p>
        </p:txBody>
      </p:sp>
      <p:sp>
        <p:nvSpPr>
          <p:cNvPr id="54" name="动作按钮: 自定义 53">
            <a:hlinkClick r:id="" action="ppaction://noaction" highlightClick="1"/>
          </p:cNvPr>
          <p:cNvSpPr/>
          <p:nvPr/>
        </p:nvSpPr>
        <p:spPr>
          <a:xfrm>
            <a:off x="3914835" y="5100789"/>
            <a:ext cx="504135" cy="426720"/>
          </a:xfrm>
          <a:prstGeom prst="actionButtonBlank">
            <a:avLst/>
          </a:prstGeom>
          <a:pattFill prst="dkHorz">
            <a:fgClr>
              <a:schemeClr val="bg2">
                <a:lumMod val="60000"/>
                <a:lumOff val="40000"/>
              </a:schemeClr>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55" name="文本框 54"/>
          <p:cNvSpPr txBox="1"/>
          <p:nvPr/>
        </p:nvSpPr>
        <p:spPr>
          <a:xfrm>
            <a:off x="3876280" y="5136974"/>
            <a:ext cx="582211" cy="400110"/>
          </a:xfrm>
          <a:prstGeom prst="rect">
            <a:avLst/>
          </a:prstGeom>
          <a:noFill/>
          <a:ln>
            <a:noFill/>
          </a:ln>
        </p:spPr>
        <p:txBody>
          <a:bodyPr wrap="none" rtlCol="0">
            <a:spAutoFit/>
          </a:bodyPr>
          <a:lstStyle/>
          <a:p>
            <a:pPr algn="ctr"/>
            <a:r>
              <a:rPr lang="en-US" altLang="zh-CN" sz="2000" dirty="0">
                <a:latin typeface="+mn-lt"/>
                <a:ea typeface="+mn-ea"/>
              </a:rPr>
              <a:t>mac</a:t>
            </a:r>
            <a:endParaRPr lang="zh-CN" altLang="en-US" sz="2000" dirty="0">
              <a:latin typeface="+mn-lt"/>
              <a:ea typeface="+mn-ea"/>
            </a:endParaRPr>
          </a:p>
        </p:txBody>
      </p:sp>
      <p:sp>
        <p:nvSpPr>
          <p:cNvPr id="56" name="动作按钮: 自定义 55">
            <a:hlinkClick r:id="" action="ppaction://noaction" highlightClick="1"/>
          </p:cNvPr>
          <p:cNvSpPr/>
          <p:nvPr/>
        </p:nvSpPr>
        <p:spPr>
          <a:xfrm>
            <a:off x="5396539" y="5114274"/>
            <a:ext cx="1438351" cy="426720"/>
          </a:xfrm>
          <a:prstGeom prst="actionButtonBlank">
            <a:avLst/>
          </a:prstGeom>
          <a:pattFill prst="dkVert">
            <a:fgClr>
              <a:schemeClr val="accent1">
                <a:lumMod val="50000"/>
                <a:lumOff val="50000"/>
              </a:schemeClr>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57" name="动作按钮: 自定义 56">
            <a:hlinkClick r:id="" action="ppaction://noaction" highlightClick="1"/>
          </p:cNvPr>
          <p:cNvSpPr/>
          <p:nvPr/>
        </p:nvSpPr>
        <p:spPr>
          <a:xfrm>
            <a:off x="4696369" y="5114274"/>
            <a:ext cx="701920" cy="426720"/>
          </a:xfrm>
          <a:prstGeom prst="actionButtonBlank">
            <a:avLst/>
          </a:prstGeom>
          <a:pattFill prst="pct30">
            <a:fgClr>
              <a:schemeClr val="accent2"/>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58" name="文本框 57"/>
          <p:cNvSpPr txBox="1"/>
          <p:nvPr/>
        </p:nvSpPr>
        <p:spPr>
          <a:xfrm>
            <a:off x="5818999" y="5160034"/>
            <a:ext cx="593431" cy="400110"/>
          </a:xfrm>
          <a:prstGeom prst="rect">
            <a:avLst/>
          </a:prstGeom>
          <a:noFill/>
          <a:ln>
            <a:noFill/>
          </a:ln>
        </p:spPr>
        <p:txBody>
          <a:bodyPr wrap="none" rtlCol="0">
            <a:spAutoFit/>
          </a:bodyPr>
          <a:lstStyle/>
          <a:p>
            <a:pPr algn="ctr"/>
            <a:r>
              <a:rPr lang="en-US" altLang="zh-CN" sz="2000" dirty="0">
                <a:latin typeface="+mn-lt"/>
                <a:ea typeface="+mn-ea"/>
              </a:rPr>
              <a:t>data</a:t>
            </a:r>
            <a:endParaRPr lang="zh-CN" altLang="en-US" sz="2000" dirty="0">
              <a:latin typeface="+mn-lt"/>
              <a:ea typeface="+mn-ea"/>
            </a:endParaRPr>
          </a:p>
        </p:txBody>
      </p:sp>
      <p:sp>
        <p:nvSpPr>
          <p:cNvPr id="59" name="文本框 58"/>
          <p:cNvSpPr txBox="1"/>
          <p:nvPr/>
        </p:nvSpPr>
        <p:spPr>
          <a:xfrm>
            <a:off x="4688262" y="5148504"/>
            <a:ext cx="700169" cy="338554"/>
          </a:xfrm>
          <a:prstGeom prst="rect">
            <a:avLst/>
          </a:prstGeom>
          <a:noFill/>
          <a:ln>
            <a:noFill/>
          </a:ln>
        </p:spPr>
        <p:txBody>
          <a:bodyPr wrap="square" rtlCol="0">
            <a:spAutoFit/>
          </a:bodyPr>
          <a:lstStyle/>
          <a:p>
            <a:pPr algn="ctr"/>
            <a:r>
              <a:rPr lang="en-US" altLang="zh-CN" sz="1600" b="1" dirty="0">
                <a:latin typeface="+mn-lt"/>
                <a:ea typeface="+mn-ea"/>
              </a:rPr>
              <a:t>TCP</a:t>
            </a:r>
            <a:endParaRPr lang="zh-CN" altLang="en-US" sz="1600" b="1" dirty="0">
              <a:latin typeface="+mn-lt"/>
              <a:ea typeface="+mn-ea"/>
            </a:endParaRPr>
          </a:p>
        </p:txBody>
      </p:sp>
      <p:sp>
        <p:nvSpPr>
          <p:cNvPr id="60" name="动作按钮: 自定义 59">
            <a:hlinkClick r:id="" action="ppaction://noaction" highlightClick="1"/>
          </p:cNvPr>
          <p:cNvSpPr/>
          <p:nvPr/>
        </p:nvSpPr>
        <p:spPr>
          <a:xfrm>
            <a:off x="6845869" y="5112319"/>
            <a:ext cx="504135" cy="426720"/>
          </a:xfrm>
          <a:prstGeom prst="actionButtonBlank">
            <a:avLst/>
          </a:prstGeom>
          <a:pattFill prst="dkHorz">
            <a:fgClr>
              <a:schemeClr val="bg2">
                <a:lumMod val="60000"/>
                <a:lumOff val="40000"/>
              </a:schemeClr>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61" name="文本框 60"/>
          <p:cNvSpPr txBox="1"/>
          <p:nvPr/>
        </p:nvSpPr>
        <p:spPr>
          <a:xfrm>
            <a:off x="6807314" y="5148504"/>
            <a:ext cx="582211" cy="400110"/>
          </a:xfrm>
          <a:prstGeom prst="rect">
            <a:avLst/>
          </a:prstGeom>
          <a:noFill/>
          <a:ln>
            <a:noFill/>
          </a:ln>
        </p:spPr>
        <p:txBody>
          <a:bodyPr wrap="none" rtlCol="0">
            <a:spAutoFit/>
          </a:bodyPr>
          <a:lstStyle/>
          <a:p>
            <a:pPr algn="ctr"/>
            <a:r>
              <a:rPr lang="en-US" altLang="zh-CN" sz="2000" dirty="0">
                <a:latin typeface="+mn-lt"/>
                <a:ea typeface="+mn-ea"/>
              </a:rPr>
              <a:t>mac</a:t>
            </a:r>
            <a:endParaRPr lang="zh-CN" altLang="en-US" sz="2000" dirty="0">
              <a:latin typeface="+mn-lt"/>
              <a:ea typeface="+mn-ea"/>
            </a:endParaRPr>
          </a:p>
        </p:txBody>
      </p:sp>
      <p:sp>
        <p:nvSpPr>
          <p:cNvPr id="62" name="动作按钮: 自定义 61">
            <a:hlinkClick r:id="" action="ppaction://noaction" highlightClick="1"/>
          </p:cNvPr>
          <p:cNvSpPr/>
          <p:nvPr/>
        </p:nvSpPr>
        <p:spPr>
          <a:xfrm>
            <a:off x="8523607" y="5122516"/>
            <a:ext cx="1438351" cy="426720"/>
          </a:xfrm>
          <a:prstGeom prst="actionButtonBlank">
            <a:avLst/>
          </a:prstGeom>
          <a:pattFill prst="dkVert">
            <a:fgClr>
              <a:schemeClr val="accent1">
                <a:lumMod val="50000"/>
                <a:lumOff val="50000"/>
              </a:schemeClr>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63" name="动作按钮: 自定义 62">
            <a:hlinkClick r:id="" action="ppaction://noaction" highlightClick="1"/>
          </p:cNvPr>
          <p:cNvSpPr/>
          <p:nvPr/>
        </p:nvSpPr>
        <p:spPr>
          <a:xfrm>
            <a:off x="7823437" y="5122516"/>
            <a:ext cx="701920" cy="426720"/>
          </a:xfrm>
          <a:prstGeom prst="actionButtonBlank">
            <a:avLst/>
          </a:prstGeom>
          <a:pattFill prst="pct30">
            <a:fgClr>
              <a:schemeClr val="accent2"/>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64" name="文本框 63"/>
          <p:cNvSpPr txBox="1"/>
          <p:nvPr/>
        </p:nvSpPr>
        <p:spPr>
          <a:xfrm>
            <a:off x="8946067" y="5168276"/>
            <a:ext cx="593431" cy="400110"/>
          </a:xfrm>
          <a:prstGeom prst="rect">
            <a:avLst/>
          </a:prstGeom>
          <a:noFill/>
          <a:ln>
            <a:noFill/>
          </a:ln>
        </p:spPr>
        <p:txBody>
          <a:bodyPr wrap="none" rtlCol="0">
            <a:spAutoFit/>
          </a:bodyPr>
          <a:lstStyle/>
          <a:p>
            <a:pPr algn="ctr"/>
            <a:r>
              <a:rPr lang="en-US" altLang="zh-CN" sz="2000" dirty="0">
                <a:latin typeface="+mn-lt"/>
                <a:ea typeface="+mn-ea"/>
              </a:rPr>
              <a:t>data</a:t>
            </a:r>
            <a:endParaRPr lang="zh-CN" altLang="en-US" sz="2000" dirty="0">
              <a:latin typeface="+mn-lt"/>
              <a:ea typeface="+mn-ea"/>
            </a:endParaRPr>
          </a:p>
        </p:txBody>
      </p:sp>
      <p:sp>
        <p:nvSpPr>
          <p:cNvPr id="65" name="文本框 64"/>
          <p:cNvSpPr txBox="1"/>
          <p:nvPr/>
        </p:nvSpPr>
        <p:spPr>
          <a:xfrm>
            <a:off x="7815330" y="5156746"/>
            <a:ext cx="700169" cy="338554"/>
          </a:xfrm>
          <a:prstGeom prst="rect">
            <a:avLst/>
          </a:prstGeom>
          <a:noFill/>
          <a:ln>
            <a:noFill/>
          </a:ln>
        </p:spPr>
        <p:txBody>
          <a:bodyPr wrap="square" rtlCol="0">
            <a:spAutoFit/>
          </a:bodyPr>
          <a:lstStyle/>
          <a:p>
            <a:pPr algn="ctr"/>
            <a:r>
              <a:rPr lang="en-US" altLang="zh-CN" sz="1600" b="1" dirty="0">
                <a:latin typeface="+mn-lt"/>
                <a:ea typeface="+mn-ea"/>
              </a:rPr>
              <a:t>TCP</a:t>
            </a:r>
            <a:endParaRPr lang="zh-CN" altLang="en-US" sz="1600" b="1" dirty="0">
              <a:latin typeface="+mn-lt"/>
              <a:ea typeface="+mn-ea"/>
            </a:endParaRPr>
          </a:p>
        </p:txBody>
      </p:sp>
      <p:sp>
        <p:nvSpPr>
          <p:cNvPr id="66" name="动作按钮: 自定义 65">
            <a:hlinkClick r:id="" action="ppaction://noaction" highlightClick="1"/>
          </p:cNvPr>
          <p:cNvSpPr/>
          <p:nvPr/>
        </p:nvSpPr>
        <p:spPr>
          <a:xfrm>
            <a:off x="9972937" y="5120561"/>
            <a:ext cx="504135" cy="426720"/>
          </a:xfrm>
          <a:prstGeom prst="actionButtonBlank">
            <a:avLst/>
          </a:prstGeom>
          <a:pattFill prst="dkHorz">
            <a:fgClr>
              <a:schemeClr val="bg2">
                <a:lumMod val="60000"/>
                <a:lumOff val="40000"/>
              </a:schemeClr>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67" name="文本框 66"/>
          <p:cNvSpPr txBox="1"/>
          <p:nvPr/>
        </p:nvSpPr>
        <p:spPr>
          <a:xfrm>
            <a:off x="9934382" y="5156746"/>
            <a:ext cx="582211" cy="400110"/>
          </a:xfrm>
          <a:prstGeom prst="rect">
            <a:avLst/>
          </a:prstGeom>
          <a:noFill/>
          <a:ln>
            <a:noFill/>
          </a:ln>
        </p:spPr>
        <p:txBody>
          <a:bodyPr wrap="none" rtlCol="0">
            <a:spAutoFit/>
          </a:bodyPr>
          <a:lstStyle/>
          <a:p>
            <a:pPr algn="ctr"/>
            <a:r>
              <a:rPr lang="en-US" altLang="zh-CN" sz="2000" dirty="0">
                <a:latin typeface="+mn-lt"/>
                <a:ea typeface="+mn-ea"/>
              </a:rPr>
              <a:t>mac</a:t>
            </a:r>
            <a:endParaRPr lang="zh-CN" altLang="en-US" sz="2000" dirty="0">
              <a:latin typeface="+mn-lt"/>
              <a:ea typeface="+mn-ea"/>
            </a:endParaRPr>
          </a:p>
        </p:txBody>
      </p:sp>
      <p:sp>
        <p:nvSpPr>
          <p:cNvPr id="68" name="文本框 67"/>
          <p:cNvSpPr txBox="1"/>
          <p:nvPr/>
        </p:nvSpPr>
        <p:spPr>
          <a:xfrm>
            <a:off x="1469008" y="4571779"/>
            <a:ext cx="1026243" cy="400110"/>
          </a:xfrm>
          <a:prstGeom prst="rect">
            <a:avLst/>
          </a:prstGeom>
          <a:noFill/>
          <a:ln>
            <a:noFill/>
          </a:ln>
        </p:spPr>
        <p:txBody>
          <a:bodyPr wrap="none" rtlCol="0">
            <a:spAutoFit/>
          </a:bodyPr>
          <a:lstStyle/>
          <a:p>
            <a:r>
              <a:rPr lang="en-US" altLang="zh-CN" sz="2000" dirty="0" err="1">
                <a:solidFill>
                  <a:schemeClr val="accent2"/>
                </a:solidFill>
                <a:latin typeface="+mn-lt"/>
                <a:ea typeface="+mn-ea"/>
              </a:rPr>
              <a:t>Seq</a:t>
            </a:r>
            <a:r>
              <a:rPr lang="en-US" altLang="zh-CN" sz="2000" dirty="0">
                <a:solidFill>
                  <a:schemeClr val="accent2"/>
                </a:solidFill>
                <a:latin typeface="+mn-lt"/>
                <a:ea typeface="+mn-ea"/>
              </a:rPr>
              <a:t>#: 10</a:t>
            </a:r>
            <a:endParaRPr lang="zh-CN" altLang="en-US" sz="2000" dirty="0">
              <a:solidFill>
                <a:schemeClr val="accent2"/>
              </a:solidFill>
              <a:latin typeface="+mn-lt"/>
              <a:ea typeface="+mn-ea"/>
            </a:endParaRPr>
          </a:p>
        </p:txBody>
      </p:sp>
      <p:sp>
        <p:nvSpPr>
          <p:cNvPr id="69" name="文本框 68"/>
          <p:cNvSpPr txBox="1"/>
          <p:nvPr/>
        </p:nvSpPr>
        <p:spPr>
          <a:xfrm>
            <a:off x="4454646" y="4571779"/>
            <a:ext cx="909223" cy="400110"/>
          </a:xfrm>
          <a:prstGeom prst="rect">
            <a:avLst/>
          </a:prstGeom>
          <a:noFill/>
          <a:ln>
            <a:noFill/>
          </a:ln>
        </p:spPr>
        <p:txBody>
          <a:bodyPr wrap="none" rtlCol="0">
            <a:spAutoFit/>
          </a:bodyPr>
          <a:lstStyle/>
          <a:p>
            <a:r>
              <a:rPr lang="en-US" altLang="zh-CN" sz="2000" dirty="0" err="1">
                <a:solidFill>
                  <a:schemeClr val="accent2"/>
                </a:solidFill>
                <a:latin typeface="+mn-lt"/>
                <a:ea typeface="+mn-ea"/>
              </a:rPr>
              <a:t>Seq</a:t>
            </a:r>
            <a:r>
              <a:rPr lang="en-US" altLang="zh-CN" sz="2000" dirty="0">
                <a:solidFill>
                  <a:schemeClr val="accent2"/>
                </a:solidFill>
                <a:latin typeface="+mn-lt"/>
                <a:ea typeface="+mn-ea"/>
              </a:rPr>
              <a:t>#: 0</a:t>
            </a:r>
            <a:endParaRPr lang="zh-CN" altLang="en-US" sz="2000" dirty="0">
              <a:solidFill>
                <a:schemeClr val="accent2"/>
              </a:solidFill>
              <a:latin typeface="+mn-lt"/>
              <a:ea typeface="+mn-ea"/>
            </a:endParaRPr>
          </a:p>
        </p:txBody>
      </p:sp>
      <p:sp>
        <p:nvSpPr>
          <p:cNvPr id="70" name="文本框 69"/>
          <p:cNvSpPr txBox="1"/>
          <p:nvPr/>
        </p:nvSpPr>
        <p:spPr>
          <a:xfrm>
            <a:off x="7500787" y="4607886"/>
            <a:ext cx="1026243" cy="400110"/>
          </a:xfrm>
          <a:prstGeom prst="rect">
            <a:avLst/>
          </a:prstGeom>
          <a:noFill/>
          <a:ln>
            <a:noFill/>
          </a:ln>
        </p:spPr>
        <p:txBody>
          <a:bodyPr wrap="none" rtlCol="0">
            <a:spAutoFit/>
          </a:bodyPr>
          <a:lstStyle/>
          <a:p>
            <a:r>
              <a:rPr lang="en-US" altLang="zh-CN" sz="2000" dirty="0" err="1">
                <a:latin typeface="+mn-lt"/>
                <a:ea typeface="+mn-ea"/>
              </a:rPr>
              <a:t>Seq</a:t>
            </a:r>
            <a:r>
              <a:rPr lang="en-US" altLang="zh-CN" sz="2000" dirty="0">
                <a:latin typeface="+mn-lt"/>
                <a:ea typeface="+mn-ea"/>
              </a:rPr>
              <a:t>#: 20</a:t>
            </a:r>
            <a:endParaRPr lang="zh-CN" altLang="en-US" sz="2000" dirty="0">
              <a:latin typeface="+mn-lt"/>
              <a:ea typeface="+mn-ea"/>
            </a:endParaRPr>
          </a:p>
        </p:txBody>
      </p:sp>
      <p:cxnSp>
        <p:nvCxnSpPr>
          <p:cNvPr id="74" name="直接箭头连接符 73"/>
          <p:cNvCxnSpPr>
            <a:stCxn id="45" idx="2"/>
            <a:endCxn id="68" idx="0"/>
          </p:cNvCxnSpPr>
          <p:nvPr/>
        </p:nvCxnSpPr>
        <p:spPr bwMode="auto">
          <a:xfrm>
            <a:off x="1978613" y="3682697"/>
            <a:ext cx="3517" cy="889082"/>
          </a:xfrm>
          <a:prstGeom prst="straightConnector1">
            <a:avLst/>
          </a:prstGeom>
          <a:solidFill>
            <a:schemeClr val="accent1"/>
          </a:solidFill>
          <a:ln w="38100" cap="flat" cmpd="sng" algn="ctr">
            <a:solidFill>
              <a:schemeClr val="accent2"/>
            </a:solidFill>
            <a:prstDash val="sysDash"/>
            <a:round/>
            <a:headEnd type="none" w="med" len="med"/>
            <a:tailEnd type="stealth" w="lg" len="lg"/>
          </a:ln>
          <a:effectLst/>
        </p:spPr>
      </p:cxnSp>
      <p:cxnSp>
        <p:nvCxnSpPr>
          <p:cNvPr id="75" name="直接箭头连接符 74"/>
          <p:cNvCxnSpPr>
            <a:stCxn id="47" idx="2"/>
            <a:endCxn id="69" idx="0"/>
          </p:cNvCxnSpPr>
          <p:nvPr/>
        </p:nvCxnSpPr>
        <p:spPr bwMode="auto">
          <a:xfrm flipH="1">
            <a:off x="4909257" y="3694227"/>
            <a:ext cx="2168" cy="877552"/>
          </a:xfrm>
          <a:prstGeom prst="straightConnector1">
            <a:avLst/>
          </a:prstGeom>
          <a:solidFill>
            <a:schemeClr val="accent1"/>
          </a:solidFill>
          <a:ln w="38100" cap="flat" cmpd="sng" algn="ctr">
            <a:solidFill>
              <a:schemeClr val="accent2"/>
            </a:solidFill>
            <a:prstDash val="sysDash"/>
            <a:round/>
            <a:headEnd type="none" w="med" len="med"/>
            <a:tailEnd type="stealth" w="lg" len="lg"/>
          </a:ln>
          <a:effectLst/>
        </p:spPr>
      </p:cxnSp>
      <p:sp>
        <p:nvSpPr>
          <p:cNvPr id="80" name="文本框 79"/>
          <p:cNvSpPr txBox="1"/>
          <p:nvPr/>
        </p:nvSpPr>
        <p:spPr>
          <a:xfrm>
            <a:off x="2638389" y="5976283"/>
            <a:ext cx="4047455" cy="707886"/>
          </a:xfrm>
          <a:prstGeom prst="rect">
            <a:avLst/>
          </a:prstGeom>
          <a:noFill/>
          <a:ln>
            <a:noFill/>
          </a:ln>
        </p:spPr>
        <p:txBody>
          <a:bodyPr wrap="none" rtlCol="0">
            <a:spAutoFit/>
          </a:bodyPr>
          <a:lstStyle/>
          <a:p>
            <a:pPr algn="ctr"/>
            <a:r>
              <a:rPr lang="en-US" altLang="zh-CN" sz="2000" b="1" dirty="0">
                <a:solidFill>
                  <a:schemeClr val="accent2"/>
                </a:solidFill>
                <a:latin typeface="+mn-lt"/>
                <a:ea typeface="+mn-ea"/>
              </a:rPr>
              <a:t>Reordered (TCP header not encrypted)</a:t>
            </a:r>
          </a:p>
          <a:p>
            <a:pPr algn="ctr"/>
            <a:r>
              <a:rPr lang="en-US" altLang="zh-CN" sz="2000" b="1" dirty="0">
                <a:solidFill>
                  <a:schemeClr val="accent2"/>
                </a:solidFill>
                <a:latin typeface="+mn-lt"/>
                <a:ea typeface="+mn-ea"/>
              </a:rPr>
              <a:t>Wrong data received</a:t>
            </a:r>
            <a:endParaRPr lang="zh-CN" altLang="en-US" sz="2000" b="1" dirty="0">
              <a:solidFill>
                <a:schemeClr val="accent2"/>
              </a:solidFill>
              <a:latin typeface="+mn-lt"/>
              <a:ea typeface="+mn-ea"/>
            </a:endParaRPr>
          </a:p>
        </p:txBody>
      </p:sp>
      <p:sp>
        <p:nvSpPr>
          <p:cNvPr id="83" name="左大括号 82"/>
          <p:cNvSpPr/>
          <p:nvPr/>
        </p:nvSpPr>
        <p:spPr bwMode="auto">
          <a:xfrm rot="16200000">
            <a:off x="4385952" y="2966222"/>
            <a:ext cx="364974" cy="5864699"/>
          </a:xfrm>
          <a:prstGeom prst="leftBrace">
            <a:avLst>
              <a:gd name="adj1" fmla="val 29774"/>
              <a:gd name="adj2" fmla="val 50000"/>
            </a:avLst>
          </a:prstGeom>
          <a:noFill/>
          <a:ln w="2857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p>
        </p:txBody>
      </p:sp>
      <p:sp>
        <p:nvSpPr>
          <p:cNvPr id="12" name="左中括号 11"/>
          <p:cNvSpPr/>
          <p:nvPr/>
        </p:nvSpPr>
        <p:spPr bwMode="auto">
          <a:xfrm rot="5400000">
            <a:off x="3417687" y="4004981"/>
            <a:ext cx="50835" cy="1955201"/>
          </a:xfrm>
          <a:prstGeom prst="leftBracket">
            <a:avLst>
              <a:gd name="adj" fmla="val 85256"/>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p>
        </p:txBody>
      </p:sp>
      <p:sp>
        <p:nvSpPr>
          <p:cNvPr id="71" name="左中括号 70"/>
          <p:cNvSpPr/>
          <p:nvPr/>
        </p:nvSpPr>
        <p:spPr bwMode="auto">
          <a:xfrm rot="5400000">
            <a:off x="6352630" y="4013549"/>
            <a:ext cx="50835" cy="1955201"/>
          </a:xfrm>
          <a:prstGeom prst="leftBracket">
            <a:avLst>
              <a:gd name="adj" fmla="val 85256"/>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p>
        </p:txBody>
      </p:sp>
      <p:sp>
        <p:nvSpPr>
          <p:cNvPr id="72" name="左中括号 71"/>
          <p:cNvSpPr/>
          <p:nvPr/>
        </p:nvSpPr>
        <p:spPr bwMode="auto">
          <a:xfrm rot="5400000">
            <a:off x="9475790" y="4004979"/>
            <a:ext cx="50835" cy="1955201"/>
          </a:xfrm>
          <a:prstGeom prst="leftBracket">
            <a:avLst>
              <a:gd name="adj" fmla="val 85256"/>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p>
        </p:txBody>
      </p:sp>
      <p:sp>
        <p:nvSpPr>
          <p:cNvPr id="73" name="左中括号 72"/>
          <p:cNvSpPr/>
          <p:nvPr/>
        </p:nvSpPr>
        <p:spPr bwMode="auto">
          <a:xfrm rot="5400000">
            <a:off x="9059445" y="5252092"/>
            <a:ext cx="50835" cy="1955201"/>
          </a:xfrm>
          <a:prstGeom prst="leftBracket">
            <a:avLst>
              <a:gd name="adj" fmla="val 85256"/>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p>
        </p:txBody>
      </p:sp>
      <p:sp>
        <p:nvSpPr>
          <p:cNvPr id="76" name="文本框 75"/>
          <p:cNvSpPr txBox="1"/>
          <p:nvPr/>
        </p:nvSpPr>
        <p:spPr>
          <a:xfrm>
            <a:off x="8424264" y="6250870"/>
            <a:ext cx="1109599" cy="400110"/>
          </a:xfrm>
          <a:prstGeom prst="rect">
            <a:avLst/>
          </a:prstGeom>
          <a:noFill/>
          <a:ln>
            <a:noFill/>
          </a:ln>
        </p:spPr>
        <p:txBody>
          <a:bodyPr wrap="none" rtlCol="0">
            <a:spAutoFit/>
          </a:bodyPr>
          <a:lstStyle/>
          <a:p>
            <a:r>
              <a:rPr lang="en-US" altLang="zh-CN" sz="2000" dirty="0">
                <a:latin typeface="+mn-lt"/>
                <a:ea typeface="+mn-ea"/>
              </a:rPr>
              <a:t>encrypted</a:t>
            </a:r>
            <a:endParaRPr lang="zh-CN" altLang="en-US" sz="2000" dirty="0">
              <a:latin typeface="+mn-lt"/>
              <a:ea typeface="+mn-ea"/>
            </a:endParaRPr>
          </a:p>
        </p:txBody>
      </p:sp>
    </p:spTree>
    <p:extLst>
      <p:ext uri="{BB962C8B-B14F-4D97-AF65-F5344CB8AC3E}">
        <p14:creationId xmlns:p14="http://schemas.microsoft.com/office/powerpoint/2010/main" val="3427549144"/>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5" name="Rectangle 2"/>
          <p:cNvSpPr>
            <a:spLocks noGrp="1" noChangeArrowheads="1"/>
          </p:cNvSpPr>
          <p:nvPr>
            <p:ph type="title"/>
          </p:nvPr>
        </p:nvSpPr>
        <p:spPr/>
        <p:txBody>
          <a:bodyPr/>
          <a:lstStyle/>
          <a:p>
            <a:r>
              <a:rPr lang="en-US" dirty="0"/>
              <a:t>Solution: sequence numbers</a:t>
            </a:r>
          </a:p>
        </p:txBody>
      </p:sp>
      <p:sp>
        <p:nvSpPr>
          <p:cNvPr id="3" name="灯片编号占位符 2"/>
          <p:cNvSpPr>
            <a:spLocks noGrp="1"/>
          </p:cNvSpPr>
          <p:nvPr>
            <p:ph type="sldNum" sz="quarter" idx="12"/>
          </p:nvPr>
        </p:nvSpPr>
        <p:spPr/>
        <p:txBody>
          <a:bodyPr/>
          <a:lstStyle/>
          <a:p>
            <a:pPr>
              <a:defRPr/>
            </a:pPr>
            <a:fld id="{8DE895D9-91D8-4958-BB05-9803D63D1C8A}" type="slidenum">
              <a:rPr lang="en-US" altLang="zh-CN" smtClean="0"/>
              <a:pPr>
                <a:defRPr/>
              </a:pPr>
              <a:t>142</a:t>
            </a:fld>
            <a:endParaRPr lang="en-US" altLang="zh-CN" dirty="0"/>
          </a:p>
        </p:txBody>
      </p:sp>
      <p:sp>
        <p:nvSpPr>
          <p:cNvPr id="69637" name="Rectangle 3"/>
          <p:cNvSpPr>
            <a:spLocks noGrp="1" noChangeArrowheads="1"/>
          </p:cNvSpPr>
          <p:nvPr>
            <p:ph type="body" idx="4294967295"/>
          </p:nvPr>
        </p:nvSpPr>
        <p:spPr>
          <a:xfrm>
            <a:off x="1822451" y="1471614"/>
            <a:ext cx="8455025" cy="1700212"/>
          </a:xfrm>
        </p:spPr>
        <p:txBody>
          <a:bodyPr/>
          <a:lstStyle/>
          <a:p>
            <a:pPr>
              <a:defRPr/>
            </a:pPr>
            <a:r>
              <a:rPr lang="en-US" dirty="0">
                <a:ea typeface="+mn-ea"/>
                <a:cs typeface="+mn-cs"/>
              </a:rPr>
              <a:t>put </a:t>
            </a:r>
            <a:r>
              <a:rPr lang="en-US" dirty="0">
                <a:solidFill>
                  <a:schemeClr val="accent2"/>
                </a:solidFill>
                <a:ea typeface="+mn-ea"/>
                <a:cs typeface="+mn-cs"/>
              </a:rPr>
              <a:t>sequence number </a:t>
            </a:r>
            <a:r>
              <a:rPr lang="en-US" dirty="0">
                <a:ea typeface="+mn-ea"/>
                <a:cs typeface="+mn-cs"/>
              </a:rPr>
              <a:t>into MAC:</a:t>
            </a:r>
          </a:p>
          <a:p>
            <a:pPr lvl="1">
              <a:buFont typeface="Wingdings" pitchFamily="2" charset="2"/>
              <a:buChar char="§"/>
              <a:defRPr/>
            </a:pPr>
            <a:r>
              <a:rPr lang="en-US" dirty="0"/>
              <a:t>MAC = MAC(M</a:t>
            </a:r>
            <a:r>
              <a:rPr lang="en-US" baseline="-25000" dirty="0"/>
              <a:t>x</a:t>
            </a:r>
            <a:r>
              <a:rPr lang="en-US" dirty="0"/>
              <a:t>, </a:t>
            </a:r>
            <a:r>
              <a:rPr lang="en-US" dirty="0">
                <a:solidFill>
                  <a:schemeClr val="accent5"/>
                </a:solidFill>
              </a:rPr>
              <a:t>sequence </a:t>
            </a:r>
            <a:r>
              <a:rPr lang="en-US" altLang="zh-CN" dirty="0">
                <a:solidFill>
                  <a:schemeClr val="accent5"/>
                </a:solidFill>
              </a:rPr>
              <a:t>#</a:t>
            </a:r>
            <a:r>
              <a:rPr lang="en-US" dirty="0"/>
              <a:t>||data)</a:t>
            </a:r>
          </a:p>
          <a:p>
            <a:pPr lvl="1">
              <a:buFont typeface="Wingdings" pitchFamily="2" charset="2"/>
              <a:buChar char="§"/>
              <a:defRPr/>
            </a:pPr>
            <a:r>
              <a:rPr lang="en-US" dirty="0"/>
              <a:t>note: actually no sequence number field</a:t>
            </a:r>
            <a:endParaRPr lang="en-US" dirty="0">
              <a:ea typeface="+mn-ea"/>
              <a:cs typeface="+mn-cs"/>
            </a:endParaRPr>
          </a:p>
        </p:txBody>
      </p:sp>
      <p:sp>
        <p:nvSpPr>
          <p:cNvPr id="5" name="Rectangle 3"/>
          <p:cNvSpPr txBox="1">
            <a:spLocks noChangeArrowheads="1"/>
          </p:cNvSpPr>
          <p:nvPr/>
        </p:nvSpPr>
        <p:spPr bwMode="auto">
          <a:xfrm>
            <a:off x="1793876" y="3990976"/>
            <a:ext cx="8455025" cy="170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ts val="1800"/>
              </a:spcBef>
              <a:spcAft>
                <a:spcPts val="0"/>
              </a:spcAft>
              <a:buSzPct val="85000"/>
              <a:buFont typeface="Wingdings" panose="05000000000000000000" pitchFamily="2" charset="2"/>
              <a:buChar char="q"/>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75000"/>
              <a:buFont typeface="Wingdings" panose="05000000000000000000" pitchFamily="2" charset="2"/>
              <a:buChar char="ü"/>
              <a:defRPr sz="2400">
                <a:solidFill>
                  <a:schemeClr val="tx1"/>
                </a:solidFill>
                <a:latin typeface="+mn-lt"/>
                <a:ea typeface="微软雅黑" panose="020B0503020204020204" pitchFamily="34" charset="-122"/>
              </a:defRPr>
            </a:lvl2pPr>
            <a:lvl3pPr marL="1143000" indent="-228600" algn="l" rtl="0" eaLnBrk="0" fontAlgn="base" hangingPunct="0">
              <a:spcBef>
                <a:spcPct val="20000"/>
              </a:spcBef>
              <a:spcAft>
                <a:spcPct val="0"/>
              </a:spcAft>
              <a:buChar char="•"/>
              <a:defRPr sz="2000">
                <a:solidFill>
                  <a:schemeClr val="tx1"/>
                </a:solidFill>
                <a:latin typeface="+mn-lt"/>
                <a:ea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Comic Sans MS" panose="030F0702030302020204" pitchFamily="66" charset="0"/>
                <a:ea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Comic Sans MS" panose="030F0702030302020204" pitchFamily="66" charset="0"/>
                <a:ea typeface="微软雅黑" panose="020B0503020204020204" pitchFamily="34" charset="-122"/>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defRPr>
            </a:lvl9pPr>
          </a:lstStyle>
          <a:p>
            <a:pPr>
              <a:defRPr/>
            </a:pPr>
            <a:r>
              <a:rPr lang="en-US" altLang="zh-CN" kern="0" dirty="0"/>
              <a:t>If</a:t>
            </a:r>
            <a:r>
              <a:rPr lang="zh-CN" altLang="en-US" kern="0" dirty="0"/>
              <a:t> </a:t>
            </a:r>
            <a:r>
              <a:rPr lang="en-US" altLang="zh-CN" kern="0" dirty="0"/>
              <a:t>the sequence numbers in the TPC segments changed, </a:t>
            </a:r>
            <a:r>
              <a:rPr lang="en-US" altLang="zh-CN" b="1" kern="0" dirty="0">
                <a:solidFill>
                  <a:schemeClr val="accent5"/>
                </a:solidFill>
              </a:rPr>
              <a:t>such changes </a:t>
            </a:r>
            <a:r>
              <a:rPr lang="en-US" altLang="zh-CN" kern="0" dirty="0">
                <a:solidFill>
                  <a:schemeClr val="accent5"/>
                </a:solidFill>
              </a:rPr>
              <a:t>can be easily detected!</a:t>
            </a:r>
            <a:endParaRPr lang="en-US" kern="0" dirty="0">
              <a:solidFill>
                <a:schemeClr val="accent5"/>
              </a:solidFill>
            </a:endParaRPr>
          </a:p>
        </p:txBody>
      </p:sp>
    </p:spTree>
    <p:extLst>
      <p:ext uri="{BB962C8B-B14F-4D97-AF65-F5344CB8AC3E}">
        <p14:creationId xmlns:p14="http://schemas.microsoft.com/office/powerpoint/2010/main" val="299437445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5" name="Rectangle 2"/>
          <p:cNvSpPr>
            <a:spLocks noGrp="1" noChangeArrowheads="1"/>
          </p:cNvSpPr>
          <p:nvPr>
            <p:ph type="title"/>
          </p:nvPr>
        </p:nvSpPr>
        <p:spPr/>
        <p:txBody>
          <a:bodyPr/>
          <a:lstStyle/>
          <a:p>
            <a:r>
              <a:rPr lang="en-US" altLang="zh-CN" dirty="0">
                <a:solidFill>
                  <a:schemeClr val="accent2"/>
                </a:solidFill>
              </a:rPr>
              <a:t>Replay attack!</a:t>
            </a:r>
            <a:endParaRPr lang="en-US" dirty="0">
              <a:solidFill>
                <a:schemeClr val="accent2"/>
              </a:solidFill>
            </a:endParaRPr>
          </a:p>
        </p:txBody>
      </p:sp>
      <p:sp>
        <p:nvSpPr>
          <p:cNvPr id="3" name="灯片编号占位符 2"/>
          <p:cNvSpPr>
            <a:spLocks noGrp="1"/>
          </p:cNvSpPr>
          <p:nvPr>
            <p:ph type="sldNum" sz="quarter" idx="12"/>
          </p:nvPr>
        </p:nvSpPr>
        <p:spPr/>
        <p:txBody>
          <a:bodyPr/>
          <a:lstStyle/>
          <a:p>
            <a:pPr>
              <a:defRPr/>
            </a:pPr>
            <a:fld id="{8DE895D9-91D8-4958-BB05-9803D63D1C8A}" type="slidenum">
              <a:rPr lang="en-US" altLang="zh-CN" smtClean="0"/>
              <a:pPr>
                <a:defRPr/>
              </a:pPr>
              <a:t>143</a:t>
            </a:fld>
            <a:endParaRPr lang="en-US" altLang="zh-CN" dirty="0"/>
          </a:p>
        </p:txBody>
      </p:sp>
      <p:cxnSp>
        <p:nvCxnSpPr>
          <p:cNvPr id="5" name="直接连接符 4"/>
          <p:cNvCxnSpPr/>
          <p:nvPr/>
        </p:nvCxnSpPr>
        <p:spPr bwMode="auto">
          <a:xfrm flipV="1">
            <a:off x="2308860" y="3829383"/>
            <a:ext cx="7520940" cy="54769"/>
          </a:xfrm>
          <a:prstGeom prst="line">
            <a:avLst/>
          </a:prstGeom>
          <a:solidFill>
            <a:schemeClr val="accent1"/>
          </a:solidFill>
          <a:ln w="57150" cap="flat" cmpd="sng" algn="ctr">
            <a:solidFill>
              <a:schemeClr val="accent5"/>
            </a:solidFill>
            <a:prstDash val="sysDot"/>
            <a:round/>
            <a:headEnd type="none" w="med" len="med"/>
            <a:tailEnd type="stealth" w="lg" len="lg"/>
          </a:ln>
          <a:effectLst/>
        </p:spPr>
      </p:cxnSp>
      <p:sp>
        <p:nvSpPr>
          <p:cNvPr id="6" name="动作按钮: 自定义 5">
            <a:hlinkClick r:id="" action="ppaction://noaction" highlightClick="1"/>
          </p:cNvPr>
          <p:cNvSpPr/>
          <p:nvPr/>
        </p:nvSpPr>
        <p:spPr>
          <a:xfrm>
            <a:off x="2765190" y="3291052"/>
            <a:ext cx="1438351" cy="426720"/>
          </a:xfrm>
          <a:prstGeom prst="actionButtonBlank">
            <a:avLst/>
          </a:prstGeom>
          <a:pattFill prst="dkVert">
            <a:fgClr>
              <a:schemeClr val="accent1">
                <a:lumMod val="50000"/>
                <a:lumOff val="50000"/>
              </a:schemeClr>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7" name="动作按钮: 自定义 6">
            <a:hlinkClick r:id="" action="ppaction://noaction" highlightClick="1"/>
          </p:cNvPr>
          <p:cNvSpPr/>
          <p:nvPr/>
        </p:nvSpPr>
        <p:spPr>
          <a:xfrm>
            <a:off x="4203541" y="3291052"/>
            <a:ext cx="504135" cy="426720"/>
          </a:xfrm>
          <a:prstGeom prst="actionButtonBlank">
            <a:avLst/>
          </a:prstGeom>
          <a:pattFill prst="dkHorz">
            <a:fgClr>
              <a:schemeClr val="bg2">
                <a:lumMod val="60000"/>
                <a:lumOff val="40000"/>
              </a:schemeClr>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8" name="动作按钮: 自定义 7">
            <a:hlinkClick r:id="" action="ppaction://noaction" highlightClick="1"/>
          </p:cNvPr>
          <p:cNvSpPr/>
          <p:nvPr/>
        </p:nvSpPr>
        <p:spPr>
          <a:xfrm>
            <a:off x="5096910" y="3291052"/>
            <a:ext cx="1438351" cy="426720"/>
          </a:xfrm>
          <a:prstGeom prst="actionButtonBlank">
            <a:avLst/>
          </a:prstGeom>
          <a:pattFill prst="dkVert">
            <a:fgClr>
              <a:schemeClr val="accent1">
                <a:lumMod val="50000"/>
                <a:lumOff val="50000"/>
              </a:schemeClr>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9" name="动作按钮: 自定义 8">
            <a:hlinkClick r:id="" action="ppaction://noaction" highlightClick="1"/>
          </p:cNvPr>
          <p:cNvSpPr/>
          <p:nvPr/>
        </p:nvSpPr>
        <p:spPr>
          <a:xfrm>
            <a:off x="6535261" y="3291052"/>
            <a:ext cx="504135" cy="426720"/>
          </a:xfrm>
          <a:prstGeom prst="actionButtonBlank">
            <a:avLst/>
          </a:prstGeom>
          <a:pattFill prst="dkHorz">
            <a:fgClr>
              <a:schemeClr val="bg2">
                <a:lumMod val="60000"/>
                <a:lumOff val="40000"/>
              </a:schemeClr>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15" name="文本框 14"/>
          <p:cNvSpPr txBox="1"/>
          <p:nvPr/>
        </p:nvSpPr>
        <p:spPr>
          <a:xfrm>
            <a:off x="2855635" y="3336812"/>
            <a:ext cx="1257460" cy="400110"/>
          </a:xfrm>
          <a:prstGeom prst="rect">
            <a:avLst/>
          </a:prstGeom>
          <a:noFill/>
          <a:ln>
            <a:noFill/>
          </a:ln>
        </p:spPr>
        <p:txBody>
          <a:bodyPr wrap="none" rtlCol="0">
            <a:spAutoFit/>
          </a:bodyPr>
          <a:lstStyle/>
          <a:p>
            <a:pPr algn="ctr"/>
            <a:r>
              <a:rPr lang="en-US" altLang="zh-CN" sz="2000" dirty="0">
                <a:latin typeface="+mn-lt"/>
                <a:ea typeface="+mn-ea"/>
              </a:rPr>
              <a:t>handshake</a:t>
            </a:r>
            <a:endParaRPr lang="zh-CN" altLang="en-US" sz="2000" dirty="0">
              <a:latin typeface="+mn-lt"/>
              <a:ea typeface="+mn-ea"/>
            </a:endParaRPr>
          </a:p>
        </p:txBody>
      </p:sp>
      <p:sp>
        <p:nvSpPr>
          <p:cNvPr id="16" name="文本框 15"/>
          <p:cNvSpPr txBox="1"/>
          <p:nvPr/>
        </p:nvSpPr>
        <p:spPr>
          <a:xfrm>
            <a:off x="4164986" y="3327237"/>
            <a:ext cx="582211" cy="400110"/>
          </a:xfrm>
          <a:prstGeom prst="rect">
            <a:avLst/>
          </a:prstGeom>
          <a:noFill/>
          <a:ln>
            <a:noFill/>
          </a:ln>
        </p:spPr>
        <p:txBody>
          <a:bodyPr wrap="none" rtlCol="0">
            <a:spAutoFit/>
          </a:bodyPr>
          <a:lstStyle/>
          <a:p>
            <a:pPr algn="ctr"/>
            <a:r>
              <a:rPr lang="en-US" altLang="zh-CN" sz="2000" dirty="0">
                <a:latin typeface="+mn-lt"/>
                <a:ea typeface="+mn-ea"/>
              </a:rPr>
              <a:t>mac</a:t>
            </a:r>
            <a:endParaRPr lang="zh-CN" altLang="en-US" sz="2000" dirty="0">
              <a:latin typeface="+mn-lt"/>
              <a:ea typeface="+mn-ea"/>
            </a:endParaRPr>
          </a:p>
        </p:txBody>
      </p:sp>
      <p:sp>
        <p:nvSpPr>
          <p:cNvPr id="17" name="文本框 16"/>
          <p:cNvSpPr txBox="1"/>
          <p:nvPr/>
        </p:nvSpPr>
        <p:spPr>
          <a:xfrm>
            <a:off x="5524080" y="3311867"/>
            <a:ext cx="593431" cy="400110"/>
          </a:xfrm>
          <a:prstGeom prst="rect">
            <a:avLst/>
          </a:prstGeom>
          <a:noFill/>
          <a:ln>
            <a:noFill/>
          </a:ln>
        </p:spPr>
        <p:txBody>
          <a:bodyPr wrap="none" rtlCol="0">
            <a:spAutoFit/>
          </a:bodyPr>
          <a:lstStyle/>
          <a:p>
            <a:pPr algn="ctr"/>
            <a:r>
              <a:rPr lang="en-US" altLang="zh-CN" sz="2000" dirty="0">
                <a:latin typeface="+mn-lt"/>
                <a:ea typeface="+mn-ea"/>
              </a:rPr>
              <a:t>data</a:t>
            </a:r>
            <a:endParaRPr lang="zh-CN" altLang="en-US" sz="2000" dirty="0">
              <a:latin typeface="+mn-lt"/>
              <a:ea typeface="+mn-ea"/>
            </a:endParaRPr>
          </a:p>
        </p:txBody>
      </p:sp>
      <p:sp>
        <p:nvSpPr>
          <p:cNvPr id="18" name="文本框 17"/>
          <p:cNvSpPr txBox="1"/>
          <p:nvPr/>
        </p:nvSpPr>
        <p:spPr>
          <a:xfrm>
            <a:off x="6501416" y="3302292"/>
            <a:ext cx="582211" cy="400110"/>
          </a:xfrm>
          <a:prstGeom prst="rect">
            <a:avLst/>
          </a:prstGeom>
          <a:noFill/>
          <a:ln>
            <a:noFill/>
          </a:ln>
        </p:spPr>
        <p:txBody>
          <a:bodyPr wrap="none" rtlCol="0">
            <a:spAutoFit/>
          </a:bodyPr>
          <a:lstStyle/>
          <a:p>
            <a:pPr algn="ctr"/>
            <a:r>
              <a:rPr lang="en-US" altLang="zh-CN" sz="2000" dirty="0">
                <a:latin typeface="+mn-lt"/>
                <a:ea typeface="+mn-ea"/>
              </a:rPr>
              <a:t>mac</a:t>
            </a:r>
            <a:endParaRPr lang="zh-CN" altLang="en-US" sz="2000" dirty="0">
              <a:latin typeface="+mn-lt"/>
              <a:ea typeface="+mn-ea"/>
            </a:endParaRPr>
          </a:p>
        </p:txBody>
      </p:sp>
      <p:pic>
        <p:nvPicPr>
          <p:cNvPr id="21" name="图片 20"/>
          <p:cNvPicPr>
            <a:picLocks noChangeAspect="1"/>
          </p:cNvPicPr>
          <p:nvPr/>
        </p:nvPicPr>
        <p:blipFill>
          <a:blip r:embed="rId2">
            <a:extLst>
              <a:ext uri="{BEBA8EAE-BF5A-486C-A8C5-ECC9F3942E4B}">
                <a14:imgProps xmlns:a14="http://schemas.microsoft.com/office/drawing/2010/main">
                  <a14:imgLayer r:embed="rId3">
                    <a14:imgEffect>
                      <a14:backgroundRemoval t="0" b="100000" l="0" r="100000">
                        <a14:foregroundMark x1="30147" y1="29323" x2="58824" y2="11278"/>
                        <a14:foregroundMark x1="38971" y1="45865" x2="66912" y2="24060"/>
                        <a14:foregroundMark x1="17647" y1="72180" x2="27206" y2="90226"/>
                        <a14:foregroundMark x1="35294" y1="66917" x2="59559" y2="87218"/>
                        <a14:foregroundMark x1="67647" y1="70677" x2="88971" y2="89474"/>
                        <a14:foregroundMark x1="97059" y1="90977" x2="77941" y2="72180"/>
                        <a14:foregroundMark x1="18382" y1="95489" x2="19118" y2="70677"/>
                        <a14:foregroundMark x1="52941" y1="53383" x2="51471" y2="75940"/>
                        <a14:foregroundMark x1="7353" y1="76692" x2="15441" y2="87970"/>
                        <a14:foregroundMark x1="6618" y1="91729" x2="12500" y2="89474"/>
                        <a14:foregroundMark x1="56618" y1="60150" x2="55882" y2="72180"/>
                        <a14:foregroundMark x1="46324" y1="58647" x2="44118" y2="69925"/>
                        <a14:foregroundMark x1="79412" y1="93985" x2="64706" y2="87970"/>
                        <a14:foregroundMark x1="58824" y1="53383" x2="58824" y2="38346"/>
                        <a14:foregroundMark x1="58824" y1="18045" x2="71324" y2="25564"/>
                        <a14:foregroundMark x1="50000" y1="10526" x2="66912" y2="7519"/>
                        <a14:foregroundMark x1="37500" y1="14286" x2="48529" y2="5263"/>
                        <a14:foregroundMark x1="30882" y1="26316" x2="38235" y2="11278"/>
                      </a14:backgroundRemoval>
                    </a14:imgEffect>
                  </a14:imgLayer>
                </a14:imgProps>
              </a:ext>
            </a:extLst>
          </a:blip>
          <a:stretch>
            <a:fillRect/>
          </a:stretch>
        </p:blipFill>
        <p:spPr>
          <a:xfrm>
            <a:off x="1819120" y="2942884"/>
            <a:ext cx="774233" cy="757154"/>
          </a:xfrm>
          <a:prstGeom prst="rect">
            <a:avLst/>
          </a:prstGeom>
        </p:spPr>
      </p:pic>
      <p:pic>
        <p:nvPicPr>
          <p:cNvPr id="22" name="图片 21"/>
          <p:cNvPicPr>
            <a:picLocks noChangeAspect="1"/>
          </p:cNvPicPr>
          <p:nvPr/>
        </p:nvPicPr>
        <p:blipFill>
          <a:blip r:embed="rId4" cstate="email">
            <a:extLst>
              <a:ext uri="{BEBA8EAE-BF5A-486C-A8C5-ECC9F3942E4B}">
                <a14:imgProps xmlns:a14="http://schemas.microsoft.com/office/drawing/2010/main">
                  <a14:imgLayer r:embed="rId5">
                    <a14:imgEffect>
                      <a14:backgroundRemoval t="0" b="99194" l="893" r="100000">
                        <a14:foregroundMark x1="25893" y1="82258" x2="25893" y2="82258"/>
                        <a14:foregroundMark x1="41964" y1="69355" x2="8036" y2="87903"/>
                        <a14:foregroundMark x1="77679" y1="68548" x2="99107" y2="80645"/>
                        <a14:foregroundMark x1="31250" y1="70968" x2="893" y2="90323"/>
                        <a14:foregroundMark x1="43750" y1="16935" x2="82143" y2="46774"/>
                        <a14:foregroundMark x1="33929" y1="20968" x2="27679" y2="57258"/>
                        <a14:foregroundMark x1="15179" y1="57258" x2="38393" y2="67742"/>
                        <a14:foregroundMark x1="75893" y1="76613" x2="92857" y2="91129"/>
                        <a14:foregroundMark x1="64286" y1="83065" x2="72321" y2="95161"/>
                        <a14:foregroundMark x1="48214" y1="79839" x2="68750" y2="94355"/>
                        <a14:foregroundMark x1="27679" y1="92742" x2="65179" y2="87097"/>
                      </a14:backgroundRemoval>
                    </a14:imgEffect>
                  </a14:imgLayer>
                </a14:imgProps>
              </a:ext>
              <a:ext uri="{28A0092B-C50C-407E-A947-70E740481C1C}">
                <a14:useLocalDpi xmlns:a14="http://schemas.microsoft.com/office/drawing/2010/main"/>
              </a:ext>
            </a:extLst>
          </a:blip>
          <a:stretch>
            <a:fillRect/>
          </a:stretch>
        </p:blipFill>
        <p:spPr>
          <a:xfrm>
            <a:off x="9888056" y="4148977"/>
            <a:ext cx="721689" cy="799013"/>
          </a:xfrm>
          <a:prstGeom prst="rect">
            <a:avLst/>
          </a:prstGeom>
        </p:spPr>
      </p:pic>
      <p:sp>
        <p:nvSpPr>
          <p:cNvPr id="2" name="矩形 1"/>
          <p:cNvSpPr/>
          <p:nvPr/>
        </p:nvSpPr>
        <p:spPr>
          <a:xfrm>
            <a:off x="3653323" y="1715253"/>
            <a:ext cx="4105611" cy="461665"/>
          </a:xfrm>
          <a:prstGeom prst="rect">
            <a:avLst/>
          </a:prstGeom>
        </p:spPr>
        <p:txBody>
          <a:bodyPr wrap="none">
            <a:spAutoFit/>
          </a:bodyPr>
          <a:lstStyle/>
          <a:p>
            <a:pPr algn="ctr">
              <a:defRPr/>
            </a:pPr>
            <a:r>
              <a:rPr lang="en-US" altLang="zh-CN" b="1" dirty="0">
                <a:latin typeface="+mn-lt"/>
              </a:rPr>
              <a:t>Attacker could replay all records</a:t>
            </a:r>
          </a:p>
        </p:txBody>
      </p:sp>
      <p:pic>
        <p:nvPicPr>
          <p:cNvPr id="24" name="Picture 6" descr="Ev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81686" y="4505792"/>
            <a:ext cx="845496" cy="10116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 name="动作按钮: 自定义 24">
            <a:hlinkClick r:id="" action="ppaction://noaction" highlightClick="1"/>
          </p:cNvPr>
          <p:cNvSpPr/>
          <p:nvPr/>
        </p:nvSpPr>
        <p:spPr>
          <a:xfrm>
            <a:off x="2765190" y="4862058"/>
            <a:ext cx="1438351" cy="426720"/>
          </a:xfrm>
          <a:prstGeom prst="actionButtonBlank">
            <a:avLst/>
          </a:prstGeom>
          <a:pattFill prst="dkVert">
            <a:fgClr>
              <a:schemeClr val="accent1">
                <a:lumMod val="50000"/>
                <a:lumOff val="50000"/>
              </a:schemeClr>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26" name="动作按钮: 自定义 25">
            <a:hlinkClick r:id="" action="ppaction://noaction" highlightClick="1"/>
          </p:cNvPr>
          <p:cNvSpPr/>
          <p:nvPr/>
        </p:nvSpPr>
        <p:spPr>
          <a:xfrm>
            <a:off x="4203541" y="4862058"/>
            <a:ext cx="504135" cy="426720"/>
          </a:xfrm>
          <a:prstGeom prst="actionButtonBlank">
            <a:avLst/>
          </a:prstGeom>
          <a:pattFill prst="dkHorz">
            <a:fgClr>
              <a:schemeClr val="bg2">
                <a:lumMod val="60000"/>
                <a:lumOff val="40000"/>
              </a:schemeClr>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27" name="动作按钮: 自定义 26">
            <a:hlinkClick r:id="" action="ppaction://noaction" highlightClick="1"/>
          </p:cNvPr>
          <p:cNvSpPr/>
          <p:nvPr/>
        </p:nvSpPr>
        <p:spPr>
          <a:xfrm>
            <a:off x="5096910" y="4862058"/>
            <a:ext cx="1438351" cy="426720"/>
          </a:xfrm>
          <a:prstGeom prst="actionButtonBlank">
            <a:avLst/>
          </a:prstGeom>
          <a:pattFill prst="dkVert">
            <a:fgClr>
              <a:schemeClr val="accent1">
                <a:lumMod val="50000"/>
                <a:lumOff val="50000"/>
              </a:schemeClr>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28" name="动作按钮: 自定义 27">
            <a:hlinkClick r:id="" action="ppaction://noaction" highlightClick="1"/>
          </p:cNvPr>
          <p:cNvSpPr/>
          <p:nvPr/>
        </p:nvSpPr>
        <p:spPr>
          <a:xfrm>
            <a:off x="6535261" y="4862058"/>
            <a:ext cx="504135" cy="426720"/>
          </a:xfrm>
          <a:prstGeom prst="actionButtonBlank">
            <a:avLst/>
          </a:prstGeom>
          <a:pattFill prst="dkHorz">
            <a:fgClr>
              <a:schemeClr val="bg2">
                <a:lumMod val="60000"/>
                <a:lumOff val="40000"/>
              </a:schemeClr>
            </a:fgClr>
            <a:bgClr>
              <a:schemeClr val="bg1"/>
            </a:bgClr>
          </a:patt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34" name="文本框 33"/>
          <p:cNvSpPr txBox="1"/>
          <p:nvPr/>
        </p:nvSpPr>
        <p:spPr>
          <a:xfrm>
            <a:off x="2855638" y="4907818"/>
            <a:ext cx="1257460" cy="400110"/>
          </a:xfrm>
          <a:prstGeom prst="rect">
            <a:avLst/>
          </a:prstGeom>
          <a:noFill/>
          <a:ln>
            <a:noFill/>
          </a:ln>
        </p:spPr>
        <p:txBody>
          <a:bodyPr wrap="none" rtlCol="0">
            <a:spAutoFit/>
          </a:bodyPr>
          <a:lstStyle/>
          <a:p>
            <a:pPr algn="ctr"/>
            <a:r>
              <a:rPr lang="en-US" altLang="zh-CN" sz="2000" dirty="0">
                <a:latin typeface="+mn-lt"/>
                <a:ea typeface="+mn-ea"/>
              </a:rPr>
              <a:t>handshake</a:t>
            </a:r>
            <a:endParaRPr lang="zh-CN" altLang="en-US" sz="2000" dirty="0">
              <a:latin typeface="+mn-lt"/>
              <a:ea typeface="+mn-ea"/>
            </a:endParaRPr>
          </a:p>
        </p:txBody>
      </p:sp>
      <p:sp>
        <p:nvSpPr>
          <p:cNvPr id="35" name="文本框 34"/>
          <p:cNvSpPr txBox="1"/>
          <p:nvPr/>
        </p:nvSpPr>
        <p:spPr>
          <a:xfrm>
            <a:off x="4164986" y="4898243"/>
            <a:ext cx="582211" cy="400110"/>
          </a:xfrm>
          <a:prstGeom prst="rect">
            <a:avLst/>
          </a:prstGeom>
          <a:noFill/>
          <a:ln>
            <a:noFill/>
          </a:ln>
        </p:spPr>
        <p:txBody>
          <a:bodyPr wrap="none" rtlCol="0">
            <a:spAutoFit/>
          </a:bodyPr>
          <a:lstStyle/>
          <a:p>
            <a:pPr algn="ctr"/>
            <a:r>
              <a:rPr lang="en-US" altLang="zh-CN" sz="2000" dirty="0">
                <a:latin typeface="+mn-lt"/>
                <a:ea typeface="+mn-ea"/>
              </a:rPr>
              <a:t>mac</a:t>
            </a:r>
            <a:endParaRPr lang="zh-CN" altLang="en-US" sz="2000" dirty="0">
              <a:latin typeface="+mn-lt"/>
              <a:ea typeface="+mn-ea"/>
            </a:endParaRPr>
          </a:p>
        </p:txBody>
      </p:sp>
      <p:sp>
        <p:nvSpPr>
          <p:cNvPr id="36" name="文本框 35"/>
          <p:cNvSpPr txBox="1"/>
          <p:nvPr/>
        </p:nvSpPr>
        <p:spPr>
          <a:xfrm>
            <a:off x="5524080" y="4882873"/>
            <a:ext cx="593431" cy="400110"/>
          </a:xfrm>
          <a:prstGeom prst="rect">
            <a:avLst/>
          </a:prstGeom>
          <a:noFill/>
          <a:ln>
            <a:noFill/>
          </a:ln>
        </p:spPr>
        <p:txBody>
          <a:bodyPr wrap="none" rtlCol="0">
            <a:spAutoFit/>
          </a:bodyPr>
          <a:lstStyle/>
          <a:p>
            <a:pPr algn="ctr"/>
            <a:r>
              <a:rPr lang="en-US" altLang="zh-CN" sz="2000" dirty="0">
                <a:latin typeface="+mn-lt"/>
                <a:ea typeface="+mn-ea"/>
              </a:rPr>
              <a:t>data</a:t>
            </a:r>
            <a:endParaRPr lang="zh-CN" altLang="en-US" sz="2000" dirty="0">
              <a:latin typeface="+mn-lt"/>
              <a:ea typeface="+mn-ea"/>
            </a:endParaRPr>
          </a:p>
        </p:txBody>
      </p:sp>
      <p:sp>
        <p:nvSpPr>
          <p:cNvPr id="37" name="文本框 36"/>
          <p:cNvSpPr txBox="1"/>
          <p:nvPr/>
        </p:nvSpPr>
        <p:spPr>
          <a:xfrm>
            <a:off x="6501416" y="4873298"/>
            <a:ext cx="582211" cy="400110"/>
          </a:xfrm>
          <a:prstGeom prst="rect">
            <a:avLst/>
          </a:prstGeom>
          <a:noFill/>
          <a:ln>
            <a:noFill/>
          </a:ln>
        </p:spPr>
        <p:txBody>
          <a:bodyPr wrap="none" rtlCol="0">
            <a:spAutoFit/>
          </a:bodyPr>
          <a:lstStyle/>
          <a:p>
            <a:pPr algn="ctr"/>
            <a:r>
              <a:rPr lang="en-US" altLang="zh-CN" sz="2000" dirty="0">
                <a:latin typeface="+mn-lt"/>
                <a:ea typeface="+mn-ea"/>
              </a:rPr>
              <a:t>mac</a:t>
            </a:r>
            <a:endParaRPr lang="zh-CN" altLang="en-US" sz="2000" dirty="0">
              <a:latin typeface="+mn-lt"/>
              <a:ea typeface="+mn-ea"/>
            </a:endParaRPr>
          </a:p>
        </p:txBody>
      </p:sp>
      <p:sp>
        <p:nvSpPr>
          <p:cNvPr id="4" name="文本框 3"/>
          <p:cNvSpPr txBox="1"/>
          <p:nvPr/>
        </p:nvSpPr>
        <p:spPr>
          <a:xfrm>
            <a:off x="1619591" y="2421067"/>
            <a:ext cx="617477" cy="400110"/>
          </a:xfrm>
          <a:prstGeom prst="rect">
            <a:avLst/>
          </a:prstGeom>
          <a:solidFill>
            <a:schemeClr val="accent4">
              <a:lumMod val="60000"/>
              <a:lumOff val="40000"/>
            </a:schemeClr>
          </a:solidFill>
          <a:ln>
            <a:noFill/>
          </a:ln>
        </p:spPr>
        <p:txBody>
          <a:bodyPr wrap="none" rtlCol="0">
            <a:spAutoFit/>
          </a:bodyPr>
          <a:lstStyle/>
          <a:p>
            <a:r>
              <a:rPr lang="en-US" altLang="zh-CN" sz="2000" dirty="0">
                <a:latin typeface="+mn-lt"/>
                <a:ea typeface="+mn-ea"/>
              </a:rPr>
              <a:t>8AM</a:t>
            </a:r>
            <a:endParaRPr lang="zh-CN" altLang="en-US" sz="2000" dirty="0">
              <a:latin typeface="+mn-lt"/>
              <a:ea typeface="+mn-ea"/>
            </a:endParaRPr>
          </a:p>
        </p:txBody>
      </p:sp>
      <p:sp>
        <p:nvSpPr>
          <p:cNvPr id="41" name="文本框 40"/>
          <p:cNvSpPr txBox="1"/>
          <p:nvPr/>
        </p:nvSpPr>
        <p:spPr>
          <a:xfrm>
            <a:off x="1574739" y="4047049"/>
            <a:ext cx="617477" cy="400110"/>
          </a:xfrm>
          <a:prstGeom prst="rect">
            <a:avLst/>
          </a:prstGeom>
          <a:solidFill>
            <a:schemeClr val="accent4">
              <a:lumMod val="60000"/>
              <a:lumOff val="40000"/>
            </a:schemeClr>
          </a:solidFill>
          <a:ln>
            <a:noFill/>
          </a:ln>
        </p:spPr>
        <p:txBody>
          <a:bodyPr wrap="none" rtlCol="0">
            <a:spAutoFit/>
          </a:bodyPr>
          <a:lstStyle/>
          <a:p>
            <a:r>
              <a:rPr lang="en-US" altLang="zh-CN" sz="2000" dirty="0">
                <a:latin typeface="+mn-lt"/>
                <a:ea typeface="+mn-ea"/>
              </a:rPr>
              <a:t>9AM</a:t>
            </a:r>
            <a:endParaRPr lang="zh-CN" altLang="en-US" sz="2000" dirty="0">
              <a:latin typeface="+mn-lt"/>
              <a:ea typeface="+mn-ea"/>
            </a:endParaRPr>
          </a:p>
        </p:txBody>
      </p:sp>
      <p:cxnSp>
        <p:nvCxnSpPr>
          <p:cNvPr id="42" name="直接连接符 41"/>
          <p:cNvCxnSpPr/>
          <p:nvPr/>
        </p:nvCxnSpPr>
        <p:spPr bwMode="auto">
          <a:xfrm flipV="1">
            <a:off x="2308860" y="5547467"/>
            <a:ext cx="7520940" cy="54769"/>
          </a:xfrm>
          <a:prstGeom prst="line">
            <a:avLst/>
          </a:prstGeom>
          <a:solidFill>
            <a:schemeClr val="accent1"/>
          </a:solidFill>
          <a:ln w="57150" cap="flat" cmpd="sng" algn="ctr">
            <a:solidFill>
              <a:schemeClr val="accent5"/>
            </a:solidFill>
            <a:prstDash val="sysDot"/>
            <a:round/>
            <a:headEnd type="none" w="med" len="med"/>
            <a:tailEnd type="stealth" w="lg" len="lg"/>
          </a:ln>
          <a:effectLst/>
        </p:spPr>
      </p:cxnSp>
    </p:spTree>
    <p:extLst>
      <p:ext uri="{BB962C8B-B14F-4D97-AF65-F5344CB8AC3E}">
        <p14:creationId xmlns:p14="http://schemas.microsoft.com/office/powerpoint/2010/main" val="1188950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5" grpId="0"/>
      <p:bldP spid="16" grpId="0"/>
      <p:bldP spid="17" grpId="0"/>
      <p:bldP spid="18" grpId="0"/>
      <p:bldP spid="25" grpId="0" animBg="1"/>
      <p:bldP spid="26" grpId="0" animBg="1"/>
      <p:bldP spid="27" grpId="0" animBg="1"/>
      <p:bldP spid="28" grpId="0" animBg="1"/>
      <p:bldP spid="34" grpId="0"/>
      <p:bldP spid="35" grpId="0"/>
      <p:bldP spid="36" grpId="0"/>
      <p:bldP spid="37" grpId="0"/>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9A36A95-73C3-4643-9EAC-6F83312A0F31}"/>
              </a:ext>
            </a:extLst>
          </p:cNvPr>
          <p:cNvSpPr>
            <a:spLocks noGrp="1"/>
          </p:cNvSpPr>
          <p:nvPr>
            <p:ph type="title"/>
          </p:nvPr>
        </p:nvSpPr>
        <p:spPr/>
        <p:txBody>
          <a:bodyPr/>
          <a:lstStyle/>
          <a:p>
            <a:r>
              <a:rPr lang="en-US" altLang="zh-CN" dirty="0"/>
              <a:t>Solution: Alice and Bob each generates a Nonce</a:t>
            </a:r>
            <a:endParaRPr lang="zh-CN" altLang="en-US" dirty="0"/>
          </a:p>
        </p:txBody>
      </p:sp>
      <p:sp>
        <p:nvSpPr>
          <p:cNvPr id="3" name="灯片编号占位符 2">
            <a:extLst>
              <a:ext uri="{FF2B5EF4-FFF2-40B4-BE49-F238E27FC236}">
                <a16:creationId xmlns:a16="http://schemas.microsoft.com/office/drawing/2014/main" id="{A1FFDC5B-E014-4538-BC9A-49EBEBE6A888}"/>
              </a:ext>
            </a:extLst>
          </p:cNvPr>
          <p:cNvSpPr>
            <a:spLocks noGrp="1"/>
          </p:cNvSpPr>
          <p:nvPr>
            <p:ph type="sldNum" sz="quarter" idx="12"/>
          </p:nvPr>
        </p:nvSpPr>
        <p:spPr/>
        <p:txBody>
          <a:bodyPr/>
          <a:lstStyle/>
          <a:p>
            <a:pPr>
              <a:defRPr/>
            </a:pPr>
            <a:fld id="{B5976719-4C93-4032-AE44-9AF0CDE2F195}" type="slidenum">
              <a:rPr lang="en-US" altLang="zh-CN" smtClean="0"/>
              <a:pPr>
                <a:defRPr/>
              </a:pPr>
              <a:t>144</a:t>
            </a:fld>
            <a:endParaRPr lang="en-US" altLang="zh-CN" dirty="0"/>
          </a:p>
        </p:txBody>
      </p:sp>
      <p:sp>
        <p:nvSpPr>
          <p:cNvPr id="4" name="文本框 3">
            <a:extLst>
              <a:ext uri="{FF2B5EF4-FFF2-40B4-BE49-F238E27FC236}">
                <a16:creationId xmlns:a16="http://schemas.microsoft.com/office/drawing/2014/main" id="{7379BB4D-3A3E-4C69-BFF1-A1220A334334}"/>
              </a:ext>
            </a:extLst>
          </p:cNvPr>
          <p:cNvSpPr txBox="1"/>
          <p:nvPr/>
        </p:nvSpPr>
        <p:spPr>
          <a:xfrm>
            <a:off x="3915348" y="1352551"/>
            <a:ext cx="3962239" cy="461665"/>
          </a:xfrm>
          <a:prstGeom prst="rect">
            <a:avLst/>
          </a:prstGeom>
          <a:noFill/>
        </p:spPr>
        <p:txBody>
          <a:bodyPr wrap="none" rtlCol="0">
            <a:spAutoFit/>
          </a:bodyPr>
          <a:lstStyle/>
          <a:p>
            <a:pPr algn="ctr"/>
            <a:r>
              <a:rPr lang="en-US" altLang="zh-CN" b="1" dirty="0">
                <a:latin typeface="+mn-lt"/>
              </a:rPr>
              <a:t>Alice’s Nonce and Bob’s Nonce</a:t>
            </a:r>
            <a:endParaRPr lang="zh-CN" altLang="en-US" b="1" dirty="0">
              <a:latin typeface="+mn-lt"/>
            </a:endParaRPr>
          </a:p>
        </p:txBody>
      </p:sp>
      <p:sp>
        <p:nvSpPr>
          <p:cNvPr id="5" name="文本框 4">
            <a:extLst>
              <a:ext uri="{FF2B5EF4-FFF2-40B4-BE49-F238E27FC236}">
                <a16:creationId xmlns:a16="http://schemas.microsoft.com/office/drawing/2014/main" id="{AAA53A75-D09B-4FBB-8260-A9D2880B9E11}"/>
              </a:ext>
            </a:extLst>
          </p:cNvPr>
          <p:cNvSpPr txBox="1"/>
          <p:nvPr/>
        </p:nvSpPr>
        <p:spPr>
          <a:xfrm>
            <a:off x="5129272" y="2476501"/>
            <a:ext cx="1534394" cy="461665"/>
          </a:xfrm>
          <a:prstGeom prst="rect">
            <a:avLst/>
          </a:prstGeom>
          <a:noFill/>
        </p:spPr>
        <p:txBody>
          <a:bodyPr wrap="none" rtlCol="0">
            <a:spAutoFit/>
          </a:bodyPr>
          <a:lstStyle/>
          <a:p>
            <a:pPr algn="ctr"/>
            <a:r>
              <a:rPr lang="en-US" altLang="zh-CN" b="1" dirty="0">
                <a:solidFill>
                  <a:schemeClr val="accent5"/>
                </a:solidFill>
                <a:latin typeface="+mn-lt"/>
              </a:rPr>
              <a:t>Master Key</a:t>
            </a:r>
            <a:endParaRPr lang="zh-CN" altLang="en-US" b="1" dirty="0">
              <a:solidFill>
                <a:schemeClr val="accent5"/>
              </a:solidFill>
              <a:latin typeface="+mn-lt"/>
            </a:endParaRPr>
          </a:p>
        </p:txBody>
      </p:sp>
      <p:cxnSp>
        <p:nvCxnSpPr>
          <p:cNvPr id="7" name="直接箭头连接符 6">
            <a:extLst>
              <a:ext uri="{FF2B5EF4-FFF2-40B4-BE49-F238E27FC236}">
                <a16:creationId xmlns:a16="http://schemas.microsoft.com/office/drawing/2014/main" id="{82963AB1-8121-49EB-9B27-C7935E54701D}"/>
              </a:ext>
            </a:extLst>
          </p:cNvPr>
          <p:cNvCxnSpPr>
            <a:cxnSpLocks/>
            <a:stCxn id="4" idx="2"/>
          </p:cNvCxnSpPr>
          <p:nvPr/>
        </p:nvCxnSpPr>
        <p:spPr bwMode="auto">
          <a:xfrm>
            <a:off x="5896467" y="1814216"/>
            <a:ext cx="0" cy="662285"/>
          </a:xfrm>
          <a:prstGeom prst="straightConnector1">
            <a:avLst/>
          </a:prstGeom>
          <a:solidFill>
            <a:schemeClr val="accent1"/>
          </a:solidFill>
          <a:ln w="47625" cap="flat" cmpd="sng" algn="ctr">
            <a:solidFill>
              <a:schemeClr val="tx1"/>
            </a:solidFill>
            <a:prstDash val="solid"/>
            <a:round/>
            <a:headEnd type="none" w="med" len="med"/>
            <a:tailEnd type="stealth" w="lg" len="lg"/>
          </a:ln>
          <a:effectLst/>
        </p:spPr>
      </p:cxnSp>
      <p:cxnSp>
        <p:nvCxnSpPr>
          <p:cNvPr id="8" name="直接箭头连接符 7">
            <a:extLst>
              <a:ext uri="{FF2B5EF4-FFF2-40B4-BE49-F238E27FC236}">
                <a16:creationId xmlns:a16="http://schemas.microsoft.com/office/drawing/2014/main" id="{96ABB9B8-28C1-436E-AD63-B8E206FC15A4}"/>
              </a:ext>
            </a:extLst>
          </p:cNvPr>
          <p:cNvCxnSpPr>
            <a:cxnSpLocks/>
          </p:cNvCxnSpPr>
          <p:nvPr/>
        </p:nvCxnSpPr>
        <p:spPr bwMode="auto">
          <a:xfrm>
            <a:off x="5886945" y="2938165"/>
            <a:ext cx="0" cy="767060"/>
          </a:xfrm>
          <a:prstGeom prst="straightConnector1">
            <a:avLst/>
          </a:prstGeom>
          <a:solidFill>
            <a:schemeClr val="accent1"/>
          </a:solidFill>
          <a:ln w="47625" cap="flat" cmpd="sng" algn="ctr">
            <a:solidFill>
              <a:schemeClr val="tx1"/>
            </a:solidFill>
            <a:prstDash val="solid"/>
            <a:round/>
            <a:headEnd type="none" w="med" len="med"/>
            <a:tailEnd type="stealth" w="lg" len="lg"/>
          </a:ln>
          <a:effectLst/>
        </p:spPr>
      </p:cxnSp>
      <p:sp>
        <p:nvSpPr>
          <p:cNvPr id="15" name="文本框 14">
            <a:extLst>
              <a:ext uri="{FF2B5EF4-FFF2-40B4-BE49-F238E27FC236}">
                <a16:creationId xmlns:a16="http://schemas.microsoft.com/office/drawing/2014/main" id="{8AB98B48-4ADA-4450-974F-38FA855E1284}"/>
              </a:ext>
            </a:extLst>
          </p:cNvPr>
          <p:cNvSpPr txBox="1"/>
          <p:nvPr/>
        </p:nvSpPr>
        <p:spPr>
          <a:xfrm>
            <a:off x="4254832" y="3729336"/>
            <a:ext cx="3283270" cy="461665"/>
          </a:xfrm>
          <a:prstGeom prst="rect">
            <a:avLst/>
          </a:prstGeom>
          <a:noFill/>
        </p:spPr>
        <p:txBody>
          <a:bodyPr wrap="none" rtlCol="0">
            <a:spAutoFit/>
          </a:bodyPr>
          <a:lstStyle/>
          <a:p>
            <a:pPr algn="ctr"/>
            <a:r>
              <a:rPr lang="en-US" altLang="zh-CN" b="1" dirty="0">
                <a:latin typeface="+mn-lt"/>
              </a:rPr>
              <a:t>Four keys (E</a:t>
            </a:r>
            <a:r>
              <a:rPr lang="en-US" altLang="zh-CN" b="1" baseline="-25000" dirty="0">
                <a:latin typeface="+mn-lt"/>
              </a:rPr>
              <a:t>B</a:t>
            </a:r>
            <a:r>
              <a:rPr lang="en-US" altLang="zh-CN" b="1" dirty="0">
                <a:latin typeface="+mn-lt"/>
              </a:rPr>
              <a:t>, M</a:t>
            </a:r>
            <a:r>
              <a:rPr lang="en-US" altLang="zh-CN" b="1" baseline="-25000" dirty="0">
                <a:latin typeface="+mn-lt"/>
              </a:rPr>
              <a:t>B</a:t>
            </a:r>
            <a:r>
              <a:rPr lang="en-US" altLang="zh-CN" b="1" dirty="0">
                <a:latin typeface="+mn-lt"/>
              </a:rPr>
              <a:t>, E</a:t>
            </a:r>
            <a:r>
              <a:rPr lang="en-US" altLang="zh-CN" b="1" baseline="-25000" dirty="0">
                <a:latin typeface="+mn-lt"/>
              </a:rPr>
              <a:t>A</a:t>
            </a:r>
            <a:r>
              <a:rPr lang="en-US" altLang="zh-CN" b="1" dirty="0">
                <a:latin typeface="+mn-lt"/>
              </a:rPr>
              <a:t>, M</a:t>
            </a:r>
            <a:r>
              <a:rPr lang="en-US" altLang="zh-CN" b="1" baseline="-25000" dirty="0">
                <a:latin typeface="+mn-lt"/>
              </a:rPr>
              <a:t>A</a:t>
            </a:r>
            <a:r>
              <a:rPr lang="en-US" altLang="zh-CN" b="1" dirty="0">
                <a:latin typeface="+mn-lt"/>
              </a:rPr>
              <a:t>)</a:t>
            </a:r>
            <a:endParaRPr lang="zh-CN" altLang="en-US" b="1" dirty="0">
              <a:latin typeface="+mn-lt"/>
            </a:endParaRPr>
          </a:p>
        </p:txBody>
      </p:sp>
      <p:sp>
        <p:nvSpPr>
          <p:cNvPr id="17" name="文本框 16">
            <a:extLst>
              <a:ext uri="{FF2B5EF4-FFF2-40B4-BE49-F238E27FC236}">
                <a16:creationId xmlns:a16="http://schemas.microsoft.com/office/drawing/2014/main" id="{29C2ADAA-D89E-4477-9F4E-547F6E7EECBB}"/>
              </a:ext>
            </a:extLst>
          </p:cNvPr>
          <p:cNvSpPr txBox="1"/>
          <p:nvPr/>
        </p:nvSpPr>
        <p:spPr>
          <a:xfrm>
            <a:off x="1837837" y="4628288"/>
            <a:ext cx="8516326" cy="830997"/>
          </a:xfrm>
          <a:prstGeom prst="rect">
            <a:avLst/>
          </a:prstGeom>
          <a:noFill/>
        </p:spPr>
        <p:txBody>
          <a:bodyPr wrap="square" rtlCol="0">
            <a:spAutoFit/>
          </a:bodyPr>
          <a:lstStyle/>
          <a:p>
            <a:pPr algn="ctr"/>
            <a:r>
              <a:rPr lang="en-US" altLang="zh-CN" b="1" dirty="0">
                <a:solidFill>
                  <a:schemeClr val="accent2"/>
                </a:solidFill>
                <a:latin typeface="+mn-lt"/>
              </a:rPr>
              <a:t>Replayed messages will fail because the attacker cannot generate correct keys (Bob finds integrity check failure)</a:t>
            </a:r>
            <a:endParaRPr lang="zh-CN" altLang="en-US" b="1" dirty="0">
              <a:solidFill>
                <a:schemeClr val="accent2"/>
              </a:solidFill>
              <a:latin typeface="+mn-lt"/>
            </a:endParaRPr>
          </a:p>
        </p:txBody>
      </p:sp>
      <p:sp>
        <p:nvSpPr>
          <p:cNvPr id="18" name="矩形 17">
            <a:extLst>
              <a:ext uri="{FF2B5EF4-FFF2-40B4-BE49-F238E27FC236}">
                <a16:creationId xmlns:a16="http://schemas.microsoft.com/office/drawing/2014/main" id="{53F0B99B-8910-4923-91E1-F7FF96A26557}"/>
              </a:ext>
            </a:extLst>
          </p:cNvPr>
          <p:cNvSpPr/>
          <p:nvPr/>
        </p:nvSpPr>
        <p:spPr>
          <a:xfrm>
            <a:off x="4642533" y="5936904"/>
            <a:ext cx="2390976" cy="461665"/>
          </a:xfrm>
          <a:prstGeom prst="rect">
            <a:avLst/>
          </a:prstGeom>
        </p:spPr>
        <p:txBody>
          <a:bodyPr wrap="none">
            <a:spAutoFit/>
          </a:bodyPr>
          <a:lstStyle/>
          <a:p>
            <a:r>
              <a:rPr lang="en-US" altLang="zh-CN" b="1" dirty="0">
                <a:solidFill>
                  <a:schemeClr val="accent5"/>
                </a:solidFill>
                <a:latin typeface="+mn-lt"/>
              </a:rPr>
              <a:t>More details later. </a:t>
            </a:r>
            <a:endParaRPr lang="zh-CN" altLang="en-US" b="1" dirty="0">
              <a:solidFill>
                <a:schemeClr val="accent5"/>
              </a:solidFill>
              <a:latin typeface="+mn-lt"/>
            </a:endParaRPr>
          </a:p>
        </p:txBody>
      </p:sp>
    </p:spTree>
    <p:extLst>
      <p:ext uri="{BB962C8B-B14F-4D97-AF65-F5344CB8AC3E}">
        <p14:creationId xmlns:p14="http://schemas.microsoft.com/office/powerpoint/2010/main" val="1497951942"/>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r>
              <a:rPr lang="en-US" dirty="0"/>
              <a:t>Truncation Attack</a:t>
            </a:r>
          </a:p>
        </p:txBody>
      </p:sp>
      <p:sp>
        <p:nvSpPr>
          <p:cNvPr id="106499" name="Rectangle 3"/>
          <p:cNvSpPr>
            <a:spLocks noGrp="1" noChangeArrowheads="1"/>
          </p:cNvSpPr>
          <p:nvPr>
            <p:ph type="body" idx="1"/>
          </p:nvPr>
        </p:nvSpPr>
        <p:spPr>
          <a:xfrm>
            <a:off x="2057400" y="1361564"/>
            <a:ext cx="7772400" cy="3821113"/>
          </a:xfrm>
        </p:spPr>
        <p:txBody>
          <a:bodyPr>
            <a:normAutofit/>
          </a:bodyPr>
          <a:lstStyle/>
          <a:p>
            <a:r>
              <a:rPr lang="en-US" b="1" dirty="0">
                <a:solidFill>
                  <a:srgbClr val="C00000"/>
                </a:solidFill>
              </a:rPr>
              <a:t>problem</a:t>
            </a:r>
            <a:r>
              <a:rPr lang="en-US" i="1" dirty="0">
                <a:solidFill>
                  <a:srgbClr val="C00000"/>
                </a:solidFill>
              </a:rPr>
              <a:t>: </a:t>
            </a:r>
            <a:r>
              <a:rPr lang="en-US" dirty="0"/>
              <a:t>truncation attack: </a:t>
            </a:r>
          </a:p>
          <a:p>
            <a:pPr lvl="1"/>
            <a:r>
              <a:rPr lang="en-US" dirty="0"/>
              <a:t>attacker forges TCP connection close segment</a:t>
            </a:r>
          </a:p>
          <a:p>
            <a:pPr lvl="1"/>
            <a:r>
              <a:rPr lang="en-US" dirty="0"/>
              <a:t>one or both sides thinks there is less data than there actually is. </a:t>
            </a:r>
          </a:p>
          <a:p>
            <a:r>
              <a:rPr lang="en-US" b="1" dirty="0">
                <a:solidFill>
                  <a:srgbClr val="C00000"/>
                </a:solidFill>
              </a:rPr>
              <a:t>solution</a:t>
            </a:r>
            <a:r>
              <a:rPr lang="en-US" i="1" dirty="0">
                <a:solidFill>
                  <a:srgbClr val="C00000"/>
                </a:solidFill>
              </a:rPr>
              <a:t>: </a:t>
            </a:r>
            <a:r>
              <a:rPr lang="en-US" dirty="0"/>
              <a:t>record types, with </a:t>
            </a:r>
            <a:r>
              <a:rPr lang="en-US" b="1" dirty="0">
                <a:solidFill>
                  <a:schemeClr val="accent5"/>
                </a:solidFill>
              </a:rPr>
              <a:t>one type for closure</a:t>
            </a:r>
          </a:p>
          <a:p>
            <a:pPr lvl="1"/>
            <a:r>
              <a:rPr lang="en-US" dirty="0"/>
              <a:t>type 0 for data; type 1 for closure</a:t>
            </a:r>
          </a:p>
          <a:p>
            <a:r>
              <a:rPr lang="en-US" dirty="0"/>
              <a:t>MAC = MAC(M</a:t>
            </a:r>
            <a:r>
              <a:rPr lang="en-US" baseline="-25000" dirty="0"/>
              <a:t>x</a:t>
            </a:r>
            <a:r>
              <a:rPr lang="en-US" dirty="0"/>
              <a:t>, </a:t>
            </a:r>
            <a:r>
              <a:rPr lang="en-US" dirty="0">
                <a:solidFill>
                  <a:schemeClr val="accent2"/>
                </a:solidFill>
              </a:rPr>
              <a:t>sequence||type||data</a:t>
            </a:r>
            <a:r>
              <a:rPr lang="en-US" dirty="0"/>
              <a:t>)</a:t>
            </a:r>
          </a:p>
        </p:txBody>
      </p:sp>
      <p:sp>
        <p:nvSpPr>
          <p:cNvPr id="106500" name="Rectangle 5"/>
          <p:cNvSpPr>
            <a:spLocks noChangeArrowheads="1"/>
          </p:cNvSpPr>
          <p:nvPr/>
        </p:nvSpPr>
        <p:spPr bwMode="auto">
          <a:xfrm>
            <a:off x="3180080" y="5557840"/>
            <a:ext cx="869950" cy="554037"/>
          </a:xfrm>
          <a:prstGeom prst="rect">
            <a:avLst/>
          </a:prstGeom>
          <a:solidFill>
            <a:srgbClr val="FFFF99"/>
          </a:solidFill>
          <a:ln w="19050">
            <a:solidFill>
              <a:schemeClr val="tx1"/>
            </a:solidFill>
            <a:miter lim="800000"/>
            <a:headEnd/>
            <a:tailEnd/>
          </a:ln>
        </p:spPr>
        <p:txBody>
          <a:bodyPr wrap="none" anchor="ctr"/>
          <a:lstStyle/>
          <a:p>
            <a:endParaRPr lang="en-US" dirty="0">
              <a:latin typeface="+mn-lt"/>
              <a:cs typeface="Arial" charset="0"/>
            </a:endParaRPr>
          </a:p>
        </p:txBody>
      </p:sp>
      <p:sp>
        <p:nvSpPr>
          <p:cNvPr id="106501" name="Rectangle 7"/>
          <p:cNvSpPr>
            <a:spLocks noChangeArrowheads="1"/>
          </p:cNvSpPr>
          <p:nvPr/>
        </p:nvSpPr>
        <p:spPr bwMode="auto">
          <a:xfrm>
            <a:off x="4050030" y="5557840"/>
            <a:ext cx="869950" cy="554037"/>
          </a:xfrm>
          <a:prstGeom prst="rect">
            <a:avLst/>
          </a:prstGeom>
          <a:solidFill>
            <a:srgbClr val="FFFF99"/>
          </a:solidFill>
          <a:ln w="19050">
            <a:solidFill>
              <a:schemeClr val="tx1"/>
            </a:solidFill>
            <a:miter lim="800000"/>
            <a:headEnd/>
            <a:tailEnd/>
          </a:ln>
        </p:spPr>
        <p:txBody>
          <a:bodyPr wrap="none" anchor="ctr"/>
          <a:lstStyle/>
          <a:p>
            <a:endParaRPr lang="en-US" dirty="0">
              <a:latin typeface="+mn-lt"/>
              <a:cs typeface="Arial" charset="0"/>
            </a:endParaRPr>
          </a:p>
        </p:txBody>
      </p:sp>
      <p:sp>
        <p:nvSpPr>
          <p:cNvPr id="106502" name="Rectangle 8"/>
          <p:cNvSpPr>
            <a:spLocks noChangeArrowheads="1"/>
          </p:cNvSpPr>
          <p:nvPr/>
        </p:nvSpPr>
        <p:spPr bwMode="auto">
          <a:xfrm>
            <a:off x="4919980" y="5557840"/>
            <a:ext cx="2584450" cy="554037"/>
          </a:xfrm>
          <a:prstGeom prst="rect">
            <a:avLst/>
          </a:prstGeom>
          <a:solidFill>
            <a:srgbClr val="FF99CC"/>
          </a:solidFill>
          <a:ln w="19050">
            <a:solidFill>
              <a:schemeClr val="tx1"/>
            </a:solidFill>
            <a:miter lim="800000"/>
            <a:headEnd/>
            <a:tailEnd/>
          </a:ln>
        </p:spPr>
        <p:txBody>
          <a:bodyPr wrap="none" anchor="ctr"/>
          <a:lstStyle/>
          <a:p>
            <a:endParaRPr lang="en-US" dirty="0">
              <a:latin typeface="+mn-lt"/>
              <a:cs typeface="Arial" charset="0"/>
            </a:endParaRPr>
          </a:p>
        </p:txBody>
      </p:sp>
      <p:sp>
        <p:nvSpPr>
          <p:cNvPr id="106503" name="Rectangle 9"/>
          <p:cNvSpPr>
            <a:spLocks noChangeArrowheads="1"/>
          </p:cNvSpPr>
          <p:nvPr/>
        </p:nvSpPr>
        <p:spPr bwMode="auto">
          <a:xfrm>
            <a:off x="7504430" y="5557840"/>
            <a:ext cx="869950" cy="554037"/>
          </a:xfrm>
          <a:prstGeom prst="rect">
            <a:avLst/>
          </a:prstGeom>
          <a:solidFill>
            <a:srgbClr val="99CCFF"/>
          </a:solidFill>
          <a:ln w="19050">
            <a:solidFill>
              <a:schemeClr val="tx1"/>
            </a:solidFill>
            <a:miter lim="800000"/>
            <a:headEnd/>
            <a:tailEnd/>
          </a:ln>
        </p:spPr>
        <p:txBody>
          <a:bodyPr wrap="none" anchor="ctr"/>
          <a:lstStyle/>
          <a:p>
            <a:endParaRPr lang="en-US" dirty="0">
              <a:latin typeface="+mn-lt"/>
              <a:cs typeface="Arial" charset="0"/>
            </a:endParaRPr>
          </a:p>
        </p:txBody>
      </p:sp>
      <p:sp>
        <p:nvSpPr>
          <p:cNvPr id="106504" name="Text Box 10"/>
          <p:cNvSpPr txBox="1">
            <a:spLocks noChangeArrowheads="1"/>
          </p:cNvSpPr>
          <p:nvPr/>
        </p:nvSpPr>
        <p:spPr bwMode="auto">
          <a:xfrm>
            <a:off x="3165793" y="5646739"/>
            <a:ext cx="756938"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Arial" charset="0"/>
              </a:rPr>
              <a:t>length</a:t>
            </a:r>
          </a:p>
        </p:txBody>
      </p:sp>
      <p:sp>
        <p:nvSpPr>
          <p:cNvPr id="106505" name="Text Box 12"/>
          <p:cNvSpPr txBox="1">
            <a:spLocks noChangeArrowheads="1"/>
          </p:cNvSpPr>
          <p:nvPr/>
        </p:nvSpPr>
        <p:spPr bwMode="auto">
          <a:xfrm>
            <a:off x="4169094" y="5646739"/>
            <a:ext cx="582211"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Arial" charset="0"/>
              </a:rPr>
              <a:t>type</a:t>
            </a:r>
          </a:p>
        </p:txBody>
      </p:sp>
      <p:sp>
        <p:nvSpPr>
          <p:cNvPr id="106506" name="Text Box 13"/>
          <p:cNvSpPr txBox="1">
            <a:spLocks noChangeArrowheads="1"/>
          </p:cNvSpPr>
          <p:nvPr/>
        </p:nvSpPr>
        <p:spPr bwMode="auto">
          <a:xfrm>
            <a:off x="5740718" y="5635626"/>
            <a:ext cx="593432"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Arial" charset="0"/>
              </a:rPr>
              <a:t>data</a:t>
            </a:r>
          </a:p>
        </p:txBody>
      </p:sp>
      <p:sp>
        <p:nvSpPr>
          <p:cNvPr id="106507" name="Text Box 14"/>
          <p:cNvSpPr txBox="1">
            <a:spLocks noChangeArrowheads="1"/>
          </p:cNvSpPr>
          <p:nvPr/>
        </p:nvSpPr>
        <p:spPr bwMode="auto">
          <a:xfrm>
            <a:off x="7583806" y="5646739"/>
            <a:ext cx="652743"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Arial" charset="0"/>
              </a:rPr>
              <a:t>MAC</a:t>
            </a:r>
          </a:p>
        </p:txBody>
      </p:sp>
      <p:sp>
        <p:nvSpPr>
          <p:cNvPr id="3" name="灯片编号占位符 2"/>
          <p:cNvSpPr>
            <a:spLocks noGrp="1"/>
          </p:cNvSpPr>
          <p:nvPr>
            <p:ph type="sldNum" sz="quarter" idx="12"/>
          </p:nvPr>
        </p:nvSpPr>
        <p:spPr/>
        <p:txBody>
          <a:bodyPr/>
          <a:lstStyle/>
          <a:p>
            <a:pPr>
              <a:defRPr/>
            </a:pPr>
            <a:fld id="{8DE895D9-91D8-4958-BB05-9803D63D1C8A}" type="slidenum">
              <a:rPr lang="en-US" altLang="zh-CN" smtClean="0"/>
              <a:pPr>
                <a:defRPr/>
              </a:pPr>
              <a:t>145</a:t>
            </a:fld>
            <a:endParaRPr lang="en-US" altLang="zh-CN" dirty="0"/>
          </a:p>
        </p:txBody>
      </p:sp>
      <p:sp>
        <p:nvSpPr>
          <p:cNvPr id="14" name="文本框 13"/>
          <p:cNvSpPr txBox="1"/>
          <p:nvPr/>
        </p:nvSpPr>
        <p:spPr>
          <a:xfrm>
            <a:off x="4919980" y="6487039"/>
            <a:ext cx="3471014" cy="400110"/>
          </a:xfrm>
          <a:prstGeom prst="rect">
            <a:avLst/>
          </a:prstGeom>
          <a:noFill/>
          <a:ln>
            <a:noFill/>
          </a:ln>
        </p:spPr>
        <p:txBody>
          <a:bodyPr wrap="square" rtlCol="0">
            <a:spAutoFit/>
          </a:bodyPr>
          <a:lstStyle/>
          <a:p>
            <a:pPr algn="ctr"/>
            <a:r>
              <a:rPr lang="en-US" altLang="zh-CN" sz="2000" b="1" dirty="0">
                <a:solidFill>
                  <a:schemeClr val="accent2"/>
                </a:solidFill>
                <a:latin typeface="+mn-lt"/>
                <a:ea typeface="+mn-ea"/>
              </a:rPr>
              <a:t>Encrypted</a:t>
            </a:r>
            <a:endParaRPr lang="zh-CN" altLang="en-US" sz="2000" b="1" dirty="0">
              <a:solidFill>
                <a:schemeClr val="accent2"/>
              </a:solidFill>
              <a:latin typeface="+mn-lt"/>
              <a:ea typeface="+mn-ea"/>
            </a:endParaRPr>
          </a:p>
        </p:txBody>
      </p:sp>
      <p:sp>
        <p:nvSpPr>
          <p:cNvPr id="15" name="左大括号 14"/>
          <p:cNvSpPr/>
          <p:nvPr/>
        </p:nvSpPr>
        <p:spPr bwMode="auto">
          <a:xfrm rot="16200000">
            <a:off x="6464693" y="4656063"/>
            <a:ext cx="364974" cy="3454400"/>
          </a:xfrm>
          <a:prstGeom prst="leftBrace">
            <a:avLst>
              <a:gd name="adj1" fmla="val 29774"/>
              <a:gd name="adj2" fmla="val 50000"/>
            </a:avLst>
          </a:prstGeom>
          <a:noFill/>
          <a:ln w="2857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p>
        </p:txBody>
      </p:sp>
    </p:spTree>
    <p:extLst>
      <p:ext uri="{BB962C8B-B14F-4D97-AF65-F5344CB8AC3E}">
        <p14:creationId xmlns:p14="http://schemas.microsoft.com/office/powerpoint/2010/main" val="2515574963"/>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3" name="Rectangle 2"/>
          <p:cNvSpPr>
            <a:spLocks noGrp="1" noChangeArrowheads="1"/>
          </p:cNvSpPr>
          <p:nvPr>
            <p:ph type="title"/>
          </p:nvPr>
        </p:nvSpPr>
        <p:spPr/>
        <p:txBody>
          <a:bodyPr/>
          <a:lstStyle/>
          <a:p>
            <a:r>
              <a:rPr lang="en-US" altLang="zh-CN"/>
              <a:t>Almost-SSL</a:t>
            </a:r>
            <a:r>
              <a:rPr lang="en-US" dirty="0"/>
              <a:t>: summary</a:t>
            </a:r>
          </a:p>
        </p:txBody>
      </p:sp>
      <p:grpSp>
        <p:nvGrpSpPr>
          <p:cNvPr id="107530" name="Group 4"/>
          <p:cNvGrpSpPr>
            <a:grpSpLocks/>
          </p:cNvGrpSpPr>
          <p:nvPr/>
        </p:nvGrpSpPr>
        <p:grpSpPr bwMode="auto">
          <a:xfrm>
            <a:off x="3352800" y="1762125"/>
            <a:ext cx="4343400" cy="4648200"/>
            <a:chOff x="912" y="864"/>
            <a:chExt cx="2736" cy="2928"/>
          </a:xfrm>
        </p:grpSpPr>
        <p:sp>
          <p:nvSpPr>
            <p:cNvPr id="107540" name="Line 5"/>
            <p:cNvSpPr>
              <a:spLocks noChangeShapeType="1"/>
            </p:cNvSpPr>
            <p:nvPr/>
          </p:nvSpPr>
          <p:spPr bwMode="auto">
            <a:xfrm>
              <a:off x="912" y="864"/>
              <a:ext cx="2736" cy="144"/>
            </a:xfrm>
            <a:prstGeom prst="line">
              <a:avLst/>
            </a:prstGeom>
            <a:noFill/>
            <a:ln w="57150">
              <a:solidFill>
                <a:schemeClr val="tx1">
                  <a:lumMod val="65000"/>
                  <a:lumOff val="35000"/>
                </a:schemeClr>
              </a:solidFill>
              <a:round/>
              <a:headEnd/>
              <a:tailEnd type="stealth" w="lg" len="lg"/>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07541" name="Line 6"/>
            <p:cNvSpPr>
              <a:spLocks noChangeShapeType="1"/>
            </p:cNvSpPr>
            <p:nvPr/>
          </p:nvSpPr>
          <p:spPr bwMode="auto">
            <a:xfrm flipH="1">
              <a:off x="912" y="1152"/>
              <a:ext cx="2736" cy="192"/>
            </a:xfrm>
            <a:prstGeom prst="line">
              <a:avLst/>
            </a:prstGeom>
            <a:noFill/>
            <a:ln w="57150">
              <a:solidFill>
                <a:schemeClr val="tx1">
                  <a:lumMod val="65000"/>
                  <a:lumOff val="35000"/>
                </a:schemeClr>
              </a:solidFill>
              <a:round/>
              <a:headEnd/>
              <a:tailEnd type="stealth" w="lg" len="lg"/>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07542" name="Line 7"/>
            <p:cNvSpPr>
              <a:spLocks noChangeShapeType="1"/>
            </p:cNvSpPr>
            <p:nvPr/>
          </p:nvSpPr>
          <p:spPr bwMode="auto">
            <a:xfrm>
              <a:off x="912" y="1536"/>
              <a:ext cx="2736" cy="96"/>
            </a:xfrm>
            <a:prstGeom prst="line">
              <a:avLst/>
            </a:prstGeom>
            <a:noFill/>
            <a:ln w="57150">
              <a:solidFill>
                <a:schemeClr val="tx1">
                  <a:lumMod val="65000"/>
                  <a:lumOff val="35000"/>
                </a:schemeClr>
              </a:solidFill>
              <a:round/>
              <a:headEnd/>
              <a:tailEnd type="stealth" w="lg" len="lg"/>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07543" name="Line 8"/>
            <p:cNvSpPr>
              <a:spLocks noChangeShapeType="1"/>
            </p:cNvSpPr>
            <p:nvPr/>
          </p:nvSpPr>
          <p:spPr bwMode="auto">
            <a:xfrm>
              <a:off x="912" y="1776"/>
              <a:ext cx="2736" cy="96"/>
            </a:xfrm>
            <a:prstGeom prst="line">
              <a:avLst/>
            </a:prstGeom>
            <a:noFill/>
            <a:ln w="57150">
              <a:solidFill>
                <a:schemeClr val="tx1">
                  <a:lumMod val="65000"/>
                  <a:lumOff val="35000"/>
                </a:schemeClr>
              </a:solidFill>
              <a:round/>
              <a:headEnd/>
              <a:tailEnd type="stealth" w="lg" len="lg"/>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07544" name="Line 9"/>
            <p:cNvSpPr>
              <a:spLocks noChangeShapeType="1"/>
            </p:cNvSpPr>
            <p:nvPr/>
          </p:nvSpPr>
          <p:spPr bwMode="auto">
            <a:xfrm>
              <a:off x="912" y="2064"/>
              <a:ext cx="2736" cy="96"/>
            </a:xfrm>
            <a:prstGeom prst="line">
              <a:avLst/>
            </a:prstGeom>
            <a:noFill/>
            <a:ln w="57150">
              <a:solidFill>
                <a:schemeClr val="tx1">
                  <a:lumMod val="65000"/>
                  <a:lumOff val="35000"/>
                </a:schemeClr>
              </a:solidFill>
              <a:round/>
              <a:headEnd/>
              <a:tailEnd type="stealth" w="lg" len="lg"/>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07545" name="Line 10"/>
            <p:cNvSpPr>
              <a:spLocks noChangeShapeType="1"/>
            </p:cNvSpPr>
            <p:nvPr/>
          </p:nvSpPr>
          <p:spPr bwMode="auto">
            <a:xfrm flipH="1">
              <a:off x="912" y="2352"/>
              <a:ext cx="2736" cy="288"/>
            </a:xfrm>
            <a:prstGeom prst="line">
              <a:avLst/>
            </a:prstGeom>
            <a:noFill/>
            <a:ln w="57150">
              <a:solidFill>
                <a:schemeClr val="tx1">
                  <a:lumMod val="65000"/>
                  <a:lumOff val="35000"/>
                </a:schemeClr>
              </a:solidFill>
              <a:round/>
              <a:headEnd/>
              <a:tailEnd type="stealth" w="lg" len="lg"/>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07546" name="Line 11"/>
            <p:cNvSpPr>
              <a:spLocks noChangeShapeType="1"/>
            </p:cNvSpPr>
            <p:nvPr/>
          </p:nvSpPr>
          <p:spPr bwMode="auto">
            <a:xfrm>
              <a:off x="912" y="2880"/>
              <a:ext cx="2736" cy="144"/>
            </a:xfrm>
            <a:prstGeom prst="line">
              <a:avLst/>
            </a:prstGeom>
            <a:noFill/>
            <a:ln w="57150">
              <a:solidFill>
                <a:schemeClr val="tx1">
                  <a:lumMod val="65000"/>
                  <a:lumOff val="35000"/>
                </a:schemeClr>
              </a:solidFill>
              <a:round/>
              <a:headEnd/>
              <a:tailEnd type="stealth" w="lg" len="lg"/>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07547" name="Line 12"/>
            <p:cNvSpPr>
              <a:spLocks noChangeShapeType="1"/>
            </p:cNvSpPr>
            <p:nvPr/>
          </p:nvSpPr>
          <p:spPr bwMode="auto">
            <a:xfrm>
              <a:off x="912" y="3216"/>
              <a:ext cx="2736" cy="144"/>
            </a:xfrm>
            <a:prstGeom prst="line">
              <a:avLst/>
            </a:prstGeom>
            <a:noFill/>
            <a:ln w="57150">
              <a:solidFill>
                <a:schemeClr val="tx1">
                  <a:lumMod val="65000"/>
                  <a:lumOff val="35000"/>
                </a:schemeClr>
              </a:solidFill>
              <a:round/>
              <a:headEnd/>
              <a:tailEnd type="stealth" w="lg" len="lg"/>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07548" name="Line 13"/>
            <p:cNvSpPr>
              <a:spLocks noChangeShapeType="1"/>
            </p:cNvSpPr>
            <p:nvPr/>
          </p:nvSpPr>
          <p:spPr bwMode="auto">
            <a:xfrm flipH="1">
              <a:off x="912" y="3600"/>
              <a:ext cx="2736" cy="192"/>
            </a:xfrm>
            <a:prstGeom prst="line">
              <a:avLst/>
            </a:prstGeom>
            <a:noFill/>
            <a:ln w="57150">
              <a:solidFill>
                <a:schemeClr val="tx1">
                  <a:lumMod val="65000"/>
                  <a:lumOff val="35000"/>
                </a:schemeClr>
              </a:solidFill>
              <a:round/>
              <a:headEnd/>
              <a:tailEnd type="stealth" w="lg" len="lg"/>
            </a:ln>
            <a:extLst>
              <a:ext uri="{909E8E84-426E-40dd-AFC4-6F175D3DCCD1}">
                <a14:hiddenFill xmlns:a14="http://schemas.microsoft.com/office/drawing/2010/main" xmlns="">
                  <a:noFill/>
                </a14:hiddenFill>
              </a:ext>
            </a:extLst>
          </p:spPr>
          <p:txBody>
            <a:bodyPr/>
            <a:lstStyle/>
            <a:p>
              <a:endParaRPr lang="en-US" dirty="0">
                <a:latin typeface="+mn-lt"/>
              </a:endParaRPr>
            </a:p>
          </p:txBody>
        </p:sp>
      </p:grpSp>
      <p:sp>
        <p:nvSpPr>
          <p:cNvPr id="107531" name="Text Box 14"/>
          <p:cNvSpPr txBox="1">
            <a:spLocks noChangeArrowheads="1"/>
          </p:cNvSpPr>
          <p:nvPr/>
        </p:nvSpPr>
        <p:spPr bwMode="auto">
          <a:xfrm rot="219254">
            <a:off x="5146651" y="1473171"/>
            <a:ext cx="628698"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Arial" charset="0"/>
              </a:rPr>
              <a:t>hello</a:t>
            </a:r>
          </a:p>
        </p:txBody>
      </p:sp>
      <p:sp>
        <p:nvSpPr>
          <p:cNvPr id="107532" name="Text Box 15"/>
          <p:cNvSpPr txBox="1">
            <a:spLocks noChangeArrowheads="1"/>
          </p:cNvSpPr>
          <p:nvPr/>
        </p:nvSpPr>
        <p:spPr bwMode="auto">
          <a:xfrm rot="21380284">
            <a:off x="4591048" y="1984345"/>
            <a:ext cx="1773242"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Arial" charset="0"/>
              </a:rPr>
              <a:t>certificate, nonce</a:t>
            </a:r>
          </a:p>
        </p:txBody>
      </p:sp>
      <p:sp>
        <p:nvSpPr>
          <p:cNvPr id="107533" name="Text Box 16"/>
          <p:cNvSpPr txBox="1">
            <a:spLocks noChangeArrowheads="1"/>
          </p:cNvSpPr>
          <p:nvPr/>
        </p:nvSpPr>
        <p:spPr bwMode="auto">
          <a:xfrm rot="191774">
            <a:off x="5005174" y="2522508"/>
            <a:ext cx="1653017"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Arial" charset="0"/>
              </a:rPr>
              <a:t>K</a:t>
            </a:r>
            <a:r>
              <a:rPr lang="en-US" baseline="-25000" dirty="0">
                <a:latin typeface="+mn-lt"/>
                <a:cs typeface="Arial" charset="0"/>
              </a:rPr>
              <a:t>B</a:t>
            </a:r>
            <a:r>
              <a:rPr lang="en-US" baseline="30000" dirty="0">
                <a:latin typeface="+mn-lt"/>
                <a:cs typeface="Arial" charset="0"/>
              </a:rPr>
              <a:t>+</a:t>
            </a:r>
            <a:r>
              <a:rPr lang="en-US" dirty="0">
                <a:latin typeface="+mn-lt"/>
                <a:cs typeface="Arial" charset="0"/>
              </a:rPr>
              <a:t>(MS) = EMS</a:t>
            </a:r>
          </a:p>
        </p:txBody>
      </p:sp>
      <p:sp>
        <p:nvSpPr>
          <p:cNvPr id="107534" name="Text Box 17"/>
          <p:cNvSpPr txBox="1">
            <a:spLocks noChangeArrowheads="1"/>
          </p:cNvSpPr>
          <p:nvPr/>
        </p:nvSpPr>
        <p:spPr bwMode="auto">
          <a:xfrm rot="192313">
            <a:off x="4624513" y="2963833"/>
            <a:ext cx="1911101"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Arial" charset="0"/>
              </a:rPr>
              <a:t>type 0, seq 1, data</a:t>
            </a:r>
          </a:p>
        </p:txBody>
      </p:sp>
      <p:sp>
        <p:nvSpPr>
          <p:cNvPr id="107535" name="Text Box 18"/>
          <p:cNvSpPr txBox="1">
            <a:spLocks noChangeArrowheads="1"/>
          </p:cNvSpPr>
          <p:nvPr/>
        </p:nvSpPr>
        <p:spPr bwMode="auto">
          <a:xfrm rot="192313">
            <a:off x="4797550" y="3360708"/>
            <a:ext cx="1911101"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Arial" charset="0"/>
              </a:rPr>
              <a:t>type 0, seq 2, data</a:t>
            </a:r>
          </a:p>
        </p:txBody>
      </p:sp>
      <p:sp>
        <p:nvSpPr>
          <p:cNvPr id="107536" name="Text Box 19"/>
          <p:cNvSpPr txBox="1">
            <a:spLocks noChangeArrowheads="1"/>
          </p:cNvSpPr>
          <p:nvPr/>
        </p:nvSpPr>
        <p:spPr bwMode="auto">
          <a:xfrm rot="21214596">
            <a:off x="4678488" y="3924271"/>
            <a:ext cx="1911101"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Arial" charset="0"/>
              </a:rPr>
              <a:t>type 0, seq 1, data</a:t>
            </a:r>
          </a:p>
        </p:txBody>
      </p:sp>
      <p:sp>
        <p:nvSpPr>
          <p:cNvPr id="107537" name="Text Box 20"/>
          <p:cNvSpPr txBox="1">
            <a:spLocks noChangeArrowheads="1"/>
          </p:cNvSpPr>
          <p:nvPr/>
        </p:nvSpPr>
        <p:spPr bwMode="auto">
          <a:xfrm rot="192313">
            <a:off x="5096000" y="4762470"/>
            <a:ext cx="1911101"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Arial" charset="0"/>
              </a:rPr>
              <a:t>type 0, seq 3, data</a:t>
            </a:r>
          </a:p>
        </p:txBody>
      </p:sp>
      <p:sp>
        <p:nvSpPr>
          <p:cNvPr id="107538" name="Text Box 21"/>
          <p:cNvSpPr txBox="1">
            <a:spLocks noChangeArrowheads="1"/>
          </p:cNvSpPr>
          <p:nvPr/>
        </p:nvSpPr>
        <p:spPr bwMode="auto">
          <a:xfrm rot="192313">
            <a:off x="4843203" y="5295870"/>
            <a:ext cx="2443682"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Arial" charset="0"/>
              </a:rPr>
              <a:t>type 1, seq 4, SSL close</a:t>
            </a:r>
          </a:p>
        </p:txBody>
      </p:sp>
      <p:sp>
        <p:nvSpPr>
          <p:cNvPr id="107539" name="Text Box 22"/>
          <p:cNvSpPr txBox="1">
            <a:spLocks noChangeArrowheads="1"/>
          </p:cNvSpPr>
          <p:nvPr/>
        </p:nvSpPr>
        <p:spPr bwMode="auto">
          <a:xfrm rot="21325757">
            <a:off x="4610634" y="5845145"/>
            <a:ext cx="2443682"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Arial" charset="0"/>
              </a:rPr>
              <a:t>type 1, </a:t>
            </a:r>
            <a:r>
              <a:rPr lang="en-US" dirty="0">
                <a:solidFill>
                  <a:schemeClr val="accent2"/>
                </a:solidFill>
                <a:latin typeface="+mn-lt"/>
                <a:cs typeface="Arial" charset="0"/>
              </a:rPr>
              <a:t>seq 2</a:t>
            </a:r>
            <a:r>
              <a:rPr lang="en-US" dirty="0">
                <a:latin typeface="+mn-lt"/>
                <a:cs typeface="Arial" charset="0"/>
              </a:rPr>
              <a:t>, SSL close</a:t>
            </a:r>
          </a:p>
        </p:txBody>
      </p:sp>
      <p:sp>
        <p:nvSpPr>
          <p:cNvPr id="107525" name="AutoShape 23"/>
          <p:cNvSpPr>
            <a:spLocks/>
          </p:cNvSpPr>
          <p:nvPr/>
        </p:nvSpPr>
        <p:spPr bwMode="auto">
          <a:xfrm>
            <a:off x="2716809" y="2698750"/>
            <a:ext cx="354209" cy="3765550"/>
          </a:xfrm>
          <a:prstGeom prst="leftBrace">
            <a:avLst>
              <a:gd name="adj1" fmla="val 205903"/>
              <a:gd name="adj2" fmla="val 50000"/>
            </a:avLst>
          </a:prstGeom>
          <a:noFill/>
          <a:ln w="28575">
            <a:solidFill>
              <a:srgbClr val="C000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dirty="0">
              <a:latin typeface="+mn-lt"/>
              <a:cs typeface="Arial" charset="0"/>
            </a:endParaRPr>
          </a:p>
        </p:txBody>
      </p:sp>
      <p:sp>
        <p:nvSpPr>
          <p:cNvPr id="107526" name="Text Box 24"/>
          <p:cNvSpPr txBox="1">
            <a:spLocks noChangeArrowheads="1"/>
          </p:cNvSpPr>
          <p:nvPr/>
        </p:nvSpPr>
        <p:spPr bwMode="auto">
          <a:xfrm rot="-5400000">
            <a:off x="1806684" y="4381470"/>
            <a:ext cx="1397728"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i="1" dirty="0">
                <a:solidFill>
                  <a:srgbClr val="C00000"/>
                </a:solidFill>
                <a:latin typeface="+mn-lt"/>
                <a:cs typeface="Arial" charset="0"/>
              </a:rPr>
              <a:t>encrypted</a:t>
            </a:r>
          </a:p>
        </p:txBody>
      </p:sp>
      <p:sp>
        <p:nvSpPr>
          <p:cNvPr id="107529" name="Text Box 27"/>
          <p:cNvSpPr txBox="1">
            <a:spLocks noChangeArrowheads="1"/>
          </p:cNvSpPr>
          <p:nvPr/>
        </p:nvSpPr>
        <p:spPr bwMode="auto">
          <a:xfrm>
            <a:off x="8666164" y="3074988"/>
            <a:ext cx="990977"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Arial" charset="0"/>
              </a:rPr>
              <a:t>bob.com</a:t>
            </a:r>
          </a:p>
        </p:txBody>
      </p:sp>
      <p:pic>
        <p:nvPicPr>
          <p:cNvPr id="29" name="图片 28"/>
          <p:cNvPicPr>
            <a:picLocks noChangeAspect="1"/>
          </p:cNvPicPr>
          <p:nvPr/>
        </p:nvPicPr>
        <p:blipFill>
          <a:blip r:embed="rId2" cstate="email">
            <a:extLst>
              <a:ext uri="{BEBA8EAE-BF5A-486C-A8C5-ECC9F3942E4B}">
                <a14:imgProps xmlns:a14="http://schemas.microsoft.com/office/drawing/2010/main">
                  <a14:imgLayer r:embed="rId3">
                    <a14:imgEffect>
                      <a14:backgroundRemoval t="0" b="99194" l="893" r="100000">
                        <a14:foregroundMark x1="25893" y1="82258" x2="25893" y2="82258"/>
                        <a14:foregroundMark x1="41964" y1="69355" x2="8036" y2="87903"/>
                        <a14:foregroundMark x1="77679" y1="68548" x2="99107" y2="80645"/>
                        <a14:foregroundMark x1="31250" y1="70968" x2="893" y2="90323"/>
                        <a14:foregroundMark x1="43750" y1="16935" x2="82143" y2="46774"/>
                        <a14:foregroundMark x1="33929" y1="20968" x2="27679" y2="57258"/>
                        <a14:foregroundMark x1="15179" y1="57258" x2="38393" y2="67742"/>
                        <a14:foregroundMark x1="75893" y1="76613" x2="92857" y2="91129"/>
                        <a14:foregroundMark x1="64286" y1="83065" x2="72321" y2="95161"/>
                        <a14:foregroundMark x1="48214" y1="79839" x2="68750" y2="94355"/>
                        <a14:foregroundMark x1="27679" y1="92742" x2="65179" y2="87097"/>
                      </a14:backgroundRemoval>
                    </a14:imgEffect>
                  </a14:imgLayer>
                </a14:imgProps>
              </a:ext>
              <a:ext uri="{28A0092B-C50C-407E-A947-70E740481C1C}">
                <a14:useLocalDpi xmlns:a14="http://schemas.microsoft.com/office/drawing/2010/main"/>
              </a:ext>
            </a:extLst>
          </a:blip>
          <a:stretch>
            <a:fillRect/>
          </a:stretch>
        </p:blipFill>
        <p:spPr>
          <a:xfrm>
            <a:off x="2032421" y="1917053"/>
            <a:ext cx="646592" cy="715870"/>
          </a:xfrm>
          <a:prstGeom prst="rect">
            <a:avLst/>
          </a:prstGeom>
        </p:spPr>
      </p:pic>
      <p:pic>
        <p:nvPicPr>
          <p:cNvPr id="30" name="图片 29"/>
          <p:cNvPicPr>
            <a:picLocks noChangeAspect="1"/>
          </p:cNvPicPr>
          <p:nvPr/>
        </p:nvPicPr>
        <p:blipFill>
          <a:blip r:embed="rId4">
            <a:extLst>
              <a:ext uri="{BEBA8EAE-BF5A-486C-A8C5-ECC9F3942E4B}">
                <a14:imgProps xmlns:a14="http://schemas.microsoft.com/office/drawing/2010/main">
                  <a14:imgLayer r:embed="rId5">
                    <a14:imgEffect>
                      <a14:backgroundRemoval t="0" b="100000" l="0" r="100000">
                        <a14:foregroundMark x1="30147" y1="29323" x2="58824" y2="11278"/>
                        <a14:foregroundMark x1="38971" y1="45865" x2="66912" y2="24060"/>
                        <a14:foregroundMark x1="17647" y1="72180" x2="27206" y2="90226"/>
                        <a14:foregroundMark x1="35294" y1="66917" x2="59559" y2="87218"/>
                        <a14:foregroundMark x1="67647" y1="70677" x2="88971" y2="89474"/>
                        <a14:foregroundMark x1="97059" y1="90977" x2="77941" y2="72180"/>
                        <a14:foregroundMark x1="18382" y1="95489" x2="19118" y2="70677"/>
                        <a14:foregroundMark x1="52941" y1="53383" x2="51471" y2="75940"/>
                        <a14:foregroundMark x1="7353" y1="76692" x2="15441" y2="87970"/>
                        <a14:foregroundMark x1="6618" y1="91729" x2="12500" y2="89474"/>
                        <a14:foregroundMark x1="56618" y1="60150" x2="55882" y2="72180"/>
                        <a14:foregroundMark x1="46324" y1="58647" x2="44118" y2="69925"/>
                        <a14:foregroundMark x1="79412" y1="93985" x2="64706" y2="87970"/>
                        <a14:foregroundMark x1="58824" y1="53383" x2="58824" y2="38346"/>
                        <a14:foregroundMark x1="58824" y1="18045" x2="71324" y2="25564"/>
                        <a14:foregroundMark x1="50000" y1="10526" x2="66912" y2="7519"/>
                        <a14:foregroundMark x1="37500" y1="14286" x2="48529" y2="5263"/>
                        <a14:foregroundMark x1="30882" y1="26316" x2="38235" y2="11278"/>
                      </a14:backgroundRemoval>
                    </a14:imgEffect>
                  </a14:imgLayer>
                </a14:imgProps>
              </a:ext>
            </a:extLst>
          </a:blip>
          <a:stretch>
            <a:fillRect/>
          </a:stretch>
        </p:blipFill>
        <p:spPr>
          <a:xfrm>
            <a:off x="8891856" y="2387395"/>
            <a:ext cx="685455" cy="670334"/>
          </a:xfrm>
          <a:prstGeom prst="rect">
            <a:avLst/>
          </a:prstGeom>
        </p:spPr>
      </p:pic>
      <p:sp>
        <p:nvSpPr>
          <p:cNvPr id="3" name="灯片编号占位符 2"/>
          <p:cNvSpPr>
            <a:spLocks noGrp="1"/>
          </p:cNvSpPr>
          <p:nvPr>
            <p:ph type="sldNum" sz="quarter" idx="12"/>
          </p:nvPr>
        </p:nvSpPr>
        <p:spPr/>
        <p:txBody>
          <a:bodyPr/>
          <a:lstStyle/>
          <a:p>
            <a:pPr>
              <a:defRPr/>
            </a:pPr>
            <a:fld id="{B5976719-4C93-4032-AE44-9AF0CDE2F195}" type="slidenum">
              <a:rPr lang="en-US" altLang="zh-CN" smtClean="0"/>
              <a:pPr>
                <a:defRPr/>
              </a:pPr>
              <a:t>146</a:t>
            </a:fld>
            <a:endParaRPr lang="en-US" altLang="zh-CN" dirty="0"/>
          </a:p>
        </p:txBody>
      </p:sp>
      <p:cxnSp>
        <p:nvCxnSpPr>
          <p:cNvPr id="31" name="直接箭头连接符 30"/>
          <p:cNvCxnSpPr/>
          <p:nvPr/>
        </p:nvCxnSpPr>
        <p:spPr bwMode="auto">
          <a:xfrm flipH="1">
            <a:off x="3203795" y="1590978"/>
            <a:ext cx="27086" cy="5030802"/>
          </a:xfrm>
          <a:prstGeom prst="straightConnector1">
            <a:avLst/>
          </a:prstGeom>
          <a:ln w="79375">
            <a:solidFill>
              <a:schemeClr val="accent5"/>
            </a:solidFill>
            <a:prstDash val="sysDash"/>
            <a:headEnd type="none" w="med" len="med"/>
            <a:tailEnd type="stealth" w="lg" len="lg"/>
          </a:ln>
        </p:spPr>
        <p:style>
          <a:lnRef idx="1">
            <a:schemeClr val="dk1"/>
          </a:lnRef>
          <a:fillRef idx="0">
            <a:schemeClr val="dk1"/>
          </a:fillRef>
          <a:effectRef idx="0">
            <a:schemeClr val="dk1"/>
          </a:effectRef>
          <a:fontRef idx="minor">
            <a:schemeClr val="tx1"/>
          </a:fontRef>
        </p:style>
      </p:cxnSp>
      <p:cxnSp>
        <p:nvCxnSpPr>
          <p:cNvPr id="32" name="直接箭头连接符 31"/>
          <p:cNvCxnSpPr/>
          <p:nvPr/>
        </p:nvCxnSpPr>
        <p:spPr bwMode="auto">
          <a:xfrm>
            <a:off x="7795216" y="1590978"/>
            <a:ext cx="24220" cy="5030802"/>
          </a:xfrm>
          <a:prstGeom prst="straightConnector1">
            <a:avLst/>
          </a:prstGeom>
          <a:ln w="79375">
            <a:solidFill>
              <a:schemeClr val="accent5"/>
            </a:solidFill>
            <a:prstDash val="sysDash"/>
            <a:headEnd type="none" w="med" len="med"/>
            <a:tailEnd type="stealth" w="lg" len="lg"/>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215435425"/>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Rectangle 2"/>
          <p:cNvSpPr>
            <a:spLocks noGrp="1" noChangeArrowheads="1"/>
          </p:cNvSpPr>
          <p:nvPr>
            <p:ph type="title"/>
          </p:nvPr>
        </p:nvSpPr>
        <p:spPr/>
        <p:txBody>
          <a:bodyPr/>
          <a:lstStyle/>
          <a:p>
            <a:r>
              <a:rPr lang="en-US" dirty="0"/>
              <a:t>Toy </a:t>
            </a:r>
            <a:r>
              <a:rPr lang="en-US"/>
              <a:t>SSL isn'</a:t>
            </a:r>
            <a:r>
              <a:rPr lang="en-US" altLang="ja-JP"/>
              <a:t>t complete</a:t>
            </a:r>
            <a:endParaRPr lang="en-US" dirty="0"/>
          </a:p>
        </p:txBody>
      </p:sp>
      <p:sp>
        <p:nvSpPr>
          <p:cNvPr id="108548" name="Rectangle 3"/>
          <p:cNvSpPr>
            <a:spLocks noGrp="1" noChangeArrowheads="1"/>
          </p:cNvSpPr>
          <p:nvPr>
            <p:ph idx="1"/>
          </p:nvPr>
        </p:nvSpPr>
        <p:spPr/>
        <p:txBody>
          <a:bodyPr/>
          <a:lstStyle/>
          <a:p>
            <a:r>
              <a:rPr lang="en-US" b="1" dirty="0"/>
              <a:t>which encryption protocols?</a:t>
            </a:r>
          </a:p>
          <a:p>
            <a:r>
              <a:rPr lang="en-US" dirty="0"/>
              <a:t>want negotiation?</a:t>
            </a:r>
          </a:p>
          <a:p>
            <a:pPr lvl="1"/>
            <a:r>
              <a:rPr lang="en-US" dirty="0"/>
              <a:t>allow client and server to </a:t>
            </a:r>
            <a:r>
              <a:rPr lang="en-US" dirty="0">
                <a:solidFill>
                  <a:schemeClr val="accent2"/>
                </a:solidFill>
              </a:rPr>
              <a:t>support different encryption algorithms</a:t>
            </a:r>
          </a:p>
          <a:p>
            <a:pPr lvl="1"/>
            <a:r>
              <a:rPr lang="en-US" dirty="0"/>
              <a:t>allow client and server to choose together specific algorithm before data transfer</a:t>
            </a:r>
          </a:p>
        </p:txBody>
      </p:sp>
      <p:sp>
        <p:nvSpPr>
          <p:cNvPr id="3" name="灯片编号占位符 2"/>
          <p:cNvSpPr>
            <a:spLocks noGrp="1"/>
          </p:cNvSpPr>
          <p:nvPr>
            <p:ph type="sldNum" sz="quarter" idx="12"/>
          </p:nvPr>
        </p:nvSpPr>
        <p:spPr/>
        <p:txBody>
          <a:bodyPr/>
          <a:lstStyle/>
          <a:p>
            <a:pPr>
              <a:defRPr/>
            </a:pPr>
            <a:fld id="{8DE895D9-91D8-4958-BB05-9803D63D1C8A}" type="slidenum">
              <a:rPr lang="en-US" altLang="zh-CN" smtClean="0"/>
              <a:pPr>
                <a:defRPr/>
              </a:pPr>
              <a:t>147</a:t>
            </a:fld>
            <a:endParaRPr lang="en-US" altLang="zh-CN" dirty="0"/>
          </a:p>
        </p:txBody>
      </p:sp>
    </p:spTree>
    <p:extLst>
      <p:ext uri="{BB962C8B-B14F-4D97-AF65-F5344CB8AC3E}">
        <p14:creationId xmlns:p14="http://schemas.microsoft.com/office/powerpoint/2010/main" val="3366932691"/>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Rectangle 2"/>
          <p:cNvSpPr>
            <a:spLocks noGrp="1" noChangeArrowheads="1"/>
          </p:cNvSpPr>
          <p:nvPr>
            <p:ph type="title"/>
          </p:nvPr>
        </p:nvSpPr>
        <p:spPr/>
        <p:txBody>
          <a:bodyPr/>
          <a:lstStyle/>
          <a:p>
            <a:r>
              <a:rPr lang="en-US" dirty="0"/>
              <a:t>SSL cipher suite</a:t>
            </a:r>
          </a:p>
        </p:txBody>
      </p:sp>
      <p:sp>
        <p:nvSpPr>
          <p:cNvPr id="109572" name="Rectangle 3"/>
          <p:cNvSpPr>
            <a:spLocks noGrp="1" noChangeArrowheads="1"/>
          </p:cNvSpPr>
          <p:nvPr>
            <p:ph type="body" idx="4294967295"/>
          </p:nvPr>
        </p:nvSpPr>
        <p:spPr>
          <a:xfrm>
            <a:off x="1636089" y="1298575"/>
            <a:ext cx="4556125" cy="5407025"/>
          </a:xfrm>
        </p:spPr>
        <p:txBody>
          <a:bodyPr>
            <a:normAutofit/>
          </a:bodyPr>
          <a:lstStyle/>
          <a:p>
            <a:r>
              <a:rPr lang="en-US" dirty="0"/>
              <a:t>cipher suite</a:t>
            </a:r>
          </a:p>
          <a:p>
            <a:pPr lvl="1"/>
            <a:r>
              <a:rPr lang="en-US" sz="2000" dirty="0">
                <a:solidFill>
                  <a:schemeClr val="accent2"/>
                </a:solidFill>
              </a:rPr>
              <a:t>public-key algorithm</a:t>
            </a:r>
          </a:p>
          <a:p>
            <a:pPr lvl="1"/>
            <a:r>
              <a:rPr lang="en-US" sz="2000" dirty="0">
                <a:solidFill>
                  <a:schemeClr val="accent2"/>
                </a:solidFill>
              </a:rPr>
              <a:t>symmetric encryption algorithm</a:t>
            </a:r>
          </a:p>
          <a:p>
            <a:pPr lvl="1"/>
            <a:r>
              <a:rPr lang="en-US" sz="2000" dirty="0">
                <a:solidFill>
                  <a:schemeClr val="accent2"/>
                </a:solidFill>
              </a:rPr>
              <a:t>MAC  algorithm</a:t>
            </a:r>
          </a:p>
          <a:p>
            <a:r>
              <a:rPr lang="en-US" dirty="0"/>
              <a:t>SSL supports several cipher suites</a:t>
            </a:r>
          </a:p>
          <a:p>
            <a:r>
              <a:rPr lang="en-US" dirty="0"/>
              <a:t>negotiation: client, server agree on cipher suite</a:t>
            </a:r>
          </a:p>
          <a:p>
            <a:pPr lvl="1"/>
            <a:r>
              <a:rPr lang="en-US" dirty="0"/>
              <a:t>client offers choice</a:t>
            </a:r>
          </a:p>
          <a:p>
            <a:pPr lvl="1"/>
            <a:r>
              <a:rPr lang="en-US" dirty="0"/>
              <a:t>server picks one</a:t>
            </a:r>
          </a:p>
        </p:txBody>
      </p:sp>
      <p:sp>
        <p:nvSpPr>
          <p:cNvPr id="109573" name="Rectangle 3"/>
          <p:cNvSpPr>
            <a:spLocks noChangeArrowheads="1"/>
          </p:cNvSpPr>
          <p:nvPr/>
        </p:nvSpPr>
        <p:spPr bwMode="auto">
          <a:xfrm>
            <a:off x="6346556" y="1462088"/>
            <a:ext cx="4010295" cy="5106352"/>
          </a:xfrm>
          <a:prstGeom prst="rect">
            <a:avLst/>
          </a:prstGeom>
          <a:noFill/>
          <a:ln w="19050">
            <a:solidFill>
              <a:srgbClr val="FF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pPr marL="60325">
              <a:spcBef>
                <a:spcPct val="20000"/>
              </a:spcBef>
              <a:buClr>
                <a:srgbClr val="000099"/>
              </a:buClr>
              <a:buSzPct val="75000"/>
            </a:pPr>
            <a:r>
              <a:rPr lang="en-US" dirty="0">
                <a:latin typeface="+mn-lt"/>
                <a:cs typeface="Arial" charset="0"/>
              </a:rPr>
              <a:t>common SSL </a:t>
            </a:r>
            <a:r>
              <a:rPr lang="en-US" b="1" dirty="0">
                <a:latin typeface="+mn-lt"/>
                <a:cs typeface="Arial" charset="0"/>
              </a:rPr>
              <a:t>symmetric ciphers</a:t>
            </a:r>
          </a:p>
          <a:p>
            <a:pPr marL="519113" lvl="1" indent="-285750">
              <a:spcBef>
                <a:spcPct val="20000"/>
              </a:spcBef>
              <a:buClr>
                <a:srgbClr val="000099"/>
              </a:buClr>
              <a:buFont typeface="Wingdings" charset="2"/>
              <a:buChar char="§"/>
            </a:pPr>
            <a:r>
              <a:rPr lang="en-US" dirty="0">
                <a:latin typeface="+mn-lt"/>
                <a:cs typeface="Arial" charset="0"/>
              </a:rPr>
              <a:t>DES – Data Encryption Standard: block</a:t>
            </a:r>
          </a:p>
          <a:p>
            <a:pPr marL="519113" lvl="1" indent="-285750">
              <a:spcBef>
                <a:spcPct val="20000"/>
              </a:spcBef>
              <a:buClr>
                <a:srgbClr val="000099"/>
              </a:buClr>
              <a:buFont typeface="Wingdings" charset="2"/>
              <a:buChar char="§"/>
            </a:pPr>
            <a:r>
              <a:rPr lang="en-US" dirty="0">
                <a:latin typeface="+mn-lt"/>
                <a:cs typeface="Arial" charset="0"/>
              </a:rPr>
              <a:t>3DES – Triple strength: block</a:t>
            </a:r>
          </a:p>
          <a:p>
            <a:pPr marL="519113" lvl="1" indent="-285750">
              <a:spcBef>
                <a:spcPct val="20000"/>
              </a:spcBef>
              <a:buClr>
                <a:srgbClr val="000099"/>
              </a:buClr>
              <a:buFont typeface="Wingdings" charset="2"/>
              <a:buChar char="§"/>
            </a:pPr>
            <a:r>
              <a:rPr lang="en-US" dirty="0">
                <a:latin typeface="+mn-lt"/>
                <a:cs typeface="Arial" charset="0"/>
              </a:rPr>
              <a:t>RC2 – Rivest Cipher 2: block</a:t>
            </a:r>
          </a:p>
          <a:p>
            <a:pPr marL="519113" lvl="1" indent="-285750">
              <a:spcBef>
                <a:spcPct val="20000"/>
              </a:spcBef>
              <a:buClr>
                <a:srgbClr val="000099"/>
              </a:buClr>
              <a:buFont typeface="Wingdings" charset="2"/>
              <a:buChar char="§"/>
            </a:pPr>
            <a:r>
              <a:rPr lang="en-US" dirty="0">
                <a:latin typeface="+mn-lt"/>
                <a:cs typeface="Arial" charset="0"/>
              </a:rPr>
              <a:t>RC4 – Rivest Cipher 4: stream</a:t>
            </a:r>
          </a:p>
          <a:p>
            <a:pPr marL="119063" indent="-58738">
              <a:spcBef>
                <a:spcPct val="20000"/>
              </a:spcBef>
              <a:buClr>
                <a:srgbClr val="000099"/>
              </a:buClr>
              <a:buSzPct val="75000"/>
            </a:pPr>
            <a:r>
              <a:rPr lang="en-US" dirty="0">
                <a:latin typeface="+mn-lt"/>
                <a:cs typeface="Arial" charset="0"/>
              </a:rPr>
              <a:t>SSL Public key encryption</a:t>
            </a:r>
          </a:p>
          <a:p>
            <a:pPr marL="461963" lvl="1" indent="-228600">
              <a:spcBef>
                <a:spcPct val="20000"/>
              </a:spcBef>
              <a:buClr>
                <a:srgbClr val="000099"/>
              </a:buClr>
              <a:buFont typeface="Wingdings" charset="0"/>
              <a:buChar char="§"/>
            </a:pPr>
            <a:r>
              <a:rPr lang="en-US" dirty="0">
                <a:latin typeface="+mn-lt"/>
                <a:cs typeface="Arial" charset="0"/>
              </a:rPr>
              <a:t>RSA</a:t>
            </a:r>
          </a:p>
          <a:p>
            <a:pPr marL="119063" indent="-119063">
              <a:spcBef>
                <a:spcPct val="20000"/>
              </a:spcBef>
              <a:buClr>
                <a:srgbClr val="000099"/>
              </a:buClr>
              <a:buSzPct val="75000"/>
              <a:buFont typeface="Wingdings" charset="0"/>
              <a:buChar char="v"/>
            </a:pPr>
            <a:endParaRPr lang="en-US" dirty="0">
              <a:latin typeface="+mn-lt"/>
            </a:endParaRPr>
          </a:p>
        </p:txBody>
      </p:sp>
      <p:sp>
        <p:nvSpPr>
          <p:cNvPr id="3" name="灯片编号占位符 2"/>
          <p:cNvSpPr>
            <a:spLocks noGrp="1"/>
          </p:cNvSpPr>
          <p:nvPr>
            <p:ph type="sldNum" sz="quarter" idx="12"/>
          </p:nvPr>
        </p:nvSpPr>
        <p:spPr/>
        <p:txBody>
          <a:bodyPr/>
          <a:lstStyle/>
          <a:p>
            <a:pPr>
              <a:defRPr/>
            </a:pPr>
            <a:fld id="{B5976719-4C93-4032-AE44-9AF0CDE2F195}" type="slidenum">
              <a:rPr lang="en-US" altLang="zh-CN" smtClean="0"/>
              <a:pPr>
                <a:defRPr/>
              </a:pPr>
              <a:t>148</a:t>
            </a:fld>
            <a:endParaRPr lang="en-US" altLang="zh-CN" dirty="0"/>
          </a:p>
        </p:txBody>
      </p:sp>
    </p:spTree>
    <p:extLst>
      <p:ext uri="{BB962C8B-B14F-4D97-AF65-F5344CB8AC3E}">
        <p14:creationId xmlns:p14="http://schemas.microsoft.com/office/powerpoint/2010/main" val="247425354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Rectangle 2"/>
          <p:cNvSpPr>
            <a:spLocks noGrp="1" noChangeArrowheads="1"/>
          </p:cNvSpPr>
          <p:nvPr>
            <p:ph type="title"/>
          </p:nvPr>
        </p:nvSpPr>
        <p:spPr/>
        <p:txBody>
          <a:bodyPr/>
          <a:lstStyle/>
          <a:p>
            <a:r>
              <a:rPr lang="en-US" dirty="0"/>
              <a:t>Real SSL: handshaking (1)</a:t>
            </a:r>
          </a:p>
        </p:txBody>
      </p:sp>
      <p:sp>
        <p:nvSpPr>
          <p:cNvPr id="110596" name="Rectangle 3"/>
          <p:cNvSpPr>
            <a:spLocks noGrp="1" noChangeArrowheads="1"/>
          </p:cNvSpPr>
          <p:nvPr>
            <p:ph type="body" idx="1"/>
          </p:nvPr>
        </p:nvSpPr>
        <p:spPr/>
        <p:txBody>
          <a:bodyPr/>
          <a:lstStyle/>
          <a:p>
            <a:pPr marL="533400" indent="-533400">
              <a:buNone/>
            </a:pPr>
            <a:r>
              <a:rPr lang="en-US" b="1" dirty="0">
                <a:solidFill>
                  <a:schemeClr val="accent2"/>
                </a:solidFill>
              </a:rPr>
              <a:t>Purpose</a:t>
            </a:r>
          </a:p>
          <a:p>
            <a:pPr marL="533400" indent="-533400">
              <a:buFont typeface="ZapfDingbats" charset="0"/>
              <a:buAutoNum type="arabicPeriod"/>
            </a:pPr>
            <a:r>
              <a:rPr lang="en-US" dirty="0"/>
              <a:t>server authentication</a:t>
            </a:r>
          </a:p>
          <a:p>
            <a:pPr marL="533400" indent="-533400">
              <a:buFont typeface="ZapfDingbats" charset="0"/>
              <a:buAutoNum type="arabicPeriod"/>
            </a:pPr>
            <a:r>
              <a:rPr lang="en-US" dirty="0"/>
              <a:t>negotiation: agree on crypto algorithms</a:t>
            </a:r>
          </a:p>
          <a:p>
            <a:pPr marL="533400" indent="-533400">
              <a:buFont typeface="ZapfDingbats" charset="0"/>
              <a:buAutoNum type="arabicPeriod"/>
            </a:pPr>
            <a:r>
              <a:rPr lang="en-US" dirty="0"/>
              <a:t>establish keys</a:t>
            </a:r>
          </a:p>
          <a:p>
            <a:pPr marL="533400" indent="-533400">
              <a:buFont typeface="ZapfDingbats" charset="0"/>
              <a:buAutoNum type="arabicPeriod"/>
            </a:pPr>
            <a:r>
              <a:rPr lang="en-US" dirty="0"/>
              <a:t>client authentication (optional)</a:t>
            </a:r>
          </a:p>
          <a:p>
            <a:pPr marL="533400" indent="-533400">
              <a:buNone/>
            </a:pPr>
            <a:endParaRPr lang="en-US" dirty="0"/>
          </a:p>
        </p:txBody>
      </p:sp>
      <p:sp>
        <p:nvSpPr>
          <p:cNvPr id="3" name="灯片编号占位符 2"/>
          <p:cNvSpPr>
            <a:spLocks noGrp="1"/>
          </p:cNvSpPr>
          <p:nvPr>
            <p:ph type="sldNum" sz="quarter" idx="12"/>
          </p:nvPr>
        </p:nvSpPr>
        <p:spPr/>
        <p:txBody>
          <a:bodyPr/>
          <a:lstStyle/>
          <a:p>
            <a:pPr>
              <a:defRPr/>
            </a:pPr>
            <a:fld id="{8DE895D9-91D8-4958-BB05-9803D63D1C8A}" type="slidenum">
              <a:rPr lang="en-US" altLang="zh-CN" smtClean="0"/>
              <a:pPr>
                <a:defRPr/>
              </a:pPr>
              <a:t>149</a:t>
            </a:fld>
            <a:endParaRPr lang="en-US" altLang="zh-CN" dirty="0"/>
          </a:p>
        </p:txBody>
      </p:sp>
    </p:spTree>
    <p:extLst>
      <p:ext uri="{BB962C8B-B14F-4D97-AF65-F5344CB8AC3E}">
        <p14:creationId xmlns:p14="http://schemas.microsoft.com/office/powerpoint/2010/main" val="1479125936"/>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9" name="Rectangle 2"/>
          <p:cNvSpPr>
            <a:spLocks noGrp="1" noChangeArrowheads="1"/>
          </p:cNvSpPr>
          <p:nvPr>
            <p:ph type="title"/>
          </p:nvPr>
        </p:nvSpPr>
        <p:spPr/>
        <p:txBody>
          <a:bodyPr/>
          <a:lstStyle/>
          <a:p>
            <a:r>
              <a:rPr lang="en-US" dirty="0"/>
              <a:t>Real SSL: handshaking (2)</a:t>
            </a:r>
          </a:p>
        </p:txBody>
      </p:sp>
      <p:sp>
        <p:nvSpPr>
          <p:cNvPr id="111620" name="Rectangle 3"/>
          <p:cNvSpPr>
            <a:spLocks noGrp="1" noChangeArrowheads="1"/>
          </p:cNvSpPr>
          <p:nvPr>
            <p:ph type="body" idx="1"/>
          </p:nvPr>
        </p:nvSpPr>
        <p:spPr>
          <a:xfrm>
            <a:off x="2057400" y="1450975"/>
            <a:ext cx="7772400" cy="4648200"/>
          </a:xfrm>
        </p:spPr>
        <p:txBody>
          <a:bodyPr>
            <a:normAutofit fontScale="85000" lnSpcReduction="20000"/>
          </a:bodyPr>
          <a:lstStyle/>
          <a:p>
            <a:pPr marL="457200" indent="-457200">
              <a:buClr>
                <a:srgbClr val="C00000"/>
              </a:buClr>
              <a:buFont typeface="ZapfDingbats" charset="0"/>
              <a:buAutoNum type="arabicPeriod"/>
            </a:pPr>
            <a:r>
              <a:rPr lang="en-US" sz="2600" dirty="0"/>
              <a:t>client sends </a:t>
            </a:r>
            <a:r>
              <a:rPr lang="en-US" sz="2600" dirty="0">
                <a:solidFill>
                  <a:schemeClr val="accent2"/>
                </a:solidFill>
              </a:rPr>
              <a:t>list</a:t>
            </a:r>
            <a:r>
              <a:rPr lang="en-US" sz="2600" dirty="0"/>
              <a:t> of algorithms it supports, along with </a:t>
            </a:r>
            <a:r>
              <a:rPr lang="en-US" sz="2600" dirty="0">
                <a:solidFill>
                  <a:schemeClr val="accent2"/>
                </a:solidFill>
              </a:rPr>
              <a:t>client nonce</a:t>
            </a:r>
          </a:p>
          <a:p>
            <a:pPr marL="457200" indent="-457200">
              <a:buClr>
                <a:srgbClr val="C00000"/>
              </a:buClr>
              <a:buFont typeface="ZapfDingbats" charset="0"/>
              <a:buAutoNum type="arabicPeriod"/>
            </a:pPr>
            <a:r>
              <a:rPr lang="en-US" sz="2600" dirty="0"/>
              <a:t>server chooses algorithms from list; sends back: choice + certificate + </a:t>
            </a:r>
            <a:r>
              <a:rPr lang="en-US" sz="2600" dirty="0">
                <a:solidFill>
                  <a:schemeClr val="accent2"/>
                </a:solidFill>
              </a:rPr>
              <a:t>server nonce</a:t>
            </a:r>
          </a:p>
          <a:p>
            <a:pPr marL="457200" indent="-457200">
              <a:buClr>
                <a:srgbClr val="C00000"/>
              </a:buClr>
              <a:buFont typeface="ZapfDingbats" charset="0"/>
              <a:buAutoNum type="arabicPeriod"/>
            </a:pPr>
            <a:r>
              <a:rPr lang="en-US" sz="2600" dirty="0"/>
              <a:t>client verifies certificate, extracts server</a:t>
            </a:r>
            <a:r>
              <a:rPr lang="en-US" altLang="ja-JP" sz="2600" dirty="0"/>
              <a:t>'s public key, generates pre_master_secret, encrypts with server's public key, sends to server</a:t>
            </a:r>
          </a:p>
          <a:p>
            <a:pPr marL="457200" indent="-457200">
              <a:buClr>
                <a:srgbClr val="C00000"/>
              </a:buClr>
              <a:buFont typeface="ZapfDingbats" charset="0"/>
              <a:buAutoNum type="arabicPeriod"/>
            </a:pPr>
            <a:r>
              <a:rPr lang="en-US" sz="2600" dirty="0"/>
              <a:t>client and server independently compute encryption and MAC keys from pre_master_secret and </a:t>
            </a:r>
            <a:r>
              <a:rPr lang="en-US" sz="2600" dirty="0">
                <a:solidFill>
                  <a:schemeClr val="accent2"/>
                </a:solidFill>
              </a:rPr>
              <a:t>nonces</a:t>
            </a:r>
          </a:p>
          <a:p>
            <a:pPr marL="457200" indent="-457200">
              <a:buClr>
                <a:srgbClr val="C00000"/>
              </a:buClr>
              <a:buFont typeface="ZapfDingbats" charset="0"/>
              <a:buAutoNum type="arabicPeriod"/>
            </a:pPr>
            <a:r>
              <a:rPr lang="en-US" sz="2600" dirty="0">
                <a:solidFill>
                  <a:schemeClr val="accent5"/>
                </a:solidFill>
              </a:rPr>
              <a:t>client sends a MAC of all the handshake messages</a:t>
            </a:r>
          </a:p>
          <a:p>
            <a:pPr marL="457200" indent="-457200">
              <a:buClr>
                <a:srgbClr val="C00000"/>
              </a:buClr>
              <a:buFont typeface="ZapfDingbats" charset="0"/>
              <a:buAutoNum type="arabicPeriod"/>
            </a:pPr>
            <a:r>
              <a:rPr lang="en-US" sz="2600" dirty="0">
                <a:solidFill>
                  <a:schemeClr val="accent5"/>
                </a:solidFill>
              </a:rPr>
              <a:t>server sends a MAC of all the handshake messages</a:t>
            </a:r>
          </a:p>
          <a:p>
            <a:pPr marL="457200" indent="-457200">
              <a:lnSpc>
                <a:spcPct val="80000"/>
              </a:lnSpc>
              <a:buClr>
                <a:srgbClr val="C00000"/>
              </a:buClr>
              <a:buFont typeface="ZapfDingbats" charset="0"/>
              <a:buAutoNum type="arabicPeriod"/>
            </a:pPr>
            <a:endParaRPr lang="en-US" sz="2400" dirty="0"/>
          </a:p>
          <a:p>
            <a:pPr marL="457200" indent="-457200">
              <a:lnSpc>
                <a:spcPct val="80000"/>
              </a:lnSpc>
            </a:pPr>
            <a:endParaRPr lang="en-US" sz="2400" dirty="0"/>
          </a:p>
        </p:txBody>
      </p:sp>
      <p:sp>
        <p:nvSpPr>
          <p:cNvPr id="3" name="灯片编号占位符 2"/>
          <p:cNvSpPr>
            <a:spLocks noGrp="1"/>
          </p:cNvSpPr>
          <p:nvPr>
            <p:ph type="sldNum" sz="quarter" idx="12"/>
          </p:nvPr>
        </p:nvSpPr>
        <p:spPr/>
        <p:txBody>
          <a:bodyPr/>
          <a:lstStyle/>
          <a:p>
            <a:pPr>
              <a:defRPr/>
            </a:pPr>
            <a:fld id="{8DE895D9-91D8-4958-BB05-9803D63D1C8A}" type="slidenum">
              <a:rPr lang="en-US" altLang="zh-CN" smtClean="0"/>
              <a:pPr>
                <a:defRPr/>
              </a:pPr>
              <a:t>150</a:t>
            </a:fld>
            <a:endParaRPr lang="en-US" altLang="zh-CN" dirty="0"/>
          </a:p>
        </p:txBody>
      </p:sp>
    </p:spTree>
    <p:extLst>
      <p:ext uri="{BB962C8B-B14F-4D97-AF65-F5344CB8AC3E}">
        <p14:creationId xmlns:p14="http://schemas.microsoft.com/office/powerpoint/2010/main" val="3968510450"/>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3" name="Rectangle 2"/>
          <p:cNvSpPr>
            <a:spLocks noGrp="1" noChangeArrowheads="1"/>
          </p:cNvSpPr>
          <p:nvPr>
            <p:ph type="title"/>
          </p:nvPr>
        </p:nvSpPr>
        <p:spPr/>
        <p:txBody>
          <a:bodyPr/>
          <a:lstStyle/>
          <a:p>
            <a:r>
              <a:rPr lang="en-US" dirty="0"/>
              <a:t>Real SSL: handshaking (3)</a:t>
            </a:r>
          </a:p>
        </p:txBody>
      </p:sp>
      <p:sp>
        <p:nvSpPr>
          <p:cNvPr id="112644" name="Rectangle 3"/>
          <p:cNvSpPr>
            <a:spLocks noGrp="1" noChangeArrowheads="1"/>
          </p:cNvSpPr>
          <p:nvPr>
            <p:ph idx="1"/>
          </p:nvPr>
        </p:nvSpPr>
        <p:spPr/>
        <p:txBody>
          <a:bodyPr/>
          <a:lstStyle/>
          <a:p>
            <a:pPr>
              <a:buFont typeface="Wingdings" charset="0"/>
              <a:buNone/>
            </a:pPr>
            <a:r>
              <a:rPr lang="en-US" dirty="0">
                <a:solidFill>
                  <a:srgbClr val="C00000"/>
                </a:solidFill>
              </a:rPr>
              <a:t>last 2 steps protect handshake from tampering</a:t>
            </a:r>
          </a:p>
          <a:p>
            <a:r>
              <a:rPr lang="en-US" dirty="0"/>
              <a:t>client typically offers range of algorithms, some strong, some weak</a:t>
            </a:r>
          </a:p>
          <a:p>
            <a:r>
              <a:rPr lang="en-US" b="1" dirty="0">
                <a:solidFill>
                  <a:schemeClr val="accent2"/>
                </a:solidFill>
              </a:rPr>
              <a:t>man-in-the middle </a:t>
            </a:r>
            <a:r>
              <a:rPr lang="en-US" dirty="0"/>
              <a:t>could delete stronger algorithms from list</a:t>
            </a:r>
          </a:p>
          <a:p>
            <a:r>
              <a:rPr lang="en-US" b="1" dirty="0">
                <a:solidFill>
                  <a:schemeClr val="accent5"/>
                </a:solidFill>
              </a:rPr>
              <a:t>last 2 steps prevent this</a:t>
            </a:r>
          </a:p>
          <a:p>
            <a:pPr lvl="1"/>
            <a:r>
              <a:rPr lang="en-US" b="1" dirty="0">
                <a:solidFill>
                  <a:schemeClr val="accent5"/>
                </a:solidFill>
              </a:rPr>
              <a:t>last two messages are encrypted</a:t>
            </a:r>
          </a:p>
          <a:p>
            <a:pPr lvl="1"/>
            <a:endParaRPr lang="en-US" dirty="0"/>
          </a:p>
        </p:txBody>
      </p:sp>
      <p:sp>
        <p:nvSpPr>
          <p:cNvPr id="3" name="灯片编号占位符 2"/>
          <p:cNvSpPr>
            <a:spLocks noGrp="1"/>
          </p:cNvSpPr>
          <p:nvPr>
            <p:ph type="sldNum" sz="quarter" idx="12"/>
          </p:nvPr>
        </p:nvSpPr>
        <p:spPr/>
        <p:txBody>
          <a:bodyPr/>
          <a:lstStyle/>
          <a:p>
            <a:pPr>
              <a:defRPr/>
            </a:pPr>
            <a:fld id="{8DE895D9-91D8-4958-BB05-9803D63D1C8A}" type="slidenum">
              <a:rPr lang="en-US" altLang="zh-CN" smtClean="0"/>
              <a:pPr>
                <a:defRPr/>
              </a:pPr>
              <a:t>151</a:t>
            </a:fld>
            <a:endParaRPr lang="en-US" altLang="zh-CN" dirty="0"/>
          </a:p>
        </p:txBody>
      </p:sp>
    </p:spTree>
    <p:extLst>
      <p:ext uri="{BB962C8B-B14F-4D97-AF65-F5344CB8AC3E}">
        <p14:creationId xmlns:p14="http://schemas.microsoft.com/office/powerpoint/2010/main" val="3626008055"/>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7" name="Rectangle 2"/>
          <p:cNvSpPr>
            <a:spLocks noGrp="1" noChangeArrowheads="1"/>
          </p:cNvSpPr>
          <p:nvPr>
            <p:ph type="title"/>
          </p:nvPr>
        </p:nvSpPr>
        <p:spPr/>
        <p:txBody>
          <a:bodyPr/>
          <a:lstStyle/>
          <a:p>
            <a:r>
              <a:rPr lang="en-US" dirty="0"/>
              <a:t>Real SSL: handshaking (4)</a:t>
            </a:r>
          </a:p>
        </p:txBody>
      </p:sp>
      <p:sp>
        <p:nvSpPr>
          <p:cNvPr id="113668" name="Rectangle 3"/>
          <p:cNvSpPr>
            <a:spLocks noGrp="1" noChangeArrowheads="1"/>
          </p:cNvSpPr>
          <p:nvPr>
            <p:ph idx="1"/>
          </p:nvPr>
        </p:nvSpPr>
        <p:spPr/>
        <p:txBody>
          <a:bodyPr/>
          <a:lstStyle/>
          <a:p>
            <a:pPr>
              <a:lnSpc>
                <a:spcPct val="90000"/>
              </a:lnSpc>
            </a:pPr>
            <a:r>
              <a:rPr lang="en-US" b="1" dirty="0"/>
              <a:t>why </a:t>
            </a:r>
            <a:r>
              <a:rPr lang="en-US" b="1" dirty="0">
                <a:solidFill>
                  <a:schemeClr val="accent2"/>
                </a:solidFill>
              </a:rPr>
              <a:t>two random nonces</a:t>
            </a:r>
            <a:r>
              <a:rPr lang="en-US" b="1" dirty="0"/>
              <a:t>? </a:t>
            </a:r>
          </a:p>
          <a:p>
            <a:pPr>
              <a:lnSpc>
                <a:spcPct val="90000"/>
              </a:lnSpc>
            </a:pPr>
            <a:r>
              <a:rPr lang="en-US" dirty="0"/>
              <a:t>suppose Trudy sniffs all messages between Alice &amp; Bob</a:t>
            </a:r>
          </a:p>
          <a:p>
            <a:pPr>
              <a:lnSpc>
                <a:spcPct val="90000"/>
              </a:lnSpc>
            </a:pPr>
            <a:r>
              <a:rPr lang="en-US" dirty="0"/>
              <a:t>next day, Trudy sets up TCP connection with Bob, sends exact same sequence of records</a:t>
            </a:r>
          </a:p>
          <a:p>
            <a:pPr lvl="1">
              <a:lnSpc>
                <a:spcPct val="90000"/>
              </a:lnSpc>
            </a:pPr>
            <a:r>
              <a:rPr lang="en-US" dirty="0">
                <a:solidFill>
                  <a:schemeClr val="accent2"/>
                </a:solidFill>
              </a:rPr>
              <a:t>Bob (Amazon) thinks Alice made two separate orders for the same thing</a:t>
            </a:r>
          </a:p>
          <a:p>
            <a:pPr lvl="1">
              <a:lnSpc>
                <a:spcPct val="90000"/>
              </a:lnSpc>
            </a:pPr>
            <a:r>
              <a:rPr lang="en-US" dirty="0">
                <a:solidFill>
                  <a:schemeClr val="accent5"/>
                </a:solidFill>
              </a:rPr>
              <a:t>solution</a:t>
            </a:r>
            <a:r>
              <a:rPr lang="en-US" dirty="0"/>
              <a:t>: Bob sends different random nonces for each connection. This causes encryption keys to be different on the two days</a:t>
            </a:r>
          </a:p>
          <a:p>
            <a:pPr lvl="1">
              <a:lnSpc>
                <a:spcPct val="90000"/>
              </a:lnSpc>
            </a:pPr>
            <a:r>
              <a:rPr lang="en-US" dirty="0"/>
              <a:t>Trudy</a:t>
            </a:r>
            <a:r>
              <a:rPr lang="en-US" altLang="zh-CN" dirty="0"/>
              <a:t>'</a:t>
            </a:r>
            <a:r>
              <a:rPr lang="en-US" altLang="ja-JP" dirty="0"/>
              <a:t>s messages will fail Bob's integrity check</a:t>
            </a:r>
          </a:p>
          <a:p>
            <a:pPr lvl="1">
              <a:lnSpc>
                <a:spcPct val="90000"/>
              </a:lnSpc>
            </a:pPr>
            <a:endParaRPr lang="en-US" dirty="0"/>
          </a:p>
        </p:txBody>
      </p:sp>
      <p:sp>
        <p:nvSpPr>
          <p:cNvPr id="3" name="灯片编号占位符 2"/>
          <p:cNvSpPr>
            <a:spLocks noGrp="1"/>
          </p:cNvSpPr>
          <p:nvPr>
            <p:ph type="sldNum" sz="quarter" idx="12"/>
          </p:nvPr>
        </p:nvSpPr>
        <p:spPr/>
        <p:txBody>
          <a:bodyPr/>
          <a:lstStyle/>
          <a:p>
            <a:pPr>
              <a:defRPr/>
            </a:pPr>
            <a:fld id="{8DE895D9-91D8-4958-BB05-9803D63D1C8A}" type="slidenum">
              <a:rPr lang="en-US" altLang="zh-CN" smtClean="0"/>
              <a:pPr>
                <a:defRPr/>
              </a:pPr>
              <a:t>152</a:t>
            </a:fld>
            <a:endParaRPr lang="en-US" altLang="zh-CN" dirty="0"/>
          </a:p>
        </p:txBody>
      </p:sp>
    </p:spTree>
    <p:extLst>
      <p:ext uri="{BB962C8B-B14F-4D97-AF65-F5344CB8AC3E}">
        <p14:creationId xmlns:p14="http://schemas.microsoft.com/office/powerpoint/2010/main" val="4282011216"/>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Rectangle 2"/>
          <p:cNvSpPr>
            <a:spLocks noGrp="1" noChangeArrowheads="1"/>
          </p:cNvSpPr>
          <p:nvPr>
            <p:ph type="title"/>
          </p:nvPr>
        </p:nvSpPr>
        <p:spPr/>
        <p:txBody>
          <a:bodyPr/>
          <a:lstStyle/>
          <a:p>
            <a:r>
              <a:rPr lang="en-US" dirty="0"/>
              <a:t>SSL record protocol</a:t>
            </a:r>
          </a:p>
        </p:txBody>
      </p:sp>
      <p:grpSp>
        <p:nvGrpSpPr>
          <p:cNvPr id="114692" name="Group 3"/>
          <p:cNvGrpSpPr>
            <a:grpSpLocks/>
          </p:cNvGrpSpPr>
          <p:nvPr/>
        </p:nvGrpSpPr>
        <p:grpSpPr bwMode="auto">
          <a:xfrm>
            <a:off x="2209800" y="1219200"/>
            <a:ext cx="7315200" cy="3505200"/>
            <a:chOff x="432" y="1056"/>
            <a:chExt cx="4608" cy="2208"/>
          </a:xfrm>
        </p:grpSpPr>
        <p:sp>
          <p:nvSpPr>
            <p:cNvPr id="114696" name="Rectangle 4"/>
            <p:cNvSpPr>
              <a:spLocks noChangeArrowheads="1"/>
            </p:cNvSpPr>
            <p:nvPr/>
          </p:nvSpPr>
          <p:spPr bwMode="auto">
            <a:xfrm>
              <a:off x="1776" y="1056"/>
              <a:ext cx="2400" cy="432"/>
            </a:xfrm>
            <a:prstGeom prst="rect">
              <a:avLst/>
            </a:prstGeom>
            <a:solidFill>
              <a:schemeClr val="accent3">
                <a:lumMod val="50000"/>
              </a:schemeClr>
            </a:solidFill>
            <a:ln w="9525">
              <a:solidFill>
                <a:schemeClr val="tx1"/>
              </a:solidFill>
              <a:miter lim="800000"/>
              <a:headEnd/>
              <a:tailEnd/>
            </a:ln>
          </p:spPr>
          <p:txBody>
            <a:bodyPr wrap="none" anchor="ctr"/>
            <a:lstStyle/>
            <a:p>
              <a:pPr algn="ctr"/>
              <a:r>
                <a:rPr lang="en-US" sz="1600" dirty="0">
                  <a:solidFill>
                    <a:schemeClr val="bg1"/>
                  </a:solidFill>
                  <a:latin typeface="+mn-lt"/>
                  <a:cs typeface="Arial" charset="0"/>
                </a:rPr>
                <a:t>data</a:t>
              </a:r>
            </a:p>
          </p:txBody>
        </p:sp>
        <p:sp>
          <p:nvSpPr>
            <p:cNvPr id="114697" name="Rectangle 5"/>
            <p:cNvSpPr>
              <a:spLocks noChangeArrowheads="1"/>
            </p:cNvSpPr>
            <p:nvPr/>
          </p:nvSpPr>
          <p:spPr bwMode="auto">
            <a:xfrm>
              <a:off x="912" y="2112"/>
              <a:ext cx="1248" cy="432"/>
            </a:xfrm>
            <a:prstGeom prst="rect">
              <a:avLst/>
            </a:prstGeom>
            <a:solidFill>
              <a:schemeClr val="accent3">
                <a:lumMod val="50000"/>
              </a:schemeClr>
            </a:solidFill>
            <a:ln w="9525">
              <a:solidFill>
                <a:schemeClr val="tx1"/>
              </a:solidFill>
              <a:miter lim="800000"/>
              <a:headEnd/>
              <a:tailEnd/>
            </a:ln>
          </p:spPr>
          <p:txBody>
            <a:bodyPr wrap="none" anchor="ctr"/>
            <a:lstStyle/>
            <a:p>
              <a:pPr algn="ctr"/>
              <a:r>
                <a:rPr lang="en-US" sz="1600" dirty="0">
                  <a:solidFill>
                    <a:schemeClr val="bg1"/>
                  </a:solidFill>
                  <a:latin typeface="+mn-lt"/>
                  <a:cs typeface="Arial" charset="0"/>
                </a:rPr>
                <a:t>data </a:t>
              </a:r>
            </a:p>
            <a:p>
              <a:pPr algn="ctr"/>
              <a:r>
                <a:rPr lang="en-US" sz="1600" dirty="0">
                  <a:solidFill>
                    <a:schemeClr val="bg1"/>
                  </a:solidFill>
                  <a:latin typeface="+mn-lt"/>
                  <a:cs typeface="Arial" charset="0"/>
                </a:rPr>
                <a:t>fragment</a:t>
              </a:r>
            </a:p>
          </p:txBody>
        </p:sp>
        <p:sp>
          <p:nvSpPr>
            <p:cNvPr id="114698" name="Rectangle 6"/>
            <p:cNvSpPr>
              <a:spLocks noChangeArrowheads="1"/>
            </p:cNvSpPr>
            <p:nvPr/>
          </p:nvSpPr>
          <p:spPr bwMode="auto">
            <a:xfrm>
              <a:off x="3312" y="2112"/>
              <a:ext cx="1248" cy="432"/>
            </a:xfrm>
            <a:prstGeom prst="rect">
              <a:avLst/>
            </a:prstGeom>
            <a:solidFill>
              <a:schemeClr val="accent3">
                <a:lumMod val="50000"/>
              </a:schemeClr>
            </a:solidFill>
            <a:ln w="9525">
              <a:solidFill>
                <a:schemeClr val="tx1"/>
              </a:solidFill>
              <a:miter lim="800000"/>
              <a:headEnd/>
              <a:tailEnd/>
            </a:ln>
          </p:spPr>
          <p:txBody>
            <a:bodyPr wrap="none" anchor="ctr"/>
            <a:lstStyle/>
            <a:p>
              <a:pPr algn="ctr"/>
              <a:r>
                <a:rPr lang="en-US" sz="1600" dirty="0">
                  <a:solidFill>
                    <a:schemeClr val="bg1"/>
                  </a:solidFill>
                  <a:latin typeface="+mn-lt"/>
                  <a:cs typeface="Arial" charset="0"/>
                </a:rPr>
                <a:t>data </a:t>
              </a:r>
            </a:p>
            <a:p>
              <a:pPr algn="ctr"/>
              <a:r>
                <a:rPr lang="en-US" sz="1600" dirty="0">
                  <a:solidFill>
                    <a:schemeClr val="bg1"/>
                  </a:solidFill>
                  <a:latin typeface="+mn-lt"/>
                  <a:cs typeface="Arial" charset="0"/>
                </a:rPr>
                <a:t>fragment</a:t>
              </a:r>
            </a:p>
          </p:txBody>
        </p:sp>
        <p:sp>
          <p:nvSpPr>
            <p:cNvPr id="114699" name="Rectangle 7"/>
            <p:cNvSpPr>
              <a:spLocks noChangeArrowheads="1"/>
            </p:cNvSpPr>
            <p:nvPr/>
          </p:nvSpPr>
          <p:spPr bwMode="auto">
            <a:xfrm>
              <a:off x="2160" y="2112"/>
              <a:ext cx="480" cy="432"/>
            </a:xfrm>
            <a:prstGeom prst="rect">
              <a:avLst/>
            </a:prstGeom>
            <a:solidFill>
              <a:srgbClr val="FFCCFF"/>
            </a:solidFill>
            <a:ln w="9525">
              <a:solidFill>
                <a:schemeClr val="tx1"/>
              </a:solidFill>
              <a:miter lim="800000"/>
              <a:headEnd/>
              <a:tailEnd/>
            </a:ln>
          </p:spPr>
          <p:txBody>
            <a:bodyPr wrap="none" anchor="ctr"/>
            <a:lstStyle/>
            <a:p>
              <a:pPr algn="ctr"/>
              <a:r>
                <a:rPr lang="en-US" sz="1600" dirty="0">
                  <a:latin typeface="+mn-lt"/>
                  <a:cs typeface="Arial" charset="0"/>
                </a:rPr>
                <a:t>MAC</a:t>
              </a:r>
            </a:p>
          </p:txBody>
        </p:sp>
        <p:sp>
          <p:nvSpPr>
            <p:cNvPr id="114700" name="Rectangle 8"/>
            <p:cNvSpPr>
              <a:spLocks noChangeArrowheads="1"/>
            </p:cNvSpPr>
            <p:nvPr/>
          </p:nvSpPr>
          <p:spPr bwMode="auto">
            <a:xfrm>
              <a:off x="4560" y="2112"/>
              <a:ext cx="480" cy="432"/>
            </a:xfrm>
            <a:prstGeom prst="rect">
              <a:avLst/>
            </a:prstGeom>
            <a:solidFill>
              <a:srgbClr val="FFCCFF"/>
            </a:solidFill>
            <a:ln w="9525">
              <a:solidFill>
                <a:schemeClr val="tx1"/>
              </a:solidFill>
              <a:miter lim="800000"/>
              <a:headEnd/>
              <a:tailEnd/>
            </a:ln>
          </p:spPr>
          <p:txBody>
            <a:bodyPr wrap="none" anchor="ctr"/>
            <a:lstStyle/>
            <a:p>
              <a:pPr algn="ctr"/>
              <a:r>
                <a:rPr lang="en-US" sz="1600" dirty="0">
                  <a:latin typeface="+mn-lt"/>
                  <a:cs typeface="Arial" charset="0"/>
                </a:rPr>
                <a:t>MAC</a:t>
              </a:r>
            </a:p>
          </p:txBody>
        </p:sp>
        <p:sp>
          <p:nvSpPr>
            <p:cNvPr id="114701" name="Rectangle 9"/>
            <p:cNvSpPr>
              <a:spLocks noChangeArrowheads="1"/>
            </p:cNvSpPr>
            <p:nvPr/>
          </p:nvSpPr>
          <p:spPr bwMode="auto">
            <a:xfrm>
              <a:off x="912" y="2832"/>
              <a:ext cx="1728" cy="432"/>
            </a:xfrm>
            <a:prstGeom prst="rect">
              <a:avLst/>
            </a:prstGeom>
            <a:solidFill>
              <a:srgbClr val="CCFFCC"/>
            </a:solidFill>
            <a:ln w="9525">
              <a:solidFill>
                <a:schemeClr val="tx1"/>
              </a:solidFill>
              <a:miter lim="800000"/>
              <a:headEnd/>
              <a:tailEnd/>
            </a:ln>
          </p:spPr>
          <p:txBody>
            <a:bodyPr wrap="none" anchor="ctr"/>
            <a:lstStyle/>
            <a:p>
              <a:pPr algn="ctr"/>
              <a:r>
                <a:rPr lang="en-US" sz="1600" dirty="0">
                  <a:latin typeface="+mn-lt"/>
                  <a:cs typeface="Arial" charset="0"/>
                </a:rPr>
                <a:t>encrypted</a:t>
              </a:r>
            </a:p>
            <a:p>
              <a:pPr algn="ctr"/>
              <a:r>
                <a:rPr lang="en-US" sz="1600" dirty="0">
                  <a:latin typeface="+mn-lt"/>
                  <a:cs typeface="Arial" charset="0"/>
                </a:rPr>
                <a:t>data and MAC</a:t>
              </a:r>
            </a:p>
          </p:txBody>
        </p:sp>
        <p:sp>
          <p:nvSpPr>
            <p:cNvPr id="114702" name="Rectangle 10"/>
            <p:cNvSpPr>
              <a:spLocks noChangeArrowheads="1"/>
            </p:cNvSpPr>
            <p:nvPr/>
          </p:nvSpPr>
          <p:spPr bwMode="auto">
            <a:xfrm>
              <a:off x="3312" y="2832"/>
              <a:ext cx="1728" cy="432"/>
            </a:xfrm>
            <a:prstGeom prst="rect">
              <a:avLst/>
            </a:prstGeom>
            <a:solidFill>
              <a:srgbClr val="CCFFCC"/>
            </a:solidFill>
            <a:ln w="9525">
              <a:solidFill>
                <a:schemeClr val="tx1"/>
              </a:solidFill>
              <a:miter lim="800000"/>
              <a:headEnd/>
              <a:tailEnd/>
            </a:ln>
          </p:spPr>
          <p:txBody>
            <a:bodyPr wrap="none" anchor="ctr"/>
            <a:lstStyle/>
            <a:p>
              <a:pPr algn="ctr"/>
              <a:r>
                <a:rPr lang="en-US" sz="1600" dirty="0">
                  <a:latin typeface="+mn-lt"/>
                  <a:cs typeface="Arial" charset="0"/>
                </a:rPr>
                <a:t>encrypted</a:t>
              </a:r>
            </a:p>
            <a:p>
              <a:pPr algn="ctr"/>
              <a:r>
                <a:rPr lang="en-US" sz="1600" dirty="0">
                  <a:latin typeface="+mn-lt"/>
                  <a:cs typeface="Arial" charset="0"/>
                </a:rPr>
                <a:t>data and MAC</a:t>
              </a:r>
            </a:p>
          </p:txBody>
        </p:sp>
        <p:sp>
          <p:nvSpPr>
            <p:cNvPr id="114703" name="Rectangle 11"/>
            <p:cNvSpPr>
              <a:spLocks noChangeArrowheads="1"/>
            </p:cNvSpPr>
            <p:nvPr/>
          </p:nvSpPr>
          <p:spPr bwMode="auto">
            <a:xfrm>
              <a:off x="2832" y="2832"/>
              <a:ext cx="480" cy="432"/>
            </a:xfrm>
            <a:prstGeom prst="rect">
              <a:avLst/>
            </a:prstGeom>
            <a:solidFill>
              <a:schemeClr val="accent5">
                <a:lumMod val="50000"/>
              </a:schemeClr>
            </a:solidFill>
            <a:ln w="9525">
              <a:solidFill>
                <a:schemeClr val="tx1"/>
              </a:solidFill>
              <a:miter lim="800000"/>
              <a:headEnd/>
              <a:tailEnd/>
            </a:ln>
          </p:spPr>
          <p:txBody>
            <a:bodyPr wrap="none" anchor="ctr"/>
            <a:lstStyle/>
            <a:p>
              <a:pPr algn="ctr"/>
              <a:r>
                <a:rPr lang="en-US" sz="1600" dirty="0">
                  <a:solidFill>
                    <a:schemeClr val="bg1"/>
                  </a:solidFill>
                  <a:latin typeface="+mn-lt"/>
                  <a:cs typeface="Arial" charset="0"/>
                </a:rPr>
                <a:t>record</a:t>
              </a:r>
            </a:p>
            <a:p>
              <a:pPr algn="ctr"/>
              <a:r>
                <a:rPr lang="en-US" sz="1600" dirty="0">
                  <a:solidFill>
                    <a:schemeClr val="bg1"/>
                  </a:solidFill>
                  <a:latin typeface="+mn-lt"/>
                  <a:cs typeface="Arial" charset="0"/>
                </a:rPr>
                <a:t>header</a:t>
              </a:r>
            </a:p>
          </p:txBody>
        </p:sp>
        <p:sp>
          <p:nvSpPr>
            <p:cNvPr id="114704" name="Rectangle 12"/>
            <p:cNvSpPr>
              <a:spLocks noChangeArrowheads="1"/>
            </p:cNvSpPr>
            <p:nvPr/>
          </p:nvSpPr>
          <p:spPr bwMode="auto">
            <a:xfrm>
              <a:off x="432" y="2832"/>
              <a:ext cx="480" cy="432"/>
            </a:xfrm>
            <a:prstGeom prst="rect">
              <a:avLst/>
            </a:prstGeom>
            <a:solidFill>
              <a:schemeClr val="accent5">
                <a:lumMod val="50000"/>
              </a:schemeClr>
            </a:solidFill>
            <a:ln w="9525">
              <a:solidFill>
                <a:schemeClr val="tx1"/>
              </a:solidFill>
              <a:miter lim="800000"/>
              <a:headEnd/>
              <a:tailEnd/>
            </a:ln>
          </p:spPr>
          <p:txBody>
            <a:bodyPr wrap="none" anchor="ctr"/>
            <a:lstStyle/>
            <a:p>
              <a:pPr algn="ctr"/>
              <a:r>
                <a:rPr lang="en-US" sz="1600" dirty="0">
                  <a:solidFill>
                    <a:schemeClr val="bg1"/>
                  </a:solidFill>
                  <a:latin typeface="+mn-lt"/>
                  <a:cs typeface="Arial" charset="0"/>
                </a:rPr>
                <a:t>record</a:t>
              </a:r>
            </a:p>
            <a:p>
              <a:pPr algn="ctr"/>
              <a:r>
                <a:rPr lang="en-US" sz="1600" dirty="0">
                  <a:solidFill>
                    <a:schemeClr val="bg1"/>
                  </a:solidFill>
                  <a:latin typeface="+mn-lt"/>
                  <a:cs typeface="Arial" charset="0"/>
                </a:rPr>
                <a:t>header</a:t>
              </a:r>
            </a:p>
          </p:txBody>
        </p:sp>
        <p:sp>
          <p:nvSpPr>
            <p:cNvPr id="114705" name="Line 13"/>
            <p:cNvSpPr>
              <a:spLocks noChangeShapeType="1"/>
            </p:cNvSpPr>
            <p:nvPr/>
          </p:nvSpPr>
          <p:spPr bwMode="auto">
            <a:xfrm>
              <a:off x="912" y="2544"/>
              <a:ext cx="0" cy="288"/>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txBody>
            <a:bodyPr/>
            <a:lstStyle/>
            <a:p>
              <a:endParaRPr lang="en-US" sz="1600" dirty="0">
                <a:latin typeface="+mn-lt"/>
              </a:endParaRPr>
            </a:p>
          </p:txBody>
        </p:sp>
        <p:sp>
          <p:nvSpPr>
            <p:cNvPr id="114706" name="Line 14"/>
            <p:cNvSpPr>
              <a:spLocks noChangeShapeType="1"/>
            </p:cNvSpPr>
            <p:nvPr/>
          </p:nvSpPr>
          <p:spPr bwMode="auto">
            <a:xfrm>
              <a:off x="2640" y="2544"/>
              <a:ext cx="0" cy="288"/>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txBody>
            <a:bodyPr/>
            <a:lstStyle/>
            <a:p>
              <a:endParaRPr lang="en-US" sz="1600" dirty="0">
                <a:latin typeface="+mn-lt"/>
              </a:endParaRPr>
            </a:p>
          </p:txBody>
        </p:sp>
        <p:sp>
          <p:nvSpPr>
            <p:cNvPr id="114707" name="Line 15"/>
            <p:cNvSpPr>
              <a:spLocks noChangeShapeType="1"/>
            </p:cNvSpPr>
            <p:nvPr/>
          </p:nvSpPr>
          <p:spPr bwMode="auto">
            <a:xfrm>
              <a:off x="3312" y="2544"/>
              <a:ext cx="0" cy="288"/>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txBody>
            <a:bodyPr/>
            <a:lstStyle/>
            <a:p>
              <a:endParaRPr lang="en-US" sz="1600" dirty="0">
                <a:latin typeface="+mn-lt"/>
              </a:endParaRPr>
            </a:p>
          </p:txBody>
        </p:sp>
        <p:sp>
          <p:nvSpPr>
            <p:cNvPr id="114708" name="Line 16"/>
            <p:cNvSpPr>
              <a:spLocks noChangeShapeType="1"/>
            </p:cNvSpPr>
            <p:nvPr/>
          </p:nvSpPr>
          <p:spPr bwMode="auto">
            <a:xfrm>
              <a:off x="5040" y="2544"/>
              <a:ext cx="0" cy="288"/>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txBody>
            <a:bodyPr/>
            <a:lstStyle/>
            <a:p>
              <a:endParaRPr lang="en-US" sz="1600" dirty="0">
                <a:latin typeface="+mn-lt"/>
              </a:endParaRPr>
            </a:p>
          </p:txBody>
        </p:sp>
        <p:sp>
          <p:nvSpPr>
            <p:cNvPr id="114709" name="Line 17"/>
            <p:cNvSpPr>
              <a:spLocks noChangeShapeType="1"/>
            </p:cNvSpPr>
            <p:nvPr/>
          </p:nvSpPr>
          <p:spPr bwMode="auto">
            <a:xfrm flipH="1">
              <a:off x="912" y="1488"/>
              <a:ext cx="864" cy="624"/>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txBody>
            <a:bodyPr/>
            <a:lstStyle/>
            <a:p>
              <a:endParaRPr lang="en-US" sz="1600" dirty="0">
                <a:latin typeface="+mn-lt"/>
              </a:endParaRPr>
            </a:p>
          </p:txBody>
        </p:sp>
        <p:sp>
          <p:nvSpPr>
            <p:cNvPr id="114710" name="Line 18"/>
            <p:cNvSpPr>
              <a:spLocks noChangeShapeType="1"/>
            </p:cNvSpPr>
            <p:nvPr/>
          </p:nvSpPr>
          <p:spPr bwMode="auto">
            <a:xfrm flipH="1">
              <a:off x="2160" y="1488"/>
              <a:ext cx="960" cy="624"/>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txBody>
            <a:bodyPr/>
            <a:lstStyle/>
            <a:p>
              <a:endParaRPr lang="en-US" sz="1600" dirty="0">
                <a:latin typeface="+mn-lt"/>
              </a:endParaRPr>
            </a:p>
          </p:txBody>
        </p:sp>
        <p:sp>
          <p:nvSpPr>
            <p:cNvPr id="114711" name="Line 19"/>
            <p:cNvSpPr>
              <a:spLocks noChangeShapeType="1"/>
            </p:cNvSpPr>
            <p:nvPr/>
          </p:nvSpPr>
          <p:spPr bwMode="auto">
            <a:xfrm>
              <a:off x="3120" y="1488"/>
              <a:ext cx="192" cy="624"/>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txBody>
            <a:bodyPr/>
            <a:lstStyle/>
            <a:p>
              <a:endParaRPr lang="en-US" sz="1600" dirty="0">
                <a:latin typeface="+mn-lt"/>
              </a:endParaRPr>
            </a:p>
          </p:txBody>
        </p:sp>
        <p:sp>
          <p:nvSpPr>
            <p:cNvPr id="114712" name="Line 20"/>
            <p:cNvSpPr>
              <a:spLocks noChangeShapeType="1"/>
            </p:cNvSpPr>
            <p:nvPr/>
          </p:nvSpPr>
          <p:spPr bwMode="auto">
            <a:xfrm>
              <a:off x="4176" y="1488"/>
              <a:ext cx="384" cy="624"/>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txBody>
            <a:bodyPr/>
            <a:lstStyle/>
            <a:p>
              <a:endParaRPr lang="en-US" sz="1600" dirty="0">
                <a:latin typeface="+mn-lt"/>
              </a:endParaRPr>
            </a:p>
          </p:txBody>
        </p:sp>
      </p:grpSp>
      <p:sp>
        <p:nvSpPr>
          <p:cNvPr id="114693" name="Text Box 21"/>
          <p:cNvSpPr txBox="1">
            <a:spLocks noChangeArrowheads="1"/>
          </p:cNvSpPr>
          <p:nvPr/>
        </p:nvSpPr>
        <p:spPr bwMode="auto">
          <a:xfrm>
            <a:off x="2349501" y="5029201"/>
            <a:ext cx="5213287"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2400" i="1" dirty="0">
                <a:solidFill>
                  <a:srgbClr val="C00000"/>
                </a:solidFill>
                <a:latin typeface="+mn-lt"/>
              </a:rPr>
              <a:t>record header:  </a:t>
            </a:r>
            <a:r>
              <a:rPr lang="en-US" sz="2400" dirty="0">
                <a:latin typeface="+mn-lt"/>
              </a:rPr>
              <a:t>content type; version; length </a:t>
            </a:r>
          </a:p>
        </p:txBody>
      </p:sp>
      <p:sp>
        <p:nvSpPr>
          <p:cNvPr id="114694" name="Text Box 22"/>
          <p:cNvSpPr txBox="1">
            <a:spLocks noChangeArrowheads="1"/>
          </p:cNvSpPr>
          <p:nvPr/>
        </p:nvSpPr>
        <p:spPr bwMode="auto">
          <a:xfrm>
            <a:off x="3360739" y="5524501"/>
            <a:ext cx="5504007"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2400" i="1" dirty="0">
                <a:solidFill>
                  <a:srgbClr val="C00000"/>
                </a:solidFill>
                <a:latin typeface="+mn-lt"/>
              </a:rPr>
              <a:t>MAC:  </a:t>
            </a:r>
            <a:r>
              <a:rPr lang="en-US" sz="2400" dirty="0">
                <a:latin typeface="+mn-lt"/>
              </a:rPr>
              <a:t>includes sequence number, MAC key M</a:t>
            </a:r>
            <a:r>
              <a:rPr lang="en-US" sz="2400" baseline="-25000" dirty="0">
                <a:latin typeface="+mn-lt"/>
              </a:rPr>
              <a:t>x</a:t>
            </a:r>
          </a:p>
        </p:txBody>
      </p:sp>
      <p:sp>
        <p:nvSpPr>
          <p:cNvPr id="114695" name="Text Box 23"/>
          <p:cNvSpPr txBox="1">
            <a:spLocks noChangeArrowheads="1"/>
          </p:cNvSpPr>
          <p:nvPr/>
        </p:nvSpPr>
        <p:spPr bwMode="auto">
          <a:xfrm>
            <a:off x="2898775" y="5951539"/>
            <a:ext cx="6138668"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2400" i="1" dirty="0">
                <a:solidFill>
                  <a:srgbClr val="C00000"/>
                </a:solidFill>
                <a:latin typeface="+mn-lt"/>
              </a:rPr>
              <a:t>fragment:  </a:t>
            </a:r>
            <a:r>
              <a:rPr lang="en-US" sz="2400" dirty="0">
                <a:latin typeface="+mn-lt"/>
              </a:rPr>
              <a:t>each SSL fragment 2</a:t>
            </a:r>
            <a:r>
              <a:rPr lang="en-US" sz="2400" baseline="30000" dirty="0">
                <a:latin typeface="+mn-lt"/>
              </a:rPr>
              <a:t>14</a:t>
            </a:r>
            <a:r>
              <a:rPr lang="en-US" sz="2400" dirty="0">
                <a:latin typeface="+mn-lt"/>
              </a:rPr>
              <a:t> bytes (~16 Kbytes)</a:t>
            </a:r>
          </a:p>
        </p:txBody>
      </p:sp>
      <p:sp>
        <p:nvSpPr>
          <p:cNvPr id="3" name="灯片编号占位符 2"/>
          <p:cNvSpPr>
            <a:spLocks noGrp="1"/>
          </p:cNvSpPr>
          <p:nvPr>
            <p:ph type="sldNum" sz="quarter" idx="12"/>
          </p:nvPr>
        </p:nvSpPr>
        <p:spPr/>
        <p:txBody>
          <a:bodyPr/>
          <a:lstStyle/>
          <a:p>
            <a:pPr>
              <a:defRPr/>
            </a:pPr>
            <a:fld id="{B5976719-4C93-4032-AE44-9AF0CDE2F195}" type="slidenum">
              <a:rPr lang="en-US" altLang="zh-CN" smtClean="0"/>
              <a:pPr>
                <a:defRPr/>
              </a:pPr>
              <a:t>153</a:t>
            </a:fld>
            <a:endParaRPr lang="en-US" altLang="zh-CN" dirty="0"/>
          </a:p>
        </p:txBody>
      </p:sp>
    </p:spTree>
    <p:extLst>
      <p:ext uri="{BB962C8B-B14F-4D97-AF65-F5344CB8AC3E}">
        <p14:creationId xmlns:p14="http://schemas.microsoft.com/office/powerpoint/2010/main" val="333760890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p:txBody>
          <a:bodyPr/>
          <a:lstStyle/>
          <a:p>
            <a:r>
              <a:rPr lang="en-US" dirty="0"/>
              <a:t>SSL record format</a:t>
            </a:r>
          </a:p>
        </p:txBody>
      </p:sp>
      <p:grpSp>
        <p:nvGrpSpPr>
          <p:cNvPr id="115715" name="Group 3"/>
          <p:cNvGrpSpPr>
            <a:grpSpLocks/>
          </p:cNvGrpSpPr>
          <p:nvPr/>
        </p:nvGrpSpPr>
        <p:grpSpPr bwMode="auto">
          <a:xfrm>
            <a:off x="2881314" y="1397001"/>
            <a:ext cx="6708775" cy="3744913"/>
            <a:chOff x="862" y="996"/>
            <a:chExt cx="4226" cy="2574"/>
          </a:xfrm>
        </p:grpSpPr>
        <p:grpSp>
          <p:nvGrpSpPr>
            <p:cNvPr id="115718" name="Group 4"/>
            <p:cNvGrpSpPr>
              <a:grpSpLocks/>
            </p:cNvGrpSpPr>
            <p:nvPr/>
          </p:nvGrpSpPr>
          <p:grpSpPr bwMode="auto">
            <a:xfrm>
              <a:off x="862" y="1246"/>
              <a:ext cx="4226" cy="2324"/>
              <a:chOff x="862" y="1139"/>
              <a:chExt cx="4226" cy="2324"/>
            </a:xfrm>
          </p:grpSpPr>
          <p:sp>
            <p:nvSpPr>
              <p:cNvPr id="115722" name="Rectangle 5"/>
              <p:cNvSpPr>
                <a:spLocks noChangeArrowheads="1"/>
              </p:cNvSpPr>
              <p:nvPr/>
            </p:nvSpPr>
            <p:spPr bwMode="auto">
              <a:xfrm>
                <a:off x="864" y="1139"/>
                <a:ext cx="4224" cy="1968"/>
              </a:xfrm>
              <a:prstGeom prst="rect">
                <a:avLst/>
              </a:prstGeom>
              <a:solidFill>
                <a:schemeClr val="hlink"/>
              </a:solidFill>
              <a:ln w="9525">
                <a:solidFill>
                  <a:schemeClr val="tx1"/>
                </a:solidFill>
                <a:miter lim="800000"/>
                <a:headEnd/>
                <a:tailEnd/>
              </a:ln>
            </p:spPr>
            <p:txBody>
              <a:bodyPr wrap="none" anchor="ctr"/>
              <a:lstStyle/>
              <a:p>
                <a:endParaRPr lang="en-US" dirty="0">
                  <a:latin typeface="+mn-lt"/>
                  <a:cs typeface="Arial" charset="0"/>
                </a:endParaRPr>
              </a:p>
            </p:txBody>
          </p:sp>
          <p:sp>
            <p:nvSpPr>
              <p:cNvPr id="115723" name="Rectangle 6"/>
              <p:cNvSpPr>
                <a:spLocks noChangeArrowheads="1"/>
              </p:cNvSpPr>
              <p:nvPr/>
            </p:nvSpPr>
            <p:spPr bwMode="auto">
              <a:xfrm>
                <a:off x="864" y="1139"/>
                <a:ext cx="768" cy="432"/>
              </a:xfrm>
              <a:prstGeom prst="rect">
                <a:avLst/>
              </a:prstGeom>
              <a:solidFill>
                <a:schemeClr val="accent3">
                  <a:lumMod val="75000"/>
                </a:schemeClr>
              </a:solidFill>
              <a:ln w="9525">
                <a:solidFill>
                  <a:schemeClr val="tx1"/>
                </a:solidFill>
                <a:miter lim="800000"/>
                <a:headEnd/>
                <a:tailEnd/>
              </a:ln>
            </p:spPr>
            <p:txBody>
              <a:bodyPr wrap="none" anchor="ctr"/>
              <a:lstStyle/>
              <a:p>
                <a:endParaRPr lang="en-US" dirty="0">
                  <a:latin typeface="+mn-lt"/>
                  <a:cs typeface="Arial" charset="0"/>
                </a:endParaRPr>
              </a:p>
            </p:txBody>
          </p:sp>
          <p:sp>
            <p:nvSpPr>
              <p:cNvPr id="115724" name="Rectangle 7"/>
              <p:cNvSpPr>
                <a:spLocks noChangeArrowheads="1"/>
              </p:cNvSpPr>
              <p:nvPr/>
            </p:nvSpPr>
            <p:spPr bwMode="auto">
              <a:xfrm>
                <a:off x="1632" y="1139"/>
                <a:ext cx="1392" cy="432"/>
              </a:xfrm>
              <a:prstGeom prst="rect">
                <a:avLst/>
              </a:prstGeom>
              <a:solidFill>
                <a:schemeClr val="accent3">
                  <a:lumMod val="75000"/>
                </a:schemeClr>
              </a:solidFill>
              <a:ln w="9525">
                <a:solidFill>
                  <a:schemeClr val="tx1"/>
                </a:solidFill>
                <a:miter lim="800000"/>
                <a:headEnd/>
                <a:tailEnd/>
              </a:ln>
            </p:spPr>
            <p:txBody>
              <a:bodyPr wrap="none" anchor="ctr"/>
              <a:lstStyle/>
              <a:p>
                <a:endParaRPr lang="en-US" dirty="0">
                  <a:latin typeface="+mn-lt"/>
                  <a:cs typeface="Arial" charset="0"/>
                </a:endParaRPr>
              </a:p>
            </p:txBody>
          </p:sp>
          <p:sp>
            <p:nvSpPr>
              <p:cNvPr id="115725" name="Rectangle 8"/>
              <p:cNvSpPr>
                <a:spLocks noChangeArrowheads="1"/>
              </p:cNvSpPr>
              <p:nvPr/>
            </p:nvSpPr>
            <p:spPr bwMode="auto">
              <a:xfrm>
                <a:off x="3024" y="1139"/>
                <a:ext cx="1392" cy="432"/>
              </a:xfrm>
              <a:prstGeom prst="rect">
                <a:avLst/>
              </a:prstGeom>
              <a:solidFill>
                <a:schemeClr val="accent3">
                  <a:lumMod val="75000"/>
                </a:schemeClr>
              </a:solidFill>
              <a:ln w="9525">
                <a:solidFill>
                  <a:schemeClr val="tx1"/>
                </a:solidFill>
                <a:miter lim="800000"/>
                <a:headEnd/>
                <a:tailEnd/>
              </a:ln>
            </p:spPr>
            <p:txBody>
              <a:bodyPr wrap="none" anchor="ctr"/>
              <a:lstStyle/>
              <a:p>
                <a:endParaRPr lang="en-US" dirty="0">
                  <a:latin typeface="+mn-lt"/>
                  <a:cs typeface="Arial" charset="0"/>
                </a:endParaRPr>
              </a:p>
            </p:txBody>
          </p:sp>
          <p:sp>
            <p:nvSpPr>
              <p:cNvPr id="115726" name="Rectangle 9"/>
              <p:cNvSpPr>
                <a:spLocks noChangeArrowheads="1"/>
              </p:cNvSpPr>
              <p:nvPr/>
            </p:nvSpPr>
            <p:spPr bwMode="auto">
              <a:xfrm>
                <a:off x="862" y="3004"/>
                <a:ext cx="4224" cy="459"/>
              </a:xfrm>
              <a:prstGeom prst="rect">
                <a:avLst/>
              </a:prstGeom>
              <a:solidFill>
                <a:schemeClr val="accent6">
                  <a:lumMod val="75000"/>
                </a:schemeClr>
              </a:solidFill>
              <a:ln w="9525">
                <a:solidFill>
                  <a:schemeClr val="tx1"/>
                </a:solidFill>
                <a:miter lim="800000"/>
                <a:headEnd/>
                <a:tailEnd/>
              </a:ln>
            </p:spPr>
            <p:txBody>
              <a:bodyPr wrap="none" anchor="ctr"/>
              <a:lstStyle/>
              <a:p>
                <a:endParaRPr lang="en-US" dirty="0">
                  <a:latin typeface="+mn-lt"/>
                  <a:cs typeface="Arial" charset="0"/>
                </a:endParaRPr>
              </a:p>
            </p:txBody>
          </p:sp>
          <p:sp>
            <p:nvSpPr>
              <p:cNvPr id="115727" name="Text Box 10"/>
              <p:cNvSpPr txBox="1">
                <a:spLocks noChangeArrowheads="1"/>
              </p:cNvSpPr>
              <p:nvPr/>
            </p:nvSpPr>
            <p:spPr bwMode="auto">
              <a:xfrm>
                <a:off x="1006" y="1150"/>
                <a:ext cx="551" cy="4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lnSpc>
                    <a:spcPts val="2000"/>
                  </a:lnSpc>
                </a:pPr>
                <a:r>
                  <a:rPr lang="en-US" dirty="0">
                    <a:solidFill>
                      <a:schemeClr val="bg1"/>
                    </a:solidFill>
                    <a:latin typeface="+mn-lt"/>
                    <a:cs typeface="Arial" charset="0"/>
                  </a:rPr>
                  <a:t>content</a:t>
                </a:r>
              </a:p>
              <a:p>
                <a:pPr algn="ctr">
                  <a:lnSpc>
                    <a:spcPts val="2000"/>
                  </a:lnSpc>
                </a:pPr>
                <a:r>
                  <a:rPr lang="en-US" dirty="0">
                    <a:solidFill>
                      <a:schemeClr val="bg1"/>
                    </a:solidFill>
                    <a:latin typeface="+mn-lt"/>
                    <a:cs typeface="Arial" charset="0"/>
                  </a:rPr>
                  <a:t>type</a:t>
                </a:r>
              </a:p>
            </p:txBody>
          </p:sp>
          <p:sp>
            <p:nvSpPr>
              <p:cNvPr id="115728" name="Text Box 11"/>
              <p:cNvSpPr txBox="1">
                <a:spLocks noChangeArrowheads="1"/>
              </p:cNvSpPr>
              <p:nvPr/>
            </p:nvSpPr>
            <p:spPr bwMode="auto">
              <a:xfrm>
                <a:off x="1832" y="1246"/>
                <a:ext cx="827" cy="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dirty="0">
                    <a:solidFill>
                      <a:schemeClr val="bg1"/>
                    </a:solidFill>
                    <a:latin typeface="+mn-lt"/>
                    <a:cs typeface="Arial" charset="0"/>
                  </a:rPr>
                  <a:t>SSL version</a:t>
                </a:r>
              </a:p>
            </p:txBody>
          </p:sp>
          <p:sp>
            <p:nvSpPr>
              <p:cNvPr id="115729" name="Text Box 12"/>
              <p:cNvSpPr txBox="1">
                <a:spLocks noChangeArrowheads="1"/>
              </p:cNvSpPr>
              <p:nvPr/>
            </p:nvSpPr>
            <p:spPr bwMode="auto">
              <a:xfrm>
                <a:off x="3459" y="1226"/>
                <a:ext cx="477" cy="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dirty="0">
                    <a:solidFill>
                      <a:schemeClr val="bg1"/>
                    </a:solidFill>
                    <a:latin typeface="+mn-lt"/>
                    <a:cs typeface="Arial" charset="0"/>
                  </a:rPr>
                  <a:t>length</a:t>
                </a:r>
              </a:p>
            </p:txBody>
          </p:sp>
          <p:sp>
            <p:nvSpPr>
              <p:cNvPr id="115730" name="Text Box 13"/>
              <p:cNvSpPr txBox="1">
                <a:spLocks noChangeArrowheads="1"/>
              </p:cNvSpPr>
              <p:nvPr/>
            </p:nvSpPr>
            <p:spPr bwMode="auto">
              <a:xfrm>
                <a:off x="2772" y="3148"/>
                <a:ext cx="411" cy="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solidFill>
                      <a:schemeClr val="bg1"/>
                    </a:solidFill>
                    <a:latin typeface="+mn-lt"/>
                    <a:cs typeface="Arial" charset="0"/>
                  </a:rPr>
                  <a:t>MAC</a:t>
                </a:r>
              </a:p>
            </p:txBody>
          </p:sp>
          <p:sp>
            <p:nvSpPr>
              <p:cNvPr id="115731" name="Text Box 14"/>
              <p:cNvSpPr txBox="1">
                <a:spLocks noChangeArrowheads="1"/>
              </p:cNvSpPr>
              <p:nvPr/>
            </p:nvSpPr>
            <p:spPr bwMode="auto">
              <a:xfrm>
                <a:off x="2576" y="1983"/>
                <a:ext cx="374" cy="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Arial" charset="0"/>
                  </a:rPr>
                  <a:t>data</a:t>
                </a:r>
              </a:p>
            </p:txBody>
          </p:sp>
        </p:grpSp>
        <p:sp>
          <p:nvSpPr>
            <p:cNvPr id="115719" name="Text Box 15"/>
            <p:cNvSpPr txBox="1">
              <a:spLocks noChangeArrowheads="1"/>
            </p:cNvSpPr>
            <p:nvPr/>
          </p:nvSpPr>
          <p:spPr bwMode="auto">
            <a:xfrm>
              <a:off x="930" y="996"/>
              <a:ext cx="477" cy="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Arial" charset="0"/>
                </a:rPr>
                <a:t>1 byte</a:t>
              </a:r>
            </a:p>
          </p:txBody>
        </p:sp>
        <p:sp>
          <p:nvSpPr>
            <p:cNvPr id="115720" name="Text Box 16"/>
            <p:cNvSpPr txBox="1">
              <a:spLocks noChangeArrowheads="1"/>
            </p:cNvSpPr>
            <p:nvPr/>
          </p:nvSpPr>
          <p:spPr bwMode="auto">
            <a:xfrm>
              <a:off x="2010" y="1007"/>
              <a:ext cx="543" cy="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Arial" charset="0"/>
                </a:rPr>
                <a:t>2 bytes</a:t>
              </a:r>
            </a:p>
          </p:txBody>
        </p:sp>
        <p:sp>
          <p:nvSpPr>
            <p:cNvPr id="115721" name="Text Box 17"/>
            <p:cNvSpPr txBox="1">
              <a:spLocks noChangeArrowheads="1"/>
            </p:cNvSpPr>
            <p:nvPr/>
          </p:nvSpPr>
          <p:spPr bwMode="auto">
            <a:xfrm>
              <a:off x="3350" y="1007"/>
              <a:ext cx="543" cy="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Arial" charset="0"/>
                </a:rPr>
                <a:t>3 bytes</a:t>
              </a:r>
            </a:p>
          </p:txBody>
        </p:sp>
      </p:grpSp>
      <p:sp>
        <p:nvSpPr>
          <p:cNvPr id="115716" name="Text Box 18"/>
          <p:cNvSpPr txBox="1">
            <a:spLocks noChangeArrowheads="1"/>
          </p:cNvSpPr>
          <p:nvPr/>
        </p:nvSpPr>
        <p:spPr bwMode="auto">
          <a:xfrm>
            <a:off x="2845943" y="5468938"/>
            <a:ext cx="674097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b="1" dirty="0">
                <a:latin typeface="+mn-lt"/>
              </a:rPr>
              <a:t>data and MAC encrypted (symmetric algorithm)</a:t>
            </a:r>
          </a:p>
        </p:txBody>
      </p:sp>
      <p:sp>
        <p:nvSpPr>
          <p:cNvPr id="3" name="灯片编号占位符 2"/>
          <p:cNvSpPr>
            <a:spLocks noGrp="1"/>
          </p:cNvSpPr>
          <p:nvPr>
            <p:ph type="sldNum" sz="quarter" idx="12"/>
          </p:nvPr>
        </p:nvSpPr>
        <p:spPr/>
        <p:txBody>
          <a:bodyPr/>
          <a:lstStyle/>
          <a:p>
            <a:pPr>
              <a:defRPr/>
            </a:pPr>
            <a:fld id="{B5976719-4C93-4032-AE44-9AF0CDE2F195}" type="slidenum">
              <a:rPr lang="en-US" altLang="zh-CN" smtClean="0"/>
              <a:pPr>
                <a:defRPr/>
              </a:pPr>
              <a:t>154</a:t>
            </a:fld>
            <a:endParaRPr lang="en-US" altLang="zh-CN" dirty="0"/>
          </a:p>
        </p:txBody>
      </p:sp>
    </p:spTree>
    <p:extLst>
      <p:ext uri="{BB962C8B-B14F-4D97-AF65-F5344CB8AC3E}">
        <p14:creationId xmlns:p14="http://schemas.microsoft.com/office/powerpoint/2010/main" val="2463390055"/>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t>Chapter 8 roadmap</a:t>
            </a:r>
            <a:endParaRPr lang="en-US" dirty="0"/>
          </a:p>
        </p:txBody>
      </p:sp>
      <p:sp>
        <p:nvSpPr>
          <p:cNvPr id="23555" name="Rectangle 3"/>
          <p:cNvSpPr>
            <a:spLocks noGrp="1" noChangeArrowheads="1"/>
          </p:cNvSpPr>
          <p:nvPr>
            <p:ph idx="1"/>
          </p:nvPr>
        </p:nvSpPr>
        <p:spPr/>
        <p:txBody>
          <a:bodyPr>
            <a:normAutofit fontScale="92500" lnSpcReduction="10000"/>
          </a:bodyPr>
          <a:lstStyle/>
          <a:p>
            <a:pPr marL="0" indent="0">
              <a:buNone/>
            </a:pPr>
            <a:r>
              <a:rPr lang="en-US" dirty="0"/>
              <a:t>8.1 What is network security?</a:t>
            </a:r>
          </a:p>
          <a:p>
            <a:pPr marL="0" indent="0">
              <a:buNone/>
            </a:pPr>
            <a:r>
              <a:rPr lang="en-US" dirty="0"/>
              <a:t>8.2 Principles of cryptography</a:t>
            </a:r>
          </a:p>
          <a:p>
            <a:pPr marL="0" indent="0">
              <a:buNone/>
            </a:pPr>
            <a:r>
              <a:rPr lang="en-US" dirty="0"/>
              <a:t>8.3 Message integrity, authentication</a:t>
            </a:r>
          </a:p>
          <a:p>
            <a:pPr marL="0" indent="0">
              <a:buNone/>
            </a:pPr>
            <a:r>
              <a:rPr lang="en-US" dirty="0"/>
              <a:t>8.4 Securing e-mail</a:t>
            </a:r>
          </a:p>
          <a:p>
            <a:pPr marL="0" indent="0">
              <a:buNone/>
            </a:pPr>
            <a:r>
              <a:rPr lang="en-US" dirty="0"/>
              <a:t>8.5 Securing TCP connections: SSL</a:t>
            </a:r>
          </a:p>
          <a:p>
            <a:pPr marL="0" indent="0">
              <a:buNone/>
            </a:pPr>
            <a:r>
              <a:rPr lang="en-US" dirty="0">
                <a:solidFill>
                  <a:schemeClr val="accent2"/>
                </a:solidFill>
              </a:rPr>
              <a:t>8.6 Network layer security: IPsec &amp; VPN</a:t>
            </a:r>
          </a:p>
          <a:p>
            <a:pPr marL="0" indent="0">
              <a:buNone/>
            </a:pPr>
            <a:r>
              <a:rPr lang="en-US" dirty="0"/>
              <a:t>8.7 Securing wireless LANs</a:t>
            </a:r>
          </a:p>
          <a:p>
            <a:pPr marL="0" indent="0">
              <a:buNone/>
            </a:pPr>
            <a:r>
              <a:rPr lang="en-US" dirty="0"/>
              <a:t>8.8 Operational security: firewalls and IDS</a:t>
            </a:r>
          </a:p>
        </p:txBody>
      </p:sp>
      <p:sp>
        <p:nvSpPr>
          <p:cNvPr id="3" name="灯片编号占位符 2"/>
          <p:cNvSpPr>
            <a:spLocks noGrp="1"/>
          </p:cNvSpPr>
          <p:nvPr>
            <p:ph type="sldNum" sz="quarter" idx="12"/>
          </p:nvPr>
        </p:nvSpPr>
        <p:spPr/>
        <p:txBody>
          <a:bodyPr/>
          <a:lstStyle/>
          <a:p>
            <a:pPr>
              <a:defRPr/>
            </a:pPr>
            <a:fld id="{DEDE5757-5941-4466-94C9-99ED3E191645}" type="slidenum">
              <a:rPr lang="en-US" altLang="zh-CN" smtClean="0"/>
              <a:pPr>
                <a:defRPr/>
              </a:pPr>
              <a:t>155</a:t>
            </a:fld>
            <a:endParaRPr lang="en-US" altLang="zh-CN" dirty="0"/>
          </a:p>
        </p:txBody>
      </p:sp>
    </p:spTree>
    <p:extLst>
      <p:ext uri="{BB962C8B-B14F-4D97-AF65-F5344CB8AC3E}">
        <p14:creationId xmlns:p14="http://schemas.microsoft.com/office/powerpoint/2010/main" val="1351045236"/>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BC6DEDE-478B-497B-B35E-E7DFBFED1BE4}"/>
              </a:ext>
            </a:extLst>
          </p:cNvPr>
          <p:cNvSpPr>
            <a:spLocks noGrp="1"/>
          </p:cNvSpPr>
          <p:nvPr>
            <p:ph type="title"/>
          </p:nvPr>
        </p:nvSpPr>
        <p:spPr/>
        <p:txBody>
          <a:bodyPr/>
          <a:lstStyle/>
          <a:p>
            <a:r>
              <a:rPr lang="en-US" altLang="zh-CN" dirty="0"/>
              <a:t>Possible Attacks on the IP Layer</a:t>
            </a:r>
            <a:endParaRPr lang="zh-CN" altLang="en-US" dirty="0"/>
          </a:p>
        </p:txBody>
      </p:sp>
      <p:sp>
        <p:nvSpPr>
          <p:cNvPr id="3" name="灯片编号占位符 2">
            <a:extLst>
              <a:ext uri="{FF2B5EF4-FFF2-40B4-BE49-F238E27FC236}">
                <a16:creationId xmlns:a16="http://schemas.microsoft.com/office/drawing/2014/main" id="{94E9CB77-8443-421D-ACF1-B6B1C9F6DFF4}"/>
              </a:ext>
            </a:extLst>
          </p:cNvPr>
          <p:cNvSpPr>
            <a:spLocks noGrp="1"/>
          </p:cNvSpPr>
          <p:nvPr>
            <p:ph type="sldNum" sz="quarter" idx="12"/>
          </p:nvPr>
        </p:nvSpPr>
        <p:spPr/>
        <p:txBody>
          <a:bodyPr/>
          <a:lstStyle/>
          <a:p>
            <a:pPr>
              <a:defRPr/>
            </a:pPr>
            <a:fld id="{B5976719-4C93-4032-AE44-9AF0CDE2F195}" type="slidenum">
              <a:rPr lang="en-US" altLang="zh-CN" smtClean="0"/>
              <a:pPr>
                <a:defRPr/>
              </a:pPr>
              <a:t>156</a:t>
            </a:fld>
            <a:endParaRPr lang="en-US" altLang="zh-CN" dirty="0"/>
          </a:p>
        </p:txBody>
      </p:sp>
      <p:sp>
        <p:nvSpPr>
          <p:cNvPr id="4" name="文本框 3">
            <a:extLst>
              <a:ext uri="{FF2B5EF4-FFF2-40B4-BE49-F238E27FC236}">
                <a16:creationId xmlns:a16="http://schemas.microsoft.com/office/drawing/2014/main" id="{0C31A395-7BF9-41DF-982F-0995AB06AE4B}"/>
              </a:ext>
            </a:extLst>
          </p:cNvPr>
          <p:cNvSpPr txBox="1"/>
          <p:nvPr/>
        </p:nvSpPr>
        <p:spPr>
          <a:xfrm>
            <a:off x="1890701" y="4867276"/>
            <a:ext cx="790601" cy="830997"/>
          </a:xfrm>
          <a:prstGeom prst="rect">
            <a:avLst/>
          </a:prstGeom>
          <a:noFill/>
        </p:spPr>
        <p:txBody>
          <a:bodyPr wrap="none" rtlCol="0">
            <a:spAutoFit/>
          </a:bodyPr>
          <a:lstStyle/>
          <a:p>
            <a:pPr algn="ctr"/>
            <a:r>
              <a:rPr lang="en-US" altLang="zh-CN" b="1" dirty="0">
                <a:latin typeface="+mn-lt"/>
              </a:rPr>
              <a:t>Alice</a:t>
            </a:r>
          </a:p>
          <a:p>
            <a:pPr algn="ctr"/>
            <a:r>
              <a:rPr lang="en-US" altLang="zh-CN" b="1" dirty="0">
                <a:latin typeface="+mn-lt"/>
              </a:rPr>
              <a:t>Host</a:t>
            </a:r>
            <a:endParaRPr lang="zh-CN" altLang="en-US" b="1" dirty="0">
              <a:latin typeface="+mn-lt"/>
            </a:endParaRPr>
          </a:p>
        </p:txBody>
      </p:sp>
      <p:sp>
        <p:nvSpPr>
          <p:cNvPr id="5" name="文本框 4">
            <a:extLst>
              <a:ext uri="{FF2B5EF4-FFF2-40B4-BE49-F238E27FC236}">
                <a16:creationId xmlns:a16="http://schemas.microsoft.com/office/drawing/2014/main" id="{29B4A855-BC7E-4B05-86D6-6753C6C7CD05}"/>
              </a:ext>
            </a:extLst>
          </p:cNvPr>
          <p:cNvSpPr txBox="1"/>
          <p:nvPr/>
        </p:nvSpPr>
        <p:spPr>
          <a:xfrm>
            <a:off x="9456943" y="4867276"/>
            <a:ext cx="745717" cy="830997"/>
          </a:xfrm>
          <a:prstGeom prst="rect">
            <a:avLst/>
          </a:prstGeom>
          <a:noFill/>
        </p:spPr>
        <p:txBody>
          <a:bodyPr wrap="none" rtlCol="0">
            <a:spAutoFit/>
          </a:bodyPr>
          <a:lstStyle/>
          <a:p>
            <a:pPr algn="ctr"/>
            <a:r>
              <a:rPr lang="en-US" altLang="zh-CN" b="1" dirty="0">
                <a:latin typeface="+mn-lt"/>
              </a:rPr>
              <a:t>Bob</a:t>
            </a:r>
          </a:p>
          <a:p>
            <a:pPr algn="ctr"/>
            <a:r>
              <a:rPr lang="en-US" altLang="zh-CN" b="1" dirty="0">
                <a:latin typeface="+mn-lt"/>
              </a:rPr>
              <a:t>Host</a:t>
            </a:r>
            <a:endParaRPr lang="zh-CN" altLang="en-US" b="1" dirty="0">
              <a:latin typeface="+mn-lt"/>
            </a:endParaRPr>
          </a:p>
        </p:txBody>
      </p:sp>
      <p:pic>
        <p:nvPicPr>
          <p:cNvPr id="6" name="图片 5">
            <a:extLst>
              <a:ext uri="{FF2B5EF4-FFF2-40B4-BE49-F238E27FC236}">
                <a16:creationId xmlns:a16="http://schemas.microsoft.com/office/drawing/2014/main" id="{3FDA7490-F888-456D-997E-8D17AA977C9A}"/>
              </a:ext>
            </a:extLst>
          </p:cNvPr>
          <p:cNvPicPr>
            <a:picLocks noChangeAspect="1"/>
          </p:cNvPicPr>
          <p:nvPr/>
        </p:nvPicPr>
        <p:blipFill>
          <a:blip r:embed="rId3" cstate="email">
            <a:extLst>
              <a:ext uri="{BEBA8EAE-BF5A-486C-A8C5-ECC9F3942E4B}">
                <a14:imgProps xmlns:a14="http://schemas.microsoft.com/office/drawing/2010/main">
                  <a14:imgLayer r:embed="rId4">
                    <a14:imgEffect>
                      <a14:backgroundRemoval t="0" b="99194" l="893" r="100000">
                        <a14:foregroundMark x1="25893" y1="82258" x2="25893" y2="82258"/>
                        <a14:foregroundMark x1="41964" y1="69355" x2="8036" y2="87903"/>
                        <a14:foregroundMark x1="77679" y1="68548" x2="99107" y2="80645"/>
                        <a14:foregroundMark x1="31250" y1="70968" x2="893" y2="90323"/>
                        <a14:foregroundMark x1="43750" y1="16935" x2="82143" y2="46774"/>
                        <a14:foregroundMark x1="33929" y1="20968" x2="27679" y2="57258"/>
                        <a14:foregroundMark x1="15179" y1="57258" x2="38393" y2="67742"/>
                        <a14:foregroundMark x1="75893" y1="76613" x2="92857" y2="91129"/>
                        <a14:foregroundMark x1="64286" y1="83065" x2="72321" y2="95161"/>
                        <a14:foregroundMark x1="48214" y1="79839" x2="68750" y2="94355"/>
                        <a14:foregroundMark x1="27679" y1="92742" x2="65179" y2="87097"/>
                      </a14:backgroundRemoval>
                    </a14:imgEffect>
                  </a14:imgLayer>
                </a14:imgProps>
              </a:ext>
              <a:ext uri="{28A0092B-C50C-407E-A947-70E740481C1C}">
                <a14:useLocalDpi xmlns:a14="http://schemas.microsoft.com/office/drawing/2010/main"/>
              </a:ext>
            </a:extLst>
          </a:blip>
          <a:stretch>
            <a:fillRect/>
          </a:stretch>
        </p:blipFill>
        <p:spPr>
          <a:xfrm>
            <a:off x="1962704" y="4030703"/>
            <a:ext cx="646592" cy="715870"/>
          </a:xfrm>
          <a:prstGeom prst="rect">
            <a:avLst/>
          </a:prstGeom>
        </p:spPr>
      </p:pic>
      <p:pic>
        <p:nvPicPr>
          <p:cNvPr id="7" name="图片 6">
            <a:extLst>
              <a:ext uri="{FF2B5EF4-FFF2-40B4-BE49-F238E27FC236}">
                <a16:creationId xmlns:a16="http://schemas.microsoft.com/office/drawing/2014/main" id="{C2E82FFF-C231-4507-8B37-9DA0A6633C10}"/>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0" b="100000" l="0" r="100000">
                        <a14:foregroundMark x1="30147" y1="29323" x2="58824" y2="11278"/>
                        <a14:foregroundMark x1="38971" y1="45865" x2="66912" y2="24060"/>
                        <a14:foregroundMark x1="17647" y1="72180" x2="27206" y2="90226"/>
                        <a14:foregroundMark x1="35294" y1="66917" x2="59559" y2="87218"/>
                        <a14:foregroundMark x1="67647" y1="70677" x2="88971" y2="89474"/>
                        <a14:foregroundMark x1="97059" y1="90977" x2="77941" y2="72180"/>
                        <a14:foregroundMark x1="18382" y1="95489" x2="19118" y2="70677"/>
                        <a14:foregroundMark x1="52941" y1="53383" x2="51471" y2="75940"/>
                        <a14:foregroundMark x1="7353" y1="76692" x2="15441" y2="87970"/>
                        <a14:foregroundMark x1="6618" y1="91729" x2="12500" y2="89474"/>
                        <a14:foregroundMark x1="56618" y1="60150" x2="55882" y2="72180"/>
                        <a14:foregroundMark x1="46324" y1="58647" x2="44118" y2="69925"/>
                        <a14:foregroundMark x1="79412" y1="93985" x2="64706" y2="87970"/>
                        <a14:foregroundMark x1="58824" y1="53383" x2="58824" y2="38346"/>
                        <a14:foregroundMark x1="58824" y1="18045" x2="71324" y2="25564"/>
                        <a14:foregroundMark x1="50000" y1="10526" x2="66912" y2="7519"/>
                        <a14:foregroundMark x1="37500" y1="14286" x2="48529" y2="5263"/>
                        <a14:foregroundMark x1="30882" y1="26316" x2="38235" y2="11278"/>
                      </a14:backgroundRemoval>
                    </a14:imgEffect>
                  </a14:imgLayer>
                </a14:imgProps>
              </a:ext>
            </a:extLst>
          </a:blip>
          <a:stretch>
            <a:fillRect/>
          </a:stretch>
        </p:blipFill>
        <p:spPr>
          <a:xfrm>
            <a:off x="9448927" y="4030703"/>
            <a:ext cx="685455" cy="670334"/>
          </a:xfrm>
          <a:prstGeom prst="rect">
            <a:avLst/>
          </a:prstGeom>
        </p:spPr>
      </p:pic>
      <p:pic>
        <p:nvPicPr>
          <p:cNvPr id="8" name="Picture 6" descr="Eve">
            <a:extLst>
              <a:ext uri="{FF2B5EF4-FFF2-40B4-BE49-F238E27FC236}">
                <a16:creationId xmlns:a16="http://schemas.microsoft.com/office/drawing/2014/main" id="{0C1C9419-8065-4C3C-A357-1DB956E1920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589215" y="2260726"/>
            <a:ext cx="696823" cy="8337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文本框 8">
            <a:extLst>
              <a:ext uri="{FF2B5EF4-FFF2-40B4-BE49-F238E27FC236}">
                <a16:creationId xmlns:a16="http://schemas.microsoft.com/office/drawing/2014/main" id="{BF40F72B-AA63-4848-9689-A376E526F6E1}"/>
              </a:ext>
            </a:extLst>
          </p:cNvPr>
          <p:cNvSpPr txBox="1"/>
          <p:nvPr/>
        </p:nvSpPr>
        <p:spPr>
          <a:xfrm>
            <a:off x="6154171" y="2720375"/>
            <a:ext cx="635110" cy="461665"/>
          </a:xfrm>
          <a:prstGeom prst="rect">
            <a:avLst/>
          </a:prstGeom>
          <a:noFill/>
        </p:spPr>
        <p:txBody>
          <a:bodyPr wrap="none" rtlCol="0">
            <a:spAutoFit/>
          </a:bodyPr>
          <a:lstStyle/>
          <a:p>
            <a:pPr algn="ctr"/>
            <a:r>
              <a:rPr lang="en-US" altLang="zh-CN" b="1" dirty="0">
                <a:latin typeface="+mn-lt"/>
              </a:rPr>
              <a:t>Eve</a:t>
            </a:r>
            <a:endParaRPr lang="zh-CN" altLang="en-US" b="1" dirty="0">
              <a:latin typeface="+mn-lt"/>
            </a:endParaRPr>
          </a:p>
        </p:txBody>
      </p:sp>
      <p:sp>
        <p:nvSpPr>
          <p:cNvPr id="22" name="Line 16">
            <a:extLst>
              <a:ext uri="{FF2B5EF4-FFF2-40B4-BE49-F238E27FC236}">
                <a16:creationId xmlns:a16="http://schemas.microsoft.com/office/drawing/2014/main" id="{C5077CF4-0B20-402C-B241-DF821FBFEE26}"/>
              </a:ext>
            </a:extLst>
          </p:cNvPr>
          <p:cNvSpPr>
            <a:spLocks noChangeShapeType="1"/>
          </p:cNvSpPr>
          <p:nvPr/>
        </p:nvSpPr>
        <p:spPr bwMode="auto">
          <a:xfrm>
            <a:off x="4287902" y="1455440"/>
            <a:ext cx="3732208" cy="303674"/>
          </a:xfrm>
          <a:prstGeom prst="line">
            <a:avLst/>
          </a:prstGeom>
          <a:noFill/>
          <a:ln w="57150">
            <a:solidFill>
              <a:schemeClr val="tx1"/>
            </a:solidFill>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sz="1800" dirty="0">
              <a:latin typeface="+mn-lt"/>
            </a:endParaRPr>
          </a:p>
        </p:txBody>
      </p:sp>
      <p:sp>
        <p:nvSpPr>
          <p:cNvPr id="28" name="文本框 27">
            <a:extLst>
              <a:ext uri="{FF2B5EF4-FFF2-40B4-BE49-F238E27FC236}">
                <a16:creationId xmlns:a16="http://schemas.microsoft.com/office/drawing/2014/main" id="{198B79E0-2145-476B-9D8A-1A793DE36FC1}"/>
              </a:ext>
            </a:extLst>
          </p:cNvPr>
          <p:cNvSpPr txBox="1"/>
          <p:nvPr/>
        </p:nvSpPr>
        <p:spPr>
          <a:xfrm>
            <a:off x="5362859" y="1163051"/>
            <a:ext cx="1229376" cy="369332"/>
          </a:xfrm>
          <a:prstGeom prst="rect">
            <a:avLst/>
          </a:prstGeom>
          <a:noFill/>
        </p:spPr>
        <p:txBody>
          <a:bodyPr wrap="none" rtlCol="0">
            <a:spAutoFit/>
          </a:bodyPr>
          <a:lstStyle/>
          <a:p>
            <a:pPr algn="ctr"/>
            <a:r>
              <a:rPr lang="en-US" altLang="zh-CN" sz="1800" dirty="0">
                <a:latin typeface="+mn-lt"/>
              </a:rPr>
              <a:t>DATAGRAM</a:t>
            </a:r>
            <a:endParaRPr lang="zh-CN" altLang="en-US" sz="1800" dirty="0">
              <a:latin typeface="+mn-lt"/>
            </a:endParaRPr>
          </a:p>
        </p:txBody>
      </p:sp>
      <p:grpSp>
        <p:nvGrpSpPr>
          <p:cNvPr id="32" name="Group 262">
            <a:extLst>
              <a:ext uri="{FF2B5EF4-FFF2-40B4-BE49-F238E27FC236}">
                <a16:creationId xmlns:a16="http://schemas.microsoft.com/office/drawing/2014/main" id="{7C5330C3-D73C-4117-8A7C-4D16BECBA7C6}"/>
              </a:ext>
            </a:extLst>
          </p:cNvPr>
          <p:cNvGrpSpPr>
            <a:grpSpLocks/>
          </p:cNvGrpSpPr>
          <p:nvPr/>
        </p:nvGrpSpPr>
        <p:grpSpPr bwMode="auto">
          <a:xfrm>
            <a:off x="4002146" y="3090578"/>
            <a:ext cx="4241800" cy="3576923"/>
            <a:chOff x="2993" y="1028"/>
            <a:chExt cx="2672" cy="2865"/>
          </a:xfrm>
        </p:grpSpPr>
        <p:sp>
          <p:nvSpPr>
            <p:cNvPr id="33" name="Freeform 263">
              <a:extLst>
                <a:ext uri="{FF2B5EF4-FFF2-40B4-BE49-F238E27FC236}">
                  <a16:creationId xmlns:a16="http://schemas.microsoft.com/office/drawing/2014/main" id="{E82CDEC9-469F-42B7-8A09-A5FBF8C300F3}"/>
                </a:ext>
              </a:extLst>
            </p:cNvPr>
            <p:cNvSpPr>
              <a:spLocks/>
            </p:cNvSpPr>
            <p:nvPr/>
          </p:nvSpPr>
          <p:spPr bwMode="auto">
            <a:xfrm>
              <a:off x="4261" y="2412"/>
              <a:ext cx="828" cy="425"/>
            </a:xfrm>
            <a:custGeom>
              <a:avLst/>
              <a:gdLst>
                <a:gd name="T0" fmla="*/ 382 w 828"/>
                <a:gd name="T1" fmla="*/ 30 h 425"/>
                <a:gd name="T2" fmla="*/ 370 w 828"/>
                <a:gd name="T3" fmla="*/ 30 h 425"/>
                <a:gd name="T4" fmla="*/ 126 w 828"/>
                <a:gd name="T5" fmla="*/ 32 h 425"/>
                <a:gd name="T6" fmla="*/ 6 w 828"/>
                <a:gd name="T7" fmla="*/ 126 h 425"/>
                <a:gd name="T8" fmla="*/ 92 w 828"/>
                <a:gd name="T9" fmla="*/ 274 h 425"/>
                <a:gd name="T10" fmla="*/ 292 w 828"/>
                <a:gd name="T11" fmla="*/ 384 h 425"/>
                <a:gd name="T12" fmla="*/ 540 w 828"/>
                <a:gd name="T13" fmla="*/ 416 h 425"/>
                <a:gd name="T14" fmla="*/ 698 w 828"/>
                <a:gd name="T15" fmla="*/ 330 h 425"/>
                <a:gd name="T16" fmla="*/ 776 w 828"/>
                <a:gd name="T17" fmla="*/ 170 h 425"/>
                <a:gd name="T18" fmla="*/ 792 w 828"/>
                <a:gd name="T19" fmla="*/ 22 h 425"/>
                <a:gd name="T20" fmla="*/ 560 w 828"/>
                <a:gd name="T21" fmla="*/ 38 h 425"/>
                <a:gd name="T22" fmla="*/ 382 w 828"/>
                <a:gd name="T23" fmla="*/ 30 h 4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28"/>
                <a:gd name="T37" fmla="*/ 0 h 425"/>
                <a:gd name="T38" fmla="*/ 828 w 828"/>
                <a:gd name="T39" fmla="*/ 425 h 42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28" h="425">
                  <a:moveTo>
                    <a:pt x="382" y="30"/>
                  </a:moveTo>
                  <a:cubicBezTo>
                    <a:pt x="350" y="29"/>
                    <a:pt x="413" y="30"/>
                    <a:pt x="370" y="30"/>
                  </a:cubicBezTo>
                  <a:cubicBezTo>
                    <a:pt x="327" y="30"/>
                    <a:pt x="187" y="16"/>
                    <a:pt x="126" y="32"/>
                  </a:cubicBezTo>
                  <a:cubicBezTo>
                    <a:pt x="65" y="48"/>
                    <a:pt x="12" y="86"/>
                    <a:pt x="6" y="126"/>
                  </a:cubicBezTo>
                  <a:cubicBezTo>
                    <a:pt x="0" y="166"/>
                    <a:pt x="44" y="231"/>
                    <a:pt x="92" y="274"/>
                  </a:cubicBezTo>
                  <a:cubicBezTo>
                    <a:pt x="140" y="317"/>
                    <a:pt x="217" y="360"/>
                    <a:pt x="292" y="384"/>
                  </a:cubicBezTo>
                  <a:cubicBezTo>
                    <a:pt x="367" y="408"/>
                    <a:pt x="472" y="425"/>
                    <a:pt x="540" y="416"/>
                  </a:cubicBezTo>
                  <a:cubicBezTo>
                    <a:pt x="608" y="407"/>
                    <a:pt x="659" y="371"/>
                    <a:pt x="698" y="330"/>
                  </a:cubicBezTo>
                  <a:cubicBezTo>
                    <a:pt x="737" y="289"/>
                    <a:pt x="760" y="221"/>
                    <a:pt x="776" y="170"/>
                  </a:cubicBezTo>
                  <a:cubicBezTo>
                    <a:pt x="792" y="119"/>
                    <a:pt x="828" y="44"/>
                    <a:pt x="792" y="22"/>
                  </a:cubicBezTo>
                  <a:cubicBezTo>
                    <a:pt x="756" y="0"/>
                    <a:pt x="630" y="37"/>
                    <a:pt x="560" y="38"/>
                  </a:cubicBezTo>
                  <a:cubicBezTo>
                    <a:pt x="490" y="39"/>
                    <a:pt x="414" y="31"/>
                    <a:pt x="382" y="30"/>
                  </a:cubicBezTo>
                  <a:close/>
                </a:path>
              </a:pathLst>
            </a:custGeom>
            <a:solidFill>
              <a:srgbClr val="00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34" name="Freeform 264">
              <a:extLst>
                <a:ext uri="{FF2B5EF4-FFF2-40B4-BE49-F238E27FC236}">
                  <a16:creationId xmlns:a16="http://schemas.microsoft.com/office/drawing/2014/main" id="{152B75B3-4096-4592-B068-55DCF13C4265}"/>
                </a:ext>
              </a:extLst>
            </p:cNvPr>
            <p:cNvSpPr>
              <a:spLocks/>
            </p:cNvSpPr>
            <p:nvPr/>
          </p:nvSpPr>
          <p:spPr bwMode="auto">
            <a:xfrm>
              <a:off x="4273" y="1451"/>
              <a:ext cx="1090" cy="658"/>
            </a:xfrm>
            <a:custGeom>
              <a:avLst/>
              <a:gdLst>
                <a:gd name="T0" fmla="*/ 599942130 w 765"/>
                <a:gd name="T1" fmla="*/ 17804735 h 459"/>
                <a:gd name="T2" fmla="*/ 406559188 w 765"/>
                <a:gd name="T3" fmla="*/ 125591005 h 459"/>
                <a:gd name="T4" fmla="*/ 136007685 w 765"/>
                <a:gd name="T5" fmla="*/ 180041136 h 459"/>
                <a:gd name="T6" fmla="*/ 19434385 w 765"/>
                <a:gd name="T7" fmla="*/ 607379164 h 459"/>
                <a:gd name="T8" fmla="*/ 254382400 w 765"/>
                <a:gd name="T9" fmla="*/ 801151646 h 459"/>
                <a:gd name="T10" fmla="*/ 489002591 w 765"/>
                <a:gd name="T11" fmla="*/ 769817217 h 459"/>
                <a:gd name="T12" fmla="*/ 825379772 w 765"/>
                <a:gd name="T13" fmla="*/ 801151646 h 459"/>
                <a:gd name="T14" fmla="*/ 987694603 w 765"/>
                <a:gd name="T15" fmla="*/ 783914143 h 459"/>
                <a:gd name="T16" fmla="*/ 1063160589 w 765"/>
                <a:gd name="T17" fmla="*/ 671215097 h 459"/>
                <a:gd name="T18" fmla="*/ 1061293333 w 765"/>
                <a:gd name="T19" fmla="*/ 285490141 h 459"/>
                <a:gd name="T20" fmla="*/ 936642367 w 765"/>
                <a:gd name="T21" fmla="*/ 61112791 h 459"/>
                <a:gd name="T22" fmla="*/ 599942130 w 765"/>
                <a:gd name="T23" fmla="*/ 17804735 h 4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65"/>
                <a:gd name="T37" fmla="*/ 0 h 459"/>
                <a:gd name="T38" fmla="*/ 765 w 765"/>
                <a:gd name="T39" fmla="*/ 459 h 45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65" h="459">
                  <a:moveTo>
                    <a:pt x="424" y="10"/>
                  </a:moveTo>
                  <a:cubicBezTo>
                    <a:pt x="362" y="16"/>
                    <a:pt x="343" y="55"/>
                    <a:pt x="288" y="70"/>
                  </a:cubicBezTo>
                  <a:cubicBezTo>
                    <a:pt x="233" y="85"/>
                    <a:pt x="142" y="56"/>
                    <a:pt x="96" y="100"/>
                  </a:cubicBezTo>
                  <a:cubicBezTo>
                    <a:pt x="50" y="144"/>
                    <a:pt x="0" y="279"/>
                    <a:pt x="14" y="336"/>
                  </a:cubicBezTo>
                  <a:cubicBezTo>
                    <a:pt x="28" y="393"/>
                    <a:pt x="125" y="429"/>
                    <a:pt x="180" y="444"/>
                  </a:cubicBezTo>
                  <a:cubicBezTo>
                    <a:pt x="235" y="459"/>
                    <a:pt x="279" y="426"/>
                    <a:pt x="346" y="426"/>
                  </a:cubicBezTo>
                  <a:cubicBezTo>
                    <a:pt x="413" y="426"/>
                    <a:pt x="525" y="443"/>
                    <a:pt x="584" y="444"/>
                  </a:cubicBezTo>
                  <a:cubicBezTo>
                    <a:pt x="643" y="445"/>
                    <a:pt x="670" y="446"/>
                    <a:pt x="698" y="434"/>
                  </a:cubicBezTo>
                  <a:cubicBezTo>
                    <a:pt x="726" y="422"/>
                    <a:pt x="743" y="418"/>
                    <a:pt x="752" y="372"/>
                  </a:cubicBezTo>
                  <a:cubicBezTo>
                    <a:pt x="761" y="326"/>
                    <a:pt x="765" y="214"/>
                    <a:pt x="750" y="158"/>
                  </a:cubicBezTo>
                  <a:cubicBezTo>
                    <a:pt x="735" y="102"/>
                    <a:pt x="716" y="58"/>
                    <a:pt x="662" y="34"/>
                  </a:cubicBezTo>
                  <a:cubicBezTo>
                    <a:pt x="608" y="10"/>
                    <a:pt x="505" y="0"/>
                    <a:pt x="424" y="10"/>
                  </a:cubicBezTo>
                  <a:close/>
                </a:path>
              </a:pathLst>
            </a:custGeom>
            <a:gradFill rotWithShape="1">
              <a:gsLst>
                <a:gs pos="0">
                  <a:srgbClr val="00CCFF"/>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35" name="Freeform 265">
              <a:extLst>
                <a:ext uri="{FF2B5EF4-FFF2-40B4-BE49-F238E27FC236}">
                  <a16:creationId xmlns:a16="http://schemas.microsoft.com/office/drawing/2014/main" id="{AE1213AD-C0DF-40EB-80E7-AA55AE9CCF9B}"/>
                </a:ext>
              </a:extLst>
            </p:cNvPr>
            <p:cNvSpPr>
              <a:spLocks/>
            </p:cNvSpPr>
            <p:nvPr/>
          </p:nvSpPr>
          <p:spPr bwMode="auto">
            <a:xfrm>
              <a:off x="3177" y="1267"/>
              <a:ext cx="1036" cy="675"/>
            </a:xfrm>
            <a:custGeom>
              <a:avLst/>
              <a:gdLst>
                <a:gd name="T0" fmla="*/ 648 w 1036"/>
                <a:gd name="T1" fmla="*/ 11 h 675"/>
                <a:gd name="T2" fmla="*/ 390 w 1036"/>
                <a:gd name="T3" fmla="*/ 53 h 675"/>
                <a:gd name="T4" fmla="*/ 206 w 1036"/>
                <a:gd name="T5" fmla="*/ 129 h 675"/>
                <a:gd name="T6" fmla="*/ 152 w 1036"/>
                <a:gd name="T7" fmla="*/ 229 h 675"/>
                <a:gd name="T8" fmla="*/ 22 w 1036"/>
                <a:gd name="T9" fmla="*/ 297 h 675"/>
                <a:gd name="T10" fmla="*/ 18 w 1036"/>
                <a:gd name="T11" fmla="*/ 459 h 675"/>
                <a:gd name="T12" fmla="*/ 132 w 1036"/>
                <a:gd name="T13" fmla="*/ 489 h 675"/>
                <a:gd name="T14" fmla="*/ 458 w 1036"/>
                <a:gd name="T15" fmla="*/ 489 h 675"/>
                <a:gd name="T16" fmla="*/ 598 w 1036"/>
                <a:gd name="T17" fmla="*/ 555 h 675"/>
                <a:gd name="T18" fmla="*/ 752 w 1036"/>
                <a:gd name="T19" fmla="*/ 657 h 675"/>
                <a:gd name="T20" fmla="*/ 870 w 1036"/>
                <a:gd name="T21" fmla="*/ 661 h 675"/>
                <a:gd name="T22" fmla="*/ 952 w 1036"/>
                <a:gd name="T23" fmla="*/ 603 h 675"/>
                <a:gd name="T24" fmla="*/ 992 w 1036"/>
                <a:gd name="T25" fmla="*/ 445 h 675"/>
                <a:gd name="T26" fmla="*/ 1018 w 1036"/>
                <a:gd name="T27" fmla="*/ 291 h 675"/>
                <a:gd name="T28" fmla="*/ 1022 w 1036"/>
                <a:gd name="T29" fmla="*/ 107 h 675"/>
                <a:gd name="T30" fmla="*/ 934 w 1036"/>
                <a:gd name="T31" fmla="*/ 17 h 675"/>
                <a:gd name="T32" fmla="*/ 776 w 1036"/>
                <a:gd name="T33" fmla="*/ 3 h 675"/>
                <a:gd name="T34" fmla="*/ 648 w 1036"/>
                <a:gd name="T35" fmla="*/ 11 h 67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036"/>
                <a:gd name="T55" fmla="*/ 0 h 675"/>
                <a:gd name="T56" fmla="*/ 1036 w 1036"/>
                <a:gd name="T57" fmla="*/ 675 h 67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036" h="675">
                  <a:moveTo>
                    <a:pt x="648" y="11"/>
                  </a:moveTo>
                  <a:cubicBezTo>
                    <a:pt x="584" y="19"/>
                    <a:pt x="464" y="33"/>
                    <a:pt x="390" y="53"/>
                  </a:cubicBezTo>
                  <a:cubicBezTo>
                    <a:pt x="316" y="73"/>
                    <a:pt x="246" y="100"/>
                    <a:pt x="206" y="129"/>
                  </a:cubicBezTo>
                  <a:cubicBezTo>
                    <a:pt x="166" y="158"/>
                    <a:pt x="183" y="201"/>
                    <a:pt x="152" y="229"/>
                  </a:cubicBezTo>
                  <a:cubicBezTo>
                    <a:pt x="121" y="257"/>
                    <a:pt x="44" y="259"/>
                    <a:pt x="22" y="297"/>
                  </a:cubicBezTo>
                  <a:cubicBezTo>
                    <a:pt x="0" y="335"/>
                    <a:pt x="0" y="427"/>
                    <a:pt x="18" y="459"/>
                  </a:cubicBezTo>
                  <a:cubicBezTo>
                    <a:pt x="36" y="491"/>
                    <a:pt x="59" y="484"/>
                    <a:pt x="132" y="489"/>
                  </a:cubicBezTo>
                  <a:cubicBezTo>
                    <a:pt x="205" y="494"/>
                    <a:pt x="380" y="478"/>
                    <a:pt x="458" y="489"/>
                  </a:cubicBezTo>
                  <a:cubicBezTo>
                    <a:pt x="536" y="500"/>
                    <a:pt x="549" y="527"/>
                    <a:pt x="598" y="555"/>
                  </a:cubicBezTo>
                  <a:cubicBezTo>
                    <a:pt x="647" y="583"/>
                    <a:pt x="707" y="639"/>
                    <a:pt x="752" y="657"/>
                  </a:cubicBezTo>
                  <a:cubicBezTo>
                    <a:pt x="797" y="675"/>
                    <a:pt x="837" y="670"/>
                    <a:pt x="870" y="661"/>
                  </a:cubicBezTo>
                  <a:cubicBezTo>
                    <a:pt x="903" y="652"/>
                    <a:pt x="932" y="639"/>
                    <a:pt x="952" y="603"/>
                  </a:cubicBezTo>
                  <a:cubicBezTo>
                    <a:pt x="972" y="567"/>
                    <a:pt x="981" y="497"/>
                    <a:pt x="992" y="445"/>
                  </a:cubicBezTo>
                  <a:cubicBezTo>
                    <a:pt x="1003" y="393"/>
                    <a:pt x="1013" y="347"/>
                    <a:pt x="1018" y="291"/>
                  </a:cubicBezTo>
                  <a:cubicBezTo>
                    <a:pt x="1023" y="235"/>
                    <a:pt x="1036" y="153"/>
                    <a:pt x="1022" y="107"/>
                  </a:cubicBezTo>
                  <a:cubicBezTo>
                    <a:pt x="1008" y="61"/>
                    <a:pt x="975" y="34"/>
                    <a:pt x="934" y="17"/>
                  </a:cubicBezTo>
                  <a:cubicBezTo>
                    <a:pt x="893" y="0"/>
                    <a:pt x="824" y="4"/>
                    <a:pt x="776" y="3"/>
                  </a:cubicBezTo>
                  <a:cubicBezTo>
                    <a:pt x="728" y="2"/>
                    <a:pt x="712" y="3"/>
                    <a:pt x="648" y="11"/>
                  </a:cubicBezTo>
                  <a:close/>
                </a:path>
              </a:pathLst>
            </a:custGeom>
            <a:solidFill>
              <a:srgbClr val="00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grpSp>
          <p:nvGrpSpPr>
            <p:cNvPr id="36" name="Group 266">
              <a:extLst>
                <a:ext uri="{FF2B5EF4-FFF2-40B4-BE49-F238E27FC236}">
                  <a16:creationId xmlns:a16="http://schemas.microsoft.com/office/drawing/2014/main" id="{E12F2EE8-5E52-42CF-B75E-4F146637A75C}"/>
                </a:ext>
              </a:extLst>
            </p:cNvPr>
            <p:cNvGrpSpPr>
              <a:grpSpLocks/>
            </p:cNvGrpSpPr>
            <p:nvPr/>
          </p:nvGrpSpPr>
          <p:grpSpPr bwMode="auto">
            <a:xfrm>
              <a:off x="3232" y="2108"/>
              <a:ext cx="919" cy="588"/>
              <a:chOff x="2889" y="1631"/>
              <a:chExt cx="980" cy="743"/>
            </a:xfrm>
          </p:grpSpPr>
          <p:sp>
            <p:nvSpPr>
              <p:cNvPr id="351" name="Rectangle 267">
                <a:extLst>
                  <a:ext uri="{FF2B5EF4-FFF2-40B4-BE49-F238E27FC236}">
                    <a16:creationId xmlns:a16="http://schemas.microsoft.com/office/drawing/2014/main" id="{E7B20602-7A65-4B74-A175-6DADF39EA3AA}"/>
                  </a:ext>
                </a:extLst>
              </p:cNvPr>
              <p:cNvSpPr>
                <a:spLocks noChangeArrowheads="1"/>
              </p:cNvSpPr>
              <p:nvPr/>
            </p:nvSpPr>
            <p:spPr bwMode="auto">
              <a:xfrm>
                <a:off x="3046" y="1841"/>
                <a:ext cx="663" cy="533"/>
              </a:xfrm>
              <a:prstGeom prst="rect">
                <a:avLst/>
              </a:prstGeom>
              <a:solidFill>
                <a:srgbClr val="00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sp>
            <p:nvSpPr>
              <p:cNvPr id="352" name="AutoShape 268">
                <a:extLst>
                  <a:ext uri="{FF2B5EF4-FFF2-40B4-BE49-F238E27FC236}">
                    <a16:creationId xmlns:a16="http://schemas.microsoft.com/office/drawing/2014/main" id="{480651AF-4DF2-4C88-A329-DB488D7F3DCE}"/>
                  </a:ext>
                </a:extLst>
              </p:cNvPr>
              <p:cNvSpPr>
                <a:spLocks noChangeArrowheads="1"/>
              </p:cNvSpPr>
              <p:nvPr/>
            </p:nvSpPr>
            <p:spPr bwMode="auto">
              <a:xfrm>
                <a:off x="2889" y="1631"/>
                <a:ext cx="980" cy="253"/>
              </a:xfrm>
              <a:prstGeom prst="triangle">
                <a:avLst>
                  <a:gd name="adj" fmla="val 50000"/>
                </a:avLst>
              </a:prstGeom>
              <a:solidFill>
                <a:srgbClr val="00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dirty="0">
                  <a:solidFill>
                    <a:srgbClr val="00CCFF"/>
                  </a:solidFill>
                  <a:latin typeface="+mn-lt"/>
                  <a:ea typeface="宋体" panose="02010600030101010101" pitchFamily="2" charset="-122"/>
                </a:endParaRPr>
              </a:p>
            </p:txBody>
          </p:sp>
        </p:grpSp>
        <p:grpSp>
          <p:nvGrpSpPr>
            <p:cNvPr id="37" name="Group 269">
              <a:extLst>
                <a:ext uri="{FF2B5EF4-FFF2-40B4-BE49-F238E27FC236}">
                  <a16:creationId xmlns:a16="http://schemas.microsoft.com/office/drawing/2014/main" id="{ABFB164F-6663-449A-948D-0AEB138169A1}"/>
                </a:ext>
              </a:extLst>
            </p:cNvPr>
            <p:cNvGrpSpPr>
              <a:grpSpLocks/>
            </p:cNvGrpSpPr>
            <p:nvPr/>
          </p:nvGrpSpPr>
          <p:grpSpPr bwMode="auto">
            <a:xfrm>
              <a:off x="3674" y="1388"/>
              <a:ext cx="212" cy="335"/>
              <a:chOff x="3796" y="1043"/>
              <a:chExt cx="865" cy="1237"/>
            </a:xfrm>
          </p:grpSpPr>
          <p:sp>
            <p:nvSpPr>
              <p:cNvPr id="321" name="Line 270">
                <a:extLst>
                  <a:ext uri="{FF2B5EF4-FFF2-40B4-BE49-F238E27FC236}">
                    <a16:creationId xmlns:a16="http://schemas.microsoft.com/office/drawing/2014/main" id="{69059F1A-F9A1-4EE9-886A-D255A661560B}"/>
                  </a:ext>
                </a:extLst>
              </p:cNvPr>
              <p:cNvSpPr>
                <a:spLocks noChangeShapeType="1"/>
              </p:cNvSpPr>
              <p:nvPr/>
            </p:nvSpPr>
            <p:spPr bwMode="auto">
              <a:xfrm flipH="1">
                <a:off x="3992" y="1482"/>
                <a:ext cx="237" cy="72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latin typeface="+mn-lt"/>
                </a:endParaRPr>
              </a:p>
            </p:txBody>
          </p:sp>
          <p:sp>
            <p:nvSpPr>
              <p:cNvPr id="322" name="Line 271">
                <a:extLst>
                  <a:ext uri="{FF2B5EF4-FFF2-40B4-BE49-F238E27FC236}">
                    <a16:creationId xmlns:a16="http://schemas.microsoft.com/office/drawing/2014/main" id="{B78C4D02-C9D8-40C0-91E9-6F8569DBEA70}"/>
                  </a:ext>
                </a:extLst>
              </p:cNvPr>
              <p:cNvSpPr>
                <a:spLocks noChangeShapeType="1"/>
              </p:cNvSpPr>
              <p:nvPr/>
            </p:nvSpPr>
            <p:spPr bwMode="auto">
              <a:xfrm>
                <a:off x="4229" y="1482"/>
                <a:ext cx="233" cy="72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latin typeface="+mn-lt"/>
                </a:endParaRPr>
              </a:p>
            </p:txBody>
          </p:sp>
          <p:sp>
            <p:nvSpPr>
              <p:cNvPr id="323" name="Line 272">
                <a:extLst>
                  <a:ext uri="{FF2B5EF4-FFF2-40B4-BE49-F238E27FC236}">
                    <a16:creationId xmlns:a16="http://schemas.microsoft.com/office/drawing/2014/main" id="{7FAA22F4-6A31-424B-80E8-97CD64137513}"/>
                  </a:ext>
                </a:extLst>
              </p:cNvPr>
              <p:cNvSpPr>
                <a:spLocks noChangeShapeType="1"/>
              </p:cNvSpPr>
              <p:nvPr/>
            </p:nvSpPr>
            <p:spPr bwMode="auto">
              <a:xfrm>
                <a:off x="3992" y="2202"/>
                <a:ext cx="237" cy="7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latin typeface="+mn-lt"/>
                </a:endParaRPr>
              </a:p>
            </p:txBody>
          </p:sp>
          <p:sp>
            <p:nvSpPr>
              <p:cNvPr id="324" name="Line 273">
                <a:extLst>
                  <a:ext uri="{FF2B5EF4-FFF2-40B4-BE49-F238E27FC236}">
                    <a16:creationId xmlns:a16="http://schemas.microsoft.com/office/drawing/2014/main" id="{AEA54E3A-A15A-4BF4-BD40-E8C01ACC4EC7}"/>
                  </a:ext>
                </a:extLst>
              </p:cNvPr>
              <p:cNvSpPr>
                <a:spLocks noChangeShapeType="1"/>
              </p:cNvSpPr>
              <p:nvPr/>
            </p:nvSpPr>
            <p:spPr bwMode="auto">
              <a:xfrm flipH="1">
                <a:off x="4229" y="2202"/>
                <a:ext cx="233" cy="7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latin typeface="+mn-lt"/>
                </a:endParaRPr>
              </a:p>
            </p:txBody>
          </p:sp>
          <p:sp>
            <p:nvSpPr>
              <p:cNvPr id="325" name="Line 274">
                <a:extLst>
                  <a:ext uri="{FF2B5EF4-FFF2-40B4-BE49-F238E27FC236}">
                    <a16:creationId xmlns:a16="http://schemas.microsoft.com/office/drawing/2014/main" id="{14C5F539-8C63-47D2-96F2-83654319645B}"/>
                  </a:ext>
                </a:extLst>
              </p:cNvPr>
              <p:cNvSpPr>
                <a:spLocks noChangeShapeType="1"/>
              </p:cNvSpPr>
              <p:nvPr/>
            </p:nvSpPr>
            <p:spPr bwMode="auto">
              <a:xfrm>
                <a:off x="4229" y="1497"/>
                <a:ext cx="0" cy="78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latin typeface="+mn-lt"/>
                </a:endParaRPr>
              </a:p>
            </p:txBody>
          </p:sp>
          <p:sp>
            <p:nvSpPr>
              <p:cNvPr id="326" name="Line 275">
                <a:extLst>
                  <a:ext uri="{FF2B5EF4-FFF2-40B4-BE49-F238E27FC236}">
                    <a16:creationId xmlns:a16="http://schemas.microsoft.com/office/drawing/2014/main" id="{E8B41F03-D43E-4F3E-8E6F-238C18D29668}"/>
                  </a:ext>
                </a:extLst>
              </p:cNvPr>
              <p:cNvSpPr>
                <a:spLocks noChangeShapeType="1"/>
              </p:cNvSpPr>
              <p:nvPr/>
            </p:nvSpPr>
            <p:spPr bwMode="auto">
              <a:xfrm flipV="1">
                <a:off x="3992" y="2129"/>
                <a:ext cx="237" cy="7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latin typeface="+mn-lt"/>
                </a:endParaRPr>
              </a:p>
            </p:txBody>
          </p:sp>
          <p:sp>
            <p:nvSpPr>
              <p:cNvPr id="327" name="Line 276">
                <a:extLst>
                  <a:ext uri="{FF2B5EF4-FFF2-40B4-BE49-F238E27FC236}">
                    <a16:creationId xmlns:a16="http://schemas.microsoft.com/office/drawing/2014/main" id="{0973A0DD-FFA8-420C-9025-617B7A17E773}"/>
                  </a:ext>
                </a:extLst>
              </p:cNvPr>
              <p:cNvSpPr>
                <a:spLocks noChangeShapeType="1"/>
              </p:cNvSpPr>
              <p:nvPr/>
            </p:nvSpPr>
            <p:spPr bwMode="auto">
              <a:xfrm flipH="1" flipV="1">
                <a:off x="4229" y="2129"/>
                <a:ext cx="233" cy="7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latin typeface="+mn-lt"/>
                </a:endParaRPr>
              </a:p>
            </p:txBody>
          </p:sp>
          <p:sp>
            <p:nvSpPr>
              <p:cNvPr id="328" name="Line 277">
                <a:extLst>
                  <a:ext uri="{FF2B5EF4-FFF2-40B4-BE49-F238E27FC236}">
                    <a16:creationId xmlns:a16="http://schemas.microsoft.com/office/drawing/2014/main" id="{29FA0C66-5E48-4933-A8E8-C1BE6949A9A4}"/>
                  </a:ext>
                </a:extLst>
              </p:cNvPr>
              <p:cNvSpPr>
                <a:spLocks noChangeShapeType="1"/>
              </p:cNvSpPr>
              <p:nvPr/>
            </p:nvSpPr>
            <p:spPr bwMode="auto">
              <a:xfrm>
                <a:off x="4094" y="1889"/>
                <a:ext cx="135" cy="6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latin typeface="+mn-lt"/>
                </a:endParaRPr>
              </a:p>
            </p:txBody>
          </p:sp>
          <p:sp>
            <p:nvSpPr>
              <p:cNvPr id="329" name="Line 278">
                <a:extLst>
                  <a:ext uri="{FF2B5EF4-FFF2-40B4-BE49-F238E27FC236}">
                    <a16:creationId xmlns:a16="http://schemas.microsoft.com/office/drawing/2014/main" id="{E083B7E0-5684-4DB8-942F-814608BAC36F}"/>
                  </a:ext>
                </a:extLst>
              </p:cNvPr>
              <p:cNvSpPr>
                <a:spLocks noChangeShapeType="1"/>
              </p:cNvSpPr>
              <p:nvPr/>
            </p:nvSpPr>
            <p:spPr bwMode="auto">
              <a:xfrm flipV="1">
                <a:off x="4229" y="1889"/>
                <a:ext cx="143" cy="6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latin typeface="+mn-lt"/>
                </a:endParaRPr>
              </a:p>
            </p:txBody>
          </p:sp>
          <p:sp>
            <p:nvSpPr>
              <p:cNvPr id="330" name="Line 279">
                <a:extLst>
                  <a:ext uri="{FF2B5EF4-FFF2-40B4-BE49-F238E27FC236}">
                    <a16:creationId xmlns:a16="http://schemas.microsoft.com/office/drawing/2014/main" id="{80C67130-6AE3-432F-A7DF-740A40016ADD}"/>
                  </a:ext>
                </a:extLst>
              </p:cNvPr>
              <p:cNvSpPr>
                <a:spLocks noChangeShapeType="1"/>
              </p:cNvSpPr>
              <p:nvPr/>
            </p:nvSpPr>
            <p:spPr bwMode="auto">
              <a:xfrm>
                <a:off x="4049" y="1996"/>
                <a:ext cx="171" cy="8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latin typeface="+mn-lt"/>
                </a:endParaRPr>
              </a:p>
            </p:txBody>
          </p:sp>
          <p:sp>
            <p:nvSpPr>
              <p:cNvPr id="331" name="Line 280">
                <a:extLst>
                  <a:ext uri="{FF2B5EF4-FFF2-40B4-BE49-F238E27FC236}">
                    <a16:creationId xmlns:a16="http://schemas.microsoft.com/office/drawing/2014/main" id="{F7CBDB12-B48B-40B0-88E9-C5F58F65E3D0}"/>
                  </a:ext>
                </a:extLst>
              </p:cNvPr>
              <p:cNvSpPr>
                <a:spLocks noChangeShapeType="1"/>
              </p:cNvSpPr>
              <p:nvPr/>
            </p:nvSpPr>
            <p:spPr bwMode="auto">
              <a:xfrm flipV="1">
                <a:off x="4229" y="2010"/>
                <a:ext cx="175" cy="7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latin typeface="+mn-lt"/>
                </a:endParaRPr>
              </a:p>
            </p:txBody>
          </p:sp>
          <p:sp>
            <p:nvSpPr>
              <p:cNvPr id="332" name="Line 281">
                <a:extLst>
                  <a:ext uri="{FF2B5EF4-FFF2-40B4-BE49-F238E27FC236}">
                    <a16:creationId xmlns:a16="http://schemas.microsoft.com/office/drawing/2014/main" id="{FDB3E03D-3F6A-4938-8DDA-D21E3F84BA40}"/>
                  </a:ext>
                </a:extLst>
              </p:cNvPr>
              <p:cNvSpPr>
                <a:spLocks noChangeShapeType="1"/>
              </p:cNvSpPr>
              <p:nvPr/>
            </p:nvSpPr>
            <p:spPr bwMode="auto">
              <a:xfrm flipV="1">
                <a:off x="4229" y="1782"/>
                <a:ext cx="90" cy="3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latin typeface="+mn-lt"/>
                </a:endParaRPr>
              </a:p>
            </p:txBody>
          </p:sp>
          <p:sp>
            <p:nvSpPr>
              <p:cNvPr id="333" name="Line 282">
                <a:extLst>
                  <a:ext uri="{FF2B5EF4-FFF2-40B4-BE49-F238E27FC236}">
                    <a16:creationId xmlns:a16="http://schemas.microsoft.com/office/drawing/2014/main" id="{00D08D3A-056F-45E1-B42F-C5AFAB54FA35}"/>
                  </a:ext>
                </a:extLst>
              </p:cNvPr>
              <p:cNvSpPr>
                <a:spLocks noChangeShapeType="1"/>
              </p:cNvSpPr>
              <p:nvPr/>
            </p:nvSpPr>
            <p:spPr bwMode="auto">
              <a:xfrm flipV="1">
                <a:off x="4229" y="1634"/>
                <a:ext cx="57" cy="1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latin typeface="+mn-lt"/>
                </a:endParaRPr>
              </a:p>
            </p:txBody>
          </p:sp>
          <p:sp>
            <p:nvSpPr>
              <p:cNvPr id="334" name="Line 283">
                <a:extLst>
                  <a:ext uri="{FF2B5EF4-FFF2-40B4-BE49-F238E27FC236}">
                    <a16:creationId xmlns:a16="http://schemas.microsoft.com/office/drawing/2014/main" id="{3B8A8934-FC70-4B74-9679-F2749240F386}"/>
                  </a:ext>
                </a:extLst>
              </p:cNvPr>
              <p:cNvSpPr>
                <a:spLocks noChangeShapeType="1"/>
              </p:cNvSpPr>
              <p:nvPr/>
            </p:nvSpPr>
            <p:spPr bwMode="auto">
              <a:xfrm>
                <a:off x="4126" y="1770"/>
                <a:ext cx="110" cy="4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latin typeface="+mn-lt"/>
                </a:endParaRPr>
              </a:p>
            </p:txBody>
          </p:sp>
          <p:sp>
            <p:nvSpPr>
              <p:cNvPr id="335" name="Line 284">
                <a:extLst>
                  <a:ext uri="{FF2B5EF4-FFF2-40B4-BE49-F238E27FC236}">
                    <a16:creationId xmlns:a16="http://schemas.microsoft.com/office/drawing/2014/main" id="{409E1095-752B-4FA8-9D59-D07A9F5CCBAD}"/>
                  </a:ext>
                </a:extLst>
              </p:cNvPr>
              <p:cNvSpPr>
                <a:spLocks noChangeShapeType="1"/>
              </p:cNvSpPr>
              <p:nvPr/>
            </p:nvSpPr>
            <p:spPr bwMode="auto">
              <a:xfrm>
                <a:off x="4175" y="1626"/>
                <a:ext cx="61" cy="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latin typeface="+mn-lt"/>
                </a:endParaRPr>
              </a:p>
            </p:txBody>
          </p:sp>
          <p:grpSp>
            <p:nvGrpSpPr>
              <p:cNvPr id="336" name="Group 285">
                <a:extLst>
                  <a:ext uri="{FF2B5EF4-FFF2-40B4-BE49-F238E27FC236}">
                    <a16:creationId xmlns:a16="http://schemas.microsoft.com/office/drawing/2014/main" id="{CD4E3062-8B92-4342-AAE9-C8460612EB50}"/>
                  </a:ext>
                </a:extLst>
              </p:cNvPr>
              <p:cNvGrpSpPr>
                <a:grpSpLocks/>
              </p:cNvGrpSpPr>
              <p:nvPr/>
            </p:nvGrpSpPr>
            <p:grpSpPr bwMode="auto">
              <a:xfrm>
                <a:off x="4269" y="1415"/>
                <a:ext cx="392" cy="137"/>
                <a:chOff x="4227" y="1360"/>
                <a:chExt cx="863" cy="270"/>
              </a:xfrm>
            </p:grpSpPr>
            <p:sp>
              <p:nvSpPr>
                <p:cNvPr id="347" name="Line 286">
                  <a:extLst>
                    <a:ext uri="{FF2B5EF4-FFF2-40B4-BE49-F238E27FC236}">
                      <a16:creationId xmlns:a16="http://schemas.microsoft.com/office/drawing/2014/main" id="{DFADEB35-13A5-418D-A5F4-12D2AC960C5C}"/>
                    </a:ext>
                  </a:extLst>
                </p:cNvPr>
                <p:cNvSpPr>
                  <a:spLocks noChangeShapeType="1"/>
                </p:cNvSpPr>
                <p:nvPr/>
              </p:nvSpPr>
              <p:spPr bwMode="auto">
                <a:xfrm>
                  <a:off x="4228" y="1602"/>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latin typeface="+mn-lt"/>
                  </a:endParaRPr>
                </a:p>
              </p:txBody>
            </p:sp>
            <p:sp>
              <p:nvSpPr>
                <p:cNvPr id="348" name="Line 287">
                  <a:extLst>
                    <a:ext uri="{FF2B5EF4-FFF2-40B4-BE49-F238E27FC236}">
                      <a16:creationId xmlns:a16="http://schemas.microsoft.com/office/drawing/2014/main" id="{0224EABB-B467-468C-9816-9DBC6182BC9D}"/>
                    </a:ext>
                  </a:extLst>
                </p:cNvPr>
                <p:cNvSpPr>
                  <a:spLocks noChangeShapeType="1"/>
                </p:cNvSpPr>
                <p:nvPr/>
              </p:nvSpPr>
              <p:spPr bwMode="auto">
                <a:xfrm rot="6361956" flipH="1" flipV="1">
                  <a:off x="4465" y="1205"/>
                  <a:ext cx="189" cy="503"/>
                </a:xfrm>
                <a:prstGeom prst="line">
                  <a:avLst/>
                </a:prstGeom>
                <a:noFill/>
                <a:ln w="317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latin typeface="+mn-lt"/>
                  </a:endParaRPr>
                </a:p>
              </p:txBody>
            </p:sp>
            <p:sp>
              <p:nvSpPr>
                <p:cNvPr id="349" name="Line 288">
                  <a:extLst>
                    <a:ext uri="{FF2B5EF4-FFF2-40B4-BE49-F238E27FC236}">
                      <a16:creationId xmlns:a16="http://schemas.microsoft.com/office/drawing/2014/main" id="{52339DCF-F507-4253-8331-A20361CA9D04}"/>
                    </a:ext>
                  </a:extLst>
                </p:cNvPr>
                <p:cNvSpPr>
                  <a:spLocks noChangeShapeType="1"/>
                </p:cNvSpPr>
                <p:nvPr/>
              </p:nvSpPr>
              <p:spPr bwMode="auto">
                <a:xfrm rot="6361956">
                  <a:off x="4605" y="1390"/>
                  <a:ext cx="189" cy="207"/>
                </a:xfrm>
                <a:prstGeom prst="line">
                  <a:avLst/>
                </a:prstGeom>
                <a:noFill/>
                <a:ln w="317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latin typeface="+mn-lt"/>
                  </a:endParaRPr>
                </a:p>
              </p:txBody>
            </p:sp>
            <p:sp>
              <p:nvSpPr>
                <p:cNvPr id="350" name="Line 289">
                  <a:extLst>
                    <a:ext uri="{FF2B5EF4-FFF2-40B4-BE49-F238E27FC236}">
                      <a16:creationId xmlns:a16="http://schemas.microsoft.com/office/drawing/2014/main" id="{B5EF04F3-2BF9-4E0B-B3A7-F4A6FF78E91C}"/>
                    </a:ext>
                  </a:extLst>
                </p:cNvPr>
                <p:cNvSpPr>
                  <a:spLocks noChangeShapeType="1"/>
                </p:cNvSpPr>
                <p:nvPr/>
              </p:nvSpPr>
              <p:spPr bwMode="auto">
                <a:xfrm rot="6361956" flipH="1" flipV="1">
                  <a:off x="4744" y="1285"/>
                  <a:ext cx="189" cy="503"/>
                </a:xfrm>
                <a:prstGeom prst="line">
                  <a:avLst/>
                </a:prstGeom>
                <a:noFill/>
                <a:ln w="317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latin typeface="+mn-lt"/>
                  </a:endParaRPr>
                </a:p>
              </p:txBody>
            </p:sp>
          </p:grpSp>
          <p:grpSp>
            <p:nvGrpSpPr>
              <p:cNvPr id="337" name="Group 290">
                <a:extLst>
                  <a:ext uri="{FF2B5EF4-FFF2-40B4-BE49-F238E27FC236}">
                    <a16:creationId xmlns:a16="http://schemas.microsoft.com/office/drawing/2014/main" id="{327A3638-D481-4058-AE33-4E764B50E3D7}"/>
                  </a:ext>
                </a:extLst>
              </p:cNvPr>
              <p:cNvGrpSpPr>
                <a:grpSpLocks/>
              </p:cNvGrpSpPr>
              <p:nvPr/>
            </p:nvGrpSpPr>
            <p:grpSpPr bwMode="auto">
              <a:xfrm rot="5700496">
                <a:off x="4053" y="1170"/>
                <a:ext cx="392" cy="137"/>
                <a:chOff x="4227" y="1360"/>
                <a:chExt cx="863" cy="270"/>
              </a:xfrm>
            </p:grpSpPr>
            <p:sp>
              <p:nvSpPr>
                <p:cNvPr id="343" name="Line 291">
                  <a:extLst>
                    <a:ext uri="{FF2B5EF4-FFF2-40B4-BE49-F238E27FC236}">
                      <a16:creationId xmlns:a16="http://schemas.microsoft.com/office/drawing/2014/main" id="{95D43232-3006-4158-BD66-B7173BA574BA}"/>
                    </a:ext>
                  </a:extLst>
                </p:cNvPr>
                <p:cNvSpPr>
                  <a:spLocks noChangeShapeType="1"/>
                </p:cNvSpPr>
                <p:nvPr/>
              </p:nvSpPr>
              <p:spPr bwMode="auto">
                <a:xfrm>
                  <a:off x="4190" y="1641"/>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latin typeface="+mn-lt"/>
                  </a:endParaRPr>
                </a:p>
              </p:txBody>
            </p:sp>
            <p:sp>
              <p:nvSpPr>
                <p:cNvPr id="344" name="Line 292">
                  <a:extLst>
                    <a:ext uri="{FF2B5EF4-FFF2-40B4-BE49-F238E27FC236}">
                      <a16:creationId xmlns:a16="http://schemas.microsoft.com/office/drawing/2014/main" id="{CEF1E059-3E11-42BD-B5BC-36C931554617}"/>
                    </a:ext>
                  </a:extLst>
                </p:cNvPr>
                <p:cNvSpPr>
                  <a:spLocks noChangeShapeType="1"/>
                </p:cNvSpPr>
                <p:nvPr/>
              </p:nvSpPr>
              <p:spPr bwMode="auto">
                <a:xfrm rot="6361956" flipH="1" flipV="1">
                  <a:off x="4457" y="1208"/>
                  <a:ext cx="193" cy="496"/>
                </a:xfrm>
                <a:prstGeom prst="line">
                  <a:avLst/>
                </a:prstGeom>
                <a:noFill/>
                <a:ln w="317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latin typeface="+mn-lt"/>
                  </a:endParaRPr>
                </a:p>
              </p:txBody>
            </p:sp>
            <p:sp>
              <p:nvSpPr>
                <p:cNvPr id="345" name="Line 293">
                  <a:extLst>
                    <a:ext uri="{FF2B5EF4-FFF2-40B4-BE49-F238E27FC236}">
                      <a16:creationId xmlns:a16="http://schemas.microsoft.com/office/drawing/2014/main" id="{8A0D641D-EAD0-4C28-A2DE-FDF97E0C232D}"/>
                    </a:ext>
                  </a:extLst>
                </p:cNvPr>
                <p:cNvSpPr>
                  <a:spLocks noChangeShapeType="1"/>
                </p:cNvSpPr>
                <p:nvPr/>
              </p:nvSpPr>
              <p:spPr bwMode="auto">
                <a:xfrm rot="6361956">
                  <a:off x="4562" y="1434"/>
                  <a:ext cx="193" cy="203"/>
                </a:xfrm>
                <a:prstGeom prst="line">
                  <a:avLst/>
                </a:prstGeom>
                <a:noFill/>
                <a:ln w="317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latin typeface="+mn-lt"/>
                  </a:endParaRPr>
                </a:p>
              </p:txBody>
            </p:sp>
            <p:sp>
              <p:nvSpPr>
                <p:cNvPr id="346" name="Line 294">
                  <a:extLst>
                    <a:ext uri="{FF2B5EF4-FFF2-40B4-BE49-F238E27FC236}">
                      <a16:creationId xmlns:a16="http://schemas.microsoft.com/office/drawing/2014/main" id="{572F9550-249A-4641-BE28-2181058886E9}"/>
                    </a:ext>
                  </a:extLst>
                </p:cNvPr>
                <p:cNvSpPr>
                  <a:spLocks noChangeShapeType="1"/>
                </p:cNvSpPr>
                <p:nvPr/>
              </p:nvSpPr>
              <p:spPr bwMode="auto">
                <a:xfrm rot="6361956" flipH="1" flipV="1">
                  <a:off x="4742" y="1288"/>
                  <a:ext cx="193" cy="496"/>
                </a:xfrm>
                <a:prstGeom prst="line">
                  <a:avLst/>
                </a:prstGeom>
                <a:noFill/>
                <a:ln w="317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latin typeface="+mn-lt"/>
                  </a:endParaRPr>
                </a:p>
              </p:txBody>
            </p:sp>
          </p:grpSp>
          <p:grpSp>
            <p:nvGrpSpPr>
              <p:cNvPr id="338" name="Group 295">
                <a:extLst>
                  <a:ext uri="{FF2B5EF4-FFF2-40B4-BE49-F238E27FC236}">
                    <a16:creationId xmlns:a16="http://schemas.microsoft.com/office/drawing/2014/main" id="{0C70B54B-0503-465B-8F10-3247E84FF73E}"/>
                  </a:ext>
                </a:extLst>
              </p:cNvPr>
              <p:cNvGrpSpPr>
                <a:grpSpLocks/>
              </p:cNvGrpSpPr>
              <p:nvPr/>
            </p:nvGrpSpPr>
            <p:grpSpPr bwMode="auto">
              <a:xfrm rot="10800000">
                <a:off x="3796" y="1402"/>
                <a:ext cx="392" cy="137"/>
                <a:chOff x="4227" y="1360"/>
                <a:chExt cx="863" cy="270"/>
              </a:xfrm>
            </p:grpSpPr>
            <p:sp>
              <p:nvSpPr>
                <p:cNvPr id="339" name="Line 296">
                  <a:extLst>
                    <a:ext uri="{FF2B5EF4-FFF2-40B4-BE49-F238E27FC236}">
                      <a16:creationId xmlns:a16="http://schemas.microsoft.com/office/drawing/2014/main" id="{9CA198DE-84BB-428E-B7C0-AE63BE50A7AC}"/>
                    </a:ext>
                  </a:extLst>
                </p:cNvPr>
                <p:cNvSpPr>
                  <a:spLocks noChangeShapeType="1"/>
                </p:cNvSpPr>
                <p:nvPr/>
              </p:nvSpPr>
              <p:spPr bwMode="auto">
                <a:xfrm>
                  <a:off x="4228" y="1566"/>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latin typeface="+mn-lt"/>
                  </a:endParaRPr>
                </a:p>
              </p:txBody>
            </p:sp>
            <p:sp>
              <p:nvSpPr>
                <p:cNvPr id="340" name="Line 297">
                  <a:extLst>
                    <a:ext uri="{FF2B5EF4-FFF2-40B4-BE49-F238E27FC236}">
                      <a16:creationId xmlns:a16="http://schemas.microsoft.com/office/drawing/2014/main" id="{F3620441-B486-4559-AF97-A70AFBABBADC}"/>
                    </a:ext>
                  </a:extLst>
                </p:cNvPr>
                <p:cNvSpPr>
                  <a:spLocks noChangeShapeType="1"/>
                </p:cNvSpPr>
                <p:nvPr/>
              </p:nvSpPr>
              <p:spPr bwMode="auto">
                <a:xfrm rot="6361956" flipH="1" flipV="1">
                  <a:off x="4465" y="1169"/>
                  <a:ext cx="189" cy="503"/>
                </a:xfrm>
                <a:prstGeom prst="line">
                  <a:avLst/>
                </a:prstGeom>
                <a:noFill/>
                <a:ln w="317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latin typeface="+mn-lt"/>
                  </a:endParaRPr>
                </a:p>
              </p:txBody>
            </p:sp>
            <p:sp>
              <p:nvSpPr>
                <p:cNvPr id="341" name="Line 298">
                  <a:extLst>
                    <a:ext uri="{FF2B5EF4-FFF2-40B4-BE49-F238E27FC236}">
                      <a16:creationId xmlns:a16="http://schemas.microsoft.com/office/drawing/2014/main" id="{F3DEF636-9BE6-4A25-8923-8AD01D3F1C27}"/>
                    </a:ext>
                  </a:extLst>
                </p:cNvPr>
                <p:cNvSpPr>
                  <a:spLocks noChangeShapeType="1"/>
                </p:cNvSpPr>
                <p:nvPr/>
              </p:nvSpPr>
              <p:spPr bwMode="auto">
                <a:xfrm rot="6361956">
                  <a:off x="4650" y="1354"/>
                  <a:ext cx="189" cy="207"/>
                </a:xfrm>
                <a:prstGeom prst="line">
                  <a:avLst/>
                </a:prstGeom>
                <a:noFill/>
                <a:ln w="317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latin typeface="+mn-lt"/>
                  </a:endParaRPr>
                </a:p>
              </p:txBody>
            </p:sp>
            <p:sp>
              <p:nvSpPr>
                <p:cNvPr id="342" name="Line 299">
                  <a:extLst>
                    <a:ext uri="{FF2B5EF4-FFF2-40B4-BE49-F238E27FC236}">
                      <a16:creationId xmlns:a16="http://schemas.microsoft.com/office/drawing/2014/main" id="{9461C28F-FD70-4EBF-A6A6-8653DE76631D}"/>
                    </a:ext>
                  </a:extLst>
                </p:cNvPr>
                <p:cNvSpPr>
                  <a:spLocks noChangeShapeType="1"/>
                </p:cNvSpPr>
                <p:nvPr/>
              </p:nvSpPr>
              <p:spPr bwMode="auto">
                <a:xfrm rot="6361956" flipH="1" flipV="1">
                  <a:off x="4744" y="1249"/>
                  <a:ext cx="189" cy="503"/>
                </a:xfrm>
                <a:prstGeom prst="line">
                  <a:avLst/>
                </a:prstGeom>
                <a:noFill/>
                <a:ln w="317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latin typeface="+mn-lt"/>
                  </a:endParaRPr>
                </a:p>
              </p:txBody>
            </p:sp>
          </p:grpSp>
        </p:grpSp>
        <p:grpSp>
          <p:nvGrpSpPr>
            <p:cNvPr id="38" name="Group 300">
              <a:extLst>
                <a:ext uri="{FF2B5EF4-FFF2-40B4-BE49-F238E27FC236}">
                  <a16:creationId xmlns:a16="http://schemas.microsoft.com/office/drawing/2014/main" id="{1281B215-E49F-4903-80D0-05D1097E00DE}"/>
                </a:ext>
              </a:extLst>
            </p:cNvPr>
            <p:cNvGrpSpPr>
              <a:grpSpLocks/>
            </p:cNvGrpSpPr>
            <p:nvPr/>
          </p:nvGrpSpPr>
          <p:grpSpPr bwMode="auto">
            <a:xfrm>
              <a:off x="3223" y="1598"/>
              <a:ext cx="436" cy="114"/>
              <a:chOff x="3072" y="739"/>
              <a:chExt cx="652" cy="146"/>
            </a:xfrm>
          </p:grpSpPr>
          <p:pic>
            <p:nvPicPr>
              <p:cNvPr id="318" name="Picture 301" descr="lgv_fqmg[1]">
                <a:extLst>
                  <a:ext uri="{FF2B5EF4-FFF2-40B4-BE49-F238E27FC236}">
                    <a16:creationId xmlns:a16="http://schemas.microsoft.com/office/drawing/2014/main" id="{E9C5F314-B732-47B1-B39F-94770C442088}"/>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flipH="1">
                <a:off x="3237" y="739"/>
                <a:ext cx="487"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9" name="Line 302">
                <a:extLst>
                  <a:ext uri="{FF2B5EF4-FFF2-40B4-BE49-F238E27FC236}">
                    <a16:creationId xmlns:a16="http://schemas.microsoft.com/office/drawing/2014/main" id="{E549EE72-FBAF-4A9E-88B2-42D49E4EDFC0}"/>
                  </a:ext>
                </a:extLst>
              </p:cNvPr>
              <p:cNvSpPr>
                <a:spLocks noChangeShapeType="1"/>
              </p:cNvSpPr>
              <p:nvPr/>
            </p:nvSpPr>
            <p:spPr bwMode="auto">
              <a:xfrm flipH="1">
                <a:off x="3103" y="784"/>
                <a:ext cx="8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320" name="Line 303">
                <a:extLst>
                  <a:ext uri="{FF2B5EF4-FFF2-40B4-BE49-F238E27FC236}">
                    <a16:creationId xmlns:a16="http://schemas.microsoft.com/office/drawing/2014/main" id="{6BE036DA-BF2E-42FC-9AFB-B31293E4D73E}"/>
                  </a:ext>
                </a:extLst>
              </p:cNvPr>
              <p:cNvSpPr>
                <a:spLocks noChangeShapeType="1"/>
              </p:cNvSpPr>
              <p:nvPr/>
            </p:nvSpPr>
            <p:spPr bwMode="auto">
              <a:xfrm flipH="1">
                <a:off x="3072" y="759"/>
                <a:ext cx="1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grpSp>
        <p:pic>
          <p:nvPicPr>
            <p:cNvPr id="39" name="Picture 304" descr="imgyjavg[1]">
              <a:extLst>
                <a:ext uri="{FF2B5EF4-FFF2-40B4-BE49-F238E27FC236}">
                  <a16:creationId xmlns:a16="http://schemas.microsoft.com/office/drawing/2014/main" id="{13009467-2525-4F69-8C22-8926B957D5A3}"/>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399" y="1417"/>
              <a:ext cx="232"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0" name="Group 305">
              <a:extLst>
                <a:ext uri="{FF2B5EF4-FFF2-40B4-BE49-F238E27FC236}">
                  <a16:creationId xmlns:a16="http://schemas.microsoft.com/office/drawing/2014/main" id="{F4196496-1B7E-4C4E-96B0-106C0E5C881A}"/>
                </a:ext>
              </a:extLst>
            </p:cNvPr>
            <p:cNvGrpSpPr>
              <a:grpSpLocks/>
            </p:cNvGrpSpPr>
            <p:nvPr/>
          </p:nvGrpSpPr>
          <p:grpSpPr bwMode="auto">
            <a:xfrm>
              <a:off x="3880" y="1303"/>
              <a:ext cx="256" cy="269"/>
              <a:chOff x="2870" y="1518"/>
              <a:chExt cx="292" cy="320"/>
            </a:xfrm>
          </p:grpSpPr>
          <p:graphicFrame>
            <p:nvGraphicFramePr>
              <p:cNvPr id="316" name="Object 16">
                <a:extLst>
                  <a:ext uri="{FF2B5EF4-FFF2-40B4-BE49-F238E27FC236}">
                    <a16:creationId xmlns:a16="http://schemas.microsoft.com/office/drawing/2014/main" id="{71F09065-2B21-44F5-9646-9DDCAA97AAEA}"/>
                  </a:ext>
                </a:extLst>
              </p:cNvPr>
              <p:cNvGraphicFramePr>
                <a:graphicFrameLocks noChangeAspect="1"/>
              </p:cNvGraphicFramePr>
              <p:nvPr userDrawn="1"/>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388579" name="Clip" r:id="rId10" imgW="826829" imgH="840406" progId="MS_ClipArt_Gallery.2">
                      <p:embed/>
                    </p:oleObj>
                  </mc:Choice>
                  <mc:Fallback>
                    <p:oleObj name="Clip" r:id="rId10" imgW="826829" imgH="840406" progId="MS_ClipArt_Gallery.2">
                      <p:embed/>
                      <p:pic>
                        <p:nvPicPr>
                          <p:cNvPr id="316" name="Object 16">
                            <a:extLst>
                              <a:ext uri="{FF2B5EF4-FFF2-40B4-BE49-F238E27FC236}">
                                <a16:creationId xmlns:a16="http://schemas.microsoft.com/office/drawing/2014/main" id="{71F09065-2B21-44F5-9646-9DDCAA97AAEA}"/>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17" name="Object 17">
                <a:extLst>
                  <a:ext uri="{FF2B5EF4-FFF2-40B4-BE49-F238E27FC236}">
                    <a16:creationId xmlns:a16="http://schemas.microsoft.com/office/drawing/2014/main" id="{BB3BA2D4-9D35-47C4-85E9-E70A2C80D8C0}"/>
                  </a:ext>
                </a:extLst>
              </p:cNvPr>
              <p:cNvGraphicFramePr>
                <a:graphicFrameLocks noChangeAspect="1"/>
              </p:cNvGraphicFramePr>
              <p:nvPr userDrawn="1"/>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388580" name="Clip" r:id="rId12" imgW="1268295" imgH="1199426" progId="MS_ClipArt_Gallery.2">
                      <p:embed/>
                    </p:oleObj>
                  </mc:Choice>
                  <mc:Fallback>
                    <p:oleObj name="Clip" r:id="rId12" imgW="1268295" imgH="1199426" progId="MS_ClipArt_Gallery.2">
                      <p:embed/>
                      <p:pic>
                        <p:nvPicPr>
                          <p:cNvPr id="317" name="Object 17">
                            <a:extLst>
                              <a:ext uri="{FF2B5EF4-FFF2-40B4-BE49-F238E27FC236}">
                                <a16:creationId xmlns:a16="http://schemas.microsoft.com/office/drawing/2014/main" id="{BB3BA2D4-9D35-47C4-85E9-E70A2C80D8C0}"/>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41" name="Group 308">
              <a:extLst>
                <a:ext uri="{FF2B5EF4-FFF2-40B4-BE49-F238E27FC236}">
                  <a16:creationId xmlns:a16="http://schemas.microsoft.com/office/drawing/2014/main" id="{A95E3876-D401-4AA8-881E-639C80CE77A2}"/>
                </a:ext>
              </a:extLst>
            </p:cNvPr>
            <p:cNvGrpSpPr>
              <a:grpSpLocks/>
            </p:cNvGrpSpPr>
            <p:nvPr/>
          </p:nvGrpSpPr>
          <p:grpSpPr bwMode="auto">
            <a:xfrm>
              <a:off x="4338" y="2487"/>
              <a:ext cx="228" cy="108"/>
              <a:chOff x="3600" y="219"/>
              <a:chExt cx="360" cy="175"/>
            </a:xfrm>
          </p:grpSpPr>
          <p:sp>
            <p:nvSpPr>
              <p:cNvPr id="303" name="Oval 309">
                <a:extLst>
                  <a:ext uri="{FF2B5EF4-FFF2-40B4-BE49-F238E27FC236}">
                    <a16:creationId xmlns:a16="http://schemas.microsoft.com/office/drawing/2014/main" id="{9098173F-4877-455A-9EB0-1121F4DBF147}"/>
                  </a:ext>
                </a:extLst>
              </p:cNvPr>
              <p:cNvSpPr>
                <a:spLocks noChangeArrowheads="1"/>
              </p:cNvSpPr>
              <p:nvPr/>
            </p:nvSpPr>
            <p:spPr bwMode="auto">
              <a:xfrm>
                <a:off x="3603" y="297"/>
                <a:ext cx="357" cy="97"/>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sp>
            <p:nvSpPr>
              <p:cNvPr id="304" name="Line 310">
                <a:extLst>
                  <a:ext uri="{FF2B5EF4-FFF2-40B4-BE49-F238E27FC236}">
                    <a16:creationId xmlns:a16="http://schemas.microsoft.com/office/drawing/2014/main" id="{F31E05CA-6BD7-4F91-A4F7-BE9989D14028}"/>
                  </a:ext>
                </a:extLst>
              </p:cNvPr>
              <p:cNvSpPr>
                <a:spLocks noChangeShapeType="1"/>
              </p:cNvSpPr>
              <p:nvPr/>
            </p:nvSpPr>
            <p:spPr bwMode="auto">
              <a:xfrm>
                <a:off x="3603"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305" name="Line 311">
                <a:extLst>
                  <a:ext uri="{FF2B5EF4-FFF2-40B4-BE49-F238E27FC236}">
                    <a16:creationId xmlns:a16="http://schemas.microsoft.com/office/drawing/2014/main" id="{6B3B5812-9F1B-46FF-9EB8-24AE868C08F0}"/>
                  </a:ext>
                </a:extLst>
              </p:cNvPr>
              <p:cNvSpPr>
                <a:spLocks noChangeShapeType="1"/>
              </p:cNvSpPr>
              <p:nvPr/>
            </p:nvSpPr>
            <p:spPr bwMode="auto">
              <a:xfrm>
                <a:off x="3960"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306" name="Rectangle 312">
                <a:extLst>
                  <a:ext uri="{FF2B5EF4-FFF2-40B4-BE49-F238E27FC236}">
                    <a16:creationId xmlns:a16="http://schemas.microsoft.com/office/drawing/2014/main" id="{415E41E7-1E06-45FC-9634-93EB30F0340D}"/>
                  </a:ext>
                </a:extLst>
              </p:cNvPr>
              <p:cNvSpPr>
                <a:spLocks noChangeArrowheads="1"/>
              </p:cNvSpPr>
              <p:nvPr/>
            </p:nvSpPr>
            <p:spPr bwMode="auto">
              <a:xfrm>
                <a:off x="3603" y="289"/>
                <a:ext cx="354" cy="60"/>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dirty="0">
                  <a:latin typeface="+mn-lt"/>
                  <a:ea typeface="宋体" panose="02010600030101010101" pitchFamily="2" charset="-122"/>
                </a:endParaRPr>
              </a:p>
            </p:txBody>
          </p:sp>
          <p:sp>
            <p:nvSpPr>
              <p:cNvPr id="307" name="Oval 313">
                <a:extLst>
                  <a:ext uri="{FF2B5EF4-FFF2-40B4-BE49-F238E27FC236}">
                    <a16:creationId xmlns:a16="http://schemas.microsoft.com/office/drawing/2014/main" id="{927BAEC9-2B09-4208-8E70-7B32894FBD16}"/>
                  </a:ext>
                </a:extLst>
              </p:cNvPr>
              <p:cNvSpPr>
                <a:spLocks noChangeArrowheads="1"/>
              </p:cNvSpPr>
              <p:nvPr/>
            </p:nvSpPr>
            <p:spPr bwMode="auto">
              <a:xfrm>
                <a:off x="3600" y="219"/>
                <a:ext cx="357" cy="113"/>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grpSp>
            <p:nvGrpSpPr>
              <p:cNvPr id="308" name="Group 314">
                <a:extLst>
                  <a:ext uri="{FF2B5EF4-FFF2-40B4-BE49-F238E27FC236}">
                    <a16:creationId xmlns:a16="http://schemas.microsoft.com/office/drawing/2014/main" id="{B27C18A5-97B3-47FC-AFDF-0AE10D988E19}"/>
                  </a:ext>
                </a:extLst>
              </p:cNvPr>
              <p:cNvGrpSpPr>
                <a:grpSpLocks/>
              </p:cNvGrpSpPr>
              <p:nvPr/>
            </p:nvGrpSpPr>
            <p:grpSpPr bwMode="auto">
              <a:xfrm>
                <a:off x="3686" y="244"/>
                <a:ext cx="177" cy="66"/>
                <a:chOff x="2848" y="848"/>
                <a:chExt cx="140" cy="98"/>
              </a:xfrm>
            </p:grpSpPr>
            <p:sp>
              <p:nvSpPr>
                <p:cNvPr id="313" name="Line 315">
                  <a:extLst>
                    <a:ext uri="{FF2B5EF4-FFF2-40B4-BE49-F238E27FC236}">
                      <a16:creationId xmlns:a16="http://schemas.microsoft.com/office/drawing/2014/main" id="{8D804EFD-0D62-42E6-9C43-113345EA4A94}"/>
                    </a:ext>
                  </a:extLst>
                </p:cNvPr>
                <p:cNvSpPr>
                  <a:spLocks noChangeShapeType="1"/>
                </p:cNvSpPr>
                <p:nvPr/>
              </p:nvSpPr>
              <p:spPr bwMode="auto">
                <a:xfrm flipV="1">
                  <a:off x="2845" y="847"/>
                  <a:ext cx="5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314" name="Line 316">
                  <a:extLst>
                    <a:ext uri="{FF2B5EF4-FFF2-40B4-BE49-F238E27FC236}">
                      <a16:creationId xmlns:a16="http://schemas.microsoft.com/office/drawing/2014/main" id="{64E0AD0A-9511-4C82-BEB9-77EB6B917839}"/>
                    </a:ext>
                  </a:extLst>
                </p:cNvPr>
                <p:cNvSpPr>
                  <a:spLocks noChangeShapeType="1"/>
                </p:cNvSpPr>
                <p:nvPr/>
              </p:nvSpPr>
              <p:spPr bwMode="auto">
                <a:xfrm>
                  <a:off x="2944" y="946"/>
                  <a:ext cx="4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315" name="Line 317">
                  <a:extLst>
                    <a:ext uri="{FF2B5EF4-FFF2-40B4-BE49-F238E27FC236}">
                      <a16:creationId xmlns:a16="http://schemas.microsoft.com/office/drawing/2014/main" id="{5A91271C-F864-496C-B987-54812D2513FF}"/>
                    </a:ext>
                  </a:extLst>
                </p:cNvPr>
                <p:cNvSpPr>
                  <a:spLocks noChangeShapeType="1"/>
                </p:cNvSpPr>
                <p:nvPr/>
              </p:nvSpPr>
              <p:spPr bwMode="auto">
                <a:xfrm>
                  <a:off x="2894" y="847"/>
                  <a:ext cx="52" cy="99"/>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grpSp>
          <p:grpSp>
            <p:nvGrpSpPr>
              <p:cNvPr id="309" name="Group 318">
                <a:extLst>
                  <a:ext uri="{FF2B5EF4-FFF2-40B4-BE49-F238E27FC236}">
                    <a16:creationId xmlns:a16="http://schemas.microsoft.com/office/drawing/2014/main" id="{B9A9198E-0703-4F9F-B508-0963E749D3D3}"/>
                  </a:ext>
                </a:extLst>
              </p:cNvPr>
              <p:cNvGrpSpPr>
                <a:grpSpLocks/>
              </p:cNvGrpSpPr>
              <p:nvPr/>
            </p:nvGrpSpPr>
            <p:grpSpPr bwMode="auto">
              <a:xfrm flipV="1">
                <a:off x="3686" y="243"/>
                <a:ext cx="177" cy="66"/>
                <a:chOff x="2848" y="848"/>
                <a:chExt cx="140" cy="98"/>
              </a:xfrm>
            </p:grpSpPr>
            <p:sp>
              <p:nvSpPr>
                <p:cNvPr id="310" name="Line 319">
                  <a:extLst>
                    <a:ext uri="{FF2B5EF4-FFF2-40B4-BE49-F238E27FC236}">
                      <a16:creationId xmlns:a16="http://schemas.microsoft.com/office/drawing/2014/main" id="{521E09BB-8A8C-43AA-BF37-98D5503F174B}"/>
                    </a:ext>
                  </a:extLst>
                </p:cNvPr>
                <p:cNvSpPr>
                  <a:spLocks noChangeShapeType="1"/>
                </p:cNvSpPr>
                <p:nvPr/>
              </p:nvSpPr>
              <p:spPr bwMode="auto">
                <a:xfrm flipV="1">
                  <a:off x="2845" y="847"/>
                  <a:ext cx="5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311" name="Line 320">
                  <a:extLst>
                    <a:ext uri="{FF2B5EF4-FFF2-40B4-BE49-F238E27FC236}">
                      <a16:creationId xmlns:a16="http://schemas.microsoft.com/office/drawing/2014/main" id="{217F4431-F637-4924-93E5-1D1D8FB23329}"/>
                    </a:ext>
                  </a:extLst>
                </p:cNvPr>
                <p:cNvSpPr>
                  <a:spLocks noChangeShapeType="1"/>
                </p:cNvSpPr>
                <p:nvPr/>
              </p:nvSpPr>
              <p:spPr bwMode="auto">
                <a:xfrm>
                  <a:off x="2944" y="946"/>
                  <a:ext cx="4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312" name="Line 321">
                  <a:extLst>
                    <a:ext uri="{FF2B5EF4-FFF2-40B4-BE49-F238E27FC236}">
                      <a16:creationId xmlns:a16="http://schemas.microsoft.com/office/drawing/2014/main" id="{12E1E492-03B8-4C49-BF83-75DA5F8437A8}"/>
                    </a:ext>
                  </a:extLst>
                </p:cNvPr>
                <p:cNvSpPr>
                  <a:spLocks noChangeShapeType="1"/>
                </p:cNvSpPr>
                <p:nvPr/>
              </p:nvSpPr>
              <p:spPr bwMode="auto">
                <a:xfrm>
                  <a:off x="2894" y="847"/>
                  <a:ext cx="52" cy="99"/>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grpSp>
        </p:grpSp>
        <p:grpSp>
          <p:nvGrpSpPr>
            <p:cNvPr id="42" name="Group 322">
              <a:extLst>
                <a:ext uri="{FF2B5EF4-FFF2-40B4-BE49-F238E27FC236}">
                  <a16:creationId xmlns:a16="http://schemas.microsoft.com/office/drawing/2014/main" id="{F71B57F8-0E47-470C-8606-9846F5CA3420}"/>
                </a:ext>
              </a:extLst>
            </p:cNvPr>
            <p:cNvGrpSpPr>
              <a:grpSpLocks/>
            </p:cNvGrpSpPr>
            <p:nvPr/>
          </p:nvGrpSpPr>
          <p:grpSpPr bwMode="auto">
            <a:xfrm>
              <a:off x="4562" y="2663"/>
              <a:ext cx="228" cy="108"/>
              <a:chOff x="3600" y="219"/>
              <a:chExt cx="360" cy="175"/>
            </a:xfrm>
          </p:grpSpPr>
          <p:sp>
            <p:nvSpPr>
              <p:cNvPr id="290" name="Oval 323">
                <a:extLst>
                  <a:ext uri="{FF2B5EF4-FFF2-40B4-BE49-F238E27FC236}">
                    <a16:creationId xmlns:a16="http://schemas.microsoft.com/office/drawing/2014/main" id="{9BB89C03-891B-46BD-BB7B-CD7685EFDF4F}"/>
                  </a:ext>
                </a:extLst>
              </p:cNvPr>
              <p:cNvSpPr>
                <a:spLocks noChangeArrowheads="1"/>
              </p:cNvSpPr>
              <p:nvPr/>
            </p:nvSpPr>
            <p:spPr bwMode="auto">
              <a:xfrm>
                <a:off x="3603" y="297"/>
                <a:ext cx="357" cy="97"/>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sp>
            <p:nvSpPr>
              <p:cNvPr id="291" name="Line 324">
                <a:extLst>
                  <a:ext uri="{FF2B5EF4-FFF2-40B4-BE49-F238E27FC236}">
                    <a16:creationId xmlns:a16="http://schemas.microsoft.com/office/drawing/2014/main" id="{D06B7AAF-1166-4890-89C0-023F8ED21F70}"/>
                  </a:ext>
                </a:extLst>
              </p:cNvPr>
              <p:cNvSpPr>
                <a:spLocks noChangeShapeType="1"/>
              </p:cNvSpPr>
              <p:nvPr/>
            </p:nvSpPr>
            <p:spPr bwMode="auto">
              <a:xfrm>
                <a:off x="3603"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92" name="Line 325">
                <a:extLst>
                  <a:ext uri="{FF2B5EF4-FFF2-40B4-BE49-F238E27FC236}">
                    <a16:creationId xmlns:a16="http://schemas.microsoft.com/office/drawing/2014/main" id="{65B9BE0D-5746-4288-94FE-BF033B0551AD}"/>
                  </a:ext>
                </a:extLst>
              </p:cNvPr>
              <p:cNvSpPr>
                <a:spLocks noChangeShapeType="1"/>
              </p:cNvSpPr>
              <p:nvPr/>
            </p:nvSpPr>
            <p:spPr bwMode="auto">
              <a:xfrm>
                <a:off x="3960"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93" name="Rectangle 326">
                <a:extLst>
                  <a:ext uri="{FF2B5EF4-FFF2-40B4-BE49-F238E27FC236}">
                    <a16:creationId xmlns:a16="http://schemas.microsoft.com/office/drawing/2014/main" id="{8C6F921B-9865-4949-835C-76F9240B83EB}"/>
                  </a:ext>
                </a:extLst>
              </p:cNvPr>
              <p:cNvSpPr>
                <a:spLocks noChangeArrowheads="1"/>
              </p:cNvSpPr>
              <p:nvPr/>
            </p:nvSpPr>
            <p:spPr bwMode="auto">
              <a:xfrm>
                <a:off x="3603" y="289"/>
                <a:ext cx="354" cy="60"/>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dirty="0">
                  <a:latin typeface="+mn-lt"/>
                  <a:ea typeface="宋体" panose="02010600030101010101" pitchFamily="2" charset="-122"/>
                </a:endParaRPr>
              </a:p>
            </p:txBody>
          </p:sp>
          <p:sp>
            <p:nvSpPr>
              <p:cNvPr id="294" name="Oval 327">
                <a:extLst>
                  <a:ext uri="{FF2B5EF4-FFF2-40B4-BE49-F238E27FC236}">
                    <a16:creationId xmlns:a16="http://schemas.microsoft.com/office/drawing/2014/main" id="{E7C51432-8E2E-4C09-BFC0-C5BCD71078F4}"/>
                  </a:ext>
                </a:extLst>
              </p:cNvPr>
              <p:cNvSpPr>
                <a:spLocks noChangeArrowheads="1"/>
              </p:cNvSpPr>
              <p:nvPr/>
            </p:nvSpPr>
            <p:spPr bwMode="auto">
              <a:xfrm>
                <a:off x="3600" y="219"/>
                <a:ext cx="357" cy="113"/>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grpSp>
            <p:nvGrpSpPr>
              <p:cNvPr id="295" name="Group 328">
                <a:extLst>
                  <a:ext uri="{FF2B5EF4-FFF2-40B4-BE49-F238E27FC236}">
                    <a16:creationId xmlns:a16="http://schemas.microsoft.com/office/drawing/2014/main" id="{5E1882DF-12D1-471B-8D41-B266F8F9F933}"/>
                  </a:ext>
                </a:extLst>
              </p:cNvPr>
              <p:cNvGrpSpPr>
                <a:grpSpLocks/>
              </p:cNvGrpSpPr>
              <p:nvPr/>
            </p:nvGrpSpPr>
            <p:grpSpPr bwMode="auto">
              <a:xfrm>
                <a:off x="3686" y="244"/>
                <a:ext cx="177" cy="66"/>
                <a:chOff x="2848" y="848"/>
                <a:chExt cx="140" cy="98"/>
              </a:xfrm>
            </p:grpSpPr>
            <p:sp>
              <p:nvSpPr>
                <p:cNvPr id="300" name="Line 329">
                  <a:extLst>
                    <a:ext uri="{FF2B5EF4-FFF2-40B4-BE49-F238E27FC236}">
                      <a16:creationId xmlns:a16="http://schemas.microsoft.com/office/drawing/2014/main" id="{E800AC77-FBE0-4460-BBD9-85F877247332}"/>
                    </a:ext>
                  </a:extLst>
                </p:cNvPr>
                <p:cNvSpPr>
                  <a:spLocks noChangeShapeType="1"/>
                </p:cNvSpPr>
                <p:nvPr/>
              </p:nvSpPr>
              <p:spPr bwMode="auto">
                <a:xfrm flipV="1">
                  <a:off x="2845" y="847"/>
                  <a:ext cx="5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301" name="Line 330">
                  <a:extLst>
                    <a:ext uri="{FF2B5EF4-FFF2-40B4-BE49-F238E27FC236}">
                      <a16:creationId xmlns:a16="http://schemas.microsoft.com/office/drawing/2014/main" id="{C7EE63BC-58F8-4FC5-9EFA-E2FEE0EF967C}"/>
                    </a:ext>
                  </a:extLst>
                </p:cNvPr>
                <p:cNvSpPr>
                  <a:spLocks noChangeShapeType="1"/>
                </p:cNvSpPr>
                <p:nvPr/>
              </p:nvSpPr>
              <p:spPr bwMode="auto">
                <a:xfrm>
                  <a:off x="2944" y="946"/>
                  <a:ext cx="4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302" name="Line 331">
                  <a:extLst>
                    <a:ext uri="{FF2B5EF4-FFF2-40B4-BE49-F238E27FC236}">
                      <a16:creationId xmlns:a16="http://schemas.microsoft.com/office/drawing/2014/main" id="{D892DD5E-5013-4B53-A171-4D87DC52DFE7}"/>
                    </a:ext>
                  </a:extLst>
                </p:cNvPr>
                <p:cNvSpPr>
                  <a:spLocks noChangeShapeType="1"/>
                </p:cNvSpPr>
                <p:nvPr/>
              </p:nvSpPr>
              <p:spPr bwMode="auto">
                <a:xfrm>
                  <a:off x="2894" y="847"/>
                  <a:ext cx="52" cy="99"/>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grpSp>
          <p:grpSp>
            <p:nvGrpSpPr>
              <p:cNvPr id="296" name="Group 332">
                <a:extLst>
                  <a:ext uri="{FF2B5EF4-FFF2-40B4-BE49-F238E27FC236}">
                    <a16:creationId xmlns:a16="http://schemas.microsoft.com/office/drawing/2014/main" id="{DC36FC17-7EB9-4A80-90DA-104ABC81AA6F}"/>
                  </a:ext>
                </a:extLst>
              </p:cNvPr>
              <p:cNvGrpSpPr>
                <a:grpSpLocks/>
              </p:cNvGrpSpPr>
              <p:nvPr/>
            </p:nvGrpSpPr>
            <p:grpSpPr bwMode="auto">
              <a:xfrm flipV="1">
                <a:off x="3686" y="243"/>
                <a:ext cx="177" cy="66"/>
                <a:chOff x="2848" y="848"/>
                <a:chExt cx="140" cy="98"/>
              </a:xfrm>
            </p:grpSpPr>
            <p:sp>
              <p:nvSpPr>
                <p:cNvPr id="297" name="Line 333">
                  <a:extLst>
                    <a:ext uri="{FF2B5EF4-FFF2-40B4-BE49-F238E27FC236}">
                      <a16:creationId xmlns:a16="http://schemas.microsoft.com/office/drawing/2014/main" id="{AFB89681-0FA8-477C-9DEF-62729A336432}"/>
                    </a:ext>
                  </a:extLst>
                </p:cNvPr>
                <p:cNvSpPr>
                  <a:spLocks noChangeShapeType="1"/>
                </p:cNvSpPr>
                <p:nvPr/>
              </p:nvSpPr>
              <p:spPr bwMode="auto">
                <a:xfrm flipV="1">
                  <a:off x="2845" y="847"/>
                  <a:ext cx="5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98" name="Line 334">
                  <a:extLst>
                    <a:ext uri="{FF2B5EF4-FFF2-40B4-BE49-F238E27FC236}">
                      <a16:creationId xmlns:a16="http://schemas.microsoft.com/office/drawing/2014/main" id="{698CDD8B-3285-497B-B86F-BF4EFD1B88B4}"/>
                    </a:ext>
                  </a:extLst>
                </p:cNvPr>
                <p:cNvSpPr>
                  <a:spLocks noChangeShapeType="1"/>
                </p:cNvSpPr>
                <p:nvPr/>
              </p:nvSpPr>
              <p:spPr bwMode="auto">
                <a:xfrm>
                  <a:off x="2944" y="946"/>
                  <a:ext cx="4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99" name="Line 335">
                  <a:extLst>
                    <a:ext uri="{FF2B5EF4-FFF2-40B4-BE49-F238E27FC236}">
                      <a16:creationId xmlns:a16="http://schemas.microsoft.com/office/drawing/2014/main" id="{F659F0B9-49AD-4024-99BF-2521003C709D}"/>
                    </a:ext>
                  </a:extLst>
                </p:cNvPr>
                <p:cNvSpPr>
                  <a:spLocks noChangeShapeType="1"/>
                </p:cNvSpPr>
                <p:nvPr/>
              </p:nvSpPr>
              <p:spPr bwMode="auto">
                <a:xfrm>
                  <a:off x="2894" y="847"/>
                  <a:ext cx="52" cy="99"/>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grpSp>
        </p:grpSp>
        <p:grpSp>
          <p:nvGrpSpPr>
            <p:cNvPr id="43" name="Group 336">
              <a:extLst>
                <a:ext uri="{FF2B5EF4-FFF2-40B4-BE49-F238E27FC236}">
                  <a16:creationId xmlns:a16="http://schemas.microsoft.com/office/drawing/2014/main" id="{018A398C-7908-418F-8747-15189BF90F73}"/>
                </a:ext>
              </a:extLst>
            </p:cNvPr>
            <p:cNvGrpSpPr>
              <a:grpSpLocks/>
            </p:cNvGrpSpPr>
            <p:nvPr/>
          </p:nvGrpSpPr>
          <p:grpSpPr bwMode="auto">
            <a:xfrm>
              <a:off x="4738" y="2495"/>
              <a:ext cx="228" cy="108"/>
              <a:chOff x="3600" y="219"/>
              <a:chExt cx="360" cy="175"/>
            </a:xfrm>
          </p:grpSpPr>
          <p:sp>
            <p:nvSpPr>
              <p:cNvPr id="277" name="Oval 337">
                <a:extLst>
                  <a:ext uri="{FF2B5EF4-FFF2-40B4-BE49-F238E27FC236}">
                    <a16:creationId xmlns:a16="http://schemas.microsoft.com/office/drawing/2014/main" id="{555A5879-ABDC-4DF0-8892-A439024BB22E}"/>
                  </a:ext>
                </a:extLst>
              </p:cNvPr>
              <p:cNvSpPr>
                <a:spLocks noChangeArrowheads="1"/>
              </p:cNvSpPr>
              <p:nvPr/>
            </p:nvSpPr>
            <p:spPr bwMode="auto">
              <a:xfrm>
                <a:off x="3603" y="297"/>
                <a:ext cx="357" cy="97"/>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sp>
            <p:nvSpPr>
              <p:cNvPr id="278" name="Line 338">
                <a:extLst>
                  <a:ext uri="{FF2B5EF4-FFF2-40B4-BE49-F238E27FC236}">
                    <a16:creationId xmlns:a16="http://schemas.microsoft.com/office/drawing/2014/main" id="{8DF148FF-F9E4-451D-B34F-41588031B25B}"/>
                  </a:ext>
                </a:extLst>
              </p:cNvPr>
              <p:cNvSpPr>
                <a:spLocks noChangeShapeType="1"/>
              </p:cNvSpPr>
              <p:nvPr/>
            </p:nvSpPr>
            <p:spPr bwMode="auto">
              <a:xfrm>
                <a:off x="3603"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79" name="Line 339">
                <a:extLst>
                  <a:ext uri="{FF2B5EF4-FFF2-40B4-BE49-F238E27FC236}">
                    <a16:creationId xmlns:a16="http://schemas.microsoft.com/office/drawing/2014/main" id="{40393E9D-4009-44FA-976E-83BD29DE830E}"/>
                  </a:ext>
                </a:extLst>
              </p:cNvPr>
              <p:cNvSpPr>
                <a:spLocks noChangeShapeType="1"/>
              </p:cNvSpPr>
              <p:nvPr/>
            </p:nvSpPr>
            <p:spPr bwMode="auto">
              <a:xfrm>
                <a:off x="3960"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80" name="Rectangle 340">
                <a:extLst>
                  <a:ext uri="{FF2B5EF4-FFF2-40B4-BE49-F238E27FC236}">
                    <a16:creationId xmlns:a16="http://schemas.microsoft.com/office/drawing/2014/main" id="{4F3B0077-8B83-4F1E-A8A2-3524F40F54AA}"/>
                  </a:ext>
                </a:extLst>
              </p:cNvPr>
              <p:cNvSpPr>
                <a:spLocks noChangeArrowheads="1"/>
              </p:cNvSpPr>
              <p:nvPr/>
            </p:nvSpPr>
            <p:spPr bwMode="auto">
              <a:xfrm>
                <a:off x="3603" y="289"/>
                <a:ext cx="354" cy="60"/>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dirty="0">
                  <a:latin typeface="+mn-lt"/>
                  <a:ea typeface="宋体" panose="02010600030101010101" pitchFamily="2" charset="-122"/>
                </a:endParaRPr>
              </a:p>
            </p:txBody>
          </p:sp>
          <p:sp>
            <p:nvSpPr>
              <p:cNvPr id="281" name="Oval 341">
                <a:extLst>
                  <a:ext uri="{FF2B5EF4-FFF2-40B4-BE49-F238E27FC236}">
                    <a16:creationId xmlns:a16="http://schemas.microsoft.com/office/drawing/2014/main" id="{599992AB-FF27-45BB-B8BF-58265DEAA4C9}"/>
                  </a:ext>
                </a:extLst>
              </p:cNvPr>
              <p:cNvSpPr>
                <a:spLocks noChangeArrowheads="1"/>
              </p:cNvSpPr>
              <p:nvPr/>
            </p:nvSpPr>
            <p:spPr bwMode="auto">
              <a:xfrm>
                <a:off x="3600" y="219"/>
                <a:ext cx="357" cy="113"/>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grpSp>
            <p:nvGrpSpPr>
              <p:cNvPr id="282" name="Group 342">
                <a:extLst>
                  <a:ext uri="{FF2B5EF4-FFF2-40B4-BE49-F238E27FC236}">
                    <a16:creationId xmlns:a16="http://schemas.microsoft.com/office/drawing/2014/main" id="{2EDC74C8-365C-4BC6-A858-544DD2B4F1D0}"/>
                  </a:ext>
                </a:extLst>
              </p:cNvPr>
              <p:cNvGrpSpPr>
                <a:grpSpLocks/>
              </p:cNvGrpSpPr>
              <p:nvPr/>
            </p:nvGrpSpPr>
            <p:grpSpPr bwMode="auto">
              <a:xfrm>
                <a:off x="3686" y="244"/>
                <a:ext cx="177" cy="66"/>
                <a:chOff x="2848" y="848"/>
                <a:chExt cx="140" cy="98"/>
              </a:xfrm>
            </p:grpSpPr>
            <p:sp>
              <p:nvSpPr>
                <p:cNvPr id="287" name="Line 343">
                  <a:extLst>
                    <a:ext uri="{FF2B5EF4-FFF2-40B4-BE49-F238E27FC236}">
                      <a16:creationId xmlns:a16="http://schemas.microsoft.com/office/drawing/2014/main" id="{80745A4B-E326-493D-A79D-AD7F7A763702}"/>
                    </a:ext>
                  </a:extLst>
                </p:cNvPr>
                <p:cNvSpPr>
                  <a:spLocks noChangeShapeType="1"/>
                </p:cNvSpPr>
                <p:nvPr/>
              </p:nvSpPr>
              <p:spPr bwMode="auto">
                <a:xfrm flipV="1">
                  <a:off x="2845" y="847"/>
                  <a:ext cx="5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88" name="Line 344">
                  <a:extLst>
                    <a:ext uri="{FF2B5EF4-FFF2-40B4-BE49-F238E27FC236}">
                      <a16:creationId xmlns:a16="http://schemas.microsoft.com/office/drawing/2014/main" id="{18AD35DE-83C0-49AD-B049-2DDEE499A969}"/>
                    </a:ext>
                  </a:extLst>
                </p:cNvPr>
                <p:cNvSpPr>
                  <a:spLocks noChangeShapeType="1"/>
                </p:cNvSpPr>
                <p:nvPr/>
              </p:nvSpPr>
              <p:spPr bwMode="auto">
                <a:xfrm>
                  <a:off x="2944" y="946"/>
                  <a:ext cx="4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89" name="Line 345">
                  <a:extLst>
                    <a:ext uri="{FF2B5EF4-FFF2-40B4-BE49-F238E27FC236}">
                      <a16:creationId xmlns:a16="http://schemas.microsoft.com/office/drawing/2014/main" id="{C46F7C2F-5DEA-48AA-A397-AC6B73A9885E}"/>
                    </a:ext>
                  </a:extLst>
                </p:cNvPr>
                <p:cNvSpPr>
                  <a:spLocks noChangeShapeType="1"/>
                </p:cNvSpPr>
                <p:nvPr/>
              </p:nvSpPr>
              <p:spPr bwMode="auto">
                <a:xfrm>
                  <a:off x="2894" y="847"/>
                  <a:ext cx="52" cy="99"/>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grpSp>
          <p:grpSp>
            <p:nvGrpSpPr>
              <p:cNvPr id="283" name="Group 346">
                <a:extLst>
                  <a:ext uri="{FF2B5EF4-FFF2-40B4-BE49-F238E27FC236}">
                    <a16:creationId xmlns:a16="http://schemas.microsoft.com/office/drawing/2014/main" id="{698A1D72-6F99-4724-8D00-2DB3C857E121}"/>
                  </a:ext>
                </a:extLst>
              </p:cNvPr>
              <p:cNvGrpSpPr>
                <a:grpSpLocks/>
              </p:cNvGrpSpPr>
              <p:nvPr/>
            </p:nvGrpSpPr>
            <p:grpSpPr bwMode="auto">
              <a:xfrm flipV="1">
                <a:off x="3686" y="243"/>
                <a:ext cx="177" cy="66"/>
                <a:chOff x="2848" y="848"/>
                <a:chExt cx="140" cy="98"/>
              </a:xfrm>
            </p:grpSpPr>
            <p:sp>
              <p:nvSpPr>
                <p:cNvPr id="284" name="Line 347">
                  <a:extLst>
                    <a:ext uri="{FF2B5EF4-FFF2-40B4-BE49-F238E27FC236}">
                      <a16:creationId xmlns:a16="http://schemas.microsoft.com/office/drawing/2014/main" id="{869519A5-712D-4064-A154-81983D4027F3}"/>
                    </a:ext>
                  </a:extLst>
                </p:cNvPr>
                <p:cNvSpPr>
                  <a:spLocks noChangeShapeType="1"/>
                </p:cNvSpPr>
                <p:nvPr/>
              </p:nvSpPr>
              <p:spPr bwMode="auto">
                <a:xfrm flipV="1">
                  <a:off x="2845" y="847"/>
                  <a:ext cx="5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85" name="Line 348">
                  <a:extLst>
                    <a:ext uri="{FF2B5EF4-FFF2-40B4-BE49-F238E27FC236}">
                      <a16:creationId xmlns:a16="http://schemas.microsoft.com/office/drawing/2014/main" id="{61DB2BB6-3C4B-43CA-A6F6-1A17CE28ECF9}"/>
                    </a:ext>
                  </a:extLst>
                </p:cNvPr>
                <p:cNvSpPr>
                  <a:spLocks noChangeShapeType="1"/>
                </p:cNvSpPr>
                <p:nvPr/>
              </p:nvSpPr>
              <p:spPr bwMode="auto">
                <a:xfrm>
                  <a:off x="2944" y="946"/>
                  <a:ext cx="4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86" name="Line 349">
                  <a:extLst>
                    <a:ext uri="{FF2B5EF4-FFF2-40B4-BE49-F238E27FC236}">
                      <a16:creationId xmlns:a16="http://schemas.microsoft.com/office/drawing/2014/main" id="{452EB3FE-0FE0-420C-A79C-06B8C91FA7CD}"/>
                    </a:ext>
                  </a:extLst>
                </p:cNvPr>
                <p:cNvSpPr>
                  <a:spLocks noChangeShapeType="1"/>
                </p:cNvSpPr>
                <p:nvPr/>
              </p:nvSpPr>
              <p:spPr bwMode="auto">
                <a:xfrm>
                  <a:off x="2894" y="847"/>
                  <a:ext cx="52" cy="99"/>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grpSp>
        </p:grpSp>
        <p:grpSp>
          <p:nvGrpSpPr>
            <p:cNvPr id="44" name="Group 350">
              <a:extLst>
                <a:ext uri="{FF2B5EF4-FFF2-40B4-BE49-F238E27FC236}">
                  <a16:creationId xmlns:a16="http://schemas.microsoft.com/office/drawing/2014/main" id="{0E663214-FA78-4219-8E95-6203AD3951A3}"/>
                </a:ext>
              </a:extLst>
            </p:cNvPr>
            <p:cNvGrpSpPr>
              <a:grpSpLocks/>
            </p:cNvGrpSpPr>
            <p:nvPr/>
          </p:nvGrpSpPr>
          <p:grpSpPr bwMode="auto">
            <a:xfrm>
              <a:off x="4401" y="1766"/>
              <a:ext cx="221" cy="101"/>
              <a:chOff x="3600" y="219"/>
              <a:chExt cx="360" cy="175"/>
            </a:xfrm>
          </p:grpSpPr>
          <p:sp>
            <p:nvSpPr>
              <p:cNvPr id="264" name="Oval 351">
                <a:extLst>
                  <a:ext uri="{FF2B5EF4-FFF2-40B4-BE49-F238E27FC236}">
                    <a16:creationId xmlns:a16="http://schemas.microsoft.com/office/drawing/2014/main" id="{D0819E04-720F-49A7-A445-0DB64303131B}"/>
                  </a:ext>
                </a:extLst>
              </p:cNvPr>
              <p:cNvSpPr>
                <a:spLocks noChangeArrowheads="1"/>
              </p:cNvSpPr>
              <p:nvPr/>
            </p:nvSpPr>
            <p:spPr bwMode="auto">
              <a:xfrm>
                <a:off x="3603" y="297"/>
                <a:ext cx="357" cy="97"/>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sp>
            <p:nvSpPr>
              <p:cNvPr id="265" name="Line 352">
                <a:extLst>
                  <a:ext uri="{FF2B5EF4-FFF2-40B4-BE49-F238E27FC236}">
                    <a16:creationId xmlns:a16="http://schemas.microsoft.com/office/drawing/2014/main" id="{EB54DF9A-2AAD-4DC4-B7F6-B91D749FA303}"/>
                  </a:ext>
                </a:extLst>
              </p:cNvPr>
              <p:cNvSpPr>
                <a:spLocks noChangeShapeType="1"/>
              </p:cNvSpPr>
              <p:nvPr/>
            </p:nvSpPr>
            <p:spPr bwMode="auto">
              <a:xfrm>
                <a:off x="3603" y="288"/>
                <a:ext cx="0" cy="6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66" name="Line 353">
                <a:extLst>
                  <a:ext uri="{FF2B5EF4-FFF2-40B4-BE49-F238E27FC236}">
                    <a16:creationId xmlns:a16="http://schemas.microsoft.com/office/drawing/2014/main" id="{4DC368E5-97E0-4C63-9373-20394CF931E1}"/>
                  </a:ext>
                </a:extLst>
              </p:cNvPr>
              <p:cNvSpPr>
                <a:spLocks noChangeShapeType="1"/>
              </p:cNvSpPr>
              <p:nvPr/>
            </p:nvSpPr>
            <p:spPr bwMode="auto">
              <a:xfrm>
                <a:off x="3960" y="288"/>
                <a:ext cx="0" cy="6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67" name="Rectangle 354">
                <a:extLst>
                  <a:ext uri="{FF2B5EF4-FFF2-40B4-BE49-F238E27FC236}">
                    <a16:creationId xmlns:a16="http://schemas.microsoft.com/office/drawing/2014/main" id="{70D123DC-06DA-422A-85AD-4A404D6924A7}"/>
                  </a:ext>
                </a:extLst>
              </p:cNvPr>
              <p:cNvSpPr>
                <a:spLocks noChangeArrowheads="1"/>
              </p:cNvSpPr>
              <p:nvPr/>
            </p:nvSpPr>
            <p:spPr bwMode="auto">
              <a:xfrm>
                <a:off x="3603" y="288"/>
                <a:ext cx="353" cy="59"/>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dirty="0">
                  <a:latin typeface="+mn-lt"/>
                  <a:ea typeface="宋体" panose="02010600030101010101" pitchFamily="2" charset="-122"/>
                </a:endParaRPr>
              </a:p>
            </p:txBody>
          </p:sp>
          <p:sp>
            <p:nvSpPr>
              <p:cNvPr id="268" name="Oval 355">
                <a:extLst>
                  <a:ext uri="{FF2B5EF4-FFF2-40B4-BE49-F238E27FC236}">
                    <a16:creationId xmlns:a16="http://schemas.microsoft.com/office/drawing/2014/main" id="{09EDA237-CBF6-4325-AB1F-1B73F22EEF3A}"/>
                  </a:ext>
                </a:extLst>
              </p:cNvPr>
              <p:cNvSpPr>
                <a:spLocks noChangeArrowheads="1"/>
              </p:cNvSpPr>
              <p:nvPr/>
            </p:nvSpPr>
            <p:spPr bwMode="auto">
              <a:xfrm>
                <a:off x="3600" y="219"/>
                <a:ext cx="357" cy="113"/>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grpSp>
            <p:nvGrpSpPr>
              <p:cNvPr id="269" name="Group 356">
                <a:extLst>
                  <a:ext uri="{FF2B5EF4-FFF2-40B4-BE49-F238E27FC236}">
                    <a16:creationId xmlns:a16="http://schemas.microsoft.com/office/drawing/2014/main" id="{778C7D7F-9A80-44B8-B244-0DECBE92478D}"/>
                  </a:ext>
                </a:extLst>
              </p:cNvPr>
              <p:cNvGrpSpPr>
                <a:grpSpLocks/>
              </p:cNvGrpSpPr>
              <p:nvPr/>
            </p:nvGrpSpPr>
            <p:grpSpPr bwMode="auto">
              <a:xfrm>
                <a:off x="3686" y="244"/>
                <a:ext cx="177" cy="66"/>
                <a:chOff x="2848" y="848"/>
                <a:chExt cx="140" cy="98"/>
              </a:xfrm>
            </p:grpSpPr>
            <p:sp>
              <p:nvSpPr>
                <p:cNvPr id="274" name="Line 357">
                  <a:extLst>
                    <a:ext uri="{FF2B5EF4-FFF2-40B4-BE49-F238E27FC236}">
                      <a16:creationId xmlns:a16="http://schemas.microsoft.com/office/drawing/2014/main" id="{6B8DEA05-95CF-498E-964E-46DB572E22CE}"/>
                    </a:ext>
                  </a:extLst>
                </p:cNvPr>
                <p:cNvSpPr>
                  <a:spLocks noChangeShapeType="1"/>
                </p:cNvSpPr>
                <p:nvPr/>
              </p:nvSpPr>
              <p:spPr bwMode="auto">
                <a:xfrm flipV="1">
                  <a:off x="2848" y="847"/>
                  <a:ext cx="50" cy="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75" name="Line 358">
                  <a:extLst>
                    <a:ext uri="{FF2B5EF4-FFF2-40B4-BE49-F238E27FC236}">
                      <a16:creationId xmlns:a16="http://schemas.microsoft.com/office/drawing/2014/main" id="{3DD2C546-9B73-4091-9D9E-9D9AD672B9F5}"/>
                    </a:ext>
                  </a:extLst>
                </p:cNvPr>
                <p:cNvSpPr>
                  <a:spLocks noChangeShapeType="1"/>
                </p:cNvSpPr>
                <p:nvPr/>
              </p:nvSpPr>
              <p:spPr bwMode="auto">
                <a:xfrm>
                  <a:off x="2944" y="947"/>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76" name="Line 359">
                  <a:extLst>
                    <a:ext uri="{FF2B5EF4-FFF2-40B4-BE49-F238E27FC236}">
                      <a16:creationId xmlns:a16="http://schemas.microsoft.com/office/drawing/2014/main" id="{5DC401D1-F732-478C-8797-E0FA7A0B7D95}"/>
                    </a:ext>
                  </a:extLst>
                </p:cNvPr>
                <p:cNvSpPr>
                  <a:spLocks noChangeShapeType="1"/>
                </p:cNvSpPr>
                <p:nvPr/>
              </p:nvSpPr>
              <p:spPr bwMode="auto">
                <a:xfrm>
                  <a:off x="2893" y="847"/>
                  <a:ext cx="53" cy="1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grpSp>
          <p:grpSp>
            <p:nvGrpSpPr>
              <p:cNvPr id="270" name="Group 360">
                <a:extLst>
                  <a:ext uri="{FF2B5EF4-FFF2-40B4-BE49-F238E27FC236}">
                    <a16:creationId xmlns:a16="http://schemas.microsoft.com/office/drawing/2014/main" id="{EDEEE8FA-0657-4034-B267-B9FE32317E9B}"/>
                  </a:ext>
                </a:extLst>
              </p:cNvPr>
              <p:cNvGrpSpPr>
                <a:grpSpLocks/>
              </p:cNvGrpSpPr>
              <p:nvPr/>
            </p:nvGrpSpPr>
            <p:grpSpPr bwMode="auto">
              <a:xfrm flipV="1">
                <a:off x="3686" y="243"/>
                <a:ext cx="177" cy="66"/>
                <a:chOff x="2848" y="848"/>
                <a:chExt cx="140" cy="98"/>
              </a:xfrm>
            </p:grpSpPr>
            <p:sp>
              <p:nvSpPr>
                <p:cNvPr id="271" name="Line 361">
                  <a:extLst>
                    <a:ext uri="{FF2B5EF4-FFF2-40B4-BE49-F238E27FC236}">
                      <a16:creationId xmlns:a16="http://schemas.microsoft.com/office/drawing/2014/main" id="{92E06172-98FD-408B-9918-82F8F800B534}"/>
                    </a:ext>
                  </a:extLst>
                </p:cNvPr>
                <p:cNvSpPr>
                  <a:spLocks noChangeShapeType="1"/>
                </p:cNvSpPr>
                <p:nvPr/>
              </p:nvSpPr>
              <p:spPr bwMode="auto">
                <a:xfrm flipV="1">
                  <a:off x="2848" y="848"/>
                  <a:ext cx="50" cy="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72" name="Line 362">
                  <a:extLst>
                    <a:ext uri="{FF2B5EF4-FFF2-40B4-BE49-F238E27FC236}">
                      <a16:creationId xmlns:a16="http://schemas.microsoft.com/office/drawing/2014/main" id="{F5713E97-709A-446E-81D0-9CD68D513B0B}"/>
                    </a:ext>
                  </a:extLst>
                </p:cNvPr>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73" name="Line 363">
                  <a:extLst>
                    <a:ext uri="{FF2B5EF4-FFF2-40B4-BE49-F238E27FC236}">
                      <a16:creationId xmlns:a16="http://schemas.microsoft.com/office/drawing/2014/main" id="{6EBDB166-7E96-47AF-B0E0-D5B5B7F130AF}"/>
                    </a:ext>
                  </a:extLst>
                </p:cNvPr>
                <p:cNvSpPr>
                  <a:spLocks noChangeShapeType="1"/>
                </p:cNvSpPr>
                <p:nvPr/>
              </p:nvSpPr>
              <p:spPr bwMode="auto">
                <a:xfrm>
                  <a:off x="2893" y="850"/>
                  <a:ext cx="53" cy="9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grpSp>
        </p:grpSp>
        <p:grpSp>
          <p:nvGrpSpPr>
            <p:cNvPr id="45" name="Group 364">
              <a:extLst>
                <a:ext uri="{FF2B5EF4-FFF2-40B4-BE49-F238E27FC236}">
                  <a16:creationId xmlns:a16="http://schemas.microsoft.com/office/drawing/2014/main" id="{23E6FD4D-E97E-4E29-8329-93D5F355DC0F}"/>
                </a:ext>
              </a:extLst>
            </p:cNvPr>
            <p:cNvGrpSpPr>
              <a:grpSpLocks/>
            </p:cNvGrpSpPr>
            <p:nvPr/>
          </p:nvGrpSpPr>
          <p:grpSpPr bwMode="auto">
            <a:xfrm>
              <a:off x="4400" y="1927"/>
              <a:ext cx="228" cy="108"/>
              <a:chOff x="3600" y="219"/>
              <a:chExt cx="360" cy="175"/>
            </a:xfrm>
          </p:grpSpPr>
          <p:sp>
            <p:nvSpPr>
              <p:cNvPr id="251" name="Oval 365">
                <a:extLst>
                  <a:ext uri="{FF2B5EF4-FFF2-40B4-BE49-F238E27FC236}">
                    <a16:creationId xmlns:a16="http://schemas.microsoft.com/office/drawing/2014/main" id="{F9A443DE-6B3E-456A-B5ED-62350B63FFAC}"/>
                  </a:ext>
                </a:extLst>
              </p:cNvPr>
              <p:cNvSpPr>
                <a:spLocks noChangeArrowheads="1"/>
              </p:cNvSpPr>
              <p:nvPr/>
            </p:nvSpPr>
            <p:spPr bwMode="auto">
              <a:xfrm>
                <a:off x="3603" y="297"/>
                <a:ext cx="357" cy="97"/>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sp>
            <p:nvSpPr>
              <p:cNvPr id="252" name="Line 366">
                <a:extLst>
                  <a:ext uri="{FF2B5EF4-FFF2-40B4-BE49-F238E27FC236}">
                    <a16:creationId xmlns:a16="http://schemas.microsoft.com/office/drawing/2014/main" id="{CE25756A-F5F4-4D9B-BF65-6EEA1CFD9CAD}"/>
                  </a:ext>
                </a:extLst>
              </p:cNvPr>
              <p:cNvSpPr>
                <a:spLocks noChangeShapeType="1"/>
              </p:cNvSpPr>
              <p:nvPr/>
            </p:nvSpPr>
            <p:spPr bwMode="auto">
              <a:xfrm>
                <a:off x="3603"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53" name="Line 367">
                <a:extLst>
                  <a:ext uri="{FF2B5EF4-FFF2-40B4-BE49-F238E27FC236}">
                    <a16:creationId xmlns:a16="http://schemas.microsoft.com/office/drawing/2014/main" id="{3645CD0B-C8E4-43C3-951A-C79A18272AEA}"/>
                  </a:ext>
                </a:extLst>
              </p:cNvPr>
              <p:cNvSpPr>
                <a:spLocks noChangeShapeType="1"/>
              </p:cNvSpPr>
              <p:nvPr/>
            </p:nvSpPr>
            <p:spPr bwMode="auto">
              <a:xfrm>
                <a:off x="3960"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54" name="Rectangle 368">
                <a:extLst>
                  <a:ext uri="{FF2B5EF4-FFF2-40B4-BE49-F238E27FC236}">
                    <a16:creationId xmlns:a16="http://schemas.microsoft.com/office/drawing/2014/main" id="{9285AA90-8349-47B0-9C34-C7118FF4F7C7}"/>
                  </a:ext>
                </a:extLst>
              </p:cNvPr>
              <p:cNvSpPr>
                <a:spLocks noChangeArrowheads="1"/>
              </p:cNvSpPr>
              <p:nvPr/>
            </p:nvSpPr>
            <p:spPr bwMode="auto">
              <a:xfrm>
                <a:off x="3603" y="289"/>
                <a:ext cx="354" cy="60"/>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dirty="0">
                  <a:latin typeface="+mn-lt"/>
                  <a:ea typeface="宋体" panose="02010600030101010101" pitchFamily="2" charset="-122"/>
                </a:endParaRPr>
              </a:p>
            </p:txBody>
          </p:sp>
          <p:sp>
            <p:nvSpPr>
              <p:cNvPr id="255" name="Oval 369">
                <a:extLst>
                  <a:ext uri="{FF2B5EF4-FFF2-40B4-BE49-F238E27FC236}">
                    <a16:creationId xmlns:a16="http://schemas.microsoft.com/office/drawing/2014/main" id="{125B8089-260C-4F5D-82D6-6055F40C33EB}"/>
                  </a:ext>
                </a:extLst>
              </p:cNvPr>
              <p:cNvSpPr>
                <a:spLocks noChangeArrowheads="1"/>
              </p:cNvSpPr>
              <p:nvPr/>
            </p:nvSpPr>
            <p:spPr bwMode="auto">
              <a:xfrm>
                <a:off x="3600" y="219"/>
                <a:ext cx="357" cy="113"/>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grpSp>
            <p:nvGrpSpPr>
              <p:cNvPr id="256" name="Group 370">
                <a:extLst>
                  <a:ext uri="{FF2B5EF4-FFF2-40B4-BE49-F238E27FC236}">
                    <a16:creationId xmlns:a16="http://schemas.microsoft.com/office/drawing/2014/main" id="{5AB0707A-19FE-4477-B900-D02B08589AF2}"/>
                  </a:ext>
                </a:extLst>
              </p:cNvPr>
              <p:cNvGrpSpPr>
                <a:grpSpLocks/>
              </p:cNvGrpSpPr>
              <p:nvPr/>
            </p:nvGrpSpPr>
            <p:grpSpPr bwMode="auto">
              <a:xfrm>
                <a:off x="3686" y="244"/>
                <a:ext cx="177" cy="66"/>
                <a:chOff x="2848" y="848"/>
                <a:chExt cx="140" cy="98"/>
              </a:xfrm>
            </p:grpSpPr>
            <p:sp>
              <p:nvSpPr>
                <p:cNvPr id="261" name="Line 371">
                  <a:extLst>
                    <a:ext uri="{FF2B5EF4-FFF2-40B4-BE49-F238E27FC236}">
                      <a16:creationId xmlns:a16="http://schemas.microsoft.com/office/drawing/2014/main" id="{52747BA9-45A5-4372-A724-B7FD54FD9BAA}"/>
                    </a:ext>
                  </a:extLst>
                </p:cNvPr>
                <p:cNvSpPr>
                  <a:spLocks noChangeShapeType="1"/>
                </p:cNvSpPr>
                <p:nvPr/>
              </p:nvSpPr>
              <p:spPr bwMode="auto">
                <a:xfrm flipV="1">
                  <a:off x="2845" y="847"/>
                  <a:ext cx="5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62" name="Line 372">
                  <a:extLst>
                    <a:ext uri="{FF2B5EF4-FFF2-40B4-BE49-F238E27FC236}">
                      <a16:creationId xmlns:a16="http://schemas.microsoft.com/office/drawing/2014/main" id="{C59FF311-2905-44CD-9D44-BB3113A99839}"/>
                    </a:ext>
                  </a:extLst>
                </p:cNvPr>
                <p:cNvSpPr>
                  <a:spLocks noChangeShapeType="1"/>
                </p:cNvSpPr>
                <p:nvPr/>
              </p:nvSpPr>
              <p:spPr bwMode="auto">
                <a:xfrm>
                  <a:off x="2944" y="946"/>
                  <a:ext cx="4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63" name="Line 373">
                  <a:extLst>
                    <a:ext uri="{FF2B5EF4-FFF2-40B4-BE49-F238E27FC236}">
                      <a16:creationId xmlns:a16="http://schemas.microsoft.com/office/drawing/2014/main" id="{EE6ABCA8-180E-4B3E-89CA-C18C116D5E97}"/>
                    </a:ext>
                  </a:extLst>
                </p:cNvPr>
                <p:cNvSpPr>
                  <a:spLocks noChangeShapeType="1"/>
                </p:cNvSpPr>
                <p:nvPr/>
              </p:nvSpPr>
              <p:spPr bwMode="auto">
                <a:xfrm>
                  <a:off x="2894" y="847"/>
                  <a:ext cx="52" cy="99"/>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grpSp>
          <p:grpSp>
            <p:nvGrpSpPr>
              <p:cNvPr id="257" name="Group 374">
                <a:extLst>
                  <a:ext uri="{FF2B5EF4-FFF2-40B4-BE49-F238E27FC236}">
                    <a16:creationId xmlns:a16="http://schemas.microsoft.com/office/drawing/2014/main" id="{AFD13D8C-4001-4024-AE10-3C0C473AA916}"/>
                  </a:ext>
                </a:extLst>
              </p:cNvPr>
              <p:cNvGrpSpPr>
                <a:grpSpLocks/>
              </p:cNvGrpSpPr>
              <p:nvPr/>
            </p:nvGrpSpPr>
            <p:grpSpPr bwMode="auto">
              <a:xfrm flipV="1">
                <a:off x="3686" y="243"/>
                <a:ext cx="177" cy="66"/>
                <a:chOff x="2848" y="848"/>
                <a:chExt cx="140" cy="98"/>
              </a:xfrm>
            </p:grpSpPr>
            <p:sp>
              <p:nvSpPr>
                <p:cNvPr id="258" name="Line 375">
                  <a:extLst>
                    <a:ext uri="{FF2B5EF4-FFF2-40B4-BE49-F238E27FC236}">
                      <a16:creationId xmlns:a16="http://schemas.microsoft.com/office/drawing/2014/main" id="{6FE69985-0A60-4587-8112-95CF02473486}"/>
                    </a:ext>
                  </a:extLst>
                </p:cNvPr>
                <p:cNvSpPr>
                  <a:spLocks noChangeShapeType="1"/>
                </p:cNvSpPr>
                <p:nvPr/>
              </p:nvSpPr>
              <p:spPr bwMode="auto">
                <a:xfrm flipV="1">
                  <a:off x="2845" y="847"/>
                  <a:ext cx="5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59" name="Line 376">
                  <a:extLst>
                    <a:ext uri="{FF2B5EF4-FFF2-40B4-BE49-F238E27FC236}">
                      <a16:creationId xmlns:a16="http://schemas.microsoft.com/office/drawing/2014/main" id="{32A72F88-197D-47F2-A912-3BCF19F8B853}"/>
                    </a:ext>
                  </a:extLst>
                </p:cNvPr>
                <p:cNvSpPr>
                  <a:spLocks noChangeShapeType="1"/>
                </p:cNvSpPr>
                <p:nvPr/>
              </p:nvSpPr>
              <p:spPr bwMode="auto">
                <a:xfrm>
                  <a:off x="2944" y="946"/>
                  <a:ext cx="4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60" name="Line 377">
                  <a:extLst>
                    <a:ext uri="{FF2B5EF4-FFF2-40B4-BE49-F238E27FC236}">
                      <a16:creationId xmlns:a16="http://schemas.microsoft.com/office/drawing/2014/main" id="{F8CB2B0D-33AC-4466-9836-1DEEBBF59CDA}"/>
                    </a:ext>
                  </a:extLst>
                </p:cNvPr>
                <p:cNvSpPr>
                  <a:spLocks noChangeShapeType="1"/>
                </p:cNvSpPr>
                <p:nvPr/>
              </p:nvSpPr>
              <p:spPr bwMode="auto">
                <a:xfrm>
                  <a:off x="2894" y="847"/>
                  <a:ext cx="52" cy="99"/>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grpSp>
        </p:grpSp>
        <p:grpSp>
          <p:nvGrpSpPr>
            <p:cNvPr id="46" name="Group 378">
              <a:extLst>
                <a:ext uri="{FF2B5EF4-FFF2-40B4-BE49-F238E27FC236}">
                  <a16:creationId xmlns:a16="http://schemas.microsoft.com/office/drawing/2014/main" id="{F4A03A21-54C3-43F5-9A45-0A9E3DF08554}"/>
                </a:ext>
              </a:extLst>
            </p:cNvPr>
            <p:cNvGrpSpPr>
              <a:grpSpLocks/>
            </p:cNvGrpSpPr>
            <p:nvPr/>
          </p:nvGrpSpPr>
          <p:grpSpPr bwMode="auto">
            <a:xfrm>
              <a:off x="4700" y="1706"/>
              <a:ext cx="210" cy="97"/>
              <a:chOff x="3600" y="219"/>
              <a:chExt cx="360" cy="175"/>
            </a:xfrm>
          </p:grpSpPr>
          <p:sp>
            <p:nvSpPr>
              <p:cNvPr id="238" name="Oval 379">
                <a:extLst>
                  <a:ext uri="{FF2B5EF4-FFF2-40B4-BE49-F238E27FC236}">
                    <a16:creationId xmlns:a16="http://schemas.microsoft.com/office/drawing/2014/main" id="{7E535F92-F729-4909-A922-8E1518F1D20E}"/>
                  </a:ext>
                </a:extLst>
              </p:cNvPr>
              <p:cNvSpPr>
                <a:spLocks noChangeArrowheads="1"/>
              </p:cNvSpPr>
              <p:nvPr/>
            </p:nvSpPr>
            <p:spPr bwMode="auto">
              <a:xfrm>
                <a:off x="3603" y="297"/>
                <a:ext cx="357" cy="97"/>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sp>
            <p:nvSpPr>
              <p:cNvPr id="239" name="Line 380">
                <a:extLst>
                  <a:ext uri="{FF2B5EF4-FFF2-40B4-BE49-F238E27FC236}">
                    <a16:creationId xmlns:a16="http://schemas.microsoft.com/office/drawing/2014/main" id="{BD96C956-9155-49A3-A8C4-C6E324BF818F}"/>
                  </a:ext>
                </a:extLst>
              </p:cNvPr>
              <p:cNvSpPr>
                <a:spLocks noChangeShapeType="1"/>
              </p:cNvSpPr>
              <p:nvPr/>
            </p:nvSpPr>
            <p:spPr bwMode="auto">
              <a:xfrm>
                <a:off x="3603"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40" name="Line 381">
                <a:extLst>
                  <a:ext uri="{FF2B5EF4-FFF2-40B4-BE49-F238E27FC236}">
                    <a16:creationId xmlns:a16="http://schemas.microsoft.com/office/drawing/2014/main" id="{A59FD3FC-A0EF-41AB-AAE1-CB4703C93F99}"/>
                  </a:ext>
                </a:extLst>
              </p:cNvPr>
              <p:cNvSpPr>
                <a:spLocks noChangeShapeType="1"/>
              </p:cNvSpPr>
              <p:nvPr/>
            </p:nvSpPr>
            <p:spPr bwMode="auto">
              <a:xfrm>
                <a:off x="3960"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41" name="Rectangle 382">
                <a:extLst>
                  <a:ext uri="{FF2B5EF4-FFF2-40B4-BE49-F238E27FC236}">
                    <a16:creationId xmlns:a16="http://schemas.microsoft.com/office/drawing/2014/main" id="{6985B4E2-40DF-464E-937F-152F10A1C867}"/>
                  </a:ext>
                </a:extLst>
              </p:cNvPr>
              <p:cNvSpPr>
                <a:spLocks noChangeArrowheads="1"/>
              </p:cNvSpPr>
              <p:nvPr/>
            </p:nvSpPr>
            <p:spPr bwMode="auto">
              <a:xfrm>
                <a:off x="3603" y="289"/>
                <a:ext cx="353" cy="60"/>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dirty="0">
                  <a:latin typeface="+mn-lt"/>
                  <a:ea typeface="宋体" panose="02010600030101010101" pitchFamily="2" charset="-122"/>
                </a:endParaRPr>
              </a:p>
            </p:txBody>
          </p:sp>
          <p:sp>
            <p:nvSpPr>
              <p:cNvPr id="242" name="Oval 383">
                <a:extLst>
                  <a:ext uri="{FF2B5EF4-FFF2-40B4-BE49-F238E27FC236}">
                    <a16:creationId xmlns:a16="http://schemas.microsoft.com/office/drawing/2014/main" id="{DD470C92-DBD9-4457-ABE3-B0335A955D8B}"/>
                  </a:ext>
                </a:extLst>
              </p:cNvPr>
              <p:cNvSpPr>
                <a:spLocks noChangeArrowheads="1"/>
              </p:cNvSpPr>
              <p:nvPr/>
            </p:nvSpPr>
            <p:spPr bwMode="auto">
              <a:xfrm>
                <a:off x="3600" y="219"/>
                <a:ext cx="357" cy="114"/>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grpSp>
            <p:nvGrpSpPr>
              <p:cNvPr id="243" name="Group 384">
                <a:extLst>
                  <a:ext uri="{FF2B5EF4-FFF2-40B4-BE49-F238E27FC236}">
                    <a16:creationId xmlns:a16="http://schemas.microsoft.com/office/drawing/2014/main" id="{769C4FF3-035F-4B57-9F55-88FA85FB1AB0}"/>
                  </a:ext>
                </a:extLst>
              </p:cNvPr>
              <p:cNvGrpSpPr>
                <a:grpSpLocks/>
              </p:cNvGrpSpPr>
              <p:nvPr/>
            </p:nvGrpSpPr>
            <p:grpSpPr bwMode="auto">
              <a:xfrm>
                <a:off x="3686" y="244"/>
                <a:ext cx="177" cy="66"/>
                <a:chOff x="2848" y="848"/>
                <a:chExt cx="140" cy="98"/>
              </a:xfrm>
            </p:grpSpPr>
            <p:sp>
              <p:nvSpPr>
                <p:cNvPr id="248" name="Line 385">
                  <a:extLst>
                    <a:ext uri="{FF2B5EF4-FFF2-40B4-BE49-F238E27FC236}">
                      <a16:creationId xmlns:a16="http://schemas.microsoft.com/office/drawing/2014/main" id="{FC2DB0DF-2D33-4414-98C4-C032160F0E71}"/>
                    </a:ext>
                  </a:extLst>
                </p:cNvPr>
                <p:cNvSpPr>
                  <a:spLocks noChangeShapeType="1"/>
                </p:cNvSpPr>
                <p:nvPr/>
              </p:nvSpPr>
              <p:spPr bwMode="auto">
                <a:xfrm flipV="1">
                  <a:off x="2848" y="848"/>
                  <a:ext cx="50" cy="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49" name="Line 386">
                  <a:extLst>
                    <a:ext uri="{FF2B5EF4-FFF2-40B4-BE49-F238E27FC236}">
                      <a16:creationId xmlns:a16="http://schemas.microsoft.com/office/drawing/2014/main" id="{ED7037F5-412D-4A82-88F0-A4D12D256EDF}"/>
                    </a:ext>
                  </a:extLst>
                </p:cNvPr>
                <p:cNvSpPr>
                  <a:spLocks noChangeShapeType="1"/>
                </p:cNvSpPr>
                <p:nvPr/>
              </p:nvSpPr>
              <p:spPr bwMode="auto">
                <a:xfrm>
                  <a:off x="2944" y="945"/>
                  <a:ext cx="4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50" name="Line 387">
                  <a:extLst>
                    <a:ext uri="{FF2B5EF4-FFF2-40B4-BE49-F238E27FC236}">
                      <a16:creationId xmlns:a16="http://schemas.microsoft.com/office/drawing/2014/main" id="{9D820BB3-0832-44A4-8E2A-B193004AC997}"/>
                    </a:ext>
                  </a:extLst>
                </p:cNvPr>
                <p:cNvSpPr>
                  <a:spLocks noChangeShapeType="1"/>
                </p:cNvSpPr>
                <p:nvPr/>
              </p:nvSpPr>
              <p:spPr bwMode="auto">
                <a:xfrm>
                  <a:off x="2894" y="851"/>
                  <a:ext cx="52" cy="9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grpSp>
          <p:grpSp>
            <p:nvGrpSpPr>
              <p:cNvPr id="244" name="Group 388">
                <a:extLst>
                  <a:ext uri="{FF2B5EF4-FFF2-40B4-BE49-F238E27FC236}">
                    <a16:creationId xmlns:a16="http://schemas.microsoft.com/office/drawing/2014/main" id="{847369D7-CC65-4848-B5DC-BC1DFB17DFF3}"/>
                  </a:ext>
                </a:extLst>
              </p:cNvPr>
              <p:cNvGrpSpPr>
                <a:grpSpLocks/>
              </p:cNvGrpSpPr>
              <p:nvPr/>
            </p:nvGrpSpPr>
            <p:grpSpPr bwMode="auto">
              <a:xfrm flipV="1">
                <a:off x="3686" y="243"/>
                <a:ext cx="177" cy="66"/>
                <a:chOff x="2848" y="848"/>
                <a:chExt cx="140" cy="98"/>
              </a:xfrm>
            </p:grpSpPr>
            <p:sp>
              <p:nvSpPr>
                <p:cNvPr id="245" name="Line 389">
                  <a:extLst>
                    <a:ext uri="{FF2B5EF4-FFF2-40B4-BE49-F238E27FC236}">
                      <a16:creationId xmlns:a16="http://schemas.microsoft.com/office/drawing/2014/main" id="{582D7DA5-9E8F-4BB5-B2CD-CC4FF3D0CEF8}"/>
                    </a:ext>
                  </a:extLst>
                </p:cNvPr>
                <p:cNvSpPr>
                  <a:spLocks noChangeShapeType="1"/>
                </p:cNvSpPr>
                <p:nvPr/>
              </p:nvSpPr>
              <p:spPr bwMode="auto">
                <a:xfrm flipV="1">
                  <a:off x="2848" y="848"/>
                  <a:ext cx="50" cy="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46" name="Line 390">
                  <a:extLst>
                    <a:ext uri="{FF2B5EF4-FFF2-40B4-BE49-F238E27FC236}">
                      <a16:creationId xmlns:a16="http://schemas.microsoft.com/office/drawing/2014/main" id="{0404C65B-6DE1-42A4-A16A-5D1194288BD2}"/>
                    </a:ext>
                  </a:extLst>
                </p:cNvPr>
                <p:cNvSpPr>
                  <a:spLocks noChangeShapeType="1"/>
                </p:cNvSpPr>
                <p:nvPr/>
              </p:nvSpPr>
              <p:spPr bwMode="auto">
                <a:xfrm>
                  <a:off x="2944" y="947"/>
                  <a:ext cx="4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47" name="Line 391">
                  <a:extLst>
                    <a:ext uri="{FF2B5EF4-FFF2-40B4-BE49-F238E27FC236}">
                      <a16:creationId xmlns:a16="http://schemas.microsoft.com/office/drawing/2014/main" id="{7E125E52-52D2-41FE-87FB-0D3EB38A70F9}"/>
                    </a:ext>
                  </a:extLst>
                </p:cNvPr>
                <p:cNvSpPr>
                  <a:spLocks noChangeShapeType="1"/>
                </p:cNvSpPr>
                <p:nvPr/>
              </p:nvSpPr>
              <p:spPr bwMode="auto">
                <a:xfrm>
                  <a:off x="2894" y="850"/>
                  <a:ext cx="52" cy="9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grpSp>
        </p:grpSp>
        <p:grpSp>
          <p:nvGrpSpPr>
            <p:cNvPr id="47" name="Group 392">
              <a:extLst>
                <a:ext uri="{FF2B5EF4-FFF2-40B4-BE49-F238E27FC236}">
                  <a16:creationId xmlns:a16="http://schemas.microsoft.com/office/drawing/2014/main" id="{B4F202A3-203B-487E-A5CA-3DEFAB7FF033}"/>
                </a:ext>
              </a:extLst>
            </p:cNvPr>
            <p:cNvGrpSpPr>
              <a:grpSpLocks/>
            </p:cNvGrpSpPr>
            <p:nvPr/>
          </p:nvGrpSpPr>
          <p:grpSpPr bwMode="auto">
            <a:xfrm>
              <a:off x="4754" y="1927"/>
              <a:ext cx="228" cy="108"/>
              <a:chOff x="3600" y="219"/>
              <a:chExt cx="360" cy="175"/>
            </a:xfrm>
          </p:grpSpPr>
          <p:sp>
            <p:nvSpPr>
              <p:cNvPr id="225" name="Oval 393">
                <a:extLst>
                  <a:ext uri="{FF2B5EF4-FFF2-40B4-BE49-F238E27FC236}">
                    <a16:creationId xmlns:a16="http://schemas.microsoft.com/office/drawing/2014/main" id="{EC088D68-1197-4CCF-9D1E-0686ED5E9250}"/>
                  </a:ext>
                </a:extLst>
              </p:cNvPr>
              <p:cNvSpPr>
                <a:spLocks noChangeArrowheads="1"/>
              </p:cNvSpPr>
              <p:nvPr/>
            </p:nvSpPr>
            <p:spPr bwMode="auto">
              <a:xfrm>
                <a:off x="3603" y="297"/>
                <a:ext cx="357" cy="97"/>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sp>
            <p:nvSpPr>
              <p:cNvPr id="226" name="Line 394">
                <a:extLst>
                  <a:ext uri="{FF2B5EF4-FFF2-40B4-BE49-F238E27FC236}">
                    <a16:creationId xmlns:a16="http://schemas.microsoft.com/office/drawing/2014/main" id="{23F34D96-84C4-4285-BF7F-1552D965154F}"/>
                  </a:ext>
                </a:extLst>
              </p:cNvPr>
              <p:cNvSpPr>
                <a:spLocks noChangeShapeType="1"/>
              </p:cNvSpPr>
              <p:nvPr/>
            </p:nvSpPr>
            <p:spPr bwMode="auto">
              <a:xfrm>
                <a:off x="3603"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27" name="Line 395">
                <a:extLst>
                  <a:ext uri="{FF2B5EF4-FFF2-40B4-BE49-F238E27FC236}">
                    <a16:creationId xmlns:a16="http://schemas.microsoft.com/office/drawing/2014/main" id="{8FA173BF-B31C-4F44-83FC-0F5E6FBF8ECF}"/>
                  </a:ext>
                </a:extLst>
              </p:cNvPr>
              <p:cNvSpPr>
                <a:spLocks noChangeShapeType="1"/>
              </p:cNvSpPr>
              <p:nvPr/>
            </p:nvSpPr>
            <p:spPr bwMode="auto">
              <a:xfrm>
                <a:off x="3960"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28" name="Rectangle 396">
                <a:extLst>
                  <a:ext uri="{FF2B5EF4-FFF2-40B4-BE49-F238E27FC236}">
                    <a16:creationId xmlns:a16="http://schemas.microsoft.com/office/drawing/2014/main" id="{5DC87F52-8A4B-4AA8-9180-2781CA8A2CE1}"/>
                  </a:ext>
                </a:extLst>
              </p:cNvPr>
              <p:cNvSpPr>
                <a:spLocks noChangeArrowheads="1"/>
              </p:cNvSpPr>
              <p:nvPr/>
            </p:nvSpPr>
            <p:spPr bwMode="auto">
              <a:xfrm>
                <a:off x="3603" y="289"/>
                <a:ext cx="354" cy="60"/>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dirty="0">
                  <a:latin typeface="+mn-lt"/>
                  <a:ea typeface="宋体" panose="02010600030101010101" pitchFamily="2" charset="-122"/>
                </a:endParaRPr>
              </a:p>
            </p:txBody>
          </p:sp>
          <p:sp>
            <p:nvSpPr>
              <p:cNvPr id="229" name="Oval 397">
                <a:extLst>
                  <a:ext uri="{FF2B5EF4-FFF2-40B4-BE49-F238E27FC236}">
                    <a16:creationId xmlns:a16="http://schemas.microsoft.com/office/drawing/2014/main" id="{71ED30F6-FBF7-429D-AAAB-D2454C7FD57F}"/>
                  </a:ext>
                </a:extLst>
              </p:cNvPr>
              <p:cNvSpPr>
                <a:spLocks noChangeArrowheads="1"/>
              </p:cNvSpPr>
              <p:nvPr/>
            </p:nvSpPr>
            <p:spPr bwMode="auto">
              <a:xfrm>
                <a:off x="3600" y="219"/>
                <a:ext cx="357" cy="113"/>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grpSp>
            <p:nvGrpSpPr>
              <p:cNvPr id="230" name="Group 398">
                <a:extLst>
                  <a:ext uri="{FF2B5EF4-FFF2-40B4-BE49-F238E27FC236}">
                    <a16:creationId xmlns:a16="http://schemas.microsoft.com/office/drawing/2014/main" id="{D7E021E6-E9D6-4BD3-B1EC-6AC976839BB6}"/>
                  </a:ext>
                </a:extLst>
              </p:cNvPr>
              <p:cNvGrpSpPr>
                <a:grpSpLocks/>
              </p:cNvGrpSpPr>
              <p:nvPr/>
            </p:nvGrpSpPr>
            <p:grpSpPr bwMode="auto">
              <a:xfrm>
                <a:off x="3686" y="244"/>
                <a:ext cx="177" cy="66"/>
                <a:chOff x="2848" y="848"/>
                <a:chExt cx="140" cy="98"/>
              </a:xfrm>
            </p:grpSpPr>
            <p:sp>
              <p:nvSpPr>
                <p:cNvPr id="235" name="Line 399">
                  <a:extLst>
                    <a:ext uri="{FF2B5EF4-FFF2-40B4-BE49-F238E27FC236}">
                      <a16:creationId xmlns:a16="http://schemas.microsoft.com/office/drawing/2014/main" id="{0AA34EF4-867D-4C2E-825A-14D33F09EF82}"/>
                    </a:ext>
                  </a:extLst>
                </p:cNvPr>
                <p:cNvSpPr>
                  <a:spLocks noChangeShapeType="1"/>
                </p:cNvSpPr>
                <p:nvPr/>
              </p:nvSpPr>
              <p:spPr bwMode="auto">
                <a:xfrm flipV="1">
                  <a:off x="2845" y="847"/>
                  <a:ext cx="5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36" name="Line 400">
                  <a:extLst>
                    <a:ext uri="{FF2B5EF4-FFF2-40B4-BE49-F238E27FC236}">
                      <a16:creationId xmlns:a16="http://schemas.microsoft.com/office/drawing/2014/main" id="{E8D4299D-F3FE-4282-8FCF-18156D876D43}"/>
                    </a:ext>
                  </a:extLst>
                </p:cNvPr>
                <p:cNvSpPr>
                  <a:spLocks noChangeShapeType="1"/>
                </p:cNvSpPr>
                <p:nvPr/>
              </p:nvSpPr>
              <p:spPr bwMode="auto">
                <a:xfrm>
                  <a:off x="2944" y="946"/>
                  <a:ext cx="4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37" name="Line 401">
                  <a:extLst>
                    <a:ext uri="{FF2B5EF4-FFF2-40B4-BE49-F238E27FC236}">
                      <a16:creationId xmlns:a16="http://schemas.microsoft.com/office/drawing/2014/main" id="{75E003B8-DB30-4D19-A182-E63C9667404F}"/>
                    </a:ext>
                  </a:extLst>
                </p:cNvPr>
                <p:cNvSpPr>
                  <a:spLocks noChangeShapeType="1"/>
                </p:cNvSpPr>
                <p:nvPr/>
              </p:nvSpPr>
              <p:spPr bwMode="auto">
                <a:xfrm>
                  <a:off x="2894" y="847"/>
                  <a:ext cx="52" cy="99"/>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grpSp>
          <p:grpSp>
            <p:nvGrpSpPr>
              <p:cNvPr id="231" name="Group 402">
                <a:extLst>
                  <a:ext uri="{FF2B5EF4-FFF2-40B4-BE49-F238E27FC236}">
                    <a16:creationId xmlns:a16="http://schemas.microsoft.com/office/drawing/2014/main" id="{55BDA3AD-D4F0-48B2-94FB-E3E14477CCC8}"/>
                  </a:ext>
                </a:extLst>
              </p:cNvPr>
              <p:cNvGrpSpPr>
                <a:grpSpLocks/>
              </p:cNvGrpSpPr>
              <p:nvPr/>
            </p:nvGrpSpPr>
            <p:grpSpPr bwMode="auto">
              <a:xfrm flipV="1">
                <a:off x="3686" y="243"/>
                <a:ext cx="177" cy="66"/>
                <a:chOff x="2848" y="848"/>
                <a:chExt cx="140" cy="98"/>
              </a:xfrm>
            </p:grpSpPr>
            <p:sp>
              <p:nvSpPr>
                <p:cNvPr id="232" name="Line 403">
                  <a:extLst>
                    <a:ext uri="{FF2B5EF4-FFF2-40B4-BE49-F238E27FC236}">
                      <a16:creationId xmlns:a16="http://schemas.microsoft.com/office/drawing/2014/main" id="{26F4738E-A108-456B-A68C-8FF7E178580B}"/>
                    </a:ext>
                  </a:extLst>
                </p:cNvPr>
                <p:cNvSpPr>
                  <a:spLocks noChangeShapeType="1"/>
                </p:cNvSpPr>
                <p:nvPr/>
              </p:nvSpPr>
              <p:spPr bwMode="auto">
                <a:xfrm flipV="1">
                  <a:off x="2845" y="847"/>
                  <a:ext cx="5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33" name="Line 404">
                  <a:extLst>
                    <a:ext uri="{FF2B5EF4-FFF2-40B4-BE49-F238E27FC236}">
                      <a16:creationId xmlns:a16="http://schemas.microsoft.com/office/drawing/2014/main" id="{24759321-20F4-4178-897A-EEDE5210C13F}"/>
                    </a:ext>
                  </a:extLst>
                </p:cNvPr>
                <p:cNvSpPr>
                  <a:spLocks noChangeShapeType="1"/>
                </p:cNvSpPr>
                <p:nvPr/>
              </p:nvSpPr>
              <p:spPr bwMode="auto">
                <a:xfrm>
                  <a:off x="2944" y="946"/>
                  <a:ext cx="4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34" name="Line 405">
                  <a:extLst>
                    <a:ext uri="{FF2B5EF4-FFF2-40B4-BE49-F238E27FC236}">
                      <a16:creationId xmlns:a16="http://schemas.microsoft.com/office/drawing/2014/main" id="{A9BF1C26-FFEA-4D6B-9DC9-27AAB21460F3}"/>
                    </a:ext>
                  </a:extLst>
                </p:cNvPr>
                <p:cNvSpPr>
                  <a:spLocks noChangeShapeType="1"/>
                </p:cNvSpPr>
                <p:nvPr/>
              </p:nvSpPr>
              <p:spPr bwMode="auto">
                <a:xfrm>
                  <a:off x="2894" y="847"/>
                  <a:ext cx="52" cy="99"/>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grpSp>
        </p:grpSp>
        <p:grpSp>
          <p:nvGrpSpPr>
            <p:cNvPr id="48" name="Group 406">
              <a:extLst>
                <a:ext uri="{FF2B5EF4-FFF2-40B4-BE49-F238E27FC236}">
                  <a16:creationId xmlns:a16="http://schemas.microsoft.com/office/drawing/2014/main" id="{A6EFD37F-887E-4464-B258-AF2C84B7DCEC}"/>
                </a:ext>
              </a:extLst>
            </p:cNvPr>
            <p:cNvGrpSpPr>
              <a:grpSpLocks/>
            </p:cNvGrpSpPr>
            <p:nvPr/>
          </p:nvGrpSpPr>
          <p:grpSpPr bwMode="auto">
            <a:xfrm>
              <a:off x="3866" y="1763"/>
              <a:ext cx="220" cy="100"/>
              <a:chOff x="3600" y="219"/>
              <a:chExt cx="360" cy="175"/>
            </a:xfrm>
          </p:grpSpPr>
          <p:sp>
            <p:nvSpPr>
              <p:cNvPr id="212" name="Oval 407">
                <a:extLst>
                  <a:ext uri="{FF2B5EF4-FFF2-40B4-BE49-F238E27FC236}">
                    <a16:creationId xmlns:a16="http://schemas.microsoft.com/office/drawing/2014/main" id="{B665A148-07E3-4BBF-8AEE-AE9A2353C963}"/>
                  </a:ext>
                </a:extLst>
              </p:cNvPr>
              <p:cNvSpPr>
                <a:spLocks noChangeArrowheads="1"/>
              </p:cNvSpPr>
              <p:nvPr/>
            </p:nvSpPr>
            <p:spPr bwMode="auto">
              <a:xfrm>
                <a:off x="3603" y="298"/>
                <a:ext cx="357" cy="96"/>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sp>
            <p:nvSpPr>
              <p:cNvPr id="213" name="Line 408">
                <a:extLst>
                  <a:ext uri="{FF2B5EF4-FFF2-40B4-BE49-F238E27FC236}">
                    <a16:creationId xmlns:a16="http://schemas.microsoft.com/office/drawing/2014/main" id="{CDC3AAF4-C0BB-405D-A68C-D8EF38836E44}"/>
                  </a:ext>
                </a:extLst>
              </p:cNvPr>
              <p:cNvSpPr>
                <a:spLocks noChangeShapeType="1"/>
              </p:cNvSpPr>
              <p:nvPr/>
            </p:nvSpPr>
            <p:spPr bwMode="auto">
              <a:xfrm>
                <a:off x="3603"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14" name="Line 409">
                <a:extLst>
                  <a:ext uri="{FF2B5EF4-FFF2-40B4-BE49-F238E27FC236}">
                    <a16:creationId xmlns:a16="http://schemas.microsoft.com/office/drawing/2014/main" id="{2DF69C5F-E302-4B0B-A97E-D1027CACCCC7}"/>
                  </a:ext>
                </a:extLst>
              </p:cNvPr>
              <p:cNvSpPr>
                <a:spLocks noChangeShapeType="1"/>
              </p:cNvSpPr>
              <p:nvPr/>
            </p:nvSpPr>
            <p:spPr bwMode="auto">
              <a:xfrm>
                <a:off x="3960"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15" name="Rectangle 410">
                <a:extLst>
                  <a:ext uri="{FF2B5EF4-FFF2-40B4-BE49-F238E27FC236}">
                    <a16:creationId xmlns:a16="http://schemas.microsoft.com/office/drawing/2014/main" id="{869FA39B-D52E-4919-BDAB-7C4F6EF890CB}"/>
                  </a:ext>
                </a:extLst>
              </p:cNvPr>
              <p:cNvSpPr>
                <a:spLocks noChangeArrowheads="1"/>
              </p:cNvSpPr>
              <p:nvPr/>
            </p:nvSpPr>
            <p:spPr bwMode="auto">
              <a:xfrm>
                <a:off x="3603" y="289"/>
                <a:ext cx="353" cy="60"/>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dirty="0">
                  <a:latin typeface="+mn-lt"/>
                  <a:ea typeface="宋体" panose="02010600030101010101" pitchFamily="2" charset="-122"/>
                </a:endParaRPr>
              </a:p>
            </p:txBody>
          </p:sp>
          <p:sp>
            <p:nvSpPr>
              <p:cNvPr id="216" name="Oval 411">
                <a:extLst>
                  <a:ext uri="{FF2B5EF4-FFF2-40B4-BE49-F238E27FC236}">
                    <a16:creationId xmlns:a16="http://schemas.microsoft.com/office/drawing/2014/main" id="{83A937A8-3C01-44F1-9A59-A02EAB29411A}"/>
                  </a:ext>
                </a:extLst>
              </p:cNvPr>
              <p:cNvSpPr>
                <a:spLocks noChangeArrowheads="1"/>
              </p:cNvSpPr>
              <p:nvPr/>
            </p:nvSpPr>
            <p:spPr bwMode="auto">
              <a:xfrm>
                <a:off x="3600" y="219"/>
                <a:ext cx="357" cy="114"/>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grpSp>
            <p:nvGrpSpPr>
              <p:cNvPr id="217" name="Group 412">
                <a:extLst>
                  <a:ext uri="{FF2B5EF4-FFF2-40B4-BE49-F238E27FC236}">
                    <a16:creationId xmlns:a16="http://schemas.microsoft.com/office/drawing/2014/main" id="{FC48D2E0-678F-4C3A-99C8-B06979756592}"/>
                  </a:ext>
                </a:extLst>
              </p:cNvPr>
              <p:cNvGrpSpPr>
                <a:grpSpLocks/>
              </p:cNvGrpSpPr>
              <p:nvPr/>
            </p:nvGrpSpPr>
            <p:grpSpPr bwMode="auto">
              <a:xfrm>
                <a:off x="3686" y="244"/>
                <a:ext cx="177" cy="66"/>
                <a:chOff x="2848" y="848"/>
                <a:chExt cx="140" cy="98"/>
              </a:xfrm>
            </p:grpSpPr>
            <p:sp>
              <p:nvSpPr>
                <p:cNvPr id="222" name="Line 413">
                  <a:extLst>
                    <a:ext uri="{FF2B5EF4-FFF2-40B4-BE49-F238E27FC236}">
                      <a16:creationId xmlns:a16="http://schemas.microsoft.com/office/drawing/2014/main" id="{7BBFF901-F98E-4914-8676-B239FC46FF72}"/>
                    </a:ext>
                  </a:extLst>
                </p:cNvPr>
                <p:cNvSpPr>
                  <a:spLocks noChangeShapeType="1"/>
                </p:cNvSpPr>
                <p:nvPr/>
              </p:nvSpPr>
              <p:spPr bwMode="auto">
                <a:xfrm flipV="1">
                  <a:off x="2851" y="847"/>
                  <a:ext cx="48" cy="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23" name="Line 414">
                  <a:extLst>
                    <a:ext uri="{FF2B5EF4-FFF2-40B4-BE49-F238E27FC236}">
                      <a16:creationId xmlns:a16="http://schemas.microsoft.com/office/drawing/2014/main" id="{056B997C-F5AD-4412-9F6F-C494E5C07999}"/>
                    </a:ext>
                  </a:extLst>
                </p:cNvPr>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24" name="Line 415">
                  <a:extLst>
                    <a:ext uri="{FF2B5EF4-FFF2-40B4-BE49-F238E27FC236}">
                      <a16:creationId xmlns:a16="http://schemas.microsoft.com/office/drawing/2014/main" id="{D6313B94-7532-4D08-9279-A754FEAE4BE4}"/>
                    </a:ext>
                  </a:extLst>
                </p:cNvPr>
                <p:cNvSpPr>
                  <a:spLocks noChangeShapeType="1"/>
                </p:cNvSpPr>
                <p:nvPr/>
              </p:nvSpPr>
              <p:spPr bwMode="auto">
                <a:xfrm>
                  <a:off x="2894" y="850"/>
                  <a:ext cx="53" cy="9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grpSp>
          <p:grpSp>
            <p:nvGrpSpPr>
              <p:cNvPr id="218" name="Group 416">
                <a:extLst>
                  <a:ext uri="{FF2B5EF4-FFF2-40B4-BE49-F238E27FC236}">
                    <a16:creationId xmlns:a16="http://schemas.microsoft.com/office/drawing/2014/main" id="{61FCF868-C644-4D2B-90C5-249FA252DD1F}"/>
                  </a:ext>
                </a:extLst>
              </p:cNvPr>
              <p:cNvGrpSpPr>
                <a:grpSpLocks/>
              </p:cNvGrpSpPr>
              <p:nvPr/>
            </p:nvGrpSpPr>
            <p:grpSpPr bwMode="auto">
              <a:xfrm flipV="1">
                <a:off x="3686" y="243"/>
                <a:ext cx="177" cy="66"/>
                <a:chOff x="2848" y="848"/>
                <a:chExt cx="140" cy="98"/>
              </a:xfrm>
            </p:grpSpPr>
            <p:sp>
              <p:nvSpPr>
                <p:cNvPr id="219" name="Line 417">
                  <a:extLst>
                    <a:ext uri="{FF2B5EF4-FFF2-40B4-BE49-F238E27FC236}">
                      <a16:creationId xmlns:a16="http://schemas.microsoft.com/office/drawing/2014/main" id="{1EE31AA5-FB79-4B28-973D-3A33681721BB}"/>
                    </a:ext>
                  </a:extLst>
                </p:cNvPr>
                <p:cNvSpPr>
                  <a:spLocks noChangeShapeType="1"/>
                </p:cNvSpPr>
                <p:nvPr/>
              </p:nvSpPr>
              <p:spPr bwMode="auto">
                <a:xfrm flipV="1">
                  <a:off x="2851" y="849"/>
                  <a:ext cx="48" cy="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20" name="Line 418">
                  <a:extLst>
                    <a:ext uri="{FF2B5EF4-FFF2-40B4-BE49-F238E27FC236}">
                      <a16:creationId xmlns:a16="http://schemas.microsoft.com/office/drawing/2014/main" id="{B4DA6117-DB22-4B78-817D-91C366B362E9}"/>
                    </a:ext>
                  </a:extLst>
                </p:cNvPr>
                <p:cNvSpPr>
                  <a:spLocks noChangeShapeType="1"/>
                </p:cNvSpPr>
                <p:nvPr/>
              </p:nvSpPr>
              <p:spPr bwMode="auto">
                <a:xfrm>
                  <a:off x="2944" y="945"/>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21" name="Line 419">
                  <a:extLst>
                    <a:ext uri="{FF2B5EF4-FFF2-40B4-BE49-F238E27FC236}">
                      <a16:creationId xmlns:a16="http://schemas.microsoft.com/office/drawing/2014/main" id="{022D3355-28C0-44FE-842A-586AFA860F2F}"/>
                    </a:ext>
                  </a:extLst>
                </p:cNvPr>
                <p:cNvSpPr>
                  <a:spLocks noChangeShapeType="1"/>
                </p:cNvSpPr>
                <p:nvPr/>
              </p:nvSpPr>
              <p:spPr bwMode="auto">
                <a:xfrm>
                  <a:off x="2894" y="854"/>
                  <a:ext cx="53" cy="9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grpSp>
        </p:grpSp>
        <p:grpSp>
          <p:nvGrpSpPr>
            <p:cNvPr id="49" name="Group 420">
              <a:extLst>
                <a:ext uri="{FF2B5EF4-FFF2-40B4-BE49-F238E27FC236}">
                  <a16:creationId xmlns:a16="http://schemas.microsoft.com/office/drawing/2014/main" id="{19E06D4C-AF47-4EC1-B93B-4A1C1AE36716}"/>
                </a:ext>
              </a:extLst>
            </p:cNvPr>
            <p:cNvGrpSpPr>
              <a:grpSpLocks/>
            </p:cNvGrpSpPr>
            <p:nvPr/>
          </p:nvGrpSpPr>
          <p:grpSpPr bwMode="auto">
            <a:xfrm>
              <a:off x="3673" y="2487"/>
              <a:ext cx="220" cy="100"/>
              <a:chOff x="3600" y="219"/>
              <a:chExt cx="360" cy="175"/>
            </a:xfrm>
          </p:grpSpPr>
          <p:sp>
            <p:nvSpPr>
              <p:cNvPr id="199" name="Oval 421">
                <a:extLst>
                  <a:ext uri="{FF2B5EF4-FFF2-40B4-BE49-F238E27FC236}">
                    <a16:creationId xmlns:a16="http://schemas.microsoft.com/office/drawing/2014/main" id="{F4204FF3-92C5-4C59-BFDE-7F3031CDF308}"/>
                  </a:ext>
                </a:extLst>
              </p:cNvPr>
              <p:cNvSpPr>
                <a:spLocks noChangeArrowheads="1"/>
              </p:cNvSpPr>
              <p:nvPr/>
            </p:nvSpPr>
            <p:spPr bwMode="auto">
              <a:xfrm>
                <a:off x="3603" y="298"/>
                <a:ext cx="357" cy="96"/>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sp>
            <p:nvSpPr>
              <p:cNvPr id="200" name="Line 422">
                <a:extLst>
                  <a:ext uri="{FF2B5EF4-FFF2-40B4-BE49-F238E27FC236}">
                    <a16:creationId xmlns:a16="http://schemas.microsoft.com/office/drawing/2014/main" id="{C50C8270-2AB1-4F2A-A176-1ED0315453A0}"/>
                  </a:ext>
                </a:extLst>
              </p:cNvPr>
              <p:cNvSpPr>
                <a:spLocks noChangeShapeType="1"/>
              </p:cNvSpPr>
              <p:nvPr/>
            </p:nvSpPr>
            <p:spPr bwMode="auto">
              <a:xfrm>
                <a:off x="3603"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01" name="Line 423">
                <a:extLst>
                  <a:ext uri="{FF2B5EF4-FFF2-40B4-BE49-F238E27FC236}">
                    <a16:creationId xmlns:a16="http://schemas.microsoft.com/office/drawing/2014/main" id="{2DAFF125-7F45-4D4C-AB65-DD7E19B7CD7E}"/>
                  </a:ext>
                </a:extLst>
              </p:cNvPr>
              <p:cNvSpPr>
                <a:spLocks noChangeShapeType="1"/>
              </p:cNvSpPr>
              <p:nvPr/>
            </p:nvSpPr>
            <p:spPr bwMode="auto">
              <a:xfrm>
                <a:off x="3960"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02" name="Rectangle 424">
                <a:extLst>
                  <a:ext uri="{FF2B5EF4-FFF2-40B4-BE49-F238E27FC236}">
                    <a16:creationId xmlns:a16="http://schemas.microsoft.com/office/drawing/2014/main" id="{F1E058BF-B410-47C6-84FB-402D77A6EA55}"/>
                  </a:ext>
                </a:extLst>
              </p:cNvPr>
              <p:cNvSpPr>
                <a:spLocks noChangeArrowheads="1"/>
              </p:cNvSpPr>
              <p:nvPr/>
            </p:nvSpPr>
            <p:spPr bwMode="auto">
              <a:xfrm>
                <a:off x="3603" y="289"/>
                <a:ext cx="353" cy="60"/>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dirty="0">
                  <a:latin typeface="+mn-lt"/>
                  <a:ea typeface="宋体" panose="02010600030101010101" pitchFamily="2" charset="-122"/>
                </a:endParaRPr>
              </a:p>
            </p:txBody>
          </p:sp>
          <p:sp>
            <p:nvSpPr>
              <p:cNvPr id="203" name="Oval 425">
                <a:extLst>
                  <a:ext uri="{FF2B5EF4-FFF2-40B4-BE49-F238E27FC236}">
                    <a16:creationId xmlns:a16="http://schemas.microsoft.com/office/drawing/2014/main" id="{CA1B5CA9-7CE7-48D0-A9CC-72DB76362192}"/>
                  </a:ext>
                </a:extLst>
              </p:cNvPr>
              <p:cNvSpPr>
                <a:spLocks noChangeArrowheads="1"/>
              </p:cNvSpPr>
              <p:nvPr/>
            </p:nvSpPr>
            <p:spPr bwMode="auto">
              <a:xfrm>
                <a:off x="3600" y="219"/>
                <a:ext cx="357" cy="114"/>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grpSp>
            <p:nvGrpSpPr>
              <p:cNvPr id="204" name="Group 426">
                <a:extLst>
                  <a:ext uri="{FF2B5EF4-FFF2-40B4-BE49-F238E27FC236}">
                    <a16:creationId xmlns:a16="http://schemas.microsoft.com/office/drawing/2014/main" id="{DCF600C3-CC30-4026-AEB4-EC1310A311E1}"/>
                  </a:ext>
                </a:extLst>
              </p:cNvPr>
              <p:cNvGrpSpPr>
                <a:grpSpLocks/>
              </p:cNvGrpSpPr>
              <p:nvPr/>
            </p:nvGrpSpPr>
            <p:grpSpPr bwMode="auto">
              <a:xfrm>
                <a:off x="3686" y="244"/>
                <a:ext cx="177" cy="66"/>
                <a:chOff x="2848" y="848"/>
                <a:chExt cx="140" cy="98"/>
              </a:xfrm>
            </p:grpSpPr>
            <p:sp>
              <p:nvSpPr>
                <p:cNvPr id="209" name="Line 427">
                  <a:extLst>
                    <a:ext uri="{FF2B5EF4-FFF2-40B4-BE49-F238E27FC236}">
                      <a16:creationId xmlns:a16="http://schemas.microsoft.com/office/drawing/2014/main" id="{DDA50399-29DE-489F-B82B-F902894D35B6}"/>
                    </a:ext>
                  </a:extLst>
                </p:cNvPr>
                <p:cNvSpPr>
                  <a:spLocks noChangeShapeType="1"/>
                </p:cNvSpPr>
                <p:nvPr/>
              </p:nvSpPr>
              <p:spPr bwMode="auto">
                <a:xfrm flipV="1">
                  <a:off x="2851" y="847"/>
                  <a:ext cx="48" cy="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10" name="Line 428">
                  <a:extLst>
                    <a:ext uri="{FF2B5EF4-FFF2-40B4-BE49-F238E27FC236}">
                      <a16:creationId xmlns:a16="http://schemas.microsoft.com/office/drawing/2014/main" id="{9F5B4636-33CC-40C4-B689-35EBD66E0622}"/>
                    </a:ext>
                  </a:extLst>
                </p:cNvPr>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11" name="Line 429">
                  <a:extLst>
                    <a:ext uri="{FF2B5EF4-FFF2-40B4-BE49-F238E27FC236}">
                      <a16:creationId xmlns:a16="http://schemas.microsoft.com/office/drawing/2014/main" id="{0FF3BDD4-8C07-4D5A-9FBA-0AD1E4C31174}"/>
                    </a:ext>
                  </a:extLst>
                </p:cNvPr>
                <p:cNvSpPr>
                  <a:spLocks noChangeShapeType="1"/>
                </p:cNvSpPr>
                <p:nvPr/>
              </p:nvSpPr>
              <p:spPr bwMode="auto">
                <a:xfrm>
                  <a:off x="2894" y="850"/>
                  <a:ext cx="53" cy="9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grpSp>
          <p:grpSp>
            <p:nvGrpSpPr>
              <p:cNvPr id="205" name="Group 430">
                <a:extLst>
                  <a:ext uri="{FF2B5EF4-FFF2-40B4-BE49-F238E27FC236}">
                    <a16:creationId xmlns:a16="http://schemas.microsoft.com/office/drawing/2014/main" id="{30167D50-B776-4C0B-B64C-8E07FADA91BF}"/>
                  </a:ext>
                </a:extLst>
              </p:cNvPr>
              <p:cNvGrpSpPr>
                <a:grpSpLocks/>
              </p:cNvGrpSpPr>
              <p:nvPr/>
            </p:nvGrpSpPr>
            <p:grpSpPr bwMode="auto">
              <a:xfrm flipV="1">
                <a:off x="3686" y="243"/>
                <a:ext cx="177" cy="66"/>
                <a:chOff x="2848" y="848"/>
                <a:chExt cx="140" cy="98"/>
              </a:xfrm>
            </p:grpSpPr>
            <p:sp>
              <p:nvSpPr>
                <p:cNvPr id="206" name="Line 431">
                  <a:extLst>
                    <a:ext uri="{FF2B5EF4-FFF2-40B4-BE49-F238E27FC236}">
                      <a16:creationId xmlns:a16="http://schemas.microsoft.com/office/drawing/2014/main" id="{935B8131-94B8-4613-8117-F5FC5BCF85F8}"/>
                    </a:ext>
                  </a:extLst>
                </p:cNvPr>
                <p:cNvSpPr>
                  <a:spLocks noChangeShapeType="1"/>
                </p:cNvSpPr>
                <p:nvPr/>
              </p:nvSpPr>
              <p:spPr bwMode="auto">
                <a:xfrm flipV="1">
                  <a:off x="2851" y="849"/>
                  <a:ext cx="48" cy="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07" name="Line 432">
                  <a:extLst>
                    <a:ext uri="{FF2B5EF4-FFF2-40B4-BE49-F238E27FC236}">
                      <a16:creationId xmlns:a16="http://schemas.microsoft.com/office/drawing/2014/main" id="{2E87AA61-9B7E-4DB0-87EF-235B33396CCB}"/>
                    </a:ext>
                  </a:extLst>
                </p:cNvPr>
                <p:cNvSpPr>
                  <a:spLocks noChangeShapeType="1"/>
                </p:cNvSpPr>
                <p:nvPr/>
              </p:nvSpPr>
              <p:spPr bwMode="auto">
                <a:xfrm>
                  <a:off x="2944" y="945"/>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08" name="Line 433">
                  <a:extLst>
                    <a:ext uri="{FF2B5EF4-FFF2-40B4-BE49-F238E27FC236}">
                      <a16:creationId xmlns:a16="http://schemas.microsoft.com/office/drawing/2014/main" id="{34113F6A-C3D3-40C6-9BDE-C2B304F3591F}"/>
                    </a:ext>
                  </a:extLst>
                </p:cNvPr>
                <p:cNvSpPr>
                  <a:spLocks noChangeShapeType="1"/>
                </p:cNvSpPr>
                <p:nvPr/>
              </p:nvSpPr>
              <p:spPr bwMode="auto">
                <a:xfrm>
                  <a:off x="2894" y="854"/>
                  <a:ext cx="53" cy="9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grpSp>
        </p:grpSp>
        <p:sp>
          <p:nvSpPr>
            <p:cNvPr id="50" name="Line 434">
              <a:extLst>
                <a:ext uri="{FF2B5EF4-FFF2-40B4-BE49-F238E27FC236}">
                  <a16:creationId xmlns:a16="http://schemas.microsoft.com/office/drawing/2014/main" id="{5CFD75B8-1017-47FD-BB27-705217FA649A}"/>
                </a:ext>
              </a:extLst>
            </p:cNvPr>
            <p:cNvSpPr>
              <a:spLocks noChangeShapeType="1"/>
            </p:cNvSpPr>
            <p:nvPr/>
          </p:nvSpPr>
          <p:spPr bwMode="auto">
            <a:xfrm flipV="1">
              <a:off x="4430" y="2757"/>
              <a:ext cx="143" cy="2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51" name="Line 435">
              <a:extLst>
                <a:ext uri="{FF2B5EF4-FFF2-40B4-BE49-F238E27FC236}">
                  <a16:creationId xmlns:a16="http://schemas.microsoft.com/office/drawing/2014/main" id="{41F9DDAC-0415-4E48-8672-56E1D8AB0B11}"/>
                </a:ext>
              </a:extLst>
            </p:cNvPr>
            <p:cNvSpPr>
              <a:spLocks noChangeShapeType="1"/>
            </p:cNvSpPr>
            <p:nvPr/>
          </p:nvSpPr>
          <p:spPr bwMode="auto">
            <a:xfrm>
              <a:off x="4508" y="2592"/>
              <a:ext cx="103" cy="7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52" name="Line 436">
              <a:extLst>
                <a:ext uri="{FF2B5EF4-FFF2-40B4-BE49-F238E27FC236}">
                  <a16:creationId xmlns:a16="http://schemas.microsoft.com/office/drawing/2014/main" id="{73CEA6FE-52E2-45A6-889B-45EF95C44876}"/>
                </a:ext>
              </a:extLst>
            </p:cNvPr>
            <p:cNvSpPr>
              <a:spLocks noChangeShapeType="1"/>
            </p:cNvSpPr>
            <p:nvPr/>
          </p:nvSpPr>
          <p:spPr bwMode="auto">
            <a:xfrm>
              <a:off x="4569" y="2542"/>
              <a:ext cx="17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53" name="Line 437">
              <a:extLst>
                <a:ext uri="{FF2B5EF4-FFF2-40B4-BE49-F238E27FC236}">
                  <a16:creationId xmlns:a16="http://schemas.microsoft.com/office/drawing/2014/main" id="{2B6E62EB-D6F9-4B45-B112-7409BCA4176A}"/>
                </a:ext>
              </a:extLst>
            </p:cNvPr>
            <p:cNvSpPr>
              <a:spLocks noChangeShapeType="1"/>
            </p:cNvSpPr>
            <p:nvPr/>
          </p:nvSpPr>
          <p:spPr bwMode="auto">
            <a:xfrm flipV="1">
              <a:off x="4718" y="2596"/>
              <a:ext cx="85" cy="6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54" name="Line 438">
              <a:extLst>
                <a:ext uri="{FF2B5EF4-FFF2-40B4-BE49-F238E27FC236}">
                  <a16:creationId xmlns:a16="http://schemas.microsoft.com/office/drawing/2014/main" id="{1C3A1E62-F49B-4BB1-AE35-A39236D912AF}"/>
                </a:ext>
              </a:extLst>
            </p:cNvPr>
            <p:cNvSpPr>
              <a:spLocks noChangeShapeType="1"/>
            </p:cNvSpPr>
            <p:nvPr/>
          </p:nvSpPr>
          <p:spPr bwMode="auto">
            <a:xfrm>
              <a:off x="3898" y="2546"/>
              <a:ext cx="42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grpSp>
          <p:nvGrpSpPr>
            <p:cNvPr id="55" name="Group 439">
              <a:extLst>
                <a:ext uri="{FF2B5EF4-FFF2-40B4-BE49-F238E27FC236}">
                  <a16:creationId xmlns:a16="http://schemas.microsoft.com/office/drawing/2014/main" id="{B3BC00D8-BB3B-4499-A0BE-94DF30E656C5}"/>
                </a:ext>
              </a:extLst>
            </p:cNvPr>
            <p:cNvGrpSpPr>
              <a:grpSpLocks/>
            </p:cNvGrpSpPr>
            <p:nvPr/>
          </p:nvGrpSpPr>
          <p:grpSpPr bwMode="auto">
            <a:xfrm>
              <a:off x="3424" y="2213"/>
              <a:ext cx="209" cy="224"/>
              <a:chOff x="2870" y="1518"/>
              <a:chExt cx="292" cy="320"/>
            </a:xfrm>
          </p:grpSpPr>
          <p:graphicFrame>
            <p:nvGraphicFramePr>
              <p:cNvPr id="197" name="Object 14">
                <a:extLst>
                  <a:ext uri="{FF2B5EF4-FFF2-40B4-BE49-F238E27FC236}">
                    <a16:creationId xmlns:a16="http://schemas.microsoft.com/office/drawing/2014/main" id="{8D4D5BE7-572D-40D8-B099-EFF21C848DA4}"/>
                  </a:ext>
                </a:extLst>
              </p:cNvPr>
              <p:cNvGraphicFramePr>
                <a:graphicFrameLocks noChangeAspect="1"/>
              </p:cNvGraphicFramePr>
              <p:nvPr userDrawn="1"/>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388581" name="Clip" r:id="rId14" imgW="826829" imgH="840406" progId="MS_ClipArt_Gallery.2">
                      <p:embed/>
                    </p:oleObj>
                  </mc:Choice>
                  <mc:Fallback>
                    <p:oleObj name="Clip" r:id="rId14" imgW="826829" imgH="840406" progId="MS_ClipArt_Gallery.2">
                      <p:embed/>
                      <p:pic>
                        <p:nvPicPr>
                          <p:cNvPr id="197" name="Object 14">
                            <a:extLst>
                              <a:ext uri="{FF2B5EF4-FFF2-40B4-BE49-F238E27FC236}">
                                <a16:creationId xmlns:a16="http://schemas.microsoft.com/office/drawing/2014/main" id="{8D4D5BE7-572D-40D8-B099-EFF21C848DA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8" name="Object 15">
                <a:extLst>
                  <a:ext uri="{FF2B5EF4-FFF2-40B4-BE49-F238E27FC236}">
                    <a16:creationId xmlns:a16="http://schemas.microsoft.com/office/drawing/2014/main" id="{7CB5FD24-99F2-412E-83A9-51588A6B16A3}"/>
                  </a:ext>
                </a:extLst>
              </p:cNvPr>
              <p:cNvGraphicFramePr>
                <a:graphicFrameLocks noChangeAspect="1"/>
              </p:cNvGraphicFramePr>
              <p:nvPr userDrawn="1"/>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388582" name="Clip" r:id="rId15" imgW="1268295" imgH="1199426" progId="MS_ClipArt_Gallery.2">
                      <p:embed/>
                    </p:oleObj>
                  </mc:Choice>
                  <mc:Fallback>
                    <p:oleObj name="Clip" r:id="rId15" imgW="1268295" imgH="1199426" progId="MS_ClipArt_Gallery.2">
                      <p:embed/>
                      <p:pic>
                        <p:nvPicPr>
                          <p:cNvPr id="198" name="Object 15">
                            <a:extLst>
                              <a:ext uri="{FF2B5EF4-FFF2-40B4-BE49-F238E27FC236}">
                                <a16:creationId xmlns:a16="http://schemas.microsoft.com/office/drawing/2014/main" id="{7CB5FD24-99F2-412E-83A9-51588A6B16A3}"/>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56" name="Group 442">
              <a:extLst>
                <a:ext uri="{FF2B5EF4-FFF2-40B4-BE49-F238E27FC236}">
                  <a16:creationId xmlns:a16="http://schemas.microsoft.com/office/drawing/2014/main" id="{2FE44FAB-27E5-49AE-B7D4-2BD6EB53CA49}"/>
                </a:ext>
              </a:extLst>
            </p:cNvPr>
            <p:cNvGrpSpPr>
              <a:grpSpLocks/>
            </p:cNvGrpSpPr>
            <p:nvPr/>
          </p:nvGrpSpPr>
          <p:grpSpPr bwMode="auto">
            <a:xfrm>
              <a:off x="3452" y="2445"/>
              <a:ext cx="139" cy="194"/>
              <a:chOff x="2556" y="2689"/>
              <a:chExt cx="183" cy="255"/>
            </a:xfrm>
          </p:grpSpPr>
          <p:pic>
            <p:nvPicPr>
              <p:cNvPr id="180" name="Picture 443" descr="31u_bnrz[1]">
                <a:extLst>
                  <a:ext uri="{FF2B5EF4-FFF2-40B4-BE49-F238E27FC236}">
                    <a16:creationId xmlns:a16="http://schemas.microsoft.com/office/drawing/2014/main" id="{793DA490-9C80-4029-92B7-60EA29790732}"/>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609" y="2770"/>
                <a:ext cx="121"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1" name="Freeform 444">
                <a:extLst>
                  <a:ext uri="{FF2B5EF4-FFF2-40B4-BE49-F238E27FC236}">
                    <a16:creationId xmlns:a16="http://schemas.microsoft.com/office/drawing/2014/main" id="{200D4307-5256-4704-8DAA-A3AFD1CD6E76}"/>
                  </a:ext>
                </a:extLst>
              </p:cNvPr>
              <p:cNvSpPr>
                <a:spLocks/>
              </p:cNvSpPr>
              <p:nvPr/>
            </p:nvSpPr>
            <p:spPr bwMode="auto">
              <a:xfrm>
                <a:off x="2605" y="2702"/>
                <a:ext cx="33" cy="39"/>
              </a:xfrm>
              <a:custGeom>
                <a:avLst/>
                <a:gdLst>
                  <a:gd name="T0" fmla="*/ 0 w 199"/>
                  <a:gd name="T1" fmla="*/ 0 h 232"/>
                  <a:gd name="T2" fmla="*/ 0 w 199"/>
                  <a:gd name="T3" fmla="*/ 0 h 232"/>
                  <a:gd name="T4" fmla="*/ 0 w 199"/>
                  <a:gd name="T5" fmla="*/ 0 h 232"/>
                  <a:gd name="T6" fmla="*/ 0 w 199"/>
                  <a:gd name="T7" fmla="*/ 0 h 232"/>
                  <a:gd name="T8" fmla="*/ 0 w 199"/>
                  <a:gd name="T9" fmla="*/ 0 h 232"/>
                  <a:gd name="T10" fmla="*/ 0 w 199"/>
                  <a:gd name="T11" fmla="*/ 0 h 232"/>
                  <a:gd name="T12" fmla="*/ 0 w 199"/>
                  <a:gd name="T13" fmla="*/ 0 h 232"/>
                  <a:gd name="T14" fmla="*/ 0 w 199"/>
                  <a:gd name="T15" fmla="*/ 0 h 232"/>
                  <a:gd name="T16" fmla="*/ 0 w 199"/>
                  <a:gd name="T17" fmla="*/ 0 h 232"/>
                  <a:gd name="T18" fmla="*/ 0 w 199"/>
                  <a:gd name="T19" fmla="*/ 0 h 232"/>
                  <a:gd name="T20" fmla="*/ 0 w 199"/>
                  <a:gd name="T21" fmla="*/ 0 h 232"/>
                  <a:gd name="T22" fmla="*/ 0 w 199"/>
                  <a:gd name="T23" fmla="*/ 0 h 232"/>
                  <a:gd name="T24" fmla="*/ 0 w 199"/>
                  <a:gd name="T25" fmla="*/ 0 h 232"/>
                  <a:gd name="T26" fmla="*/ 0 w 199"/>
                  <a:gd name="T27" fmla="*/ 0 h 232"/>
                  <a:gd name="T28" fmla="*/ 0 w 199"/>
                  <a:gd name="T29" fmla="*/ 0 h 232"/>
                  <a:gd name="T30" fmla="*/ 0 w 199"/>
                  <a:gd name="T31" fmla="*/ 0 h 232"/>
                  <a:gd name="T32" fmla="*/ 0 w 199"/>
                  <a:gd name="T33" fmla="*/ 0 h 232"/>
                  <a:gd name="T34" fmla="*/ 0 w 199"/>
                  <a:gd name="T35" fmla="*/ 0 h 232"/>
                  <a:gd name="T36" fmla="*/ 0 w 199"/>
                  <a:gd name="T37" fmla="*/ 0 h 232"/>
                  <a:gd name="T38" fmla="*/ 0 w 199"/>
                  <a:gd name="T39" fmla="*/ 0 h 232"/>
                  <a:gd name="T40" fmla="*/ 0 w 199"/>
                  <a:gd name="T41" fmla="*/ 0 h 232"/>
                  <a:gd name="T42" fmla="*/ 0 w 199"/>
                  <a:gd name="T43" fmla="*/ 0 h 232"/>
                  <a:gd name="T44" fmla="*/ 0 w 199"/>
                  <a:gd name="T45" fmla="*/ 0 h 232"/>
                  <a:gd name="T46" fmla="*/ 0 w 199"/>
                  <a:gd name="T47" fmla="*/ 0 h 232"/>
                  <a:gd name="T48" fmla="*/ 0 w 199"/>
                  <a:gd name="T49" fmla="*/ 0 h 232"/>
                  <a:gd name="T50" fmla="*/ 0 w 199"/>
                  <a:gd name="T51" fmla="*/ 0 h 232"/>
                  <a:gd name="T52" fmla="*/ 0 w 199"/>
                  <a:gd name="T53" fmla="*/ 0 h 232"/>
                  <a:gd name="T54" fmla="*/ 0 w 199"/>
                  <a:gd name="T55" fmla="*/ 0 h 232"/>
                  <a:gd name="T56" fmla="*/ 0 w 199"/>
                  <a:gd name="T57" fmla="*/ 0 h 232"/>
                  <a:gd name="T58" fmla="*/ 0 w 199"/>
                  <a:gd name="T59" fmla="*/ 0 h 232"/>
                  <a:gd name="T60" fmla="*/ 0 w 199"/>
                  <a:gd name="T61" fmla="*/ 0 h 232"/>
                  <a:gd name="T62" fmla="*/ 0 w 199"/>
                  <a:gd name="T63" fmla="*/ 0 h 232"/>
                  <a:gd name="T64" fmla="*/ 0 w 199"/>
                  <a:gd name="T65" fmla="*/ 0 h 232"/>
                  <a:gd name="T66" fmla="*/ 0 w 199"/>
                  <a:gd name="T67" fmla="*/ 0 h 232"/>
                  <a:gd name="T68" fmla="*/ 0 w 199"/>
                  <a:gd name="T69" fmla="*/ 0 h 232"/>
                  <a:gd name="T70" fmla="*/ 0 w 199"/>
                  <a:gd name="T71" fmla="*/ 0 h 232"/>
                  <a:gd name="T72" fmla="*/ 0 w 199"/>
                  <a:gd name="T73" fmla="*/ 0 h 232"/>
                  <a:gd name="T74" fmla="*/ 0 w 199"/>
                  <a:gd name="T75" fmla="*/ 0 h 232"/>
                  <a:gd name="T76" fmla="*/ 0 w 199"/>
                  <a:gd name="T77" fmla="*/ 0 h 232"/>
                  <a:gd name="T78" fmla="*/ 0 w 199"/>
                  <a:gd name="T79" fmla="*/ 0 h 232"/>
                  <a:gd name="T80" fmla="*/ 0 w 199"/>
                  <a:gd name="T81" fmla="*/ 0 h 232"/>
                  <a:gd name="T82" fmla="*/ 0 w 199"/>
                  <a:gd name="T83" fmla="*/ 0 h 232"/>
                  <a:gd name="T84" fmla="*/ 0 w 199"/>
                  <a:gd name="T85" fmla="*/ 0 h 232"/>
                  <a:gd name="T86" fmla="*/ 0 w 199"/>
                  <a:gd name="T87" fmla="*/ 0 h 232"/>
                  <a:gd name="T88" fmla="*/ 0 w 199"/>
                  <a:gd name="T89" fmla="*/ 0 h 232"/>
                  <a:gd name="T90" fmla="*/ 0 w 199"/>
                  <a:gd name="T91" fmla="*/ 0 h 232"/>
                  <a:gd name="T92" fmla="*/ 0 w 199"/>
                  <a:gd name="T93" fmla="*/ 0 h 232"/>
                  <a:gd name="T94" fmla="*/ 0 w 199"/>
                  <a:gd name="T95" fmla="*/ 0 h 232"/>
                  <a:gd name="T96" fmla="*/ 0 w 199"/>
                  <a:gd name="T97" fmla="*/ 0 h 23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9"/>
                  <a:gd name="T148" fmla="*/ 0 h 232"/>
                  <a:gd name="T149" fmla="*/ 199 w 199"/>
                  <a:gd name="T150" fmla="*/ 232 h 23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9" h="232">
                    <a:moveTo>
                      <a:pt x="70" y="29"/>
                    </a:moveTo>
                    <a:lnTo>
                      <a:pt x="55" y="39"/>
                    </a:lnTo>
                    <a:lnTo>
                      <a:pt x="42" y="50"/>
                    </a:lnTo>
                    <a:lnTo>
                      <a:pt x="30" y="63"/>
                    </a:lnTo>
                    <a:lnTo>
                      <a:pt x="20" y="77"/>
                    </a:lnTo>
                    <a:lnTo>
                      <a:pt x="12" y="91"/>
                    </a:lnTo>
                    <a:lnTo>
                      <a:pt x="6" y="108"/>
                    </a:lnTo>
                    <a:lnTo>
                      <a:pt x="2" y="125"/>
                    </a:lnTo>
                    <a:lnTo>
                      <a:pt x="0" y="142"/>
                    </a:lnTo>
                    <a:lnTo>
                      <a:pt x="2" y="166"/>
                    </a:lnTo>
                    <a:lnTo>
                      <a:pt x="12" y="186"/>
                    </a:lnTo>
                    <a:lnTo>
                      <a:pt x="26" y="203"/>
                    </a:lnTo>
                    <a:lnTo>
                      <a:pt x="45" y="216"/>
                    </a:lnTo>
                    <a:lnTo>
                      <a:pt x="66" y="226"/>
                    </a:lnTo>
                    <a:lnTo>
                      <a:pt x="88" y="230"/>
                    </a:lnTo>
                    <a:lnTo>
                      <a:pt x="111" y="232"/>
                    </a:lnTo>
                    <a:lnTo>
                      <a:pt x="134" y="228"/>
                    </a:lnTo>
                    <a:lnTo>
                      <a:pt x="138" y="228"/>
                    </a:lnTo>
                    <a:lnTo>
                      <a:pt x="143" y="226"/>
                    </a:lnTo>
                    <a:lnTo>
                      <a:pt x="147" y="222"/>
                    </a:lnTo>
                    <a:lnTo>
                      <a:pt x="148" y="218"/>
                    </a:lnTo>
                    <a:lnTo>
                      <a:pt x="145" y="212"/>
                    </a:lnTo>
                    <a:lnTo>
                      <a:pt x="141" y="207"/>
                    </a:lnTo>
                    <a:lnTo>
                      <a:pt x="135" y="203"/>
                    </a:lnTo>
                    <a:lnTo>
                      <a:pt x="129" y="201"/>
                    </a:lnTo>
                    <a:lnTo>
                      <a:pt x="117" y="197"/>
                    </a:lnTo>
                    <a:lnTo>
                      <a:pt x="105" y="195"/>
                    </a:lnTo>
                    <a:lnTo>
                      <a:pt x="94" y="193"/>
                    </a:lnTo>
                    <a:lnTo>
                      <a:pt x="83" y="190"/>
                    </a:lnTo>
                    <a:lnTo>
                      <a:pt x="73" y="187"/>
                    </a:lnTo>
                    <a:lnTo>
                      <a:pt x="62" y="182"/>
                    </a:lnTo>
                    <a:lnTo>
                      <a:pt x="53" y="176"/>
                    </a:lnTo>
                    <a:lnTo>
                      <a:pt x="43" y="167"/>
                    </a:lnTo>
                    <a:lnTo>
                      <a:pt x="40" y="128"/>
                    </a:lnTo>
                    <a:lnTo>
                      <a:pt x="49" y="96"/>
                    </a:lnTo>
                    <a:lnTo>
                      <a:pt x="68" y="71"/>
                    </a:lnTo>
                    <a:lnTo>
                      <a:pt x="94" y="50"/>
                    </a:lnTo>
                    <a:lnTo>
                      <a:pt x="122" y="34"/>
                    </a:lnTo>
                    <a:lnTo>
                      <a:pt x="151" y="21"/>
                    </a:lnTo>
                    <a:lnTo>
                      <a:pt x="178" y="12"/>
                    </a:lnTo>
                    <a:lnTo>
                      <a:pt x="199" y="4"/>
                    </a:lnTo>
                    <a:lnTo>
                      <a:pt x="186" y="1"/>
                    </a:lnTo>
                    <a:lnTo>
                      <a:pt x="172" y="0"/>
                    </a:lnTo>
                    <a:lnTo>
                      <a:pt x="156" y="2"/>
                    </a:lnTo>
                    <a:lnTo>
                      <a:pt x="138" y="4"/>
                    </a:lnTo>
                    <a:lnTo>
                      <a:pt x="121" y="10"/>
                    </a:lnTo>
                    <a:lnTo>
                      <a:pt x="103" y="16"/>
                    </a:lnTo>
                    <a:lnTo>
                      <a:pt x="86" y="23"/>
                    </a:lnTo>
                    <a:lnTo>
                      <a:pt x="70" y="2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182" name="Freeform 445">
                <a:extLst>
                  <a:ext uri="{FF2B5EF4-FFF2-40B4-BE49-F238E27FC236}">
                    <a16:creationId xmlns:a16="http://schemas.microsoft.com/office/drawing/2014/main" id="{135205D3-A212-4D12-8450-48C6E589821B}"/>
                  </a:ext>
                </a:extLst>
              </p:cNvPr>
              <p:cNvSpPr>
                <a:spLocks/>
              </p:cNvSpPr>
              <p:nvPr/>
            </p:nvSpPr>
            <p:spPr bwMode="auto">
              <a:xfrm>
                <a:off x="2661" y="2701"/>
                <a:ext cx="21" cy="30"/>
              </a:xfrm>
              <a:custGeom>
                <a:avLst/>
                <a:gdLst>
                  <a:gd name="T0" fmla="*/ 0 w 128"/>
                  <a:gd name="T1" fmla="*/ 0 h 180"/>
                  <a:gd name="T2" fmla="*/ 0 w 128"/>
                  <a:gd name="T3" fmla="*/ 0 h 180"/>
                  <a:gd name="T4" fmla="*/ 0 w 128"/>
                  <a:gd name="T5" fmla="*/ 0 h 180"/>
                  <a:gd name="T6" fmla="*/ 0 w 128"/>
                  <a:gd name="T7" fmla="*/ 0 h 180"/>
                  <a:gd name="T8" fmla="*/ 0 w 128"/>
                  <a:gd name="T9" fmla="*/ 0 h 180"/>
                  <a:gd name="T10" fmla="*/ 0 w 128"/>
                  <a:gd name="T11" fmla="*/ 0 h 180"/>
                  <a:gd name="T12" fmla="*/ 0 w 128"/>
                  <a:gd name="T13" fmla="*/ 0 h 180"/>
                  <a:gd name="T14" fmla="*/ 0 w 128"/>
                  <a:gd name="T15" fmla="*/ 0 h 180"/>
                  <a:gd name="T16" fmla="*/ 0 w 128"/>
                  <a:gd name="T17" fmla="*/ 0 h 180"/>
                  <a:gd name="T18" fmla="*/ 0 w 128"/>
                  <a:gd name="T19" fmla="*/ 0 h 180"/>
                  <a:gd name="T20" fmla="*/ 0 w 128"/>
                  <a:gd name="T21" fmla="*/ 0 h 180"/>
                  <a:gd name="T22" fmla="*/ 0 w 128"/>
                  <a:gd name="T23" fmla="*/ 0 h 180"/>
                  <a:gd name="T24" fmla="*/ 0 w 128"/>
                  <a:gd name="T25" fmla="*/ 0 h 180"/>
                  <a:gd name="T26" fmla="*/ 0 w 128"/>
                  <a:gd name="T27" fmla="*/ 0 h 180"/>
                  <a:gd name="T28" fmla="*/ 0 w 128"/>
                  <a:gd name="T29" fmla="*/ 0 h 180"/>
                  <a:gd name="T30" fmla="*/ 0 w 128"/>
                  <a:gd name="T31" fmla="*/ 0 h 180"/>
                  <a:gd name="T32" fmla="*/ 0 w 128"/>
                  <a:gd name="T33" fmla="*/ 0 h 180"/>
                  <a:gd name="T34" fmla="*/ 0 w 128"/>
                  <a:gd name="T35" fmla="*/ 0 h 180"/>
                  <a:gd name="T36" fmla="*/ 0 w 128"/>
                  <a:gd name="T37" fmla="*/ 0 h 180"/>
                  <a:gd name="T38" fmla="*/ 0 w 128"/>
                  <a:gd name="T39" fmla="*/ 0 h 180"/>
                  <a:gd name="T40" fmla="*/ 0 w 128"/>
                  <a:gd name="T41" fmla="*/ 0 h 180"/>
                  <a:gd name="T42" fmla="*/ 0 w 128"/>
                  <a:gd name="T43" fmla="*/ 0 h 180"/>
                  <a:gd name="T44" fmla="*/ 0 w 128"/>
                  <a:gd name="T45" fmla="*/ 0 h 180"/>
                  <a:gd name="T46" fmla="*/ 0 w 128"/>
                  <a:gd name="T47" fmla="*/ 0 h 180"/>
                  <a:gd name="T48" fmla="*/ 0 w 128"/>
                  <a:gd name="T49" fmla="*/ 0 h 180"/>
                  <a:gd name="T50" fmla="*/ 0 w 128"/>
                  <a:gd name="T51" fmla="*/ 0 h 180"/>
                  <a:gd name="T52" fmla="*/ 0 w 128"/>
                  <a:gd name="T53" fmla="*/ 0 h 180"/>
                  <a:gd name="T54" fmla="*/ 0 w 128"/>
                  <a:gd name="T55" fmla="*/ 0 h 180"/>
                  <a:gd name="T56" fmla="*/ 0 w 128"/>
                  <a:gd name="T57" fmla="*/ 0 h 180"/>
                  <a:gd name="T58" fmla="*/ 0 w 128"/>
                  <a:gd name="T59" fmla="*/ 0 h 180"/>
                  <a:gd name="T60" fmla="*/ 0 w 128"/>
                  <a:gd name="T61" fmla="*/ 0 h 180"/>
                  <a:gd name="T62" fmla="*/ 0 w 128"/>
                  <a:gd name="T63" fmla="*/ 0 h 180"/>
                  <a:gd name="T64" fmla="*/ 0 w 128"/>
                  <a:gd name="T65" fmla="*/ 0 h 180"/>
                  <a:gd name="T66" fmla="*/ 0 w 128"/>
                  <a:gd name="T67" fmla="*/ 0 h 180"/>
                  <a:gd name="T68" fmla="*/ 0 w 128"/>
                  <a:gd name="T69" fmla="*/ 0 h 180"/>
                  <a:gd name="T70" fmla="*/ 0 w 128"/>
                  <a:gd name="T71" fmla="*/ 0 h 180"/>
                  <a:gd name="T72" fmla="*/ 0 w 128"/>
                  <a:gd name="T73" fmla="*/ 0 h 180"/>
                  <a:gd name="T74" fmla="*/ 0 w 128"/>
                  <a:gd name="T75" fmla="*/ 0 h 180"/>
                  <a:gd name="T76" fmla="*/ 0 w 128"/>
                  <a:gd name="T77" fmla="*/ 0 h 180"/>
                  <a:gd name="T78" fmla="*/ 0 w 128"/>
                  <a:gd name="T79" fmla="*/ 0 h 180"/>
                  <a:gd name="T80" fmla="*/ 0 w 128"/>
                  <a:gd name="T81" fmla="*/ 0 h 18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8"/>
                  <a:gd name="T124" fmla="*/ 0 h 180"/>
                  <a:gd name="T125" fmla="*/ 128 w 128"/>
                  <a:gd name="T126" fmla="*/ 180 h 18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8" h="180">
                    <a:moveTo>
                      <a:pt x="108" y="59"/>
                    </a:moveTo>
                    <a:lnTo>
                      <a:pt x="113" y="77"/>
                    </a:lnTo>
                    <a:lnTo>
                      <a:pt x="111" y="94"/>
                    </a:lnTo>
                    <a:lnTo>
                      <a:pt x="103" y="108"/>
                    </a:lnTo>
                    <a:lnTo>
                      <a:pt x="91" y="121"/>
                    </a:lnTo>
                    <a:lnTo>
                      <a:pt x="77" y="132"/>
                    </a:lnTo>
                    <a:lnTo>
                      <a:pt x="61" y="144"/>
                    </a:lnTo>
                    <a:lnTo>
                      <a:pt x="45" y="154"/>
                    </a:lnTo>
                    <a:lnTo>
                      <a:pt x="30" y="164"/>
                    </a:lnTo>
                    <a:lnTo>
                      <a:pt x="28" y="168"/>
                    </a:lnTo>
                    <a:lnTo>
                      <a:pt x="27" y="170"/>
                    </a:lnTo>
                    <a:lnTo>
                      <a:pt x="27" y="174"/>
                    </a:lnTo>
                    <a:lnTo>
                      <a:pt x="28" y="177"/>
                    </a:lnTo>
                    <a:lnTo>
                      <a:pt x="32" y="179"/>
                    </a:lnTo>
                    <a:lnTo>
                      <a:pt x="35" y="180"/>
                    </a:lnTo>
                    <a:lnTo>
                      <a:pt x="37" y="180"/>
                    </a:lnTo>
                    <a:lnTo>
                      <a:pt x="41" y="179"/>
                    </a:lnTo>
                    <a:lnTo>
                      <a:pt x="60" y="169"/>
                    </a:lnTo>
                    <a:lnTo>
                      <a:pt x="77" y="158"/>
                    </a:lnTo>
                    <a:lnTo>
                      <a:pt x="94" y="145"/>
                    </a:lnTo>
                    <a:lnTo>
                      <a:pt x="109" y="130"/>
                    </a:lnTo>
                    <a:lnTo>
                      <a:pt x="120" y="114"/>
                    </a:lnTo>
                    <a:lnTo>
                      <a:pt x="127" y="95"/>
                    </a:lnTo>
                    <a:lnTo>
                      <a:pt x="128" y="76"/>
                    </a:lnTo>
                    <a:lnTo>
                      <a:pt x="123" y="55"/>
                    </a:lnTo>
                    <a:lnTo>
                      <a:pt x="113" y="39"/>
                    </a:lnTo>
                    <a:lnTo>
                      <a:pt x="97" y="25"/>
                    </a:lnTo>
                    <a:lnTo>
                      <a:pt x="79" y="15"/>
                    </a:lnTo>
                    <a:lnTo>
                      <a:pt x="57" y="7"/>
                    </a:lnTo>
                    <a:lnTo>
                      <a:pt x="36" y="2"/>
                    </a:lnTo>
                    <a:lnTo>
                      <a:pt x="19" y="0"/>
                    </a:lnTo>
                    <a:lnTo>
                      <a:pt x="6" y="0"/>
                    </a:lnTo>
                    <a:lnTo>
                      <a:pt x="0" y="4"/>
                    </a:lnTo>
                    <a:lnTo>
                      <a:pt x="14" y="9"/>
                    </a:lnTo>
                    <a:lnTo>
                      <a:pt x="29" y="14"/>
                    </a:lnTo>
                    <a:lnTo>
                      <a:pt x="46" y="19"/>
                    </a:lnTo>
                    <a:lnTo>
                      <a:pt x="61" y="23"/>
                    </a:lnTo>
                    <a:lnTo>
                      <a:pt x="76" y="29"/>
                    </a:lnTo>
                    <a:lnTo>
                      <a:pt x="89" y="37"/>
                    </a:lnTo>
                    <a:lnTo>
                      <a:pt x="100" y="46"/>
                    </a:lnTo>
                    <a:lnTo>
                      <a:pt x="108" y="5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183" name="Freeform 446">
                <a:extLst>
                  <a:ext uri="{FF2B5EF4-FFF2-40B4-BE49-F238E27FC236}">
                    <a16:creationId xmlns:a16="http://schemas.microsoft.com/office/drawing/2014/main" id="{F55D0CD6-E26B-41AD-8B91-B53EE759EB50}"/>
                  </a:ext>
                </a:extLst>
              </p:cNvPr>
              <p:cNvSpPr>
                <a:spLocks/>
              </p:cNvSpPr>
              <p:nvPr/>
            </p:nvSpPr>
            <p:spPr bwMode="auto">
              <a:xfrm>
                <a:off x="2584" y="2694"/>
                <a:ext cx="54" cy="63"/>
              </a:xfrm>
              <a:custGeom>
                <a:avLst/>
                <a:gdLst>
                  <a:gd name="T0" fmla="*/ 0 w 322"/>
                  <a:gd name="T1" fmla="*/ 0 h 378"/>
                  <a:gd name="T2" fmla="*/ 0 w 322"/>
                  <a:gd name="T3" fmla="*/ 0 h 378"/>
                  <a:gd name="T4" fmla="*/ 0 w 322"/>
                  <a:gd name="T5" fmla="*/ 0 h 378"/>
                  <a:gd name="T6" fmla="*/ 0 w 322"/>
                  <a:gd name="T7" fmla="*/ 0 h 378"/>
                  <a:gd name="T8" fmla="*/ 0 w 322"/>
                  <a:gd name="T9" fmla="*/ 0 h 378"/>
                  <a:gd name="T10" fmla="*/ 0 w 322"/>
                  <a:gd name="T11" fmla="*/ 0 h 378"/>
                  <a:gd name="T12" fmla="*/ 0 w 322"/>
                  <a:gd name="T13" fmla="*/ 0 h 378"/>
                  <a:gd name="T14" fmla="*/ 0 w 322"/>
                  <a:gd name="T15" fmla="*/ 0 h 378"/>
                  <a:gd name="T16" fmla="*/ 0 w 322"/>
                  <a:gd name="T17" fmla="*/ 0 h 378"/>
                  <a:gd name="T18" fmla="*/ 0 w 322"/>
                  <a:gd name="T19" fmla="*/ 0 h 378"/>
                  <a:gd name="T20" fmla="*/ 0 w 322"/>
                  <a:gd name="T21" fmla="*/ 0 h 378"/>
                  <a:gd name="T22" fmla="*/ 0 w 322"/>
                  <a:gd name="T23" fmla="*/ 0 h 378"/>
                  <a:gd name="T24" fmla="*/ 0 w 322"/>
                  <a:gd name="T25" fmla="*/ 0 h 378"/>
                  <a:gd name="T26" fmla="*/ 0 w 322"/>
                  <a:gd name="T27" fmla="*/ 0 h 378"/>
                  <a:gd name="T28" fmla="*/ 0 w 322"/>
                  <a:gd name="T29" fmla="*/ 0 h 378"/>
                  <a:gd name="T30" fmla="*/ 0 w 322"/>
                  <a:gd name="T31" fmla="*/ 0 h 378"/>
                  <a:gd name="T32" fmla="*/ 0 w 322"/>
                  <a:gd name="T33" fmla="*/ 0 h 378"/>
                  <a:gd name="T34" fmla="*/ 0 w 322"/>
                  <a:gd name="T35" fmla="*/ 0 h 378"/>
                  <a:gd name="T36" fmla="*/ 0 w 322"/>
                  <a:gd name="T37" fmla="*/ 0 h 378"/>
                  <a:gd name="T38" fmla="*/ 0 w 322"/>
                  <a:gd name="T39" fmla="*/ 0 h 378"/>
                  <a:gd name="T40" fmla="*/ 0 w 322"/>
                  <a:gd name="T41" fmla="*/ 0 h 378"/>
                  <a:gd name="T42" fmla="*/ 0 w 322"/>
                  <a:gd name="T43" fmla="*/ 0 h 378"/>
                  <a:gd name="T44" fmla="*/ 0 w 322"/>
                  <a:gd name="T45" fmla="*/ 0 h 378"/>
                  <a:gd name="T46" fmla="*/ 0 w 322"/>
                  <a:gd name="T47" fmla="*/ 0 h 378"/>
                  <a:gd name="T48" fmla="*/ 0 w 322"/>
                  <a:gd name="T49" fmla="*/ 0 h 378"/>
                  <a:gd name="T50" fmla="*/ 0 w 322"/>
                  <a:gd name="T51" fmla="*/ 0 h 378"/>
                  <a:gd name="T52" fmla="*/ 0 w 322"/>
                  <a:gd name="T53" fmla="*/ 0 h 378"/>
                  <a:gd name="T54" fmla="*/ 0 w 322"/>
                  <a:gd name="T55" fmla="*/ 0 h 378"/>
                  <a:gd name="T56" fmla="*/ 0 w 322"/>
                  <a:gd name="T57" fmla="*/ 0 h 378"/>
                  <a:gd name="T58" fmla="*/ 0 w 322"/>
                  <a:gd name="T59" fmla="*/ 0 h 378"/>
                  <a:gd name="T60" fmla="*/ 0 w 322"/>
                  <a:gd name="T61" fmla="*/ 0 h 378"/>
                  <a:gd name="T62" fmla="*/ 0 w 322"/>
                  <a:gd name="T63" fmla="*/ 0 h 378"/>
                  <a:gd name="T64" fmla="*/ 0 w 322"/>
                  <a:gd name="T65" fmla="*/ 0 h 378"/>
                  <a:gd name="T66" fmla="*/ 0 w 322"/>
                  <a:gd name="T67" fmla="*/ 0 h 378"/>
                  <a:gd name="T68" fmla="*/ 0 w 322"/>
                  <a:gd name="T69" fmla="*/ 0 h 378"/>
                  <a:gd name="T70" fmla="*/ 0 w 322"/>
                  <a:gd name="T71" fmla="*/ 0 h 378"/>
                  <a:gd name="T72" fmla="*/ 0 w 322"/>
                  <a:gd name="T73" fmla="*/ 0 h 378"/>
                  <a:gd name="T74" fmla="*/ 0 w 322"/>
                  <a:gd name="T75" fmla="*/ 0 h 378"/>
                  <a:gd name="T76" fmla="*/ 0 w 322"/>
                  <a:gd name="T77" fmla="*/ 0 h 378"/>
                  <a:gd name="T78" fmla="*/ 0 w 322"/>
                  <a:gd name="T79" fmla="*/ 0 h 378"/>
                  <a:gd name="T80" fmla="*/ 0 w 322"/>
                  <a:gd name="T81" fmla="*/ 0 h 378"/>
                  <a:gd name="T82" fmla="*/ 0 w 322"/>
                  <a:gd name="T83" fmla="*/ 0 h 378"/>
                  <a:gd name="T84" fmla="*/ 0 w 322"/>
                  <a:gd name="T85" fmla="*/ 0 h 378"/>
                  <a:gd name="T86" fmla="*/ 0 w 322"/>
                  <a:gd name="T87" fmla="*/ 0 h 3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2"/>
                  <a:gd name="T133" fmla="*/ 0 h 378"/>
                  <a:gd name="T134" fmla="*/ 322 w 322"/>
                  <a:gd name="T135" fmla="*/ 378 h 3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2" h="378">
                    <a:moveTo>
                      <a:pt x="125" y="49"/>
                    </a:moveTo>
                    <a:lnTo>
                      <a:pt x="100" y="70"/>
                    </a:lnTo>
                    <a:lnTo>
                      <a:pt x="76" y="90"/>
                    </a:lnTo>
                    <a:lnTo>
                      <a:pt x="53" y="115"/>
                    </a:lnTo>
                    <a:lnTo>
                      <a:pt x="34" y="140"/>
                    </a:lnTo>
                    <a:lnTo>
                      <a:pt x="17" y="166"/>
                    </a:lnTo>
                    <a:lnTo>
                      <a:pt x="5" y="195"/>
                    </a:lnTo>
                    <a:lnTo>
                      <a:pt x="0" y="226"/>
                    </a:lnTo>
                    <a:lnTo>
                      <a:pt x="1" y="258"/>
                    </a:lnTo>
                    <a:lnTo>
                      <a:pt x="3" y="266"/>
                    </a:lnTo>
                    <a:lnTo>
                      <a:pt x="5" y="275"/>
                    </a:lnTo>
                    <a:lnTo>
                      <a:pt x="9" y="282"/>
                    </a:lnTo>
                    <a:lnTo>
                      <a:pt x="14" y="290"/>
                    </a:lnTo>
                    <a:lnTo>
                      <a:pt x="19" y="297"/>
                    </a:lnTo>
                    <a:lnTo>
                      <a:pt x="26" y="304"/>
                    </a:lnTo>
                    <a:lnTo>
                      <a:pt x="32" y="310"/>
                    </a:lnTo>
                    <a:lnTo>
                      <a:pt x="41" y="314"/>
                    </a:lnTo>
                    <a:lnTo>
                      <a:pt x="56" y="324"/>
                    </a:lnTo>
                    <a:lnTo>
                      <a:pt x="71" y="332"/>
                    </a:lnTo>
                    <a:lnTo>
                      <a:pt x="86" y="338"/>
                    </a:lnTo>
                    <a:lnTo>
                      <a:pt x="103" y="344"/>
                    </a:lnTo>
                    <a:lnTo>
                      <a:pt x="119" y="350"/>
                    </a:lnTo>
                    <a:lnTo>
                      <a:pt x="136" y="355"/>
                    </a:lnTo>
                    <a:lnTo>
                      <a:pt x="152" y="359"/>
                    </a:lnTo>
                    <a:lnTo>
                      <a:pt x="168" y="363"/>
                    </a:lnTo>
                    <a:lnTo>
                      <a:pt x="186" y="366"/>
                    </a:lnTo>
                    <a:lnTo>
                      <a:pt x="202" y="368"/>
                    </a:lnTo>
                    <a:lnTo>
                      <a:pt x="220" y="371"/>
                    </a:lnTo>
                    <a:lnTo>
                      <a:pt x="238" y="373"/>
                    </a:lnTo>
                    <a:lnTo>
                      <a:pt x="254" y="374"/>
                    </a:lnTo>
                    <a:lnTo>
                      <a:pt x="272" y="375"/>
                    </a:lnTo>
                    <a:lnTo>
                      <a:pt x="289" y="376"/>
                    </a:lnTo>
                    <a:lnTo>
                      <a:pt x="306" y="378"/>
                    </a:lnTo>
                    <a:lnTo>
                      <a:pt x="311" y="378"/>
                    </a:lnTo>
                    <a:lnTo>
                      <a:pt x="316" y="375"/>
                    </a:lnTo>
                    <a:lnTo>
                      <a:pt x="320" y="371"/>
                    </a:lnTo>
                    <a:lnTo>
                      <a:pt x="322" y="366"/>
                    </a:lnTo>
                    <a:lnTo>
                      <a:pt x="322" y="360"/>
                    </a:lnTo>
                    <a:lnTo>
                      <a:pt x="320" y="356"/>
                    </a:lnTo>
                    <a:lnTo>
                      <a:pt x="315" y="352"/>
                    </a:lnTo>
                    <a:lnTo>
                      <a:pt x="309" y="350"/>
                    </a:lnTo>
                    <a:lnTo>
                      <a:pt x="294" y="347"/>
                    </a:lnTo>
                    <a:lnTo>
                      <a:pt x="279" y="344"/>
                    </a:lnTo>
                    <a:lnTo>
                      <a:pt x="263" y="341"/>
                    </a:lnTo>
                    <a:lnTo>
                      <a:pt x="247" y="338"/>
                    </a:lnTo>
                    <a:lnTo>
                      <a:pt x="232" y="336"/>
                    </a:lnTo>
                    <a:lnTo>
                      <a:pt x="216" y="334"/>
                    </a:lnTo>
                    <a:lnTo>
                      <a:pt x="200" y="332"/>
                    </a:lnTo>
                    <a:lnTo>
                      <a:pt x="185" y="328"/>
                    </a:lnTo>
                    <a:lnTo>
                      <a:pt x="170" y="326"/>
                    </a:lnTo>
                    <a:lnTo>
                      <a:pt x="154" y="322"/>
                    </a:lnTo>
                    <a:lnTo>
                      <a:pt x="139" y="318"/>
                    </a:lnTo>
                    <a:lnTo>
                      <a:pt x="124" y="314"/>
                    </a:lnTo>
                    <a:lnTo>
                      <a:pt x="110" y="309"/>
                    </a:lnTo>
                    <a:lnTo>
                      <a:pt x="94" y="303"/>
                    </a:lnTo>
                    <a:lnTo>
                      <a:pt x="80" y="297"/>
                    </a:lnTo>
                    <a:lnTo>
                      <a:pt x="66" y="289"/>
                    </a:lnTo>
                    <a:lnTo>
                      <a:pt x="55" y="281"/>
                    </a:lnTo>
                    <a:lnTo>
                      <a:pt x="45" y="271"/>
                    </a:lnTo>
                    <a:lnTo>
                      <a:pt x="38" y="259"/>
                    </a:lnTo>
                    <a:lnTo>
                      <a:pt x="35" y="245"/>
                    </a:lnTo>
                    <a:lnTo>
                      <a:pt x="34" y="232"/>
                    </a:lnTo>
                    <a:lnTo>
                      <a:pt x="35" y="216"/>
                    </a:lnTo>
                    <a:lnTo>
                      <a:pt x="38" y="200"/>
                    </a:lnTo>
                    <a:lnTo>
                      <a:pt x="43" y="187"/>
                    </a:lnTo>
                    <a:lnTo>
                      <a:pt x="51" y="170"/>
                    </a:lnTo>
                    <a:lnTo>
                      <a:pt x="60" y="152"/>
                    </a:lnTo>
                    <a:lnTo>
                      <a:pt x="71" y="137"/>
                    </a:lnTo>
                    <a:lnTo>
                      <a:pt x="83" y="124"/>
                    </a:lnTo>
                    <a:lnTo>
                      <a:pt x="94" y="110"/>
                    </a:lnTo>
                    <a:lnTo>
                      <a:pt x="107" y="96"/>
                    </a:lnTo>
                    <a:lnTo>
                      <a:pt x="123" y="82"/>
                    </a:lnTo>
                    <a:lnTo>
                      <a:pt x="138" y="69"/>
                    </a:lnTo>
                    <a:lnTo>
                      <a:pt x="153" y="57"/>
                    </a:lnTo>
                    <a:lnTo>
                      <a:pt x="173" y="47"/>
                    </a:lnTo>
                    <a:lnTo>
                      <a:pt x="195" y="38"/>
                    </a:lnTo>
                    <a:lnTo>
                      <a:pt x="218" y="28"/>
                    </a:lnTo>
                    <a:lnTo>
                      <a:pt x="238" y="20"/>
                    </a:lnTo>
                    <a:lnTo>
                      <a:pt x="254" y="13"/>
                    </a:lnTo>
                    <a:lnTo>
                      <a:pt x="264" y="7"/>
                    </a:lnTo>
                    <a:lnTo>
                      <a:pt x="268" y="2"/>
                    </a:lnTo>
                    <a:lnTo>
                      <a:pt x="256" y="0"/>
                    </a:lnTo>
                    <a:lnTo>
                      <a:pt x="240" y="1"/>
                    </a:lnTo>
                    <a:lnTo>
                      <a:pt x="221" y="4"/>
                    </a:lnTo>
                    <a:lnTo>
                      <a:pt x="201" y="10"/>
                    </a:lnTo>
                    <a:lnTo>
                      <a:pt x="180" y="18"/>
                    </a:lnTo>
                    <a:lnTo>
                      <a:pt x="160" y="27"/>
                    </a:lnTo>
                    <a:lnTo>
                      <a:pt x="141" y="38"/>
                    </a:lnTo>
                    <a:lnTo>
                      <a:pt x="125" y="4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184" name="Freeform 447">
                <a:extLst>
                  <a:ext uri="{FF2B5EF4-FFF2-40B4-BE49-F238E27FC236}">
                    <a16:creationId xmlns:a16="http://schemas.microsoft.com/office/drawing/2014/main" id="{B186B57C-FD58-44A7-8FC9-638D58CC0B47}"/>
                  </a:ext>
                </a:extLst>
              </p:cNvPr>
              <p:cNvSpPr>
                <a:spLocks/>
              </p:cNvSpPr>
              <p:nvPr/>
            </p:nvSpPr>
            <p:spPr bwMode="auto">
              <a:xfrm>
                <a:off x="2660" y="2692"/>
                <a:ext cx="47" cy="42"/>
              </a:xfrm>
              <a:custGeom>
                <a:avLst/>
                <a:gdLst>
                  <a:gd name="T0" fmla="*/ 0 w 283"/>
                  <a:gd name="T1" fmla="*/ 0 h 252"/>
                  <a:gd name="T2" fmla="*/ 0 w 283"/>
                  <a:gd name="T3" fmla="*/ 0 h 252"/>
                  <a:gd name="T4" fmla="*/ 0 w 283"/>
                  <a:gd name="T5" fmla="*/ 0 h 252"/>
                  <a:gd name="T6" fmla="*/ 0 w 283"/>
                  <a:gd name="T7" fmla="*/ 0 h 252"/>
                  <a:gd name="T8" fmla="*/ 0 w 283"/>
                  <a:gd name="T9" fmla="*/ 0 h 252"/>
                  <a:gd name="T10" fmla="*/ 0 w 283"/>
                  <a:gd name="T11" fmla="*/ 0 h 252"/>
                  <a:gd name="T12" fmla="*/ 0 w 283"/>
                  <a:gd name="T13" fmla="*/ 0 h 252"/>
                  <a:gd name="T14" fmla="*/ 0 w 283"/>
                  <a:gd name="T15" fmla="*/ 0 h 252"/>
                  <a:gd name="T16" fmla="*/ 0 w 283"/>
                  <a:gd name="T17" fmla="*/ 0 h 252"/>
                  <a:gd name="T18" fmla="*/ 0 w 283"/>
                  <a:gd name="T19" fmla="*/ 0 h 252"/>
                  <a:gd name="T20" fmla="*/ 0 w 283"/>
                  <a:gd name="T21" fmla="*/ 0 h 252"/>
                  <a:gd name="T22" fmla="*/ 0 w 283"/>
                  <a:gd name="T23" fmla="*/ 0 h 252"/>
                  <a:gd name="T24" fmla="*/ 0 w 283"/>
                  <a:gd name="T25" fmla="*/ 0 h 252"/>
                  <a:gd name="T26" fmla="*/ 0 w 283"/>
                  <a:gd name="T27" fmla="*/ 0 h 252"/>
                  <a:gd name="T28" fmla="*/ 0 w 283"/>
                  <a:gd name="T29" fmla="*/ 0 h 252"/>
                  <a:gd name="T30" fmla="*/ 0 w 283"/>
                  <a:gd name="T31" fmla="*/ 0 h 252"/>
                  <a:gd name="T32" fmla="*/ 0 w 283"/>
                  <a:gd name="T33" fmla="*/ 0 h 252"/>
                  <a:gd name="T34" fmla="*/ 0 w 283"/>
                  <a:gd name="T35" fmla="*/ 0 h 252"/>
                  <a:gd name="T36" fmla="*/ 0 w 283"/>
                  <a:gd name="T37" fmla="*/ 0 h 252"/>
                  <a:gd name="T38" fmla="*/ 0 w 283"/>
                  <a:gd name="T39" fmla="*/ 0 h 252"/>
                  <a:gd name="T40" fmla="*/ 0 w 283"/>
                  <a:gd name="T41" fmla="*/ 0 h 252"/>
                  <a:gd name="T42" fmla="*/ 0 w 283"/>
                  <a:gd name="T43" fmla="*/ 0 h 252"/>
                  <a:gd name="T44" fmla="*/ 0 w 283"/>
                  <a:gd name="T45" fmla="*/ 0 h 252"/>
                  <a:gd name="T46" fmla="*/ 0 w 283"/>
                  <a:gd name="T47" fmla="*/ 0 h 252"/>
                  <a:gd name="T48" fmla="*/ 0 w 283"/>
                  <a:gd name="T49" fmla="*/ 0 h 252"/>
                  <a:gd name="T50" fmla="*/ 0 w 283"/>
                  <a:gd name="T51" fmla="*/ 0 h 252"/>
                  <a:gd name="T52" fmla="*/ 0 w 283"/>
                  <a:gd name="T53" fmla="*/ 0 h 252"/>
                  <a:gd name="T54" fmla="*/ 0 w 283"/>
                  <a:gd name="T55" fmla="*/ 0 h 252"/>
                  <a:gd name="T56" fmla="*/ 0 w 283"/>
                  <a:gd name="T57" fmla="*/ 0 h 252"/>
                  <a:gd name="T58" fmla="*/ 0 w 283"/>
                  <a:gd name="T59" fmla="*/ 0 h 252"/>
                  <a:gd name="T60" fmla="*/ 0 w 283"/>
                  <a:gd name="T61" fmla="*/ 0 h 252"/>
                  <a:gd name="T62" fmla="*/ 0 w 283"/>
                  <a:gd name="T63" fmla="*/ 0 h 252"/>
                  <a:gd name="T64" fmla="*/ 0 w 283"/>
                  <a:gd name="T65" fmla="*/ 0 h 252"/>
                  <a:gd name="T66" fmla="*/ 0 w 283"/>
                  <a:gd name="T67" fmla="*/ 0 h 252"/>
                  <a:gd name="T68" fmla="*/ 0 w 283"/>
                  <a:gd name="T69" fmla="*/ 0 h 252"/>
                  <a:gd name="T70" fmla="*/ 0 w 283"/>
                  <a:gd name="T71" fmla="*/ 0 h 252"/>
                  <a:gd name="T72" fmla="*/ 0 w 283"/>
                  <a:gd name="T73" fmla="*/ 0 h 252"/>
                  <a:gd name="T74" fmla="*/ 0 w 283"/>
                  <a:gd name="T75" fmla="*/ 0 h 252"/>
                  <a:gd name="T76" fmla="*/ 0 w 283"/>
                  <a:gd name="T77" fmla="*/ 0 h 252"/>
                  <a:gd name="T78" fmla="*/ 0 w 283"/>
                  <a:gd name="T79" fmla="*/ 0 h 252"/>
                  <a:gd name="T80" fmla="*/ 0 w 283"/>
                  <a:gd name="T81" fmla="*/ 0 h 252"/>
                  <a:gd name="T82" fmla="*/ 0 w 283"/>
                  <a:gd name="T83" fmla="*/ 0 h 252"/>
                  <a:gd name="T84" fmla="*/ 0 w 283"/>
                  <a:gd name="T85" fmla="*/ 0 h 252"/>
                  <a:gd name="T86" fmla="*/ 0 w 283"/>
                  <a:gd name="T87" fmla="*/ 0 h 252"/>
                  <a:gd name="T88" fmla="*/ 0 w 283"/>
                  <a:gd name="T89" fmla="*/ 0 h 252"/>
                  <a:gd name="T90" fmla="*/ 0 w 283"/>
                  <a:gd name="T91" fmla="*/ 0 h 252"/>
                  <a:gd name="T92" fmla="*/ 0 w 283"/>
                  <a:gd name="T93" fmla="*/ 0 h 252"/>
                  <a:gd name="T94" fmla="*/ 0 w 283"/>
                  <a:gd name="T95" fmla="*/ 0 h 252"/>
                  <a:gd name="T96" fmla="*/ 0 w 283"/>
                  <a:gd name="T97" fmla="*/ 0 h 252"/>
                  <a:gd name="T98" fmla="*/ 0 w 283"/>
                  <a:gd name="T99" fmla="*/ 0 h 252"/>
                  <a:gd name="T100" fmla="*/ 0 w 283"/>
                  <a:gd name="T101" fmla="*/ 0 h 252"/>
                  <a:gd name="T102" fmla="*/ 0 w 283"/>
                  <a:gd name="T103" fmla="*/ 0 h 252"/>
                  <a:gd name="T104" fmla="*/ 0 w 283"/>
                  <a:gd name="T105" fmla="*/ 0 h 252"/>
                  <a:gd name="T106" fmla="*/ 0 w 283"/>
                  <a:gd name="T107" fmla="*/ 0 h 252"/>
                  <a:gd name="T108" fmla="*/ 0 w 283"/>
                  <a:gd name="T109" fmla="*/ 0 h 252"/>
                  <a:gd name="T110" fmla="*/ 0 w 283"/>
                  <a:gd name="T111" fmla="*/ 0 h 252"/>
                  <a:gd name="T112" fmla="*/ 0 w 283"/>
                  <a:gd name="T113" fmla="*/ 0 h 252"/>
                  <a:gd name="T114" fmla="*/ 0 w 283"/>
                  <a:gd name="T115" fmla="*/ 0 h 252"/>
                  <a:gd name="T116" fmla="*/ 0 w 283"/>
                  <a:gd name="T117" fmla="*/ 0 h 252"/>
                  <a:gd name="T118" fmla="*/ 0 w 283"/>
                  <a:gd name="T119" fmla="*/ 0 h 252"/>
                  <a:gd name="T120" fmla="*/ 0 w 283"/>
                  <a:gd name="T121" fmla="*/ 0 h 25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83"/>
                  <a:gd name="T184" fmla="*/ 0 h 252"/>
                  <a:gd name="T185" fmla="*/ 283 w 283"/>
                  <a:gd name="T186" fmla="*/ 252 h 25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83" h="252">
                    <a:moveTo>
                      <a:pt x="235" y="77"/>
                    </a:moveTo>
                    <a:lnTo>
                      <a:pt x="248" y="91"/>
                    </a:lnTo>
                    <a:lnTo>
                      <a:pt x="256" y="107"/>
                    </a:lnTo>
                    <a:lnTo>
                      <a:pt x="259" y="124"/>
                    </a:lnTo>
                    <a:lnTo>
                      <a:pt x="259" y="142"/>
                    </a:lnTo>
                    <a:lnTo>
                      <a:pt x="257" y="157"/>
                    </a:lnTo>
                    <a:lnTo>
                      <a:pt x="252" y="170"/>
                    </a:lnTo>
                    <a:lnTo>
                      <a:pt x="244" y="183"/>
                    </a:lnTo>
                    <a:lnTo>
                      <a:pt x="236" y="193"/>
                    </a:lnTo>
                    <a:lnTo>
                      <a:pt x="225" y="204"/>
                    </a:lnTo>
                    <a:lnTo>
                      <a:pt x="215" y="214"/>
                    </a:lnTo>
                    <a:lnTo>
                      <a:pt x="204" y="224"/>
                    </a:lnTo>
                    <a:lnTo>
                      <a:pt x="194" y="234"/>
                    </a:lnTo>
                    <a:lnTo>
                      <a:pt x="191" y="238"/>
                    </a:lnTo>
                    <a:lnTo>
                      <a:pt x="191" y="241"/>
                    </a:lnTo>
                    <a:lnTo>
                      <a:pt x="191" y="245"/>
                    </a:lnTo>
                    <a:lnTo>
                      <a:pt x="194" y="248"/>
                    </a:lnTo>
                    <a:lnTo>
                      <a:pt x="197" y="250"/>
                    </a:lnTo>
                    <a:lnTo>
                      <a:pt x="202" y="252"/>
                    </a:lnTo>
                    <a:lnTo>
                      <a:pt x="205" y="250"/>
                    </a:lnTo>
                    <a:lnTo>
                      <a:pt x="209" y="248"/>
                    </a:lnTo>
                    <a:lnTo>
                      <a:pt x="232" y="233"/>
                    </a:lnTo>
                    <a:lnTo>
                      <a:pt x="252" y="214"/>
                    </a:lnTo>
                    <a:lnTo>
                      <a:pt x="268" y="192"/>
                    </a:lnTo>
                    <a:lnTo>
                      <a:pt x="278" y="167"/>
                    </a:lnTo>
                    <a:lnTo>
                      <a:pt x="283" y="141"/>
                    </a:lnTo>
                    <a:lnTo>
                      <a:pt x="280" y="115"/>
                    </a:lnTo>
                    <a:lnTo>
                      <a:pt x="271" y="91"/>
                    </a:lnTo>
                    <a:lnTo>
                      <a:pt x="252" y="69"/>
                    </a:lnTo>
                    <a:lnTo>
                      <a:pt x="238" y="57"/>
                    </a:lnTo>
                    <a:lnTo>
                      <a:pt x="222" y="48"/>
                    </a:lnTo>
                    <a:lnTo>
                      <a:pt x="204" y="39"/>
                    </a:lnTo>
                    <a:lnTo>
                      <a:pt x="184" y="31"/>
                    </a:lnTo>
                    <a:lnTo>
                      <a:pt x="164" y="23"/>
                    </a:lnTo>
                    <a:lnTo>
                      <a:pt x="144" y="17"/>
                    </a:lnTo>
                    <a:lnTo>
                      <a:pt x="123" y="13"/>
                    </a:lnTo>
                    <a:lnTo>
                      <a:pt x="103" y="8"/>
                    </a:lnTo>
                    <a:lnTo>
                      <a:pt x="83" y="5"/>
                    </a:lnTo>
                    <a:lnTo>
                      <a:pt x="66" y="2"/>
                    </a:lnTo>
                    <a:lnTo>
                      <a:pt x="48" y="0"/>
                    </a:lnTo>
                    <a:lnTo>
                      <a:pt x="34" y="0"/>
                    </a:lnTo>
                    <a:lnTo>
                      <a:pt x="21" y="0"/>
                    </a:lnTo>
                    <a:lnTo>
                      <a:pt x="11" y="0"/>
                    </a:lnTo>
                    <a:lnTo>
                      <a:pt x="4" y="2"/>
                    </a:lnTo>
                    <a:lnTo>
                      <a:pt x="0" y="5"/>
                    </a:lnTo>
                    <a:lnTo>
                      <a:pt x="12" y="7"/>
                    </a:lnTo>
                    <a:lnTo>
                      <a:pt x="24" y="8"/>
                    </a:lnTo>
                    <a:lnTo>
                      <a:pt x="38" y="10"/>
                    </a:lnTo>
                    <a:lnTo>
                      <a:pt x="52" y="13"/>
                    </a:lnTo>
                    <a:lnTo>
                      <a:pt x="66" y="16"/>
                    </a:lnTo>
                    <a:lnTo>
                      <a:pt x="82" y="18"/>
                    </a:lnTo>
                    <a:lnTo>
                      <a:pt x="98" y="22"/>
                    </a:lnTo>
                    <a:lnTo>
                      <a:pt x="114" y="25"/>
                    </a:lnTo>
                    <a:lnTo>
                      <a:pt x="129" y="30"/>
                    </a:lnTo>
                    <a:lnTo>
                      <a:pt x="146" y="34"/>
                    </a:lnTo>
                    <a:lnTo>
                      <a:pt x="162" y="39"/>
                    </a:lnTo>
                    <a:lnTo>
                      <a:pt x="177" y="45"/>
                    </a:lnTo>
                    <a:lnTo>
                      <a:pt x="193" y="52"/>
                    </a:lnTo>
                    <a:lnTo>
                      <a:pt x="208" y="60"/>
                    </a:lnTo>
                    <a:lnTo>
                      <a:pt x="222" y="68"/>
                    </a:lnTo>
                    <a:lnTo>
                      <a:pt x="235" y="77"/>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185" name="Freeform 448">
                <a:extLst>
                  <a:ext uri="{FF2B5EF4-FFF2-40B4-BE49-F238E27FC236}">
                    <a16:creationId xmlns:a16="http://schemas.microsoft.com/office/drawing/2014/main" id="{4589A843-75C0-4B53-9D7E-C15FF28BF1E0}"/>
                  </a:ext>
                </a:extLst>
              </p:cNvPr>
              <p:cNvSpPr>
                <a:spLocks/>
              </p:cNvSpPr>
              <p:nvPr/>
            </p:nvSpPr>
            <p:spPr bwMode="auto">
              <a:xfrm>
                <a:off x="2564" y="2711"/>
                <a:ext cx="20" cy="38"/>
              </a:xfrm>
              <a:custGeom>
                <a:avLst/>
                <a:gdLst>
                  <a:gd name="T0" fmla="*/ 0 w 114"/>
                  <a:gd name="T1" fmla="*/ 0 h 238"/>
                  <a:gd name="T2" fmla="*/ 0 w 114"/>
                  <a:gd name="T3" fmla="*/ 0 h 238"/>
                  <a:gd name="T4" fmla="*/ 0 w 114"/>
                  <a:gd name="T5" fmla="*/ 0 h 238"/>
                  <a:gd name="T6" fmla="*/ 0 w 114"/>
                  <a:gd name="T7" fmla="*/ 0 h 238"/>
                  <a:gd name="T8" fmla="*/ 0 w 114"/>
                  <a:gd name="T9" fmla="*/ 0 h 238"/>
                  <a:gd name="T10" fmla="*/ 0 w 114"/>
                  <a:gd name="T11" fmla="*/ 0 h 238"/>
                  <a:gd name="T12" fmla="*/ 0 w 114"/>
                  <a:gd name="T13" fmla="*/ 0 h 238"/>
                  <a:gd name="T14" fmla="*/ 0 w 114"/>
                  <a:gd name="T15" fmla="*/ 0 h 238"/>
                  <a:gd name="T16" fmla="*/ 0 w 114"/>
                  <a:gd name="T17" fmla="*/ 0 h 238"/>
                  <a:gd name="T18" fmla="*/ 0 w 114"/>
                  <a:gd name="T19" fmla="*/ 0 h 238"/>
                  <a:gd name="T20" fmla="*/ 0 w 114"/>
                  <a:gd name="T21" fmla="*/ 0 h 238"/>
                  <a:gd name="T22" fmla="*/ 0 w 114"/>
                  <a:gd name="T23" fmla="*/ 0 h 238"/>
                  <a:gd name="T24" fmla="*/ 0 w 114"/>
                  <a:gd name="T25" fmla="*/ 0 h 238"/>
                  <a:gd name="T26" fmla="*/ 0 w 114"/>
                  <a:gd name="T27" fmla="*/ 0 h 238"/>
                  <a:gd name="T28" fmla="*/ 0 w 114"/>
                  <a:gd name="T29" fmla="*/ 0 h 238"/>
                  <a:gd name="T30" fmla="*/ 0 w 114"/>
                  <a:gd name="T31" fmla="*/ 0 h 238"/>
                  <a:gd name="T32" fmla="*/ 0 w 114"/>
                  <a:gd name="T33" fmla="*/ 0 h 238"/>
                  <a:gd name="T34" fmla="*/ 0 w 114"/>
                  <a:gd name="T35" fmla="*/ 0 h 238"/>
                  <a:gd name="T36" fmla="*/ 0 w 114"/>
                  <a:gd name="T37" fmla="*/ 0 h 238"/>
                  <a:gd name="T38" fmla="*/ 0 w 114"/>
                  <a:gd name="T39" fmla="*/ 0 h 238"/>
                  <a:gd name="T40" fmla="*/ 0 w 114"/>
                  <a:gd name="T41" fmla="*/ 0 h 238"/>
                  <a:gd name="T42" fmla="*/ 0 w 114"/>
                  <a:gd name="T43" fmla="*/ 0 h 238"/>
                  <a:gd name="T44" fmla="*/ 0 w 114"/>
                  <a:gd name="T45" fmla="*/ 0 h 238"/>
                  <a:gd name="T46" fmla="*/ 0 w 114"/>
                  <a:gd name="T47" fmla="*/ 0 h 238"/>
                  <a:gd name="T48" fmla="*/ 0 w 114"/>
                  <a:gd name="T49" fmla="*/ 0 h 238"/>
                  <a:gd name="T50" fmla="*/ 0 w 114"/>
                  <a:gd name="T51" fmla="*/ 0 h 238"/>
                  <a:gd name="T52" fmla="*/ 0 w 114"/>
                  <a:gd name="T53" fmla="*/ 0 h 238"/>
                  <a:gd name="T54" fmla="*/ 0 w 114"/>
                  <a:gd name="T55" fmla="*/ 0 h 238"/>
                  <a:gd name="T56" fmla="*/ 0 w 114"/>
                  <a:gd name="T57" fmla="*/ 0 h 238"/>
                  <a:gd name="T58" fmla="*/ 0 w 114"/>
                  <a:gd name="T59" fmla="*/ 0 h 238"/>
                  <a:gd name="T60" fmla="*/ 0 w 114"/>
                  <a:gd name="T61" fmla="*/ 0 h 238"/>
                  <a:gd name="T62" fmla="*/ 0 w 114"/>
                  <a:gd name="T63" fmla="*/ 0 h 238"/>
                  <a:gd name="T64" fmla="*/ 0 w 114"/>
                  <a:gd name="T65" fmla="*/ 0 h 238"/>
                  <a:gd name="T66" fmla="*/ 0 w 114"/>
                  <a:gd name="T67" fmla="*/ 0 h 238"/>
                  <a:gd name="T68" fmla="*/ 0 w 114"/>
                  <a:gd name="T69" fmla="*/ 0 h 238"/>
                  <a:gd name="T70" fmla="*/ 0 w 114"/>
                  <a:gd name="T71" fmla="*/ 0 h 238"/>
                  <a:gd name="T72" fmla="*/ 0 w 114"/>
                  <a:gd name="T73" fmla="*/ 0 h 238"/>
                  <a:gd name="T74" fmla="*/ 0 w 114"/>
                  <a:gd name="T75" fmla="*/ 0 h 238"/>
                  <a:gd name="T76" fmla="*/ 0 w 114"/>
                  <a:gd name="T77" fmla="*/ 0 h 238"/>
                  <a:gd name="T78" fmla="*/ 0 w 114"/>
                  <a:gd name="T79" fmla="*/ 0 h 238"/>
                  <a:gd name="T80" fmla="*/ 0 w 114"/>
                  <a:gd name="T81" fmla="*/ 0 h 23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4"/>
                  <a:gd name="T124" fmla="*/ 0 h 238"/>
                  <a:gd name="T125" fmla="*/ 114 w 114"/>
                  <a:gd name="T126" fmla="*/ 238 h 23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4" h="238">
                    <a:moveTo>
                      <a:pt x="0" y="130"/>
                    </a:moveTo>
                    <a:lnTo>
                      <a:pt x="0" y="149"/>
                    </a:lnTo>
                    <a:lnTo>
                      <a:pt x="4" y="168"/>
                    </a:lnTo>
                    <a:lnTo>
                      <a:pt x="12" y="185"/>
                    </a:lnTo>
                    <a:lnTo>
                      <a:pt x="24" y="200"/>
                    </a:lnTo>
                    <a:lnTo>
                      <a:pt x="38" y="213"/>
                    </a:lnTo>
                    <a:lnTo>
                      <a:pt x="55" y="224"/>
                    </a:lnTo>
                    <a:lnTo>
                      <a:pt x="73" y="232"/>
                    </a:lnTo>
                    <a:lnTo>
                      <a:pt x="92" y="237"/>
                    </a:lnTo>
                    <a:lnTo>
                      <a:pt x="98" y="238"/>
                    </a:lnTo>
                    <a:lnTo>
                      <a:pt x="104" y="235"/>
                    </a:lnTo>
                    <a:lnTo>
                      <a:pt x="109" y="232"/>
                    </a:lnTo>
                    <a:lnTo>
                      <a:pt x="111" y="227"/>
                    </a:lnTo>
                    <a:lnTo>
                      <a:pt x="111" y="222"/>
                    </a:lnTo>
                    <a:lnTo>
                      <a:pt x="110" y="216"/>
                    </a:lnTo>
                    <a:lnTo>
                      <a:pt x="106" y="211"/>
                    </a:lnTo>
                    <a:lnTo>
                      <a:pt x="100" y="209"/>
                    </a:lnTo>
                    <a:lnTo>
                      <a:pt x="82" y="202"/>
                    </a:lnTo>
                    <a:lnTo>
                      <a:pt x="64" y="193"/>
                    </a:lnTo>
                    <a:lnTo>
                      <a:pt x="50" y="180"/>
                    </a:lnTo>
                    <a:lnTo>
                      <a:pt x="39" y="167"/>
                    </a:lnTo>
                    <a:lnTo>
                      <a:pt x="32" y="149"/>
                    </a:lnTo>
                    <a:lnTo>
                      <a:pt x="29" y="131"/>
                    </a:lnTo>
                    <a:lnTo>
                      <a:pt x="29" y="111"/>
                    </a:lnTo>
                    <a:lnTo>
                      <a:pt x="35" y="91"/>
                    </a:lnTo>
                    <a:lnTo>
                      <a:pt x="42" y="76"/>
                    </a:lnTo>
                    <a:lnTo>
                      <a:pt x="51" y="62"/>
                    </a:lnTo>
                    <a:lnTo>
                      <a:pt x="62" y="49"/>
                    </a:lnTo>
                    <a:lnTo>
                      <a:pt x="73" y="38"/>
                    </a:lnTo>
                    <a:lnTo>
                      <a:pt x="84" y="28"/>
                    </a:lnTo>
                    <a:lnTo>
                      <a:pt x="96" y="18"/>
                    </a:lnTo>
                    <a:lnTo>
                      <a:pt x="106" y="9"/>
                    </a:lnTo>
                    <a:lnTo>
                      <a:pt x="114" y="1"/>
                    </a:lnTo>
                    <a:lnTo>
                      <a:pt x="106" y="0"/>
                    </a:lnTo>
                    <a:lnTo>
                      <a:pt x="93" y="6"/>
                    </a:lnTo>
                    <a:lnTo>
                      <a:pt x="76" y="18"/>
                    </a:lnTo>
                    <a:lnTo>
                      <a:pt x="56" y="36"/>
                    </a:lnTo>
                    <a:lnTo>
                      <a:pt x="37" y="57"/>
                    </a:lnTo>
                    <a:lnTo>
                      <a:pt x="20" y="80"/>
                    </a:lnTo>
                    <a:lnTo>
                      <a:pt x="7" y="106"/>
                    </a:lnTo>
                    <a:lnTo>
                      <a:pt x="0" y="130"/>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186" name="Freeform 449">
                <a:extLst>
                  <a:ext uri="{FF2B5EF4-FFF2-40B4-BE49-F238E27FC236}">
                    <a16:creationId xmlns:a16="http://schemas.microsoft.com/office/drawing/2014/main" id="{4656A6C6-E1FF-45E4-964A-373E946C0F52}"/>
                  </a:ext>
                </a:extLst>
              </p:cNvPr>
              <p:cNvSpPr>
                <a:spLocks/>
              </p:cNvSpPr>
              <p:nvPr/>
            </p:nvSpPr>
            <p:spPr bwMode="auto">
              <a:xfrm>
                <a:off x="2698" y="2689"/>
                <a:ext cx="41" cy="53"/>
              </a:xfrm>
              <a:custGeom>
                <a:avLst/>
                <a:gdLst>
                  <a:gd name="T0" fmla="*/ 0 w 246"/>
                  <a:gd name="T1" fmla="*/ 0 h 310"/>
                  <a:gd name="T2" fmla="*/ 0 w 246"/>
                  <a:gd name="T3" fmla="*/ 0 h 310"/>
                  <a:gd name="T4" fmla="*/ 0 w 246"/>
                  <a:gd name="T5" fmla="*/ 0 h 310"/>
                  <a:gd name="T6" fmla="*/ 0 w 246"/>
                  <a:gd name="T7" fmla="*/ 0 h 310"/>
                  <a:gd name="T8" fmla="*/ 0 w 246"/>
                  <a:gd name="T9" fmla="*/ 0 h 310"/>
                  <a:gd name="T10" fmla="*/ 0 w 246"/>
                  <a:gd name="T11" fmla="*/ 0 h 310"/>
                  <a:gd name="T12" fmla="*/ 0 w 246"/>
                  <a:gd name="T13" fmla="*/ 0 h 310"/>
                  <a:gd name="T14" fmla="*/ 0 w 246"/>
                  <a:gd name="T15" fmla="*/ 0 h 310"/>
                  <a:gd name="T16" fmla="*/ 0 w 246"/>
                  <a:gd name="T17" fmla="*/ 0 h 310"/>
                  <a:gd name="T18" fmla="*/ 0 w 246"/>
                  <a:gd name="T19" fmla="*/ 0 h 310"/>
                  <a:gd name="T20" fmla="*/ 0 w 246"/>
                  <a:gd name="T21" fmla="*/ 0 h 310"/>
                  <a:gd name="T22" fmla="*/ 0 w 246"/>
                  <a:gd name="T23" fmla="*/ 0 h 310"/>
                  <a:gd name="T24" fmla="*/ 0 w 246"/>
                  <a:gd name="T25" fmla="*/ 0 h 310"/>
                  <a:gd name="T26" fmla="*/ 0 w 246"/>
                  <a:gd name="T27" fmla="*/ 0 h 310"/>
                  <a:gd name="T28" fmla="*/ 0 w 246"/>
                  <a:gd name="T29" fmla="*/ 0 h 310"/>
                  <a:gd name="T30" fmla="*/ 0 w 246"/>
                  <a:gd name="T31" fmla="*/ 0 h 310"/>
                  <a:gd name="T32" fmla="*/ 0 w 246"/>
                  <a:gd name="T33" fmla="*/ 0 h 310"/>
                  <a:gd name="T34" fmla="*/ 0 w 246"/>
                  <a:gd name="T35" fmla="*/ 0 h 310"/>
                  <a:gd name="T36" fmla="*/ 0 w 246"/>
                  <a:gd name="T37" fmla="*/ 0 h 310"/>
                  <a:gd name="T38" fmla="*/ 0 w 246"/>
                  <a:gd name="T39" fmla="*/ 0 h 310"/>
                  <a:gd name="T40" fmla="*/ 0 w 246"/>
                  <a:gd name="T41" fmla="*/ 0 h 310"/>
                  <a:gd name="T42" fmla="*/ 0 w 246"/>
                  <a:gd name="T43" fmla="*/ 0 h 310"/>
                  <a:gd name="T44" fmla="*/ 0 w 246"/>
                  <a:gd name="T45" fmla="*/ 0 h 310"/>
                  <a:gd name="T46" fmla="*/ 0 w 246"/>
                  <a:gd name="T47" fmla="*/ 0 h 310"/>
                  <a:gd name="T48" fmla="*/ 0 w 246"/>
                  <a:gd name="T49" fmla="*/ 0 h 310"/>
                  <a:gd name="T50" fmla="*/ 0 w 246"/>
                  <a:gd name="T51" fmla="*/ 0 h 310"/>
                  <a:gd name="T52" fmla="*/ 0 w 246"/>
                  <a:gd name="T53" fmla="*/ 0 h 310"/>
                  <a:gd name="T54" fmla="*/ 0 w 246"/>
                  <a:gd name="T55" fmla="*/ 0 h 310"/>
                  <a:gd name="T56" fmla="*/ 0 w 246"/>
                  <a:gd name="T57" fmla="*/ 0 h 310"/>
                  <a:gd name="T58" fmla="*/ 0 w 246"/>
                  <a:gd name="T59" fmla="*/ 0 h 310"/>
                  <a:gd name="T60" fmla="*/ 0 w 246"/>
                  <a:gd name="T61" fmla="*/ 0 h 310"/>
                  <a:gd name="T62" fmla="*/ 0 w 246"/>
                  <a:gd name="T63" fmla="*/ 0 h 310"/>
                  <a:gd name="T64" fmla="*/ 0 w 246"/>
                  <a:gd name="T65" fmla="*/ 0 h 310"/>
                  <a:gd name="T66" fmla="*/ 0 w 246"/>
                  <a:gd name="T67" fmla="*/ 0 h 310"/>
                  <a:gd name="T68" fmla="*/ 0 w 246"/>
                  <a:gd name="T69" fmla="*/ 0 h 310"/>
                  <a:gd name="T70" fmla="*/ 0 w 246"/>
                  <a:gd name="T71" fmla="*/ 0 h 310"/>
                  <a:gd name="T72" fmla="*/ 0 w 246"/>
                  <a:gd name="T73" fmla="*/ 0 h 310"/>
                  <a:gd name="T74" fmla="*/ 0 w 246"/>
                  <a:gd name="T75" fmla="*/ 0 h 3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6"/>
                  <a:gd name="T115" fmla="*/ 0 h 310"/>
                  <a:gd name="T116" fmla="*/ 246 w 246"/>
                  <a:gd name="T117" fmla="*/ 310 h 31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6" h="310">
                    <a:moveTo>
                      <a:pt x="199" y="116"/>
                    </a:moveTo>
                    <a:lnTo>
                      <a:pt x="207" y="124"/>
                    </a:lnTo>
                    <a:lnTo>
                      <a:pt x="214" y="133"/>
                    </a:lnTo>
                    <a:lnTo>
                      <a:pt x="219" y="143"/>
                    </a:lnTo>
                    <a:lnTo>
                      <a:pt x="223" y="154"/>
                    </a:lnTo>
                    <a:lnTo>
                      <a:pt x="225" y="164"/>
                    </a:lnTo>
                    <a:lnTo>
                      <a:pt x="225" y="176"/>
                    </a:lnTo>
                    <a:lnTo>
                      <a:pt x="221" y="187"/>
                    </a:lnTo>
                    <a:lnTo>
                      <a:pt x="216" y="197"/>
                    </a:lnTo>
                    <a:lnTo>
                      <a:pt x="208" y="209"/>
                    </a:lnTo>
                    <a:lnTo>
                      <a:pt x="199" y="219"/>
                    </a:lnTo>
                    <a:lnTo>
                      <a:pt x="188" y="228"/>
                    </a:lnTo>
                    <a:lnTo>
                      <a:pt x="177" y="238"/>
                    </a:lnTo>
                    <a:lnTo>
                      <a:pt x="166" y="246"/>
                    </a:lnTo>
                    <a:lnTo>
                      <a:pt x="154" y="255"/>
                    </a:lnTo>
                    <a:lnTo>
                      <a:pt x="143" y="264"/>
                    </a:lnTo>
                    <a:lnTo>
                      <a:pt x="132" y="274"/>
                    </a:lnTo>
                    <a:lnTo>
                      <a:pt x="129" y="278"/>
                    </a:lnTo>
                    <a:lnTo>
                      <a:pt x="126" y="282"/>
                    </a:lnTo>
                    <a:lnTo>
                      <a:pt x="124" y="287"/>
                    </a:lnTo>
                    <a:lnTo>
                      <a:pt x="121" y="292"/>
                    </a:lnTo>
                    <a:lnTo>
                      <a:pt x="120" y="296"/>
                    </a:lnTo>
                    <a:lnTo>
                      <a:pt x="120" y="301"/>
                    </a:lnTo>
                    <a:lnTo>
                      <a:pt x="121" y="305"/>
                    </a:lnTo>
                    <a:lnTo>
                      <a:pt x="125" y="309"/>
                    </a:lnTo>
                    <a:lnTo>
                      <a:pt x="130" y="310"/>
                    </a:lnTo>
                    <a:lnTo>
                      <a:pt x="134" y="310"/>
                    </a:lnTo>
                    <a:lnTo>
                      <a:pt x="139" y="309"/>
                    </a:lnTo>
                    <a:lnTo>
                      <a:pt x="143" y="305"/>
                    </a:lnTo>
                    <a:lnTo>
                      <a:pt x="154" y="293"/>
                    </a:lnTo>
                    <a:lnTo>
                      <a:pt x="167" y="280"/>
                    </a:lnTo>
                    <a:lnTo>
                      <a:pt x="180" y="269"/>
                    </a:lnTo>
                    <a:lnTo>
                      <a:pt x="194" y="257"/>
                    </a:lnTo>
                    <a:lnTo>
                      <a:pt x="207" y="246"/>
                    </a:lnTo>
                    <a:lnTo>
                      <a:pt x="219" y="233"/>
                    </a:lnTo>
                    <a:lnTo>
                      <a:pt x="231" y="219"/>
                    </a:lnTo>
                    <a:lnTo>
                      <a:pt x="239" y="204"/>
                    </a:lnTo>
                    <a:lnTo>
                      <a:pt x="245" y="187"/>
                    </a:lnTo>
                    <a:lnTo>
                      <a:pt x="246" y="170"/>
                    </a:lnTo>
                    <a:lnTo>
                      <a:pt x="242" y="153"/>
                    </a:lnTo>
                    <a:lnTo>
                      <a:pt x="236" y="136"/>
                    </a:lnTo>
                    <a:lnTo>
                      <a:pt x="227" y="120"/>
                    </a:lnTo>
                    <a:lnTo>
                      <a:pt x="215" y="107"/>
                    </a:lnTo>
                    <a:lnTo>
                      <a:pt x="201" y="94"/>
                    </a:lnTo>
                    <a:lnTo>
                      <a:pt x="187" y="82"/>
                    </a:lnTo>
                    <a:lnTo>
                      <a:pt x="177" y="74"/>
                    </a:lnTo>
                    <a:lnTo>
                      <a:pt x="165" y="68"/>
                    </a:lnTo>
                    <a:lnTo>
                      <a:pt x="152" y="60"/>
                    </a:lnTo>
                    <a:lnTo>
                      <a:pt x="139" y="51"/>
                    </a:lnTo>
                    <a:lnTo>
                      <a:pt x="126" y="43"/>
                    </a:lnTo>
                    <a:lnTo>
                      <a:pt x="112" y="35"/>
                    </a:lnTo>
                    <a:lnTo>
                      <a:pt x="98" y="28"/>
                    </a:lnTo>
                    <a:lnTo>
                      <a:pt x="85" y="22"/>
                    </a:lnTo>
                    <a:lnTo>
                      <a:pt x="72" y="16"/>
                    </a:lnTo>
                    <a:lnTo>
                      <a:pt x="59" y="10"/>
                    </a:lnTo>
                    <a:lnTo>
                      <a:pt x="46" y="7"/>
                    </a:lnTo>
                    <a:lnTo>
                      <a:pt x="35" y="3"/>
                    </a:lnTo>
                    <a:lnTo>
                      <a:pt x="24" y="1"/>
                    </a:lnTo>
                    <a:lnTo>
                      <a:pt x="15" y="0"/>
                    </a:lnTo>
                    <a:lnTo>
                      <a:pt x="7" y="1"/>
                    </a:lnTo>
                    <a:lnTo>
                      <a:pt x="0" y="3"/>
                    </a:lnTo>
                    <a:lnTo>
                      <a:pt x="8" y="6"/>
                    </a:lnTo>
                    <a:lnTo>
                      <a:pt x="17" y="9"/>
                    </a:lnTo>
                    <a:lnTo>
                      <a:pt x="28" y="14"/>
                    </a:lnTo>
                    <a:lnTo>
                      <a:pt x="38" y="18"/>
                    </a:lnTo>
                    <a:lnTo>
                      <a:pt x="51" y="24"/>
                    </a:lnTo>
                    <a:lnTo>
                      <a:pt x="64" y="30"/>
                    </a:lnTo>
                    <a:lnTo>
                      <a:pt x="78" y="37"/>
                    </a:lnTo>
                    <a:lnTo>
                      <a:pt x="92" y="43"/>
                    </a:lnTo>
                    <a:lnTo>
                      <a:pt x="106" y="51"/>
                    </a:lnTo>
                    <a:lnTo>
                      <a:pt x="120" y="60"/>
                    </a:lnTo>
                    <a:lnTo>
                      <a:pt x="134" y="69"/>
                    </a:lnTo>
                    <a:lnTo>
                      <a:pt x="148" y="78"/>
                    </a:lnTo>
                    <a:lnTo>
                      <a:pt x="163" y="87"/>
                    </a:lnTo>
                    <a:lnTo>
                      <a:pt x="175" y="96"/>
                    </a:lnTo>
                    <a:lnTo>
                      <a:pt x="187" y="105"/>
                    </a:lnTo>
                    <a:lnTo>
                      <a:pt x="199" y="116"/>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187" name="Freeform 450">
                <a:extLst>
                  <a:ext uri="{FF2B5EF4-FFF2-40B4-BE49-F238E27FC236}">
                    <a16:creationId xmlns:a16="http://schemas.microsoft.com/office/drawing/2014/main" id="{5B226283-8F46-4693-9EF6-96973872FEAE}"/>
                  </a:ext>
                </a:extLst>
              </p:cNvPr>
              <p:cNvSpPr>
                <a:spLocks/>
              </p:cNvSpPr>
              <p:nvPr/>
            </p:nvSpPr>
            <p:spPr bwMode="auto">
              <a:xfrm>
                <a:off x="2653" y="2749"/>
                <a:ext cx="13" cy="32"/>
              </a:xfrm>
              <a:custGeom>
                <a:avLst/>
                <a:gdLst>
                  <a:gd name="T0" fmla="*/ 0 w 83"/>
                  <a:gd name="T1" fmla="*/ 0 h 187"/>
                  <a:gd name="T2" fmla="*/ 0 w 83"/>
                  <a:gd name="T3" fmla="*/ 0 h 187"/>
                  <a:gd name="T4" fmla="*/ 0 w 83"/>
                  <a:gd name="T5" fmla="*/ 0 h 187"/>
                  <a:gd name="T6" fmla="*/ 0 w 83"/>
                  <a:gd name="T7" fmla="*/ 0 h 187"/>
                  <a:gd name="T8" fmla="*/ 0 w 83"/>
                  <a:gd name="T9" fmla="*/ 0 h 187"/>
                  <a:gd name="T10" fmla="*/ 0 w 83"/>
                  <a:gd name="T11" fmla="*/ 0 h 187"/>
                  <a:gd name="T12" fmla="*/ 0 w 83"/>
                  <a:gd name="T13" fmla="*/ 0 h 187"/>
                  <a:gd name="T14" fmla="*/ 0 w 83"/>
                  <a:gd name="T15" fmla="*/ 0 h 187"/>
                  <a:gd name="T16" fmla="*/ 0 w 83"/>
                  <a:gd name="T17" fmla="*/ 0 h 187"/>
                  <a:gd name="T18" fmla="*/ 0 w 83"/>
                  <a:gd name="T19" fmla="*/ 0 h 187"/>
                  <a:gd name="T20" fmla="*/ 0 w 83"/>
                  <a:gd name="T21" fmla="*/ 0 h 187"/>
                  <a:gd name="T22" fmla="*/ 0 w 83"/>
                  <a:gd name="T23" fmla="*/ 0 h 187"/>
                  <a:gd name="T24" fmla="*/ 0 w 83"/>
                  <a:gd name="T25" fmla="*/ 0 h 187"/>
                  <a:gd name="T26" fmla="*/ 0 w 83"/>
                  <a:gd name="T27" fmla="*/ 0 h 187"/>
                  <a:gd name="T28" fmla="*/ 0 w 83"/>
                  <a:gd name="T29" fmla="*/ 0 h 187"/>
                  <a:gd name="T30" fmla="*/ 0 w 83"/>
                  <a:gd name="T31" fmla="*/ 0 h 187"/>
                  <a:gd name="T32" fmla="*/ 0 w 83"/>
                  <a:gd name="T33" fmla="*/ 0 h 187"/>
                  <a:gd name="T34" fmla="*/ 0 w 83"/>
                  <a:gd name="T35" fmla="*/ 0 h 187"/>
                  <a:gd name="T36" fmla="*/ 0 w 83"/>
                  <a:gd name="T37" fmla="*/ 0 h 187"/>
                  <a:gd name="T38" fmla="*/ 0 w 83"/>
                  <a:gd name="T39" fmla="*/ 0 h 187"/>
                  <a:gd name="T40" fmla="*/ 0 w 83"/>
                  <a:gd name="T41" fmla="*/ 0 h 187"/>
                  <a:gd name="T42" fmla="*/ 0 w 83"/>
                  <a:gd name="T43" fmla="*/ 0 h 187"/>
                  <a:gd name="T44" fmla="*/ 0 w 83"/>
                  <a:gd name="T45" fmla="*/ 0 h 187"/>
                  <a:gd name="T46" fmla="*/ 0 w 83"/>
                  <a:gd name="T47" fmla="*/ 0 h 187"/>
                  <a:gd name="T48" fmla="*/ 0 w 83"/>
                  <a:gd name="T49" fmla="*/ 0 h 18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3"/>
                  <a:gd name="T76" fmla="*/ 0 h 187"/>
                  <a:gd name="T77" fmla="*/ 83 w 83"/>
                  <a:gd name="T78" fmla="*/ 187 h 18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3" h="187">
                    <a:moveTo>
                      <a:pt x="31" y="14"/>
                    </a:moveTo>
                    <a:lnTo>
                      <a:pt x="29" y="8"/>
                    </a:lnTo>
                    <a:lnTo>
                      <a:pt x="25" y="3"/>
                    </a:lnTo>
                    <a:lnTo>
                      <a:pt x="19" y="1"/>
                    </a:lnTo>
                    <a:lnTo>
                      <a:pt x="14" y="0"/>
                    </a:lnTo>
                    <a:lnTo>
                      <a:pt x="8" y="2"/>
                    </a:lnTo>
                    <a:lnTo>
                      <a:pt x="3" y="5"/>
                    </a:lnTo>
                    <a:lnTo>
                      <a:pt x="0" y="11"/>
                    </a:lnTo>
                    <a:lnTo>
                      <a:pt x="0" y="17"/>
                    </a:lnTo>
                    <a:lnTo>
                      <a:pt x="5" y="42"/>
                    </a:lnTo>
                    <a:lnTo>
                      <a:pt x="15" y="71"/>
                    </a:lnTo>
                    <a:lnTo>
                      <a:pt x="27" y="100"/>
                    </a:lnTo>
                    <a:lnTo>
                      <a:pt x="41" y="127"/>
                    </a:lnTo>
                    <a:lnTo>
                      <a:pt x="55" y="151"/>
                    </a:lnTo>
                    <a:lnTo>
                      <a:pt x="68" y="171"/>
                    </a:lnTo>
                    <a:lnTo>
                      <a:pt x="77" y="184"/>
                    </a:lnTo>
                    <a:lnTo>
                      <a:pt x="83" y="187"/>
                    </a:lnTo>
                    <a:lnTo>
                      <a:pt x="80" y="174"/>
                    </a:lnTo>
                    <a:lnTo>
                      <a:pt x="75" y="158"/>
                    </a:lnTo>
                    <a:lnTo>
                      <a:pt x="68" y="138"/>
                    </a:lnTo>
                    <a:lnTo>
                      <a:pt x="59" y="113"/>
                    </a:lnTo>
                    <a:lnTo>
                      <a:pt x="51" y="88"/>
                    </a:lnTo>
                    <a:lnTo>
                      <a:pt x="43" y="63"/>
                    </a:lnTo>
                    <a:lnTo>
                      <a:pt x="36" y="38"/>
                    </a:lnTo>
                    <a:lnTo>
                      <a:pt x="31"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188" name="Freeform 451">
                <a:extLst>
                  <a:ext uri="{FF2B5EF4-FFF2-40B4-BE49-F238E27FC236}">
                    <a16:creationId xmlns:a16="http://schemas.microsoft.com/office/drawing/2014/main" id="{08D11060-E6EB-4688-912C-3011B2C7A6EA}"/>
                  </a:ext>
                </a:extLst>
              </p:cNvPr>
              <p:cNvSpPr>
                <a:spLocks/>
              </p:cNvSpPr>
              <p:nvPr/>
            </p:nvSpPr>
            <p:spPr bwMode="auto">
              <a:xfrm>
                <a:off x="2647" y="2732"/>
                <a:ext cx="7" cy="17"/>
              </a:xfrm>
              <a:custGeom>
                <a:avLst/>
                <a:gdLst>
                  <a:gd name="T0" fmla="*/ 0 w 44"/>
                  <a:gd name="T1" fmla="*/ 0 h 94"/>
                  <a:gd name="T2" fmla="*/ 0 w 44"/>
                  <a:gd name="T3" fmla="*/ 0 h 94"/>
                  <a:gd name="T4" fmla="*/ 0 w 44"/>
                  <a:gd name="T5" fmla="*/ 0 h 94"/>
                  <a:gd name="T6" fmla="*/ 0 w 44"/>
                  <a:gd name="T7" fmla="*/ 0 h 94"/>
                  <a:gd name="T8" fmla="*/ 0 w 44"/>
                  <a:gd name="T9" fmla="*/ 0 h 94"/>
                  <a:gd name="T10" fmla="*/ 0 w 44"/>
                  <a:gd name="T11" fmla="*/ 0 h 94"/>
                  <a:gd name="T12" fmla="*/ 0 w 44"/>
                  <a:gd name="T13" fmla="*/ 0 h 94"/>
                  <a:gd name="T14" fmla="*/ 0 w 44"/>
                  <a:gd name="T15" fmla="*/ 0 h 94"/>
                  <a:gd name="T16" fmla="*/ 0 w 44"/>
                  <a:gd name="T17" fmla="*/ 0 h 94"/>
                  <a:gd name="T18" fmla="*/ 0 w 44"/>
                  <a:gd name="T19" fmla="*/ 0 h 94"/>
                  <a:gd name="T20" fmla="*/ 0 w 44"/>
                  <a:gd name="T21" fmla="*/ 0 h 94"/>
                  <a:gd name="T22" fmla="*/ 0 w 44"/>
                  <a:gd name="T23" fmla="*/ 0 h 94"/>
                  <a:gd name="T24" fmla="*/ 0 w 44"/>
                  <a:gd name="T25" fmla="*/ 0 h 94"/>
                  <a:gd name="T26" fmla="*/ 0 w 44"/>
                  <a:gd name="T27" fmla="*/ 0 h 94"/>
                  <a:gd name="T28" fmla="*/ 0 w 44"/>
                  <a:gd name="T29" fmla="*/ 0 h 94"/>
                  <a:gd name="T30" fmla="*/ 0 w 44"/>
                  <a:gd name="T31" fmla="*/ 0 h 94"/>
                  <a:gd name="T32" fmla="*/ 0 w 44"/>
                  <a:gd name="T33" fmla="*/ 0 h 94"/>
                  <a:gd name="T34" fmla="*/ 0 w 44"/>
                  <a:gd name="T35" fmla="*/ 0 h 94"/>
                  <a:gd name="T36" fmla="*/ 0 w 44"/>
                  <a:gd name="T37" fmla="*/ 0 h 94"/>
                  <a:gd name="T38" fmla="*/ 0 w 44"/>
                  <a:gd name="T39" fmla="*/ 0 h 94"/>
                  <a:gd name="T40" fmla="*/ 0 w 44"/>
                  <a:gd name="T41" fmla="*/ 0 h 9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4"/>
                  <a:gd name="T64" fmla="*/ 0 h 94"/>
                  <a:gd name="T65" fmla="*/ 44 w 44"/>
                  <a:gd name="T66" fmla="*/ 94 h 9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4" h="94">
                    <a:moveTo>
                      <a:pt x="22" y="10"/>
                    </a:moveTo>
                    <a:lnTo>
                      <a:pt x="21" y="6"/>
                    </a:lnTo>
                    <a:lnTo>
                      <a:pt x="18" y="2"/>
                    </a:lnTo>
                    <a:lnTo>
                      <a:pt x="14" y="0"/>
                    </a:lnTo>
                    <a:lnTo>
                      <a:pt x="10" y="0"/>
                    </a:lnTo>
                    <a:lnTo>
                      <a:pt x="6" y="1"/>
                    </a:lnTo>
                    <a:lnTo>
                      <a:pt x="3" y="3"/>
                    </a:lnTo>
                    <a:lnTo>
                      <a:pt x="0" y="7"/>
                    </a:lnTo>
                    <a:lnTo>
                      <a:pt x="0" y="11"/>
                    </a:lnTo>
                    <a:lnTo>
                      <a:pt x="0" y="24"/>
                    </a:lnTo>
                    <a:lnTo>
                      <a:pt x="4" y="38"/>
                    </a:lnTo>
                    <a:lnTo>
                      <a:pt x="8" y="52"/>
                    </a:lnTo>
                    <a:lnTo>
                      <a:pt x="14" y="65"/>
                    </a:lnTo>
                    <a:lnTo>
                      <a:pt x="21" y="78"/>
                    </a:lnTo>
                    <a:lnTo>
                      <a:pt x="28" y="87"/>
                    </a:lnTo>
                    <a:lnTo>
                      <a:pt x="37" y="93"/>
                    </a:lnTo>
                    <a:lnTo>
                      <a:pt x="42" y="94"/>
                    </a:lnTo>
                    <a:lnTo>
                      <a:pt x="44" y="76"/>
                    </a:lnTo>
                    <a:lnTo>
                      <a:pt x="38" y="54"/>
                    </a:lnTo>
                    <a:lnTo>
                      <a:pt x="31" y="32"/>
                    </a:lnTo>
                    <a:lnTo>
                      <a:pt x="22"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189" name="Freeform 452">
                <a:extLst>
                  <a:ext uri="{FF2B5EF4-FFF2-40B4-BE49-F238E27FC236}">
                    <a16:creationId xmlns:a16="http://schemas.microsoft.com/office/drawing/2014/main" id="{96532E41-E462-4DCB-B03C-1C7066CB9586}"/>
                  </a:ext>
                </a:extLst>
              </p:cNvPr>
              <p:cNvSpPr>
                <a:spLocks/>
              </p:cNvSpPr>
              <p:nvPr/>
            </p:nvSpPr>
            <p:spPr bwMode="auto">
              <a:xfrm>
                <a:off x="2642" y="2722"/>
                <a:ext cx="5" cy="9"/>
              </a:xfrm>
              <a:custGeom>
                <a:avLst/>
                <a:gdLst>
                  <a:gd name="T0" fmla="*/ 0 w 38"/>
                  <a:gd name="T1" fmla="*/ 0 h 54"/>
                  <a:gd name="T2" fmla="*/ 0 w 38"/>
                  <a:gd name="T3" fmla="*/ 0 h 54"/>
                  <a:gd name="T4" fmla="*/ 0 w 38"/>
                  <a:gd name="T5" fmla="*/ 0 h 54"/>
                  <a:gd name="T6" fmla="*/ 0 w 38"/>
                  <a:gd name="T7" fmla="*/ 0 h 54"/>
                  <a:gd name="T8" fmla="*/ 0 w 38"/>
                  <a:gd name="T9" fmla="*/ 0 h 54"/>
                  <a:gd name="T10" fmla="*/ 0 w 38"/>
                  <a:gd name="T11" fmla="*/ 0 h 54"/>
                  <a:gd name="T12" fmla="*/ 0 w 38"/>
                  <a:gd name="T13" fmla="*/ 0 h 54"/>
                  <a:gd name="T14" fmla="*/ 0 w 38"/>
                  <a:gd name="T15" fmla="*/ 0 h 54"/>
                  <a:gd name="T16" fmla="*/ 0 w 38"/>
                  <a:gd name="T17" fmla="*/ 0 h 54"/>
                  <a:gd name="T18" fmla="*/ 0 w 38"/>
                  <a:gd name="T19" fmla="*/ 0 h 54"/>
                  <a:gd name="T20" fmla="*/ 0 w 38"/>
                  <a:gd name="T21" fmla="*/ 0 h 54"/>
                  <a:gd name="T22" fmla="*/ 0 w 38"/>
                  <a:gd name="T23" fmla="*/ 0 h 54"/>
                  <a:gd name="T24" fmla="*/ 0 w 38"/>
                  <a:gd name="T25" fmla="*/ 0 h 54"/>
                  <a:gd name="T26" fmla="*/ 0 w 38"/>
                  <a:gd name="T27" fmla="*/ 0 h 54"/>
                  <a:gd name="T28" fmla="*/ 0 w 38"/>
                  <a:gd name="T29" fmla="*/ 0 h 54"/>
                  <a:gd name="T30" fmla="*/ 0 w 38"/>
                  <a:gd name="T31" fmla="*/ 0 h 54"/>
                  <a:gd name="T32" fmla="*/ 0 w 38"/>
                  <a:gd name="T33" fmla="*/ 0 h 54"/>
                  <a:gd name="T34" fmla="*/ 0 w 38"/>
                  <a:gd name="T35" fmla="*/ 0 h 54"/>
                  <a:gd name="T36" fmla="*/ 0 w 38"/>
                  <a:gd name="T37" fmla="*/ 0 h 54"/>
                  <a:gd name="T38" fmla="*/ 0 w 38"/>
                  <a:gd name="T39" fmla="*/ 0 h 54"/>
                  <a:gd name="T40" fmla="*/ 0 w 38"/>
                  <a:gd name="T41" fmla="*/ 0 h 54"/>
                  <a:gd name="T42" fmla="*/ 0 w 38"/>
                  <a:gd name="T43" fmla="*/ 0 h 54"/>
                  <a:gd name="T44" fmla="*/ 0 w 38"/>
                  <a:gd name="T45" fmla="*/ 0 h 54"/>
                  <a:gd name="T46" fmla="*/ 0 w 38"/>
                  <a:gd name="T47" fmla="*/ 0 h 54"/>
                  <a:gd name="T48" fmla="*/ 0 w 38"/>
                  <a:gd name="T49" fmla="*/ 0 h 5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8"/>
                  <a:gd name="T76" fmla="*/ 0 h 54"/>
                  <a:gd name="T77" fmla="*/ 38 w 38"/>
                  <a:gd name="T78" fmla="*/ 54 h 5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8" h="54">
                    <a:moveTo>
                      <a:pt x="20" y="7"/>
                    </a:moveTo>
                    <a:lnTo>
                      <a:pt x="20" y="8"/>
                    </a:lnTo>
                    <a:lnTo>
                      <a:pt x="19" y="4"/>
                    </a:lnTo>
                    <a:lnTo>
                      <a:pt x="15" y="1"/>
                    </a:lnTo>
                    <a:lnTo>
                      <a:pt x="12" y="0"/>
                    </a:lnTo>
                    <a:lnTo>
                      <a:pt x="7" y="0"/>
                    </a:lnTo>
                    <a:lnTo>
                      <a:pt x="4" y="1"/>
                    </a:lnTo>
                    <a:lnTo>
                      <a:pt x="1" y="4"/>
                    </a:lnTo>
                    <a:lnTo>
                      <a:pt x="0" y="8"/>
                    </a:lnTo>
                    <a:lnTo>
                      <a:pt x="0" y="11"/>
                    </a:lnTo>
                    <a:lnTo>
                      <a:pt x="1" y="17"/>
                    </a:lnTo>
                    <a:lnTo>
                      <a:pt x="4" y="24"/>
                    </a:lnTo>
                    <a:lnTo>
                      <a:pt x="8" y="32"/>
                    </a:lnTo>
                    <a:lnTo>
                      <a:pt x="14" y="39"/>
                    </a:lnTo>
                    <a:lnTo>
                      <a:pt x="20" y="46"/>
                    </a:lnTo>
                    <a:lnTo>
                      <a:pt x="27" y="50"/>
                    </a:lnTo>
                    <a:lnTo>
                      <a:pt x="33" y="54"/>
                    </a:lnTo>
                    <a:lnTo>
                      <a:pt x="38" y="54"/>
                    </a:lnTo>
                    <a:lnTo>
                      <a:pt x="36" y="42"/>
                    </a:lnTo>
                    <a:lnTo>
                      <a:pt x="32" y="29"/>
                    </a:lnTo>
                    <a:lnTo>
                      <a:pt x="25" y="16"/>
                    </a:lnTo>
                    <a:lnTo>
                      <a:pt x="2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190" name="Freeform 453">
                <a:extLst>
                  <a:ext uri="{FF2B5EF4-FFF2-40B4-BE49-F238E27FC236}">
                    <a16:creationId xmlns:a16="http://schemas.microsoft.com/office/drawing/2014/main" id="{44E7F8DC-9D66-4C2E-821A-E11B7AA0CD83}"/>
                  </a:ext>
                </a:extLst>
              </p:cNvPr>
              <p:cNvSpPr>
                <a:spLocks/>
              </p:cNvSpPr>
              <p:nvPr/>
            </p:nvSpPr>
            <p:spPr bwMode="auto">
              <a:xfrm>
                <a:off x="2636" y="2714"/>
                <a:ext cx="8" cy="7"/>
              </a:xfrm>
              <a:custGeom>
                <a:avLst/>
                <a:gdLst>
                  <a:gd name="T0" fmla="*/ 0 w 52"/>
                  <a:gd name="T1" fmla="*/ 0 h 36"/>
                  <a:gd name="T2" fmla="*/ 0 w 52"/>
                  <a:gd name="T3" fmla="*/ 0 h 36"/>
                  <a:gd name="T4" fmla="*/ 0 w 52"/>
                  <a:gd name="T5" fmla="*/ 0 h 36"/>
                  <a:gd name="T6" fmla="*/ 0 w 52"/>
                  <a:gd name="T7" fmla="*/ 0 h 36"/>
                  <a:gd name="T8" fmla="*/ 0 w 52"/>
                  <a:gd name="T9" fmla="*/ 0 h 36"/>
                  <a:gd name="T10" fmla="*/ 0 w 52"/>
                  <a:gd name="T11" fmla="*/ 0 h 36"/>
                  <a:gd name="T12" fmla="*/ 0 w 52"/>
                  <a:gd name="T13" fmla="*/ 0 h 36"/>
                  <a:gd name="T14" fmla="*/ 0 w 52"/>
                  <a:gd name="T15" fmla="*/ 0 h 36"/>
                  <a:gd name="T16" fmla="*/ 0 w 52"/>
                  <a:gd name="T17" fmla="*/ 0 h 36"/>
                  <a:gd name="T18" fmla="*/ 0 w 52"/>
                  <a:gd name="T19" fmla="*/ 0 h 36"/>
                  <a:gd name="T20" fmla="*/ 0 w 52"/>
                  <a:gd name="T21" fmla="*/ 0 h 36"/>
                  <a:gd name="T22" fmla="*/ 0 w 52"/>
                  <a:gd name="T23" fmla="*/ 0 h 36"/>
                  <a:gd name="T24" fmla="*/ 0 w 52"/>
                  <a:gd name="T25" fmla="*/ 0 h 36"/>
                  <a:gd name="T26" fmla="*/ 0 w 52"/>
                  <a:gd name="T27" fmla="*/ 0 h 36"/>
                  <a:gd name="T28" fmla="*/ 0 w 52"/>
                  <a:gd name="T29" fmla="*/ 0 h 36"/>
                  <a:gd name="T30" fmla="*/ 0 w 52"/>
                  <a:gd name="T31" fmla="*/ 0 h 36"/>
                  <a:gd name="T32" fmla="*/ 0 w 52"/>
                  <a:gd name="T33" fmla="*/ 0 h 36"/>
                  <a:gd name="T34" fmla="*/ 0 w 52"/>
                  <a:gd name="T35" fmla="*/ 0 h 36"/>
                  <a:gd name="T36" fmla="*/ 0 w 52"/>
                  <a:gd name="T37" fmla="*/ 0 h 36"/>
                  <a:gd name="T38" fmla="*/ 0 w 52"/>
                  <a:gd name="T39" fmla="*/ 0 h 36"/>
                  <a:gd name="T40" fmla="*/ 0 w 52"/>
                  <a:gd name="T41" fmla="*/ 0 h 36"/>
                  <a:gd name="T42" fmla="*/ 0 w 52"/>
                  <a:gd name="T43" fmla="*/ 0 h 36"/>
                  <a:gd name="T44" fmla="*/ 0 w 52"/>
                  <a:gd name="T45" fmla="*/ 0 h 36"/>
                  <a:gd name="T46" fmla="*/ 0 w 52"/>
                  <a:gd name="T47" fmla="*/ 0 h 36"/>
                  <a:gd name="T48" fmla="*/ 0 w 52"/>
                  <a:gd name="T49" fmla="*/ 0 h 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2"/>
                  <a:gd name="T76" fmla="*/ 0 h 36"/>
                  <a:gd name="T77" fmla="*/ 52 w 52"/>
                  <a:gd name="T78" fmla="*/ 36 h 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2" h="36">
                    <a:moveTo>
                      <a:pt x="41" y="27"/>
                    </a:moveTo>
                    <a:lnTo>
                      <a:pt x="46" y="24"/>
                    </a:lnTo>
                    <a:lnTo>
                      <a:pt x="51" y="21"/>
                    </a:lnTo>
                    <a:lnTo>
                      <a:pt x="52" y="16"/>
                    </a:lnTo>
                    <a:lnTo>
                      <a:pt x="52" y="12"/>
                    </a:lnTo>
                    <a:lnTo>
                      <a:pt x="50" y="6"/>
                    </a:lnTo>
                    <a:lnTo>
                      <a:pt x="46" y="2"/>
                    </a:lnTo>
                    <a:lnTo>
                      <a:pt x="41" y="0"/>
                    </a:lnTo>
                    <a:lnTo>
                      <a:pt x="36" y="0"/>
                    </a:lnTo>
                    <a:lnTo>
                      <a:pt x="33" y="0"/>
                    </a:lnTo>
                    <a:lnTo>
                      <a:pt x="29" y="1"/>
                    </a:lnTo>
                    <a:lnTo>
                      <a:pt x="21" y="4"/>
                    </a:lnTo>
                    <a:lnTo>
                      <a:pt x="13" y="8"/>
                    </a:lnTo>
                    <a:lnTo>
                      <a:pt x="6" y="15"/>
                    </a:lnTo>
                    <a:lnTo>
                      <a:pt x="3" y="22"/>
                    </a:lnTo>
                    <a:lnTo>
                      <a:pt x="0" y="29"/>
                    </a:lnTo>
                    <a:lnTo>
                      <a:pt x="0" y="31"/>
                    </a:lnTo>
                    <a:lnTo>
                      <a:pt x="4" y="33"/>
                    </a:lnTo>
                    <a:lnTo>
                      <a:pt x="9" y="36"/>
                    </a:lnTo>
                    <a:lnTo>
                      <a:pt x="13" y="36"/>
                    </a:lnTo>
                    <a:lnTo>
                      <a:pt x="18" y="36"/>
                    </a:lnTo>
                    <a:lnTo>
                      <a:pt x="24" y="33"/>
                    </a:lnTo>
                    <a:lnTo>
                      <a:pt x="30" y="32"/>
                    </a:lnTo>
                    <a:lnTo>
                      <a:pt x="36" y="30"/>
                    </a:lnTo>
                    <a:lnTo>
                      <a:pt x="41"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191" name="Freeform 454">
                <a:extLst>
                  <a:ext uri="{FF2B5EF4-FFF2-40B4-BE49-F238E27FC236}">
                    <a16:creationId xmlns:a16="http://schemas.microsoft.com/office/drawing/2014/main" id="{30ED4B01-9351-4316-92E8-5BA01CAFA360}"/>
                  </a:ext>
                </a:extLst>
              </p:cNvPr>
              <p:cNvSpPr>
                <a:spLocks/>
              </p:cNvSpPr>
              <p:nvPr/>
            </p:nvSpPr>
            <p:spPr bwMode="auto">
              <a:xfrm>
                <a:off x="2595" y="2703"/>
                <a:ext cx="33" cy="38"/>
              </a:xfrm>
              <a:custGeom>
                <a:avLst/>
                <a:gdLst>
                  <a:gd name="T0" fmla="*/ 0 w 198"/>
                  <a:gd name="T1" fmla="*/ 0 h 236"/>
                  <a:gd name="T2" fmla="*/ 0 w 198"/>
                  <a:gd name="T3" fmla="*/ 0 h 236"/>
                  <a:gd name="T4" fmla="*/ 0 w 198"/>
                  <a:gd name="T5" fmla="*/ 0 h 236"/>
                  <a:gd name="T6" fmla="*/ 0 w 198"/>
                  <a:gd name="T7" fmla="*/ 0 h 236"/>
                  <a:gd name="T8" fmla="*/ 0 w 198"/>
                  <a:gd name="T9" fmla="*/ 0 h 236"/>
                  <a:gd name="T10" fmla="*/ 0 w 198"/>
                  <a:gd name="T11" fmla="*/ 0 h 236"/>
                  <a:gd name="T12" fmla="*/ 0 w 198"/>
                  <a:gd name="T13" fmla="*/ 0 h 236"/>
                  <a:gd name="T14" fmla="*/ 0 w 198"/>
                  <a:gd name="T15" fmla="*/ 0 h 236"/>
                  <a:gd name="T16" fmla="*/ 0 w 198"/>
                  <a:gd name="T17" fmla="*/ 0 h 236"/>
                  <a:gd name="T18" fmla="*/ 0 w 198"/>
                  <a:gd name="T19" fmla="*/ 0 h 236"/>
                  <a:gd name="T20" fmla="*/ 0 w 198"/>
                  <a:gd name="T21" fmla="*/ 0 h 236"/>
                  <a:gd name="T22" fmla="*/ 0 w 198"/>
                  <a:gd name="T23" fmla="*/ 0 h 236"/>
                  <a:gd name="T24" fmla="*/ 0 w 198"/>
                  <a:gd name="T25" fmla="*/ 0 h 236"/>
                  <a:gd name="T26" fmla="*/ 0 w 198"/>
                  <a:gd name="T27" fmla="*/ 0 h 236"/>
                  <a:gd name="T28" fmla="*/ 0 w 198"/>
                  <a:gd name="T29" fmla="*/ 0 h 236"/>
                  <a:gd name="T30" fmla="*/ 0 w 198"/>
                  <a:gd name="T31" fmla="*/ 0 h 236"/>
                  <a:gd name="T32" fmla="*/ 0 w 198"/>
                  <a:gd name="T33" fmla="*/ 0 h 236"/>
                  <a:gd name="T34" fmla="*/ 0 w 198"/>
                  <a:gd name="T35" fmla="*/ 0 h 236"/>
                  <a:gd name="T36" fmla="*/ 0 w 198"/>
                  <a:gd name="T37" fmla="*/ 0 h 236"/>
                  <a:gd name="T38" fmla="*/ 0 w 198"/>
                  <a:gd name="T39" fmla="*/ 0 h 236"/>
                  <a:gd name="T40" fmla="*/ 0 w 198"/>
                  <a:gd name="T41" fmla="*/ 0 h 236"/>
                  <a:gd name="T42" fmla="*/ 0 w 198"/>
                  <a:gd name="T43" fmla="*/ 0 h 236"/>
                  <a:gd name="T44" fmla="*/ 0 w 198"/>
                  <a:gd name="T45" fmla="*/ 0 h 236"/>
                  <a:gd name="T46" fmla="*/ 0 w 198"/>
                  <a:gd name="T47" fmla="*/ 0 h 236"/>
                  <a:gd name="T48" fmla="*/ 0 w 198"/>
                  <a:gd name="T49" fmla="*/ 0 h 236"/>
                  <a:gd name="T50" fmla="*/ 0 w 198"/>
                  <a:gd name="T51" fmla="*/ 0 h 236"/>
                  <a:gd name="T52" fmla="*/ 0 w 198"/>
                  <a:gd name="T53" fmla="*/ 0 h 236"/>
                  <a:gd name="T54" fmla="*/ 0 w 198"/>
                  <a:gd name="T55" fmla="*/ 0 h 236"/>
                  <a:gd name="T56" fmla="*/ 0 w 198"/>
                  <a:gd name="T57" fmla="*/ 0 h 236"/>
                  <a:gd name="T58" fmla="*/ 0 w 198"/>
                  <a:gd name="T59" fmla="*/ 0 h 236"/>
                  <a:gd name="T60" fmla="*/ 0 w 198"/>
                  <a:gd name="T61" fmla="*/ 0 h 236"/>
                  <a:gd name="T62" fmla="*/ 0 w 198"/>
                  <a:gd name="T63" fmla="*/ 0 h 236"/>
                  <a:gd name="T64" fmla="*/ 0 w 198"/>
                  <a:gd name="T65" fmla="*/ 0 h 236"/>
                  <a:gd name="T66" fmla="*/ 0 w 198"/>
                  <a:gd name="T67" fmla="*/ 0 h 236"/>
                  <a:gd name="T68" fmla="*/ 0 w 198"/>
                  <a:gd name="T69" fmla="*/ 0 h 236"/>
                  <a:gd name="T70" fmla="*/ 0 w 198"/>
                  <a:gd name="T71" fmla="*/ 0 h 236"/>
                  <a:gd name="T72" fmla="*/ 0 w 198"/>
                  <a:gd name="T73" fmla="*/ 0 h 236"/>
                  <a:gd name="T74" fmla="*/ 0 w 198"/>
                  <a:gd name="T75" fmla="*/ 0 h 236"/>
                  <a:gd name="T76" fmla="*/ 0 w 198"/>
                  <a:gd name="T77" fmla="*/ 0 h 236"/>
                  <a:gd name="T78" fmla="*/ 0 w 198"/>
                  <a:gd name="T79" fmla="*/ 0 h 236"/>
                  <a:gd name="T80" fmla="*/ 0 w 198"/>
                  <a:gd name="T81" fmla="*/ 0 h 236"/>
                  <a:gd name="T82" fmla="*/ 0 w 198"/>
                  <a:gd name="T83" fmla="*/ 0 h 236"/>
                  <a:gd name="T84" fmla="*/ 0 w 198"/>
                  <a:gd name="T85" fmla="*/ 0 h 236"/>
                  <a:gd name="T86" fmla="*/ 0 w 198"/>
                  <a:gd name="T87" fmla="*/ 0 h 236"/>
                  <a:gd name="T88" fmla="*/ 0 w 198"/>
                  <a:gd name="T89" fmla="*/ 0 h 236"/>
                  <a:gd name="T90" fmla="*/ 0 w 198"/>
                  <a:gd name="T91" fmla="*/ 0 h 236"/>
                  <a:gd name="T92" fmla="*/ 0 w 198"/>
                  <a:gd name="T93" fmla="*/ 0 h 236"/>
                  <a:gd name="T94" fmla="*/ 0 w 198"/>
                  <a:gd name="T95" fmla="*/ 0 h 236"/>
                  <a:gd name="T96" fmla="*/ 0 w 198"/>
                  <a:gd name="T97" fmla="*/ 0 h 236"/>
                  <a:gd name="T98" fmla="*/ 0 w 198"/>
                  <a:gd name="T99" fmla="*/ 0 h 236"/>
                  <a:gd name="T100" fmla="*/ 0 w 198"/>
                  <a:gd name="T101" fmla="*/ 0 h 236"/>
                  <a:gd name="T102" fmla="*/ 0 w 198"/>
                  <a:gd name="T103" fmla="*/ 0 h 236"/>
                  <a:gd name="T104" fmla="*/ 0 w 198"/>
                  <a:gd name="T105" fmla="*/ 0 h 236"/>
                  <a:gd name="T106" fmla="*/ 0 w 198"/>
                  <a:gd name="T107" fmla="*/ 0 h 236"/>
                  <a:gd name="T108" fmla="*/ 0 w 198"/>
                  <a:gd name="T109" fmla="*/ 0 h 236"/>
                  <a:gd name="T110" fmla="*/ 0 w 198"/>
                  <a:gd name="T111" fmla="*/ 0 h 236"/>
                  <a:gd name="T112" fmla="*/ 0 w 198"/>
                  <a:gd name="T113" fmla="*/ 0 h 236"/>
                  <a:gd name="T114" fmla="*/ 0 w 198"/>
                  <a:gd name="T115" fmla="*/ 0 h 236"/>
                  <a:gd name="T116" fmla="*/ 0 w 198"/>
                  <a:gd name="T117" fmla="*/ 0 h 236"/>
                  <a:gd name="T118" fmla="*/ 0 w 198"/>
                  <a:gd name="T119" fmla="*/ 0 h 236"/>
                  <a:gd name="T120" fmla="*/ 0 w 198"/>
                  <a:gd name="T121" fmla="*/ 0 h 2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98"/>
                  <a:gd name="T184" fmla="*/ 0 h 236"/>
                  <a:gd name="T185" fmla="*/ 198 w 198"/>
                  <a:gd name="T186" fmla="*/ 236 h 2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98" h="236">
                    <a:moveTo>
                      <a:pt x="73" y="36"/>
                    </a:moveTo>
                    <a:lnTo>
                      <a:pt x="58" y="46"/>
                    </a:lnTo>
                    <a:lnTo>
                      <a:pt x="46" y="58"/>
                    </a:lnTo>
                    <a:lnTo>
                      <a:pt x="33" y="72"/>
                    </a:lnTo>
                    <a:lnTo>
                      <a:pt x="22" y="85"/>
                    </a:lnTo>
                    <a:lnTo>
                      <a:pt x="14" y="100"/>
                    </a:lnTo>
                    <a:lnTo>
                      <a:pt x="7" y="115"/>
                    </a:lnTo>
                    <a:lnTo>
                      <a:pt x="2" y="130"/>
                    </a:lnTo>
                    <a:lnTo>
                      <a:pt x="0" y="146"/>
                    </a:lnTo>
                    <a:lnTo>
                      <a:pt x="2" y="170"/>
                    </a:lnTo>
                    <a:lnTo>
                      <a:pt x="12" y="190"/>
                    </a:lnTo>
                    <a:lnTo>
                      <a:pt x="26" y="207"/>
                    </a:lnTo>
                    <a:lnTo>
                      <a:pt x="43" y="220"/>
                    </a:lnTo>
                    <a:lnTo>
                      <a:pt x="64" y="229"/>
                    </a:lnTo>
                    <a:lnTo>
                      <a:pt x="88" y="235"/>
                    </a:lnTo>
                    <a:lnTo>
                      <a:pt x="110" y="236"/>
                    </a:lnTo>
                    <a:lnTo>
                      <a:pt x="132" y="232"/>
                    </a:lnTo>
                    <a:lnTo>
                      <a:pt x="137" y="232"/>
                    </a:lnTo>
                    <a:lnTo>
                      <a:pt x="142" y="230"/>
                    </a:lnTo>
                    <a:lnTo>
                      <a:pt x="145" y="226"/>
                    </a:lnTo>
                    <a:lnTo>
                      <a:pt x="146" y="221"/>
                    </a:lnTo>
                    <a:lnTo>
                      <a:pt x="145" y="219"/>
                    </a:lnTo>
                    <a:lnTo>
                      <a:pt x="142" y="219"/>
                    </a:lnTo>
                    <a:lnTo>
                      <a:pt x="137" y="217"/>
                    </a:lnTo>
                    <a:lnTo>
                      <a:pt x="131" y="217"/>
                    </a:lnTo>
                    <a:lnTo>
                      <a:pt x="124" y="217"/>
                    </a:lnTo>
                    <a:lnTo>
                      <a:pt x="118" y="217"/>
                    </a:lnTo>
                    <a:lnTo>
                      <a:pt x="112" y="217"/>
                    </a:lnTo>
                    <a:lnTo>
                      <a:pt x="109" y="217"/>
                    </a:lnTo>
                    <a:lnTo>
                      <a:pt x="97" y="216"/>
                    </a:lnTo>
                    <a:lnTo>
                      <a:pt x="87" y="215"/>
                    </a:lnTo>
                    <a:lnTo>
                      <a:pt x="75" y="214"/>
                    </a:lnTo>
                    <a:lnTo>
                      <a:pt x="63" y="211"/>
                    </a:lnTo>
                    <a:lnTo>
                      <a:pt x="51" y="207"/>
                    </a:lnTo>
                    <a:lnTo>
                      <a:pt x="40" y="199"/>
                    </a:lnTo>
                    <a:lnTo>
                      <a:pt x="29" y="189"/>
                    </a:lnTo>
                    <a:lnTo>
                      <a:pt x="17" y="174"/>
                    </a:lnTo>
                    <a:lnTo>
                      <a:pt x="15" y="157"/>
                    </a:lnTo>
                    <a:lnTo>
                      <a:pt x="16" y="141"/>
                    </a:lnTo>
                    <a:lnTo>
                      <a:pt x="21" y="124"/>
                    </a:lnTo>
                    <a:lnTo>
                      <a:pt x="28" y="109"/>
                    </a:lnTo>
                    <a:lnTo>
                      <a:pt x="39" y="96"/>
                    </a:lnTo>
                    <a:lnTo>
                      <a:pt x="50" y="82"/>
                    </a:lnTo>
                    <a:lnTo>
                      <a:pt x="63" y="70"/>
                    </a:lnTo>
                    <a:lnTo>
                      <a:pt x="78" y="59"/>
                    </a:lnTo>
                    <a:lnTo>
                      <a:pt x="94" y="49"/>
                    </a:lnTo>
                    <a:lnTo>
                      <a:pt x="110" y="39"/>
                    </a:lnTo>
                    <a:lnTo>
                      <a:pt x="126" y="31"/>
                    </a:lnTo>
                    <a:lnTo>
                      <a:pt x="142" y="24"/>
                    </a:lnTo>
                    <a:lnTo>
                      <a:pt x="158" y="19"/>
                    </a:lnTo>
                    <a:lnTo>
                      <a:pt x="172" y="13"/>
                    </a:lnTo>
                    <a:lnTo>
                      <a:pt x="186" y="10"/>
                    </a:lnTo>
                    <a:lnTo>
                      <a:pt x="198" y="7"/>
                    </a:lnTo>
                    <a:lnTo>
                      <a:pt x="190" y="3"/>
                    </a:lnTo>
                    <a:lnTo>
                      <a:pt x="177" y="0"/>
                    </a:lnTo>
                    <a:lnTo>
                      <a:pt x="162" y="3"/>
                    </a:lnTo>
                    <a:lnTo>
                      <a:pt x="144" y="6"/>
                    </a:lnTo>
                    <a:lnTo>
                      <a:pt x="124" y="12"/>
                    </a:lnTo>
                    <a:lnTo>
                      <a:pt x="105" y="19"/>
                    </a:lnTo>
                    <a:lnTo>
                      <a:pt x="88" y="28"/>
                    </a:lnTo>
                    <a:lnTo>
                      <a:pt x="73" y="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192" name="Freeform 455">
                <a:extLst>
                  <a:ext uri="{FF2B5EF4-FFF2-40B4-BE49-F238E27FC236}">
                    <a16:creationId xmlns:a16="http://schemas.microsoft.com/office/drawing/2014/main" id="{ECB12689-8A25-43B7-94FB-8C2276D246BD}"/>
                  </a:ext>
                </a:extLst>
              </p:cNvPr>
              <p:cNvSpPr>
                <a:spLocks/>
              </p:cNvSpPr>
              <p:nvPr/>
            </p:nvSpPr>
            <p:spPr bwMode="auto">
              <a:xfrm>
                <a:off x="2652" y="2703"/>
                <a:ext cx="22" cy="29"/>
              </a:xfrm>
              <a:custGeom>
                <a:avLst/>
                <a:gdLst>
                  <a:gd name="T0" fmla="*/ 0 w 128"/>
                  <a:gd name="T1" fmla="*/ 0 h 183"/>
                  <a:gd name="T2" fmla="*/ 0 w 128"/>
                  <a:gd name="T3" fmla="*/ 0 h 183"/>
                  <a:gd name="T4" fmla="*/ 0 w 128"/>
                  <a:gd name="T5" fmla="*/ 0 h 183"/>
                  <a:gd name="T6" fmla="*/ 0 w 128"/>
                  <a:gd name="T7" fmla="*/ 0 h 183"/>
                  <a:gd name="T8" fmla="*/ 0 w 128"/>
                  <a:gd name="T9" fmla="*/ 0 h 183"/>
                  <a:gd name="T10" fmla="*/ 0 w 128"/>
                  <a:gd name="T11" fmla="*/ 0 h 183"/>
                  <a:gd name="T12" fmla="*/ 0 w 128"/>
                  <a:gd name="T13" fmla="*/ 0 h 183"/>
                  <a:gd name="T14" fmla="*/ 0 w 128"/>
                  <a:gd name="T15" fmla="*/ 0 h 183"/>
                  <a:gd name="T16" fmla="*/ 0 w 128"/>
                  <a:gd name="T17" fmla="*/ 0 h 183"/>
                  <a:gd name="T18" fmla="*/ 0 w 128"/>
                  <a:gd name="T19" fmla="*/ 0 h 183"/>
                  <a:gd name="T20" fmla="*/ 0 w 128"/>
                  <a:gd name="T21" fmla="*/ 0 h 183"/>
                  <a:gd name="T22" fmla="*/ 0 w 128"/>
                  <a:gd name="T23" fmla="*/ 0 h 183"/>
                  <a:gd name="T24" fmla="*/ 0 w 128"/>
                  <a:gd name="T25" fmla="*/ 0 h 183"/>
                  <a:gd name="T26" fmla="*/ 0 w 128"/>
                  <a:gd name="T27" fmla="*/ 0 h 183"/>
                  <a:gd name="T28" fmla="*/ 0 w 128"/>
                  <a:gd name="T29" fmla="*/ 0 h 183"/>
                  <a:gd name="T30" fmla="*/ 0 w 128"/>
                  <a:gd name="T31" fmla="*/ 0 h 183"/>
                  <a:gd name="T32" fmla="*/ 0 w 128"/>
                  <a:gd name="T33" fmla="*/ 0 h 183"/>
                  <a:gd name="T34" fmla="*/ 0 w 128"/>
                  <a:gd name="T35" fmla="*/ 0 h 183"/>
                  <a:gd name="T36" fmla="*/ 0 w 128"/>
                  <a:gd name="T37" fmla="*/ 0 h 183"/>
                  <a:gd name="T38" fmla="*/ 0 w 128"/>
                  <a:gd name="T39" fmla="*/ 0 h 183"/>
                  <a:gd name="T40" fmla="*/ 0 w 128"/>
                  <a:gd name="T41" fmla="*/ 0 h 183"/>
                  <a:gd name="T42" fmla="*/ 0 w 128"/>
                  <a:gd name="T43" fmla="*/ 0 h 183"/>
                  <a:gd name="T44" fmla="*/ 0 w 128"/>
                  <a:gd name="T45" fmla="*/ 0 h 183"/>
                  <a:gd name="T46" fmla="*/ 0 w 128"/>
                  <a:gd name="T47" fmla="*/ 0 h 183"/>
                  <a:gd name="T48" fmla="*/ 0 w 128"/>
                  <a:gd name="T49" fmla="*/ 0 h 183"/>
                  <a:gd name="T50" fmla="*/ 0 w 128"/>
                  <a:gd name="T51" fmla="*/ 0 h 183"/>
                  <a:gd name="T52" fmla="*/ 0 w 128"/>
                  <a:gd name="T53" fmla="*/ 0 h 183"/>
                  <a:gd name="T54" fmla="*/ 0 w 128"/>
                  <a:gd name="T55" fmla="*/ 0 h 183"/>
                  <a:gd name="T56" fmla="*/ 0 w 128"/>
                  <a:gd name="T57" fmla="*/ 0 h 183"/>
                  <a:gd name="T58" fmla="*/ 0 w 128"/>
                  <a:gd name="T59" fmla="*/ 0 h 183"/>
                  <a:gd name="T60" fmla="*/ 0 w 128"/>
                  <a:gd name="T61" fmla="*/ 0 h 183"/>
                  <a:gd name="T62" fmla="*/ 0 w 128"/>
                  <a:gd name="T63" fmla="*/ 0 h 183"/>
                  <a:gd name="T64" fmla="*/ 0 w 128"/>
                  <a:gd name="T65" fmla="*/ 0 h 183"/>
                  <a:gd name="T66" fmla="*/ 0 w 128"/>
                  <a:gd name="T67" fmla="*/ 0 h 183"/>
                  <a:gd name="T68" fmla="*/ 0 w 128"/>
                  <a:gd name="T69" fmla="*/ 0 h 183"/>
                  <a:gd name="T70" fmla="*/ 0 w 128"/>
                  <a:gd name="T71" fmla="*/ 0 h 183"/>
                  <a:gd name="T72" fmla="*/ 0 w 128"/>
                  <a:gd name="T73" fmla="*/ 0 h 183"/>
                  <a:gd name="T74" fmla="*/ 0 w 128"/>
                  <a:gd name="T75" fmla="*/ 0 h 183"/>
                  <a:gd name="T76" fmla="*/ 0 w 128"/>
                  <a:gd name="T77" fmla="*/ 0 h 183"/>
                  <a:gd name="T78" fmla="*/ 0 w 128"/>
                  <a:gd name="T79" fmla="*/ 0 h 183"/>
                  <a:gd name="T80" fmla="*/ 0 w 128"/>
                  <a:gd name="T81" fmla="*/ 0 h 18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8"/>
                  <a:gd name="T124" fmla="*/ 0 h 183"/>
                  <a:gd name="T125" fmla="*/ 128 w 128"/>
                  <a:gd name="T126" fmla="*/ 183 h 18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8" h="183">
                    <a:moveTo>
                      <a:pt x="108" y="61"/>
                    </a:moveTo>
                    <a:lnTo>
                      <a:pt x="111" y="80"/>
                    </a:lnTo>
                    <a:lnTo>
                      <a:pt x="109" y="97"/>
                    </a:lnTo>
                    <a:lnTo>
                      <a:pt x="101" y="110"/>
                    </a:lnTo>
                    <a:lnTo>
                      <a:pt x="89" y="123"/>
                    </a:lnTo>
                    <a:lnTo>
                      <a:pt x="75" y="134"/>
                    </a:lnTo>
                    <a:lnTo>
                      <a:pt x="60" y="145"/>
                    </a:lnTo>
                    <a:lnTo>
                      <a:pt x="43" y="156"/>
                    </a:lnTo>
                    <a:lnTo>
                      <a:pt x="29" y="167"/>
                    </a:lnTo>
                    <a:lnTo>
                      <a:pt x="27" y="170"/>
                    </a:lnTo>
                    <a:lnTo>
                      <a:pt x="26" y="172"/>
                    </a:lnTo>
                    <a:lnTo>
                      <a:pt x="26" y="176"/>
                    </a:lnTo>
                    <a:lnTo>
                      <a:pt x="28" y="179"/>
                    </a:lnTo>
                    <a:lnTo>
                      <a:pt x="30" y="182"/>
                    </a:lnTo>
                    <a:lnTo>
                      <a:pt x="34" y="183"/>
                    </a:lnTo>
                    <a:lnTo>
                      <a:pt x="37" y="183"/>
                    </a:lnTo>
                    <a:lnTo>
                      <a:pt x="41" y="182"/>
                    </a:lnTo>
                    <a:lnTo>
                      <a:pt x="58" y="171"/>
                    </a:lnTo>
                    <a:lnTo>
                      <a:pt x="76" y="160"/>
                    </a:lnTo>
                    <a:lnTo>
                      <a:pt x="92" y="147"/>
                    </a:lnTo>
                    <a:lnTo>
                      <a:pt x="108" y="132"/>
                    </a:lnTo>
                    <a:lnTo>
                      <a:pt x="118" y="116"/>
                    </a:lnTo>
                    <a:lnTo>
                      <a:pt x="125" y="98"/>
                    </a:lnTo>
                    <a:lnTo>
                      <a:pt x="128" y="78"/>
                    </a:lnTo>
                    <a:lnTo>
                      <a:pt x="123" y="58"/>
                    </a:lnTo>
                    <a:lnTo>
                      <a:pt x="112" y="41"/>
                    </a:lnTo>
                    <a:lnTo>
                      <a:pt x="98" y="28"/>
                    </a:lnTo>
                    <a:lnTo>
                      <a:pt x="80" y="16"/>
                    </a:lnTo>
                    <a:lnTo>
                      <a:pt x="61" y="8"/>
                    </a:lnTo>
                    <a:lnTo>
                      <a:pt x="41" y="2"/>
                    </a:lnTo>
                    <a:lnTo>
                      <a:pt x="23" y="0"/>
                    </a:lnTo>
                    <a:lnTo>
                      <a:pt x="9" y="1"/>
                    </a:lnTo>
                    <a:lnTo>
                      <a:pt x="0" y="6"/>
                    </a:lnTo>
                    <a:lnTo>
                      <a:pt x="16" y="10"/>
                    </a:lnTo>
                    <a:lnTo>
                      <a:pt x="33" y="14"/>
                    </a:lnTo>
                    <a:lnTo>
                      <a:pt x="48" y="17"/>
                    </a:lnTo>
                    <a:lnTo>
                      <a:pt x="63" y="22"/>
                    </a:lnTo>
                    <a:lnTo>
                      <a:pt x="77" y="28"/>
                    </a:lnTo>
                    <a:lnTo>
                      <a:pt x="90" y="36"/>
                    </a:lnTo>
                    <a:lnTo>
                      <a:pt x="101" y="46"/>
                    </a:lnTo>
                    <a:lnTo>
                      <a:pt x="108" y="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193" name="Freeform 456">
                <a:extLst>
                  <a:ext uri="{FF2B5EF4-FFF2-40B4-BE49-F238E27FC236}">
                    <a16:creationId xmlns:a16="http://schemas.microsoft.com/office/drawing/2014/main" id="{BEE4B110-7A9A-4D28-97C8-678F6AD7A6C8}"/>
                  </a:ext>
                </a:extLst>
              </p:cNvPr>
              <p:cNvSpPr>
                <a:spLocks/>
              </p:cNvSpPr>
              <p:nvPr/>
            </p:nvSpPr>
            <p:spPr bwMode="auto">
              <a:xfrm>
                <a:off x="2574" y="2697"/>
                <a:ext cx="54" cy="63"/>
              </a:xfrm>
              <a:custGeom>
                <a:avLst/>
                <a:gdLst>
                  <a:gd name="T0" fmla="*/ 0 w 323"/>
                  <a:gd name="T1" fmla="*/ 0 h 379"/>
                  <a:gd name="T2" fmla="*/ 0 w 323"/>
                  <a:gd name="T3" fmla="*/ 0 h 379"/>
                  <a:gd name="T4" fmla="*/ 0 w 323"/>
                  <a:gd name="T5" fmla="*/ 0 h 379"/>
                  <a:gd name="T6" fmla="*/ 0 w 323"/>
                  <a:gd name="T7" fmla="*/ 0 h 379"/>
                  <a:gd name="T8" fmla="*/ 0 w 323"/>
                  <a:gd name="T9" fmla="*/ 0 h 379"/>
                  <a:gd name="T10" fmla="*/ 0 w 323"/>
                  <a:gd name="T11" fmla="*/ 0 h 379"/>
                  <a:gd name="T12" fmla="*/ 0 w 323"/>
                  <a:gd name="T13" fmla="*/ 0 h 379"/>
                  <a:gd name="T14" fmla="*/ 0 w 323"/>
                  <a:gd name="T15" fmla="*/ 0 h 379"/>
                  <a:gd name="T16" fmla="*/ 0 w 323"/>
                  <a:gd name="T17" fmla="*/ 0 h 379"/>
                  <a:gd name="T18" fmla="*/ 0 w 323"/>
                  <a:gd name="T19" fmla="*/ 0 h 379"/>
                  <a:gd name="T20" fmla="*/ 0 w 323"/>
                  <a:gd name="T21" fmla="*/ 0 h 379"/>
                  <a:gd name="T22" fmla="*/ 0 w 323"/>
                  <a:gd name="T23" fmla="*/ 0 h 379"/>
                  <a:gd name="T24" fmla="*/ 0 w 323"/>
                  <a:gd name="T25" fmla="*/ 0 h 379"/>
                  <a:gd name="T26" fmla="*/ 0 w 323"/>
                  <a:gd name="T27" fmla="*/ 0 h 379"/>
                  <a:gd name="T28" fmla="*/ 0 w 323"/>
                  <a:gd name="T29" fmla="*/ 0 h 379"/>
                  <a:gd name="T30" fmla="*/ 0 w 323"/>
                  <a:gd name="T31" fmla="*/ 0 h 379"/>
                  <a:gd name="T32" fmla="*/ 0 w 323"/>
                  <a:gd name="T33" fmla="*/ 0 h 379"/>
                  <a:gd name="T34" fmla="*/ 0 w 323"/>
                  <a:gd name="T35" fmla="*/ 0 h 379"/>
                  <a:gd name="T36" fmla="*/ 0 w 323"/>
                  <a:gd name="T37" fmla="*/ 0 h 379"/>
                  <a:gd name="T38" fmla="*/ 0 w 323"/>
                  <a:gd name="T39" fmla="*/ 0 h 379"/>
                  <a:gd name="T40" fmla="*/ 0 w 323"/>
                  <a:gd name="T41" fmla="*/ 0 h 379"/>
                  <a:gd name="T42" fmla="*/ 0 w 323"/>
                  <a:gd name="T43" fmla="*/ 0 h 379"/>
                  <a:gd name="T44" fmla="*/ 0 w 323"/>
                  <a:gd name="T45" fmla="*/ 0 h 379"/>
                  <a:gd name="T46" fmla="*/ 0 w 323"/>
                  <a:gd name="T47" fmla="*/ 0 h 379"/>
                  <a:gd name="T48" fmla="*/ 0 w 323"/>
                  <a:gd name="T49" fmla="*/ 0 h 379"/>
                  <a:gd name="T50" fmla="*/ 0 w 323"/>
                  <a:gd name="T51" fmla="*/ 0 h 379"/>
                  <a:gd name="T52" fmla="*/ 0 w 323"/>
                  <a:gd name="T53" fmla="*/ 0 h 379"/>
                  <a:gd name="T54" fmla="*/ 0 w 323"/>
                  <a:gd name="T55" fmla="*/ 0 h 379"/>
                  <a:gd name="T56" fmla="*/ 0 w 323"/>
                  <a:gd name="T57" fmla="*/ 0 h 379"/>
                  <a:gd name="T58" fmla="*/ 0 w 323"/>
                  <a:gd name="T59" fmla="*/ 0 h 379"/>
                  <a:gd name="T60" fmla="*/ 0 w 323"/>
                  <a:gd name="T61" fmla="*/ 0 h 379"/>
                  <a:gd name="T62" fmla="*/ 0 w 323"/>
                  <a:gd name="T63" fmla="*/ 0 h 379"/>
                  <a:gd name="T64" fmla="*/ 0 w 323"/>
                  <a:gd name="T65" fmla="*/ 0 h 379"/>
                  <a:gd name="T66" fmla="*/ 0 w 323"/>
                  <a:gd name="T67" fmla="*/ 0 h 379"/>
                  <a:gd name="T68" fmla="*/ 0 w 323"/>
                  <a:gd name="T69" fmla="*/ 0 h 379"/>
                  <a:gd name="T70" fmla="*/ 0 w 323"/>
                  <a:gd name="T71" fmla="*/ 0 h 379"/>
                  <a:gd name="T72" fmla="*/ 0 w 323"/>
                  <a:gd name="T73" fmla="*/ 0 h 379"/>
                  <a:gd name="T74" fmla="*/ 0 w 323"/>
                  <a:gd name="T75" fmla="*/ 0 h 379"/>
                  <a:gd name="T76" fmla="*/ 0 w 323"/>
                  <a:gd name="T77" fmla="*/ 0 h 379"/>
                  <a:gd name="T78" fmla="*/ 0 w 323"/>
                  <a:gd name="T79" fmla="*/ 0 h 379"/>
                  <a:gd name="T80" fmla="*/ 0 w 323"/>
                  <a:gd name="T81" fmla="*/ 0 h 379"/>
                  <a:gd name="T82" fmla="*/ 0 w 323"/>
                  <a:gd name="T83" fmla="*/ 0 h 379"/>
                  <a:gd name="T84" fmla="*/ 0 w 323"/>
                  <a:gd name="T85" fmla="*/ 0 h 379"/>
                  <a:gd name="T86" fmla="*/ 0 w 323"/>
                  <a:gd name="T87" fmla="*/ 0 h 37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3"/>
                  <a:gd name="T133" fmla="*/ 0 h 379"/>
                  <a:gd name="T134" fmla="*/ 323 w 323"/>
                  <a:gd name="T135" fmla="*/ 379 h 37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3" h="379">
                    <a:moveTo>
                      <a:pt x="126" y="50"/>
                    </a:moveTo>
                    <a:lnTo>
                      <a:pt x="101" y="70"/>
                    </a:lnTo>
                    <a:lnTo>
                      <a:pt x="76" y="92"/>
                    </a:lnTo>
                    <a:lnTo>
                      <a:pt x="54" y="115"/>
                    </a:lnTo>
                    <a:lnTo>
                      <a:pt x="34" y="140"/>
                    </a:lnTo>
                    <a:lnTo>
                      <a:pt x="18" y="167"/>
                    </a:lnTo>
                    <a:lnTo>
                      <a:pt x="6" y="196"/>
                    </a:lnTo>
                    <a:lnTo>
                      <a:pt x="0" y="227"/>
                    </a:lnTo>
                    <a:lnTo>
                      <a:pt x="1" y="259"/>
                    </a:lnTo>
                    <a:lnTo>
                      <a:pt x="4" y="267"/>
                    </a:lnTo>
                    <a:lnTo>
                      <a:pt x="7" y="277"/>
                    </a:lnTo>
                    <a:lnTo>
                      <a:pt x="11" y="283"/>
                    </a:lnTo>
                    <a:lnTo>
                      <a:pt x="15" y="291"/>
                    </a:lnTo>
                    <a:lnTo>
                      <a:pt x="21" y="298"/>
                    </a:lnTo>
                    <a:lnTo>
                      <a:pt x="27" y="305"/>
                    </a:lnTo>
                    <a:lnTo>
                      <a:pt x="34" y="311"/>
                    </a:lnTo>
                    <a:lnTo>
                      <a:pt x="41" y="316"/>
                    </a:lnTo>
                    <a:lnTo>
                      <a:pt x="57" y="325"/>
                    </a:lnTo>
                    <a:lnTo>
                      <a:pt x="72" y="333"/>
                    </a:lnTo>
                    <a:lnTo>
                      <a:pt x="87" y="340"/>
                    </a:lnTo>
                    <a:lnTo>
                      <a:pt x="103" y="345"/>
                    </a:lnTo>
                    <a:lnTo>
                      <a:pt x="120" y="351"/>
                    </a:lnTo>
                    <a:lnTo>
                      <a:pt x="136" y="356"/>
                    </a:lnTo>
                    <a:lnTo>
                      <a:pt x="153" y="360"/>
                    </a:lnTo>
                    <a:lnTo>
                      <a:pt x="169" y="364"/>
                    </a:lnTo>
                    <a:lnTo>
                      <a:pt x="187" y="367"/>
                    </a:lnTo>
                    <a:lnTo>
                      <a:pt x="204" y="370"/>
                    </a:lnTo>
                    <a:lnTo>
                      <a:pt x="221" y="372"/>
                    </a:lnTo>
                    <a:lnTo>
                      <a:pt x="238" y="374"/>
                    </a:lnTo>
                    <a:lnTo>
                      <a:pt x="256" y="375"/>
                    </a:lnTo>
                    <a:lnTo>
                      <a:pt x="273" y="376"/>
                    </a:lnTo>
                    <a:lnTo>
                      <a:pt x="290" y="378"/>
                    </a:lnTo>
                    <a:lnTo>
                      <a:pt x="307" y="379"/>
                    </a:lnTo>
                    <a:lnTo>
                      <a:pt x="312" y="379"/>
                    </a:lnTo>
                    <a:lnTo>
                      <a:pt x="317" y="375"/>
                    </a:lnTo>
                    <a:lnTo>
                      <a:pt x="320" y="372"/>
                    </a:lnTo>
                    <a:lnTo>
                      <a:pt x="323" y="366"/>
                    </a:lnTo>
                    <a:lnTo>
                      <a:pt x="323" y="360"/>
                    </a:lnTo>
                    <a:lnTo>
                      <a:pt x="320" y="356"/>
                    </a:lnTo>
                    <a:lnTo>
                      <a:pt x="316" y="352"/>
                    </a:lnTo>
                    <a:lnTo>
                      <a:pt x="311" y="351"/>
                    </a:lnTo>
                    <a:lnTo>
                      <a:pt x="295" y="351"/>
                    </a:lnTo>
                    <a:lnTo>
                      <a:pt x="279" y="351"/>
                    </a:lnTo>
                    <a:lnTo>
                      <a:pt x="263" y="350"/>
                    </a:lnTo>
                    <a:lnTo>
                      <a:pt x="248" y="349"/>
                    </a:lnTo>
                    <a:lnTo>
                      <a:pt x="231" y="348"/>
                    </a:lnTo>
                    <a:lnTo>
                      <a:pt x="215" y="345"/>
                    </a:lnTo>
                    <a:lnTo>
                      <a:pt x="200" y="343"/>
                    </a:lnTo>
                    <a:lnTo>
                      <a:pt x="183" y="341"/>
                    </a:lnTo>
                    <a:lnTo>
                      <a:pt x="168" y="337"/>
                    </a:lnTo>
                    <a:lnTo>
                      <a:pt x="151" y="334"/>
                    </a:lnTo>
                    <a:lnTo>
                      <a:pt x="136" y="329"/>
                    </a:lnTo>
                    <a:lnTo>
                      <a:pt x="121" y="325"/>
                    </a:lnTo>
                    <a:lnTo>
                      <a:pt x="106" y="320"/>
                    </a:lnTo>
                    <a:lnTo>
                      <a:pt x="92" y="313"/>
                    </a:lnTo>
                    <a:lnTo>
                      <a:pt x="76" y="306"/>
                    </a:lnTo>
                    <a:lnTo>
                      <a:pt x="62" y="300"/>
                    </a:lnTo>
                    <a:lnTo>
                      <a:pt x="51" y="291"/>
                    </a:lnTo>
                    <a:lnTo>
                      <a:pt x="41" y="280"/>
                    </a:lnTo>
                    <a:lnTo>
                      <a:pt x="35" y="269"/>
                    </a:lnTo>
                    <a:lnTo>
                      <a:pt x="31" y="255"/>
                    </a:lnTo>
                    <a:lnTo>
                      <a:pt x="31" y="239"/>
                    </a:lnTo>
                    <a:lnTo>
                      <a:pt x="33" y="218"/>
                    </a:lnTo>
                    <a:lnTo>
                      <a:pt x="38" y="197"/>
                    </a:lnTo>
                    <a:lnTo>
                      <a:pt x="42" y="182"/>
                    </a:lnTo>
                    <a:lnTo>
                      <a:pt x="51" y="165"/>
                    </a:lnTo>
                    <a:lnTo>
                      <a:pt x="60" y="150"/>
                    </a:lnTo>
                    <a:lnTo>
                      <a:pt x="68" y="136"/>
                    </a:lnTo>
                    <a:lnTo>
                      <a:pt x="79" y="124"/>
                    </a:lnTo>
                    <a:lnTo>
                      <a:pt x="89" y="111"/>
                    </a:lnTo>
                    <a:lnTo>
                      <a:pt x="101" y="100"/>
                    </a:lnTo>
                    <a:lnTo>
                      <a:pt x="114" y="88"/>
                    </a:lnTo>
                    <a:lnTo>
                      <a:pt x="129" y="76"/>
                    </a:lnTo>
                    <a:lnTo>
                      <a:pt x="144" y="64"/>
                    </a:lnTo>
                    <a:lnTo>
                      <a:pt x="162" y="53"/>
                    </a:lnTo>
                    <a:lnTo>
                      <a:pt x="181" y="41"/>
                    </a:lnTo>
                    <a:lnTo>
                      <a:pt x="201" y="31"/>
                    </a:lnTo>
                    <a:lnTo>
                      <a:pt x="219" y="22"/>
                    </a:lnTo>
                    <a:lnTo>
                      <a:pt x="237" y="14"/>
                    </a:lnTo>
                    <a:lnTo>
                      <a:pt x="253" y="7"/>
                    </a:lnTo>
                    <a:lnTo>
                      <a:pt x="268" y="1"/>
                    </a:lnTo>
                    <a:lnTo>
                      <a:pt x="255" y="0"/>
                    </a:lnTo>
                    <a:lnTo>
                      <a:pt x="238" y="1"/>
                    </a:lnTo>
                    <a:lnTo>
                      <a:pt x="221" y="5"/>
                    </a:lnTo>
                    <a:lnTo>
                      <a:pt x="201" y="11"/>
                    </a:lnTo>
                    <a:lnTo>
                      <a:pt x="181" y="19"/>
                    </a:lnTo>
                    <a:lnTo>
                      <a:pt x="161" y="28"/>
                    </a:lnTo>
                    <a:lnTo>
                      <a:pt x="142" y="39"/>
                    </a:lnTo>
                    <a:lnTo>
                      <a:pt x="126" y="5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194" name="Freeform 457">
                <a:extLst>
                  <a:ext uri="{FF2B5EF4-FFF2-40B4-BE49-F238E27FC236}">
                    <a16:creationId xmlns:a16="http://schemas.microsoft.com/office/drawing/2014/main" id="{18359C3D-6265-4E1D-802D-689583C9A745}"/>
                  </a:ext>
                </a:extLst>
              </p:cNvPr>
              <p:cNvSpPr>
                <a:spLocks/>
              </p:cNvSpPr>
              <p:nvPr/>
            </p:nvSpPr>
            <p:spPr bwMode="auto">
              <a:xfrm>
                <a:off x="2649" y="2696"/>
                <a:ext cx="46" cy="42"/>
              </a:xfrm>
              <a:custGeom>
                <a:avLst/>
                <a:gdLst>
                  <a:gd name="T0" fmla="*/ 0 w 282"/>
                  <a:gd name="T1" fmla="*/ 0 h 253"/>
                  <a:gd name="T2" fmla="*/ 0 w 282"/>
                  <a:gd name="T3" fmla="*/ 0 h 253"/>
                  <a:gd name="T4" fmla="*/ 0 w 282"/>
                  <a:gd name="T5" fmla="*/ 0 h 253"/>
                  <a:gd name="T6" fmla="*/ 0 w 282"/>
                  <a:gd name="T7" fmla="*/ 0 h 253"/>
                  <a:gd name="T8" fmla="*/ 0 w 282"/>
                  <a:gd name="T9" fmla="*/ 0 h 253"/>
                  <a:gd name="T10" fmla="*/ 0 w 282"/>
                  <a:gd name="T11" fmla="*/ 0 h 253"/>
                  <a:gd name="T12" fmla="*/ 0 w 282"/>
                  <a:gd name="T13" fmla="*/ 0 h 253"/>
                  <a:gd name="T14" fmla="*/ 0 w 282"/>
                  <a:gd name="T15" fmla="*/ 0 h 253"/>
                  <a:gd name="T16" fmla="*/ 0 w 282"/>
                  <a:gd name="T17" fmla="*/ 0 h 253"/>
                  <a:gd name="T18" fmla="*/ 0 w 282"/>
                  <a:gd name="T19" fmla="*/ 0 h 253"/>
                  <a:gd name="T20" fmla="*/ 0 w 282"/>
                  <a:gd name="T21" fmla="*/ 0 h 253"/>
                  <a:gd name="T22" fmla="*/ 0 w 282"/>
                  <a:gd name="T23" fmla="*/ 0 h 253"/>
                  <a:gd name="T24" fmla="*/ 0 w 282"/>
                  <a:gd name="T25" fmla="*/ 0 h 253"/>
                  <a:gd name="T26" fmla="*/ 0 w 282"/>
                  <a:gd name="T27" fmla="*/ 0 h 253"/>
                  <a:gd name="T28" fmla="*/ 0 w 282"/>
                  <a:gd name="T29" fmla="*/ 0 h 253"/>
                  <a:gd name="T30" fmla="*/ 0 w 282"/>
                  <a:gd name="T31" fmla="*/ 0 h 253"/>
                  <a:gd name="T32" fmla="*/ 0 w 282"/>
                  <a:gd name="T33" fmla="*/ 0 h 253"/>
                  <a:gd name="T34" fmla="*/ 0 w 282"/>
                  <a:gd name="T35" fmla="*/ 0 h 253"/>
                  <a:gd name="T36" fmla="*/ 0 w 282"/>
                  <a:gd name="T37" fmla="*/ 0 h 253"/>
                  <a:gd name="T38" fmla="*/ 0 w 282"/>
                  <a:gd name="T39" fmla="*/ 0 h 253"/>
                  <a:gd name="T40" fmla="*/ 0 w 282"/>
                  <a:gd name="T41" fmla="*/ 0 h 253"/>
                  <a:gd name="T42" fmla="*/ 0 w 282"/>
                  <a:gd name="T43" fmla="*/ 0 h 253"/>
                  <a:gd name="T44" fmla="*/ 0 w 282"/>
                  <a:gd name="T45" fmla="*/ 0 h 253"/>
                  <a:gd name="T46" fmla="*/ 0 w 282"/>
                  <a:gd name="T47" fmla="*/ 0 h 253"/>
                  <a:gd name="T48" fmla="*/ 0 w 282"/>
                  <a:gd name="T49" fmla="*/ 0 h 253"/>
                  <a:gd name="T50" fmla="*/ 0 w 282"/>
                  <a:gd name="T51" fmla="*/ 0 h 253"/>
                  <a:gd name="T52" fmla="*/ 0 w 282"/>
                  <a:gd name="T53" fmla="*/ 0 h 253"/>
                  <a:gd name="T54" fmla="*/ 0 w 282"/>
                  <a:gd name="T55" fmla="*/ 0 h 253"/>
                  <a:gd name="T56" fmla="*/ 0 w 282"/>
                  <a:gd name="T57" fmla="*/ 0 h 253"/>
                  <a:gd name="T58" fmla="*/ 0 w 282"/>
                  <a:gd name="T59" fmla="*/ 0 h 253"/>
                  <a:gd name="T60" fmla="*/ 0 w 282"/>
                  <a:gd name="T61" fmla="*/ 0 h 253"/>
                  <a:gd name="T62" fmla="*/ 0 w 282"/>
                  <a:gd name="T63" fmla="*/ 0 h 253"/>
                  <a:gd name="T64" fmla="*/ 0 w 282"/>
                  <a:gd name="T65" fmla="*/ 0 h 253"/>
                  <a:gd name="T66" fmla="*/ 0 w 282"/>
                  <a:gd name="T67" fmla="*/ 0 h 253"/>
                  <a:gd name="T68" fmla="*/ 0 w 282"/>
                  <a:gd name="T69" fmla="*/ 0 h 253"/>
                  <a:gd name="T70" fmla="*/ 0 w 282"/>
                  <a:gd name="T71" fmla="*/ 0 h 253"/>
                  <a:gd name="T72" fmla="*/ 0 w 282"/>
                  <a:gd name="T73" fmla="*/ 0 h 253"/>
                  <a:gd name="T74" fmla="*/ 0 w 282"/>
                  <a:gd name="T75" fmla="*/ 0 h 253"/>
                  <a:gd name="T76" fmla="*/ 0 w 282"/>
                  <a:gd name="T77" fmla="*/ 0 h 253"/>
                  <a:gd name="T78" fmla="*/ 0 w 282"/>
                  <a:gd name="T79" fmla="*/ 0 h 253"/>
                  <a:gd name="T80" fmla="*/ 0 w 282"/>
                  <a:gd name="T81" fmla="*/ 0 h 253"/>
                  <a:gd name="T82" fmla="*/ 0 w 282"/>
                  <a:gd name="T83" fmla="*/ 0 h 253"/>
                  <a:gd name="T84" fmla="*/ 0 w 282"/>
                  <a:gd name="T85" fmla="*/ 0 h 253"/>
                  <a:gd name="T86" fmla="*/ 0 w 282"/>
                  <a:gd name="T87" fmla="*/ 0 h 253"/>
                  <a:gd name="T88" fmla="*/ 0 w 282"/>
                  <a:gd name="T89" fmla="*/ 0 h 253"/>
                  <a:gd name="T90" fmla="*/ 0 w 282"/>
                  <a:gd name="T91" fmla="*/ 0 h 253"/>
                  <a:gd name="T92" fmla="*/ 0 w 282"/>
                  <a:gd name="T93" fmla="*/ 0 h 253"/>
                  <a:gd name="T94" fmla="*/ 0 w 282"/>
                  <a:gd name="T95" fmla="*/ 0 h 253"/>
                  <a:gd name="T96" fmla="*/ 0 w 282"/>
                  <a:gd name="T97" fmla="*/ 0 h 253"/>
                  <a:gd name="T98" fmla="*/ 0 w 282"/>
                  <a:gd name="T99" fmla="*/ 0 h 253"/>
                  <a:gd name="T100" fmla="*/ 0 w 282"/>
                  <a:gd name="T101" fmla="*/ 0 h 253"/>
                  <a:gd name="T102" fmla="*/ 0 w 282"/>
                  <a:gd name="T103" fmla="*/ 0 h 253"/>
                  <a:gd name="T104" fmla="*/ 0 w 282"/>
                  <a:gd name="T105" fmla="*/ 0 h 253"/>
                  <a:gd name="T106" fmla="*/ 0 w 282"/>
                  <a:gd name="T107" fmla="*/ 0 h 253"/>
                  <a:gd name="T108" fmla="*/ 0 w 282"/>
                  <a:gd name="T109" fmla="*/ 0 h 253"/>
                  <a:gd name="T110" fmla="*/ 0 w 282"/>
                  <a:gd name="T111" fmla="*/ 0 h 253"/>
                  <a:gd name="T112" fmla="*/ 0 w 282"/>
                  <a:gd name="T113" fmla="*/ 0 h 253"/>
                  <a:gd name="T114" fmla="*/ 0 w 282"/>
                  <a:gd name="T115" fmla="*/ 0 h 253"/>
                  <a:gd name="T116" fmla="*/ 0 w 282"/>
                  <a:gd name="T117" fmla="*/ 0 h 253"/>
                  <a:gd name="T118" fmla="*/ 0 w 282"/>
                  <a:gd name="T119" fmla="*/ 0 h 253"/>
                  <a:gd name="T120" fmla="*/ 0 w 282"/>
                  <a:gd name="T121" fmla="*/ 0 h 25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82"/>
                  <a:gd name="T184" fmla="*/ 0 h 253"/>
                  <a:gd name="T185" fmla="*/ 282 w 282"/>
                  <a:gd name="T186" fmla="*/ 253 h 25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82" h="253">
                    <a:moveTo>
                      <a:pt x="235" y="78"/>
                    </a:moveTo>
                    <a:lnTo>
                      <a:pt x="248" y="92"/>
                    </a:lnTo>
                    <a:lnTo>
                      <a:pt x="255" y="108"/>
                    </a:lnTo>
                    <a:lnTo>
                      <a:pt x="259" y="125"/>
                    </a:lnTo>
                    <a:lnTo>
                      <a:pt x="259" y="144"/>
                    </a:lnTo>
                    <a:lnTo>
                      <a:pt x="257" y="159"/>
                    </a:lnTo>
                    <a:lnTo>
                      <a:pt x="252" y="171"/>
                    </a:lnTo>
                    <a:lnTo>
                      <a:pt x="244" y="184"/>
                    </a:lnTo>
                    <a:lnTo>
                      <a:pt x="236" y="194"/>
                    </a:lnTo>
                    <a:lnTo>
                      <a:pt x="225" y="206"/>
                    </a:lnTo>
                    <a:lnTo>
                      <a:pt x="215" y="215"/>
                    </a:lnTo>
                    <a:lnTo>
                      <a:pt x="204" y="225"/>
                    </a:lnTo>
                    <a:lnTo>
                      <a:pt x="194" y="236"/>
                    </a:lnTo>
                    <a:lnTo>
                      <a:pt x="191" y="239"/>
                    </a:lnTo>
                    <a:lnTo>
                      <a:pt x="190" y="242"/>
                    </a:lnTo>
                    <a:lnTo>
                      <a:pt x="191" y="246"/>
                    </a:lnTo>
                    <a:lnTo>
                      <a:pt x="194" y="249"/>
                    </a:lnTo>
                    <a:lnTo>
                      <a:pt x="197" y="252"/>
                    </a:lnTo>
                    <a:lnTo>
                      <a:pt x="201" y="253"/>
                    </a:lnTo>
                    <a:lnTo>
                      <a:pt x="205" y="252"/>
                    </a:lnTo>
                    <a:lnTo>
                      <a:pt x="209" y="249"/>
                    </a:lnTo>
                    <a:lnTo>
                      <a:pt x="232" y="234"/>
                    </a:lnTo>
                    <a:lnTo>
                      <a:pt x="251" y="215"/>
                    </a:lnTo>
                    <a:lnTo>
                      <a:pt x="267" y="192"/>
                    </a:lnTo>
                    <a:lnTo>
                      <a:pt x="278" y="168"/>
                    </a:lnTo>
                    <a:lnTo>
                      <a:pt x="282" y="141"/>
                    </a:lnTo>
                    <a:lnTo>
                      <a:pt x="279" y="116"/>
                    </a:lnTo>
                    <a:lnTo>
                      <a:pt x="270" y="92"/>
                    </a:lnTo>
                    <a:lnTo>
                      <a:pt x="251" y="70"/>
                    </a:lnTo>
                    <a:lnTo>
                      <a:pt x="237" y="59"/>
                    </a:lnTo>
                    <a:lnTo>
                      <a:pt x="221" y="48"/>
                    </a:lnTo>
                    <a:lnTo>
                      <a:pt x="202" y="39"/>
                    </a:lnTo>
                    <a:lnTo>
                      <a:pt x="183" y="31"/>
                    </a:lnTo>
                    <a:lnTo>
                      <a:pt x="163" y="24"/>
                    </a:lnTo>
                    <a:lnTo>
                      <a:pt x="142" y="18"/>
                    </a:lnTo>
                    <a:lnTo>
                      <a:pt x="122" y="13"/>
                    </a:lnTo>
                    <a:lnTo>
                      <a:pt x="101" y="8"/>
                    </a:lnTo>
                    <a:lnTo>
                      <a:pt x="82" y="5"/>
                    </a:lnTo>
                    <a:lnTo>
                      <a:pt x="63" y="2"/>
                    </a:lnTo>
                    <a:lnTo>
                      <a:pt x="47" y="0"/>
                    </a:lnTo>
                    <a:lnTo>
                      <a:pt x="32" y="0"/>
                    </a:lnTo>
                    <a:lnTo>
                      <a:pt x="19" y="0"/>
                    </a:lnTo>
                    <a:lnTo>
                      <a:pt x="10" y="1"/>
                    </a:lnTo>
                    <a:lnTo>
                      <a:pt x="4" y="4"/>
                    </a:lnTo>
                    <a:lnTo>
                      <a:pt x="0" y="6"/>
                    </a:lnTo>
                    <a:lnTo>
                      <a:pt x="12" y="8"/>
                    </a:lnTo>
                    <a:lnTo>
                      <a:pt x="25" y="9"/>
                    </a:lnTo>
                    <a:lnTo>
                      <a:pt x="38" y="12"/>
                    </a:lnTo>
                    <a:lnTo>
                      <a:pt x="52" y="14"/>
                    </a:lnTo>
                    <a:lnTo>
                      <a:pt x="67" y="16"/>
                    </a:lnTo>
                    <a:lnTo>
                      <a:pt x="82" y="18"/>
                    </a:lnTo>
                    <a:lnTo>
                      <a:pt x="97" y="22"/>
                    </a:lnTo>
                    <a:lnTo>
                      <a:pt x="114" y="25"/>
                    </a:lnTo>
                    <a:lnTo>
                      <a:pt x="129" y="30"/>
                    </a:lnTo>
                    <a:lnTo>
                      <a:pt x="146" y="35"/>
                    </a:lnTo>
                    <a:lnTo>
                      <a:pt x="162" y="40"/>
                    </a:lnTo>
                    <a:lnTo>
                      <a:pt x="177" y="46"/>
                    </a:lnTo>
                    <a:lnTo>
                      <a:pt x="192" y="53"/>
                    </a:lnTo>
                    <a:lnTo>
                      <a:pt x="208" y="60"/>
                    </a:lnTo>
                    <a:lnTo>
                      <a:pt x="222" y="69"/>
                    </a:lnTo>
                    <a:lnTo>
                      <a:pt x="235" y="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195" name="Freeform 458">
                <a:extLst>
                  <a:ext uri="{FF2B5EF4-FFF2-40B4-BE49-F238E27FC236}">
                    <a16:creationId xmlns:a16="http://schemas.microsoft.com/office/drawing/2014/main" id="{D3EDC1F4-18D4-4A76-8582-119061EBF1F6}"/>
                  </a:ext>
                </a:extLst>
              </p:cNvPr>
              <p:cNvSpPr>
                <a:spLocks/>
              </p:cNvSpPr>
              <p:nvPr/>
            </p:nvSpPr>
            <p:spPr bwMode="auto">
              <a:xfrm>
                <a:off x="2556" y="2718"/>
                <a:ext cx="18" cy="39"/>
              </a:xfrm>
              <a:custGeom>
                <a:avLst/>
                <a:gdLst>
                  <a:gd name="T0" fmla="*/ 0 w 115"/>
                  <a:gd name="T1" fmla="*/ 0 h 236"/>
                  <a:gd name="T2" fmla="*/ 0 w 115"/>
                  <a:gd name="T3" fmla="*/ 0 h 236"/>
                  <a:gd name="T4" fmla="*/ 0 w 115"/>
                  <a:gd name="T5" fmla="*/ 0 h 236"/>
                  <a:gd name="T6" fmla="*/ 0 w 115"/>
                  <a:gd name="T7" fmla="*/ 0 h 236"/>
                  <a:gd name="T8" fmla="*/ 0 w 115"/>
                  <a:gd name="T9" fmla="*/ 0 h 236"/>
                  <a:gd name="T10" fmla="*/ 0 w 115"/>
                  <a:gd name="T11" fmla="*/ 0 h 236"/>
                  <a:gd name="T12" fmla="*/ 0 w 115"/>
                  <a:gd name="T13" fmla="*/ 0 h 236"/>
                  <a:gd name="T14" fmla="*/ 0 w 115"/>
                  <a:gd name="T15" fmla="*/ 0 h 236"/>
                  <a:gd name="T16" fmla="*/ 0 w 115"/>
                  <a:gd name="T17" fmla="*/ 0 h 236"/>
                  <a:gd name="T18" fmla="*/ 0 w 115"/>
                  <a:gd name="T19" fmla="*/ 0 h 236"/>
                  <a:gd name="T20" fmla="*/ 0 w 115"/>
                  <a:gd name="T21" fmla="*/ 0 h 236"/>
                  <a:gd name="T22" fmla="*/ 0 w 115"/>
                  <a:gd name="T23" fmla="*/ 0 h 236"/>
                  <a:gd name="T24" fmla="*/ 0 w 115"/>
                  <a:gd name="T25" fmla="*/ 0 h 236"/>
                  <a:gd name="T26" fmla="*/ 0 w 115"/>
                  <a:gd name="T27" fmla="*/ 0 h 236"/>
                  <a:gd name="T28" fmla="*/ 0 w 115"/>
                  <a:gd name="T29" fmla="*/ 0 h 236"/>
                  <a:gd name="T30" fmla="*/ 0 w 115"/>
                  <a:gd name="T31" fmla="*/ 0 h 236"/>
                  <a:gd name="T32" fmla="*/ 0 w 115"/>
                  <a:gd name="T33" fmla="*/ 0 h 236"/>
                  <a:gd name="T34" fmla="*/ 0 w 115"/>
                  <a:gd name="T35" fmla="*/ 0 h 236"/>
                  <a:gd name="T36" fmla="*/ 0 w 115"/>
                  <a:gd name="T37" fmla="*/ 0 h 236"/>
                  <a:gd name="T38" fmla="*/ 0 w 115"/>
                  <a:gd name="T39" fmla="*/ 0 h 236"/>
                  <a:gd name="T40" fmla="*/ 0 w 115"/>
                  <a:gd name="T41" fmla="*/ 0 h 236"/>
                  <a:gd name="T42" fmla="*/ 0 w 115"/>
                  <a:gd name="T43" fmla="*/ 0 h 236"/>
                  <a:gd name="T44" fmla="*/ 0 w 115"/>
                  <a:gd name="T45" fmla="*/ 0 h 236"/>
                  <a:gd name="T46" fmla="*/ 0 w 115"/>
                  <a:gd name="T47" fmla="*/ 0 h 236"/>
                  <a:gd name="T48" fmla="*/ 0 w 115"/>
                  <a:gd name="T49" fmla="*/ 0 h 236"/>
                  <a:gd name="T50" fmla="*/ 0 w 115"/>
                  <a:gd name="T51" fmla="*/ 0 h 236"/>
                  <a:gd name="T52" fmla="*/ 0 w 115"/>
                  <a:gd name="T53" fmla="*/ 0 h 236"/>
                  <a:gd name="T54" fmla="*/ 0 w 115"/>
                  <a:gd name="T55" fmla="*/ 0 h 236"/>
                  <a:gd name="T56" fmla="*/ 0 w 115"/>
                  <a:gd name="T57" fmla="*/ 0 h 236"/>
                  <a:gd name="T58" fmla="*/ 0 w 115"/>
                  <a:gd name="T59" fmla="*/ 0 h 236"/>
                  <a:gd name="T60" fmla="*/ 0 w 115"/>
                  <a:gd name="T61" fmla="*/ 0 h 236"/>
                  <a:gd name="T62" fmla="*/ 0 w 115"/>
                  <a:gd name="T63" fmla="*/ 0 h 236"/>
                  <a:gd name="T64" fmla="*/ 0 w 115"/>
                  <a:gd name="T65" fmla="*/ 0 h 236"/>
                  <a:gd name="T66" fmla="*/ 0 w 115"/>
                  <a:gd name="T67" fmla="*/ 0 h 236"/>
                  <a:gd name="T68" fmla="*/ 0 w 115"/>
                  <a:gd name="T69" fmla="*/ 0 h 236"/>
                  <a:gd name="T70" fmla="*/ 0 w 115"/>
                  <a:gd name="T71" fmla="*/ 0 h 236"/>
                  <a:gd name="T72" fmla="*/ 0 w 115"/>
                  <a:gd name="T73" fmla="*/ 0 h 236"/>
                  <a:gd name="T74" fmla="*/ 0 w 115"/>
                  <a:gd name="T75" fmla="*/ 0 h 236"/>
                  <a:gd name="T76" fmla="*/ 0 w 115"/>
                  <a:gd name="T77" fmla="*/ 0 h 236"/>
                  <a:gd name="T78" fmla="*/ 0 w 115"/>
                  <a:gd name="T79" fmla="*/ 0 h 236"/>
                  <a:gd name="T80" fmla="*/ 0 w 115"/>
                  <a:gd name="T81" fmla="*/ 0 h 2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5"/>
                  <a:gd name="T124" fmla="*/ 0 h 236"/>
                  <a:gd name="T125" fmla="*/ 115 w 115"/>
                  <a:gd name="T126" fmla="*/ 236 h 2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5" h="236">
                    <a:moveTo>
                      <a:pt x="0" y="128"/>
                    </a:moveTo>
                    <a:lnTo>
                      <a:pt x="0" y="148"/>
                    </a:lnTo>
                    <a:lnTo>
                      <a:pt x="5" y="166"/>
                    </a:lnTo>
                    <a:lnTo>
                      <a:pt x="13" y="184"/>
                    </a:lnTo>
                    <a:lnTo>
                      <a:pt x="24" y="198"/>
                    </a:lnTo>
                    <a:lnTo>
                      <a:pt x="39" y="211"/>
                    </a:lnTo>
                    <a:lnTo>
                      <a:pt x="55" y="223"/>
                    </a:lnTo>
                    <a:lnTo>
                      <a:pt x="74" y="231"/>
                    </a:lnTo>
                    <a:lnTo>
                      <a:pt x="92" y="235"/>
                    </a:lnTo>
                    <a:lnTo>
                      <a:pt x="98" y="236"/>
                    </a:lnTo>
                    <a:lnTo>
                      <a:pt x="104" y="234"/>
                    </a:lnTo>
                    <a:lnTo>
                      <a:pt x="109" y="231"/>
                    </a:lnTo>
                    <a:lnTo>
                      <a:pt x="111" y="226"/>
                    </a:lnTo>
                    <a:lnTo>
                      <a:pt x="111" y="220"/>
                    </a:lnTo>
                    <a:lnTo>
                      <a:pt x="110" y="215"/>
                    </a:lnTo>
                    <a:lnTo>
                      <a:pt x="107" y="210"/>
                    </a:lnTo>
                    <a:lnTo>
                      <a:pt x="101" y="208"/>
                    </a:lnTo>
                    <a:lnTo>
                      <a:pt x="82" y="201"/>
                    </a:lnTo>
                    <a:lnTo>
                      <a:pt x="64" y="192"/>
                    </a:lnTo>
                    <a:lnTo>
                      <a:pt x="50" y="179"/>
                    </a:lnTo>
                    <a:lnTo>
                      <a:pt x="40" y="165"/>
                    </a:lnTo>
                    <a:lnTo>
                      <a:pt x="33" y="148"/>
                    </a:lnTo>
                    <a:lnTo>
                      <a:pt x="29" y="130"/>
                    </a:lnTo>
                    <a:lnTo>
                      <a:pt x="29" y="110"/>
                    </a:lnTo>
                    <a:lnTo>
                      <a:pt x="35" y="89"/>
                    </a:lnTo>
                    <a:lnTo>
                      <a:pt x="43" y="74"/>
                    </a:lnTo>
                    <a:lnTo>
                      <a:pt x="56" y="60"/>
                    </a:lnTo>
                    <a:lnTo>
                      <a:pt x="70" y="46"/>
                    </a:lnTo>
                    <a:lnTo>
                      <a:pt x="85" y="33"/>
                    </a:lnTo>
                    <a:lnTo>
                      <a:pt x="98" y="23"/>
                    </a:lnTo>
                    <a:lnTo>
                      <a:pt x="109" y="12"/>
                    </a:lnTo>
                    <a:lnTo>
                      <a:pt x="115" y="6"/>
                    </a:lnTo>
                    <a:lnTo>
                      <a:pt x="115" y="0"/>
                    </a:lnTo>
                    <a:lnTo>
                      <a:pt x="102" y="4"/>
                    </a:lnTo>
                    <a:lnTo>
                      <a:pt x="85" y="12"/>
                    </a:lnTo>
                    <a:lnTo>
                      <a:pt x="68" y="26"/>
                    </a:lnTo>
                    <a:lnTo>
                      <a:pt x="49" y="42"/>
                    </a:lnTo>
                    <a:lnTo>
                      <a:pt x="32" y="61"/>
                    </a:lnTo>
                    <a:lnTo>
                      <a:pt x="17" y="82"/>
                    </a:lnTo>
                    <a:lnTo>
                      <a:pt x="6" y="105"/>
                    </a:lnTo>
                    <a:lnTo>
                      <a:pt x="0" y="1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196" name="Freeform 459">
                <a:extLst>
                  <a:ext uri="{FF2B5EF4-FFF2-40B4-BE49-F238E27FC236}">
                    <a16:creationId xmlns:a16="http://schemas.microsoft.com/office/drawing/2014/main" id="{9C23E6B4-C60E-4316-903D-334A4DB28156}"/>
                  </a:ext>
                </a:extLst>
              </p:cNvPr>
              <p:cNvSpPr>
                <a:spLocks/>
              </p:cNvSpPr>
              <p:nvPr/>
            </p:nvSpPr>
            <p:spPr bwMode="auto">
              <a:xfrm>
                <a:off x="2689" y="2692"/>
                <a:ext cx="41" cy="54"/>
              </a:xfrm>
              <a:custGeom>
                <a:avLst/>
                <a:gdLst>
                  <a:gd name="T0" fmla="*/ 0 w 245"/>
                  <a:gd name="T1" fmla="*/ 0 h 310"/>
                  <a:gd name="T2" fmla="*/ 0 w 245"/>
                  <a:gd name="T3" fmla="*/ 0 h 310"/>
                  <a:gd name="T4" fmla="*/ 0 w 245"/>
                  <a:gd name="T5" fmla="*/ 0 h 310"/>
                  <a:gd name="T6" fmla="*/ 0 w 245"/>
                  <a:gd name="T7" fmla="*/ 0 h 310"/>
                  <a:gd name="T8" fmla="*/ 0 w 245"/>
                  <a:gd name="T9" fmla="*/ 0 h 310"/>
                  <a:gd name="T10" fmla="*/ 0 w 245"/>
                  <a:gd name="T11" fmla="*/ 0 h 310"/>
                  <a:gd name="T12" fmla="*/ 0 w 245"/>
                  <a:gd name="T13" fmla="*/ 0 h 310"/>
                  <a:gd name="T14" fmla="*/ 0 w 245"/>
                  <a:gd name="T15" fmla="*/ 0 h 310"/>
                  <a:gd name="T16" fmla="*/ 0 w 245"/>
                  <a:gd name="T17" fmla="*/ 0 h 310"/>
                  <a:gd name="T18" fmla="*/ 0 w 245"/>
                  <a:gd name="T19" fmla="*/ 0 h 310"/>
                  <a:gd name="T20" fmla="*/ 0 w 245"/>
                  <a:gd name="T21" fmla="*/ 0 h 310"/>
                  <a:gd name="T22" fmla="*/ 0 w 245"/>
                  <a:gd name="T23" fmla="*/ 0 h 310"/>
                  <a:gd name="T24" fmla="*/ 0 w 245"/>
                  <a:gd name="T25" fmla="*/ 0 h 310"/>
                  <a:gd name="T26" fmla="*/ 0 w 245"/>
                  <a:gd name="T27" fmla="*/ 0 h 310"/>
                  <a:gd name="T28" fmla="*/ 0 w 245"/>
                  <a:gd name="T29" fmla="*/ 0 h 310"/>
                  <a:gd name="T30" fmla="*/ 0 w 245"/>
                  <a:gd name="T31" fmla="*/ 0 h 310"/>
                  <a:gd name="T32" fmla="*/ 0 w 245"/>
                  <a:gd name="T33" fmla="*/ 0 h 310"/>
                  <a:gd name="T34" fmla="*/ 0 w 245"/>
                  <a:gd name="T35" fmla="*/ 0 h 310"/>
                  <a:gd name="T36" fmla="*/ 0 w 245"/>
                  <a:gd name="T37" fmla="*/ 0 h 310"/>
                  <a:gd name="T38" fmla="*/ 0 w 245"/>
                  <a:gd name="T39" fmla="*/ 0 h 310"/>
                  <a:gd name="T40" fmla="*/ 0 w 245"/>
                  <a:gd name="T41" fmla="*/ 0 h 310"/>
                  <a:gd name="T42" fmla="*/ 0 w 245"/>
                  <a:gd name="T43" fmla="*/ 0 h 310"/>
                  <a:gd name="T44" fmla="*/ 0 w 245"/>
                  <a:gd name="T45" fmla="*/ 0 h 310"/>
                  <a:gd name="T46" fmla="*/ 0 w 245"/>
                  <a:gd name="T47" fmla="*/ 0 h 310"/>
                  <a:gd name="T48" fmla="*/ 0 w 245"/>
                  <a:gd name="T49" fmla="*/ 0 h 310"/>
                  <a:gd name="T50" fmla="*/ 0 w 245"/>
                  <a:gd name="T51" fmla="*/ 0 h 310"/>
                  <a:gd name="T52" fmla="*/ 0 w 245"/>
                  <a:gd name="T53" fmla="*/ 0 h 310"/>
                  <a:gd name="T54" fmla="*/ 0 w 245"/>
                  <a:gd name="T55" fmla="*/ 0 h 310"/>
                  <a:gd name="T56" fmla="*/ 0 w 245"/>
                  <a:gd name="T57" fmla="*/ 0 h 310"/>
                  <a:gd name="T58" fmla="*/ 0 w 245"/>
                  <a:gd name="T59" fmla="*/ 0 h 310"/>
                  <a:gd name="T60" fmla="*/ 0 w 245"/>
                  <a:gd name="T61" fmla="*/ 0 h 310"/>
                  <a:gd name="T62" fmla="*/ 0 w 245"/>
                  <a:gd name="T63" fmla="*/ 0 h 310"/>
                  <a:gd name="T64" fmla="*/ 0 w 245"/>
                  <a:gd name="T65" fmla="*/ 0 h 310"/>
                  <a:gd name="T66" fmla="*/ 0 w 245"/>
                  <a:gd name="T67" fmla="*/ 0 h 310"/>
                  <a:gd name="T68" fmla="*/ 0 w 245"/>
                  <a:gd name="T69" fmla="*/ 0 h 310"/>
                  <a:gd name="T70" fmla="*/ 0 w 245"/>
                  <a:gd name="T71" fmla="*/ 0 h 310"/>
                  <a:gd name="T72" fmla="*/ 0 w 245"/>
                  <a:gd name="T73" fmla="*/ 0 h 310"/>
                  <a:gd name="T74" fmla="*/ 0 w 245"/>
                  <a:gd name="T75" fmla="*/ 0 h 3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5"/>
                  <a:gd name="T115" fmla="*/ 0 h 310"/>
                  <a:gd name="T116" fmla="*/ 245 w 245"/>
                  <a:gd name="T117" fmla="*/ 310 h 31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5" h="310">
                    <a:moveTo>
                      <a:pt x="200" y="116"/>
                    </a:moveTo>
                    <a:lnTo>
                      <a:pt x="208" y="124"/>
                    </a:lnTo>
                    <a:lnTo>
                      <a:pt x="214" y="133"/>
                    </a:lnTo>
                    <a:lnTo>
                      <a:pt x="220" y="144"/>
                    </a:lnTo>
                    <a:lnTo>
                      <a:pt x="223" y="154"/>
                    </a:lnTo>
                    <a:lnTo>
                      <a:pt x="226" y="164"/>
                    </a:lnTo>
                    <a:lnTo>
                      <a:pt x="224" y="176"/>
                    </a:lnTo>
                    <a:lnTo>
                      <a:pt x="222" y="187"/>
                    </a:lnTo>
                    <a:lnTo>
                      <a:pt x="216" y="198"/>
                    </a:lnTo>
                    <a:lnTo>
                      <a:pt x="208" y="209"/>
                    </a:lnTo>
                    <a:lnTo>
                      <a:pt x="199" y="219"/>
                    </a:lnTo>
                    <a:lnTo>
                      <a:pt x="188" y="229"/>
                    </a:lnTo>
                    <a:lnTo>
                      <a:pt x="177" y="238"/>
                    </a:lnTo>
                    <a:lnTo>
                      <a:pt x="166" y="246"/>
                    </a:lnTo>
                    <a:lnTo>
                      <a:pt x="154" y="255"/>
                    </a:lnTo>
                    <a:lnTo>
                      <a:pt x="142" y="264"/>
                    </a:lnTo>
                    <a:lnTo>
                      <a:pt x="132" y="275"/>
                    </a:lnTo>
                    <a:lnTo>
                      <a:pt x="128" y="278"/>
                    </a:lnTo>
                    <a:lnTo>
                      <a:pt x="126" y="283"/>
                    </a:lnTo>
                    <a:lnTo>
                      <a:pt x="124" y="287"/>
                    </a:lnTo>
                    <a:lnTo>
                      <a:pt x="121" y="292"/>
                    </a:lnTo>
                    <a:lnTo>
                      <a:pt x="120" y="296"/>
                    </a:lnTo>
                    <a:lnTo>
                      <a:pt x="120" y="301"/>
                    </a:lnTo>
                    <a:lnTo>
                      <a:pt x="122" y="306"/>
                    </a:lnTo>
                    <a:lnTo>
                      <a:pt x="126" y="309"/>
                    </a:lnTo>
                    <a:lnTo>
                      <a:pt x="131" y="310"/>
                    </a:lnTo>
                    <a:lnTo>
                      <a:pt x="135" y="310"/>
                    </a:lnTo>
                    <a:lnTo>
                      <a:pt x="139" y="309"/>
                    </a:lnTo>
                    <a:lnTo>
                      <a:pt x="142" y="306"/>
                    </a:lnTo>
                    <a:lnTo>
                      <a:pt x="154" y="292"/>
                    </a:lnTo>
                    <a:lnTo>
                      <a:pt x="167" y="280"/>
                    </a:lnTo>
                    <a:lnTo>
                      <a:pt x="180" y="269"/>
                    </a:lnTo>
                    <a:lnTo>
                      <a:pt x="194" y="257"/>
                    </a:lnTo>
                    <a:lnTo>
                      <a:pt x="207" y="246"/>
                    </a:lnTo>
                    <a:lnTo>
                      <a:pt x="220" y="233"/>
                    </a:lnTo>
                    <a:lnTo>
                      <a:pt x="230" y="219"/>
                    </a:lnTo>
                    <a:lnTo>
                      <a:pt x="238" y="204"/>
                    </a:lnTo>
                    <a:lnTo>
                      <a:pt x="244" y="186"/>
                    </a:lnTo>
                    <a:lnTo>
                      <a:pt x="245" y="169"/>
                    </a:lnTo>
                    <a:lnTo>
                      <a:pt x="243" y="152"/>
                    </a:lnTo>
                    <a:lnTo>
                      <a:pt x="237" y="134"/>
                    </a:lnTo>
                    <a:lnTo>
                      <a:pt x="228" y="119"/>
                    </a:lnTo>
                    <a:lnTo>
                      <a:pt x="217" y="105"/>
                    </a:lnTo>
                    <a:lnTo>
                      <a:pt x="203" y="93"/>
                    </a:lnTo>
                    <a:lnTo>
                      <a:pt x="188" y="83"/>
                    </a:lnTo>
                    <a:lnTo>
                      <a:pt x="176" y="76"/>
                    </a:lnTo>
                    <a:lnTo>
                      <a:pt x="163" y="69"/>
                    </a:lnTo>
                    <a:lnTo>
                      <a:pt x="151" y="61"/>
                    </a:lnTo>
                    <a:lnTo>
                      <a:pt x="136" y="54"/>
                    </a:lnTo>
                    <a:lnTo>
                      <a:pt x="122" y="46"/>
                    </a:lnTo>
                    <a:lnTo>
                      <a:pt x="107" y="39"/>
                    </a:lnTo>
                    <a:lnTo>
                      <a:pt x="93" y="31"/>
                    </a:lnTo>
                    <a:lnTo>
                      <a:pt x="79" y="24"/>
                    </a:lnTo>
                    <a:lnTo>
                      <a:pt x="66" y="18"/>
                    </a:lnTo>
                    <a:lnTo>
                      <a:pt x="53" y="13"/>
                    </a:lnTo>
                    <a:lnTo>
                      <a:pt x="40" y="8"/>
                    </a:lnTo>
                    <a:lnTo>
                      <a:pt x="30" y="5"/>
                    </a:lnTo>
                    <a:lnTo>
                      <a:pt x="20" y="1"/>
                    </a:lnTo>
                    <a:lnTo>
                      <a:pt x="12" y="0"/>
                    </a:lnTo>
                    <a:lnTo>
                      <a:pt x="5" y="0"/>
                    </a:lnTo>
                    <a:lnTo>
                      <a:pt x="0" y="2"/>
                    </a:lnTo>
                    <a:lnTo>
                      <a:pt x="11" y="8"/>
                    </a:lnTo>
                    <a:lnTo>
                      <a:pt x="23" y="14"/>
                    </a:lnTo>
                    <a:lnTo>
                      <a:pt x="36" y="20"/>
                    </a:lnTo>
                    <a:lnTo>
                      <a:pt x="47" y="25"/>
                    </a:lnTo>
                    <a:lnTo>
                      <a:pt x="60" y="31"/>
                    </a:lnTo>
                    <a:lnTo>
                      <a:pt x="73" y="37"/>
                    </a:lnTo>
                    <a:lnTo>
                      <a:pt x="86" y="44"/>
                    </a:lnTo>
                    <a:lnTo>
                      <a:pt x="99" y="51"/>
                    </a:lnTo>
                    <a:lnTo>
                      <a:pt x="113" y="57"/>
                    </a:lnTo>
                    <a:lnTo>
                      <a:pt x="126" y="64"/>
                    </a:lnTo>
                    <a:lnTo>
                      <a:pt x="139" y="71"/>
                    </a:lnTo>
                    <a:lnTo>
                      <a:pt x="152" y="79"/>
                    </a:lnTo>
                    <a:lnTo>
                      <a:pt x="165" y="88"/>
                    </a:lnTo>
                    <a:lnTo>
                      <a:pt x="176" y="96"/>
                    </a:lnTo>
                    <a:lnTo>
                      <a:pt x="188" y="106"/>
                    </a:lnTo>
                    <a:lnTo>
                      <a:pt x="200" y="1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grpSp>
        <p:graphicFrame>
          <p:nvGraphicFramePr>
            <p:cNvPr id="57" name="Object 5">
              <a:extLst>
                <a:ext uri="{FF2B5EF4-FFF2-40B4-BE49-F238E27FC236}">
                  <a16:creationId xmlns:a16="http://schemas.microsoft.com/office/drawing/2014/main" id="{F544E9A5-DF12-4295-B5E8-062CD468A95B}"/>
                </a:ext>
              </a:extLst>
            </p:cNvPr>
            <p:cNvGraphicFramePr>
              <a:graphicFrameLocks noChangeAspect="1"/>
            </p:cNvGraphicFramePr>
            <p:nvPr userDrawn="1"/>
          </p:nvGraphicFramePr>
          <p:xfrm>
            <a:off x="3694" y="2240"/>
            <a:ext cx="207" cy="173"/>
          </p:xfrm>
          <a:graphic>
            <a:graphicData uri="http://schemas.openxmlformats.org/presentationml/2006/ole">
              <mc:AlternateContent xmlns:mc="http://schemas.openxmlformats.org/markup-compatibility/2006">
                <mc:Choice xmlns:v="urn:schemas-microsoft-com:vml" Requires="v">
                  <p:oleObj spid="_x0000_s388583" name="Clip" r:id="rId17" imgW="1307263" imgH="1084139" progId="MS_ClipArt_Gallery.2">
                    <p:embed/>
                  </p:oleObj>
                </mc:Choice>
                <mc:Fallback>
                  <p:oleObj name="Clip" r:id="rId17" imgW="1307263" imgH="1084139" progId="MS_ClipArt_Gallery.2">
                    <p:embed/>
                    <p:pic>
                      <p:nvPicPr>
                        <p:cNvPr id="57" name="Object 5">
                          <a:extLst>
                            <a:ext uri="{FF2B5EF4-FFF2-40B4-BE49-F238E27FC236}">
                              <a16:creationId xmlns:a16="http://schemas.microsoft.com/office/drawing/2014/main" id="{F544E9A5-DF12-4295-B5E8-062CD468A95B}"/>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694" y="2240"/>
                          <a:ext cx="207"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8" name="Line 461">
              <a:extLst>
                <a:ext uri="{FF2B5EF4-FFF2-40B4-BE49-F238E27FC236}">
                  <a16:creationId xmlns:a16="http://schemas.microsoft.com/office/drawing/2014/main" id="{DA922FC1-8A95-40D1-A914-361BF8EF981D}"/>
                </a:ext>
              </a:extLst>
            </p:cNvPr>
            <p:cNvSpPr>
              <a:spLocks noChangeShapeType="1"/>
            </p:cNvSpPr>
            <p:nvPr/>
          </p:nvSpPr>
          <p:spPr bwMode="auto">
            <a:xfrm>
              <a:off x="4084" y="1820"/>
              <a:ext cx="321" cy="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59" name="Line 462">
              <a:extLst>
                <a:ext uri="{FF2B5EF4-FFF2-40B4-BE49-F238E27FC236}">
                  <a16:creationId xmlns:a16="http://schemas.microsoft.com/office/drawing/2014/main" id="{81F7700F-064F-4FA8-9156-048BC6B424B0}"/>
                </a:ext>
              </a:extLst>
            </p:cNvPr>
            <p:cNvSpPr>
              <a:spLocks noChangeShapeType="1"/>
            </p:cNvSpPr>
            <p:nvPr/>
          </p:nvSpPr>
          <p:spPr bwMode="auto">
            <a:xfrm>
              <a:off x="3811" y="1712"/>
              <a:ext cx="96" cy="5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60" name="Freeform 463">
              <a:extLst>
                <a:ext uri="{FF2B5EF4-FFF2-40B4-BE49-F238E27FC236}">
                  <a16:creationId xmlns:a16="http://schemas.microsoft.com/office/drawing/2014/main" id="{608F8A07-E12A-46AD-960F-A143EEC75485}"/>
                </a:ext>
              </a:extLst>
            </p:cNvPr>
            <p:cNvSpPr>
              <a:spLocks/>
            </p:cNvSpPr>
            <p:nvPr/>
          </p:nvSpPr>
          <p:spPr bwMode="auto">
            <a:xfrm>
              <a:off x="3382" y="2976"/>
              <a:ext cx="1877" cy="917"/>
            </a:xfrm>
            <a:custGeom>
              <a:avLst/>
              <a:gdLst>
                <a:gd name="T0" fmla="*/ 889 w 1877"/>
                <a:gd name="T1" fmla="*/ 23 h 917"/>
                <a:gd name="T2" fmla="*/ 692 w 1877"/>
                <a:gd name="T3" fmla="*/ 109 h 917"/>
                <a:gd name="T4" fmla="*/ 415 w 1877"/>
                <a:gd name="T5" fmla="*/ 91 h 917"/>
                <a:gd name="T6" fmla="*/ 112 w 1877"/>
                <a:gd name="T7" fmla="*/ 170 h 917"/>
                <a:gd name="T8" fmla="*/ 50 w 1877"/>
                <a:gd name="T9" fmla="*/ 353 h 917"/>
                <a:gd name="T10" fmla="*/ 14 w 1877"/>
                <a:gd name="T11" fmla="*/ 528 h 917"/>
                <a:gd name="T12" fmla="*/ 139 w 1877"/>
                <a:gd name="T13" fmla="*/ 650 h 917"/>
                <a:gd name="T14" fmla="*/ 505 w 1877"/>
                <a:gd name="T15" fmla="*/ 781 h 917"/>
                <a:gd name="T16" fmla="*/ 933 w 1877"/>
                <a:gd name="T17" fmla="*/ 886 h 917"/>
                <a:gd name="T18" fmla="*/ 1370 w 1877"/>
                <a:gd name="T19" fmla="*/ 901 h 917"/>
                <a:gd name="T20" fmla="*/ 1676 w 1877"/>
                <a:gd name="T21" fmla="*/ 793 h 917"/>
                <a:gd name="T22" fmla="*/ 1860 w 1877"/>
                <a:gd name="T23" fmla="*/ 624 h 917"/>
                <a:gd name="T24" fmla="*/ 1776 w 1877"/>
                <a:gd name="T25" fmla="*/ 219 h 917"/>
                <a:gd name="T26" fmla="*/ 1503 w 1877"/>
                <a:gd name="T27" fmla="*/ 100 h 917"/>
                <a:gd name="T28" fmla="*/ 1200 w 1877"/>
                <a:gd name="T29" fmla="*/ 13 h 917"/>
                <a:gd name="T30" fmla="*/ 889 w 1877"/>
                <a:gd name="T31" fmla="*/ 23 h 91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77"/>
                <a:gd name="T49" fmla="*/ 0 h 917"/>
                <a:gd name="T50" fmla="*/ 1877 w 1877"/>
                <a:gd name="T51" fmla="*/ 917 h 91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77" h="917">
                  <a:moveTo>
                    <a:pt x="889" y="23"/>
                  </a:moveTo>
                  <a:cubicBezTo>
                    <a:pt x="804" y="39"/>
                    <a:pt x="771" y="98"/>
                    <a:pt x="692" y="109"/>
                  </a:cubicBezTo>
                  <a:cubicBezTo>
                    <a:pt x="613" y="120"/>
                    <a:pt x="511" y="81"/>
                    <a:pt x="415" y="91"/>
                  </a:cubicBezTo>
                  <a:cubicBezTo>
                    <a:pt x="319" y="101"/>
                    <a:pt x="174" y="126"/>
                    <a:pt x="112" y="170"/>
                  </a:cubicBezTo>
                  <a:cubicBezTo>
                    <a:pt x="51" y="214"/>
                    <a:pt x="66" y="294"/>
                    <a:pt x="50" y="353"/>
                  </a:cubicBezTo>
                  <a:cubicBezTo>
                    <a:pt x="34" y="412"/>
                    <a:pt x="0" y="479"/>
                    <a:pt x="14" y="528"/>
                  </a:cubicBezTo>
                  <a:cubicBezTo>
                    <a:pt x="29" y="577"/>
                    <a:pt x="57" y="608"/>
                    <a:pt x="139" y="650"/>
                  </a:cubicBezTo>
                  <a:cubicBezTo>
                    <a:pt x="221" y="692"/>
                    <a:pt x="372" y="742"/>
                    <a:pt x="505" y="781"/>
                  </a:cubicBezTo>
                  <a:cubicBezTo>
                    <a:pt x="638" y="820"/>
                    <a:pt x="789" y="866"/>
                    <a:pt x="933" y="886"/>
                  </a:cubicBezTo>
                  <a:cubicBezTo>
                    <a:pt x="1077" y="906"/>
                    <a:pt x="1246" y="917"/>
                    <a:pt x="1370" y="901"/>
                  </a:cubicBezTo>
                  <a:cubicBezTo>
                    <a:pt x="1494" y="885"/>
                    <a:pt x="1594" y="839"/>
                    <a:pt x="1676" y="793"/>
                  </a:cubicBezTo>
                  <a:cubicBezTo>
                    <a:pt x="1758" y="747"/>
                    <a:pt x="1843" y="720"/>
                    <a:pt x="1860" y="624"/>
                  </a:cubicBezTo>
                  <a:cubicBezTo>
                    <a:pt x="1877" y="528"/>
                    <a:pt x="1835" y="306"/>
                    <a:pt x="1776" y="219"/>
                  </a:cubicBezTo>
                  <a:cubicBezTo>
                    <a:pt x="1717" y="132"/>
                    <a:pt x="1599" y="134"/>
                    <a:pt x="1503" y="100"/>
                  </a:cubicBezTo>
                  <a:cubicBezTo>
                    <a:pt x="1407" y="66"/>
                    <a:pt x="1302" y="26"/>
                    <a:pt x="1200" y="13"/>
                  </a:cubicBezTo>
                  <a:cubicBezTo>
                    <a:pt x="1098" y="0"/>
                    <a:pt x="974" y="7"/>
                    <a:pt x="889" y="23"/>
                  </a:cubicBezTo>
                  <a:close/>
                </a:path>
              </a:pathLst>
            </a:custGeom>
            <a:solidFill>
              <a:srgbClr val="00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61" name="Line 464">
              <a:extLst>
                <a:ext uri="{FF2B5EF4-FFF2-40B4-BE49-F238E27FC236}">
                  <a16:creationId xmlns:a16="http://schemas.microsoft.com/office/drawing/2014/main" id="{A2D7C875-504D-4DAF-89F4-ECD965A5325E}"/>
                </a:ext>
              </a:extLst>
            </p:cNvPr>
            <p:cNvSpPr>
              <a:spLocks noChangeShapeType="1"/>
            </p:cNvSpPr>
            <p:nvPr/>
          </p:nvSpPr>
          <p:spPr bwMode="auto">
            <a:xfrm rot="-5400000">
              <a:off x="4791" y="3440"/>
              <a:ext cx="330" cy="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grpSp>
          <p:nvGrpSpPr>
            <p:cNvPr id="62" name="Group 465">
              <a:extLst>
                <a:ext uri="{FF2B5EF4-FFF2-40B4-BE49-F238E27FC236}">
                  <a16:creationId xmlns:a16="http://schemas.microsoft.com/office/drawing/2014/main" id="{E9D51122-A07B-4B8F-A240-43F9604BDAE6}"/>
                </a:ext>
              </a:extLst>
            </p:cNvPr>
            <p:cNvGrpSpPr>
              <a:grpSpLocks/>
            </p:cNvGrpSpPr>
            <p:nvPr/>
          </p:nvGrpSpPr>
          <p:grpSpPr bwMode="auto">
            <a:xfrm>
              <a:off x="4736" y="3526"/>
              <a:ext cx="125" cy="230"/>
              <a:chOff x="4180" y="783"/>
              <a:chExt cx="150" cy="307"/>
            </a:xfrm>
          </p:grpSpPr>
          <p:sp>
            <p:nvSpPr>
              <p:cNvPr id="172" name="AutoShape 466">
                <a:extLst>
                  <a:ext uri="{FF2B5EF4-FFF2-40B4-BE49-F238E27FC236}">
                    <a16:creationId xmlns:a16="http://schemas.microsoft.com/office/drawing/2014/main" id="{B7FB789B-3620-4DCB-8504-684F41C3D4BC}"/>
                  </a:ext>
                </a:extLst>
              </p:cNvPr>
              <p:cNvSpPr>
                <a:spLocks noChangeArrowheads="1"/>
              </p:cNvSpPr>
              <p:nvPr/>
            </p:nvSpPr>
            <p:spPr bwMode="auto">
              <a:xfrm>
                <a:off x="4180" y="1019"/>
                <a:ext cx="150" cy="71"/>
              </a:xfrm>
              <a:prstGeom prst="parallelogram">
                <a:avLst>
                  <a:gd name="adj" fmla="val 81387"/>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sp>
            <p:nvSpPr>
              <p:cNvPr id="173" name="Rectangle 467">
                <a:extLst>
                  <a:ext uri="{FF2B5EF4-FFF2-40B4-BE49-F238E27FC236}">
                    <a16:creationId xmlns:a16="http://schemas.microsoft.com/office/drawing/2014/main" id="{80A9A46B-814D-4977-B879-B1E30E534035}"/>
                  </a:ext>
                </a:extLst>
              </p:cNvPr>
              <p:cNvSpPr>
                <a:spLocks noChangeArrowheads="1"/>
              </p:cNvSpPr>
              <p:nvPr/>
            </p:nvSpPr>
            <p:spPr bwMode="auto">
              <a:xfrm>
                <a:off x="4256" y="784"/>
                <a:ext cx="72" cy="236"/>
              </a:xfrm>
              <a:prstGeom prst="rect">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sp>
            <p:nvSpPr>
              <p:cNvPr id="174" name="Rectangle 468">
                <a:extLst>
                  <a:ext uri="{FF2B5EF4-FFF2-40B4-BE49-F238E27FC236}">
                    <a16:creationId xmlns:a16="http://schemas.microsoft.com/office/drawing/2014/main" id="{8007784B-DF99-416A-8AFD-E4133564778E}"/>
                  </a:ext>
                </a:extLst>
              </p:cNvPr>
              <p:cNvSpPr>
                <a:spLocks noChangeArrowheads="1"/>
              </p:cNvSpPr>
              <p:nvPr/>
            </p:nvSpPr>
            <p:spPr bwMode="auto">
              <a:xfrm>
                <a:off x="4181" y="852"/>
                <a:ext cx="95" cy="236"/>
              </a:xfrm>
              <a:prstGeom prst="rect">
                <a:avLst/>
              </a:prstGeom>
              <a:solidFill>
                <a:srgbClr val="33CCCC"/>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sp>
            <p:nvSpPr>
              <p:cNvPr id="175" name="AutoShape 469">
                <a:extLst>
                  <a:ext uri="{FF2B5EF4-FFF2-40B4-BE49-F238E27FC236}">
                    <a16:creationId xmlns:a16="http://schemas.microsoft.com/office/drawing/2014/main" id="{553F2EE2-7F52-4D6F-896A-928436977244}"/>
                  </a:ext>
                </a:extLst>
              </p:cNvPr>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sp>
            <p:nvSpPr>
              <p:cNvPr id="176" name="Line 470">
                <a:extLst>
                  <a:ext uri="{FF2B5EF4-FFF2-40B4-BE49-F238E27FC236}">
                    <a16:creationId xmlns:a16="http://schemas.microsoft.com/office/drawing/2014/main" id="{3E2C2F00-E03E-4A7C-A75F-9927C681E47E}"/>
                  </a:ext>
                </a:extLst>
              </p:cNvPr>
              <p:cNvSpPr>
                <a:spLocks noChangeShapeType="1"/>
              </p:cNvSpPr>
              <p:nvPr/>
            </p:nvSpPr>
            <p:spPr bwMode="auto">
              <a:xfrm>
                <a:off x="4330" y="788"/>
                <a:ext cx="0" cy="23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177" name="Line 471">
                <a:extLst>
                  <a:ext uri="{FF2B5EF4-FFF2-40B4-BE49-F238E27FC236}">
                    <a16:creationId xmlns:a16="http://schemas.microsoft.com/office/drawing/2014/main" id="{528405A3-1E37-41AA-8A4E-4524A34341CD}"/>
                  </a:ext>
                </a:extLst>
              </p:cNvPr>
              <p:cNvSpPr>
                <a:spLocks noChangeShapeType="1"/>
              </p:cNvSpPr>
              <p:nvPr/>
            </p:nvSpPr>
            <p:spPr bwMode="auto">
              <a:xfrm flipH="1">
                <a:off x="4276" y="1019"/>
                <a:ext cx="54" cy="6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178" name="Rectangle 472">
                <a:extLst>
                  <a:ext uri="{FF2B5EF4-FFF2-40B4-BE49-F238E27FC236}">
                    <a16:creationId xmlns:a16="http://schemas.microsoft.com/office/drawing/2014/main" id="{62B74DB2-55DE-426D-AA6F-6E3E4D40E3D7}"/>
                  </a:ext>
                </a:extLst>
              </p:cNvPr>
              <p:cNvSpPr>
                <a:spLocks noChangeArrowheads="1"/>
              </p:cNvSpPr>
              <p:nvPr/>
            </p:nvSpPr>
            <p:spPr bwMode="auto">
              <a:xfrm>
                <a:off x="4193" y="883"/>
                <a:ext cx="62" cy="136"/>
              </a:xfrm>
              <a:prstGeom prst="rect">
                <a:avLst/>
              </a:prstGeom>
              <a:solidFill>
                <a:schemeClr val="accent2"/>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sp>
            <p:nvSpPr>
              <p:cNvPr id="179" name="Rectangle 473">
                <a:extLst>
                  <a:ext uri="{FF2B5EF4-FFF2-40B4-BE49-F238E27FC236}">
                    <a16:creationId xmlns:a16="http://schemas.microsoft.com/office/drawing/2014/main" id="{CF128F5E-503C-436D-B151-97799CBEB2E3}"/>
                  </a:ext>
                </a:extLst>
              </p:cNvPr>
              <p:cNvSpPr>
                <a:spLocks noChangeArrowheads="1"/>
              </p:cNvSpPr>
              <p:nvPr/>
            </p:nvSpPr>
            <p:spPr bwMode="auto">
              <a:xfrm>
                <a:off x="4202" y="924"/>
                <a:ext cx="48" cy="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grpSp>
        <p:sp>
          <p:nvSpPr>
            <p:cNvPr id="63" name="Line 474">
              <a:extLst>
                <a:ext uri="{FF2B5EF4-FFF2-40B4-BE49-F238E27FC236}">
                  <a16:creationId xmlns:a16="http://schemas.microsoft.com/office/drawing/2014/main" id="{3769974C-844D-4262-BD58-36C9A26C2502}"/>
                </a:ext>
              </a:extLst>
            </p:cNvPr>
            <p:cNvSpPr>
              <a:spLocks noChangeShapeType="1"/>
            </p:cNvSpPr>
            <p:nvPr/>
          </p:nvSpPr>
          <p:spPr bwMode="auto">
            <a:xfrm rot="5400000" flipV="1">
              <a:off x="4883" y="3617"/>
              <a:ext cx="2" cy="5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64" name="Line 475">
              <a:extLst>
                <a:ext uri="{FF2B5EF4-FFF2-40B4-BE49-F238E27FC236}">
                  <a16:creationId xmlns:a16="http://schemas.microsoft.com/office/drawing/2014/main" id="{B4465173-78FC-4FF5-907A-0B00984EE9EA}"/>
                </a:ext>
              </a:extLst>
            </p:cNvPr>
            <p:cNvSpPr>
              <a:spLocks noChangeShapeType="1"/>
            </p:cNvSpPr>
            <p:nvPr/>
          </p:nvSpPr>
          <p:spPr bwMode="auto">
            <a:xfrm rot="-5400000">
              <a:off x="5000" y="3413"/>
              <a:ext cx="0" cy="7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grpSp>
          <p:nvGrpSpPr>
            <p:cNvPr id="65" name="Group 476">
              <a:extLst>
                <a:ext uri="{FF2B5EF4-FFF2-40B4-BE49-F238E27FC236}">
                  <a16:creationId xmlns:a16="http://schemas.microsoft.com/office/drawing/2014/main" id="{097E77DD-4CB0-49E2-A49E-B804DCE594CB}"/>
                </a:ext>
              </a:extLst>
            </p:cNvPr>
            <p:cNvGrpSpPr>
              <a:grpSpLocks/>
            </p:cNvGrpSpPr>
            <p:nvPr/>
          </p:nvGrpSpPr>
          <p:grpSpPr bwMode="auto">
            <a:xfrm>
              <a:off x="4735" y="3230"/>
              <a:ext cx="316" cy="148"/>
              <a:chOff x="3600" y="219"/>
              <a:chExt cx="360" cy="175"/>
            </a:xfrm>
          </p:grpSpPr>
          <p:sp>
            <p:nvSpPr>
              <p:cNvPr id="159" name="Oval 477">
                <a:extLst>
                  <a:ext uri="{FF2B5EF4-FFF2-40B4-BE49-F238E27FC236}">
                    <a16:creationId xmlns:a16="http://schemas.microsoft.com/office/drawing/2014/main" id="{15DF9367-CAEC-4CE8-9F26-B0666ABEA2D3}"/>
                  </a:ext>
                </a:extLst>
              </p:cNvPr>
              <p:cNvSpPr>
                <a:spLocks noChangeArrowheads="1"/>
              </p:cNvSpPr>
              <p:nvPr/>
            </p:nvSpPr>
            <p:spPr bwMode="auto">
              <a:xfrm>
                <a:off x="3603" y="297"/>
                <a:ext cx="357" cy="97"/>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sp>
            <p:nvSpPr>
              <p:cNvPr id="160" name="Line 478">
                <a:extLst>
                  <a:ext uri="{FF2B5EF4-FFF2-40B4-BE49-F238E27FC236}">
                    <a16:creationId xmlns:a16="http://schemas.microsoft.com/office/drawing/2014/main" id="{FA89528A-C1A6-4DB8-909D-54BA93E05A37}"/>
                  </a:ext>
                </a:extLst>
              </p:cNvPr>
              <p:cNvSpPr>
                <a:spLocks noChangeShapeType="1"/>
              </p:cNvSpPr>
              <p:nvPr/>
            </p:nvSpPr>
            <p:spPr bwMode="auto">
              <a:xfrm>
                <a:off x="3603"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161" name="Line 479">
                <a:extLst>
                  <a:ext uri="{FF2B5EF4-FFF2-40B4-BE49-F238E27FC236}">
                    <a16:creationId xmlns:a16="http://schemas.microsoft.com/office/drawing/2014/main" id="{7C2E743E-00F6-4647-8C94-6A445BFA8A5A}"/>
                  </a:ext>
                </a:extLst>
              </p:cNvPr>
              <p:cNvSpPr>
                <a:spLocks noChangeShapeType="1"/>
              </p:cNvSpPr>
              <p:nvPr/>
            </p:nvSpPr>
            <p:spPr bwMode="auto">
              <a:xfrm>
                <a:off x="3960"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162" name="Rectangle 480">
                <a:extLst>
                  <a:ext uri="{FF2B5EF4-FFF2-40B4-BE49-F238E27FC236}">
                    <a16:creationId xmlns:a16="http://schemas.microsoft.com/office/drawing/2014/main" id="{860A3C6F-C39C-4689-8420-CE9EDC8335AD}"/>
                  </a:ext>
                </a:extLst>
              </p:cNvPr>
              <p:cNvSpPr>
                <a:spLocks noChangeArrowheads="1"/>
              </p:cNvSpPr>
              <p:nvPr/>
            </p:nvSpPr>
            <p:spPr bwMode="auto">
              <a:xfrm>
                <a:off x="3603" y="289"/>
                <a:ext cx="352" cy="59"/>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dirty="0">
                  <a:latin typeface="+mn-lt"/>
                  <a:ea typeface="宋体" panose="02010600030101010101" pitchFamily="2" charset="-122"/>
                </a:endParaRPr>
              </a:p>
            </p:txBody>
          </p:sp>
          <p:sp>
            <p:nvSpPr>
              <p:cNvPr id="163" name="Oval 481">
                <a:extLst>
                  <a:ext uri="{FF2B5EF4-FFF2-40B4-BE49-F238E27FC236}">
                    <a16:creationId xmlns:a16="http://schemas.microsoft.com/office/drawing/2014/main" id="{E3310045-EA60-4696-929A-D5B3ED77BD69}"/>
                  </a:ext>
                </a:extLst>
              </p:cNvPr>
              <p:cNvSpPr>
                <a:spLocks noChangeArrowheads="1"/>
              </p:cNvSpPr>
              <p:nvPr/>
            </p:nvSpPr>
            <p:spPr bwMode="auto">
              <a:xfrm>
                <a:off x="3600" y="219"/>
                <a:ext cx="357" cy="114"/>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grpSp>
            <p:nvGrpSpPr>
              <p:cNvPr id="164" name="Group 482">
                <a:extLst>
                  <a:ext uri="{FF2B5EF4-FFF2-40B4-BE49-F238E27FC236}">
                    <a16:creationId xmlns:a16="http://schemas.microsoft.com/office/drawing/2014/main" id="{909FD95C-227C-44EC-84E7-4C551638524E}"/>
                  </a:ext>
                </a:extLst>
              </p:cNvPr>
              <p:cNvGrpSpPr>
                <a:grpSpLocks/>
              </p:cNvGrpSpPr>
              <p:nvPr/>
            </p:nvGrpSpPr>
            <p:grpSpPr bwMode="auto">
              <a:xfrm>
                <a:off x="3686" y="244"/>
                <a:ext cx="177" cy="66"/>
                <a:chOff x="2848" y="848"/>
                <a:chExt cx="140" cy="98"/>
              </a:xfrm>
            </p:grpSpPr>
            <p:sp>
              <p:nvSpPr>
                <p:cNvPr id="169" name="Line 483">
                  <a:extLst>
                    <a:ext uri="{FF2B5EF4-FFF2-40B4-BE49-F238E27FC236}">
                      <a16:creationId xmlns:a16="http://schemas.microsoft.com/office/drawing/2014/main" id="{E4832EE1-C8B4-4305-9E94-FD7AB6812845}"/>
                    </a:ext>
                  </a:extLst>
                </p:cNvPr>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170" name="Line 484">
                  <a:extLst>
                    <a:ext uri="{FF2B5EF4-FFF2-40B4-BE49-F238E27FC236}">
                      <a16:creationId xmlns:a16="http://schemas.microsoft.com/office/drawing/2014/main" id="{D794B441-D794-46E5-94DE-536F7C4FE604}"/>
                    </a:ext>
                  </a:extLst>
                </p:cNvPr>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171" name="Line 485">
                  <a:extLst>
                    <a:ext uri="{FF2B5EF4-FFF2-40B4-BE49-F238E27FC236}">
                      <a16:creationId xmlns:a16="http://schemas.microsoft.com/office/drawing/2014/main" id="{25FC6657-C91F-4549-B98B-5E32A71850AF}"/>
                    </a:ext>
                  </a:extLst>
                </p:cNvPr>
                <p:cNvSpPr>
                  <a:spLocks noChangeShapeType="1"/>
                </p:cNvSpPr>
                <p:nvPr/>
              </p:nvSpPr>
              <p:spPr bwMode="auto">
                <a:xfrm>
                  <a:off x="2894" y="850"/>
                  <a:ext cx="52" cy="9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grpSp>
          <p:grpSp>
            <p:nvGrpSpPr>
              <p:cNvPr id="165" name="Group 486">
                <a:extLst>
                  <a:ext uri="{FF2B5EF4-FFF2-40B4-BE49-F238E27FC236}">
                    <a16:creationId xmlns:a16="http://schemas.microsoft.com/office/drawing/2014/main" id="{6E741762-5EC1-44B7-9F02-B5BF2F85BCB1}"/>
                  </a:ext>
                </a:extLst>
              </p:cNvPr>
              <p:cNvGrpSpPr>
                <a:grpSpLocks/>
              </p:cNvGrpSpPr>
              <p:nvPr/>
            </p:nvGrpSpPr>
            <p:grpSpPr bwMode="auto">
              <a:xfrm flipV="1">
                <a:off x="3686" y="243"/>
                <a:ext cx="177" cy="66"/>
                <a:chOff x="2848" y="848"/>
                <a:chExt cx="140" cy="98"/>
              </a:xfrm>
            </p:grpSpPr>
            <p:sp>
              <p:nvSpPr>
                <p:cNvPr id="166" name="Line 487">
                  <a:extLst>
                    <a:ext uri="{FF2B5EF4-FFF2-40B4-BE49-F238E27FC236}">
                      <a16:creationId xmlns:a16="http://schemas.microsoft.com/office/drawing/2014/main" id="{5204F346-AC7A-4779-88C6-826853E4C546}"/>
                    </a:ext>
                  </a:extLst>
                </p:cNvPr>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167" name="Line 488">
                  <a:extLst>
                    <a:ext uri="{FF2B5EF4-FFF2-40B4-BE49-F238E27FC236}">
                      <a16:creationId xmlns:a16="http://schemas.microsoft.com/office/drawing/2014/main" id="{076C6858-05A5-4D89-8FB5-2256E2A6D20B}"/>
                    </a:ext>
                  </a:extLst>
                </p:cNvPr>
                <p:cNvSpPr>
                  <a:spLocks noChangeShapeType="1"/>
                </p:cNvSpPr>
                <p:nvPr/>
              </p:nvSpPr>
              <p:spPr bwMode="auto">
                <a:xfrm>
                  <a:off x="2944" y="948"/>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168" name="Line 489">
                  <a:extLst>
                    <a:ext uri="{FF2B5EF4-FFF2-40B4-BE49-F238E27FC236}">
                      <a16:creationId xmlns:a16="http://schemas.microsoft.com/office/drawing/2014/main" id="{302F59F7-D5E9-43DB-A055-777E15B2E5FA}"/>
                    </a:ext>
                  </a:extLst>
                </p:cNvPr>
                <p:cNvSpPr>
                  <a:spLocks noChangeShapeType="1"/>
                </p:cNvSpPr>
                <p:nvPr/>
              </p:nvSpPr>
              <p:spPr bwMode="auto">
                <a:xfrm>
                  <a:off x="2894" y="850"/>
                  <a:ext cx="52" cy="9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grpSp>
        </p:grpSp>
        <p:grpSp>
          <p:nvGrpSpPr>
            <p:cNvPr id="66" name="Group 490">
              <a:extLst>
                <a:ext uri="{FF2B5EF4-FFF2-40B4-BE49-F238E27FC236}">
                  <a16:creationId xmlns:a16="http://schemas.microsoft.com/office/drawing/2014/main" id="{F6D9184C-4ED0-4294-B6C1-A46651057D74}"/>
                </a:ext>
              </a:extLst>
            </p:cNvPr>
            <p:cNvGrpSpPr>
              <a:grpSpLocks/>
            </p:cNvGrpSpPr>
            <p:nvPr/>
          </p:nvGrpSpPr>
          <p:grpSpPr bwMode="auto">
            <a:xfrm>
              <a:off x="4221" y="3056"/>
              <a:ext cx="316" cy="148"/>
              <a:chOff x="3600" y="219"/>
              <a:chExt cx="360" cy="175"/>
            </a:xfrm>
          </p:grpSpPr>
          <p:sp>
            <p:nvSpPr>
              <p:cNvPr id="146" name="Oval 491">
                <a:extLst>
                  <a:ext uri="{FF2B5EF4-FFF2-40B4-BE49-F238E27FC236}">
                    <a16:creationId xmlns:a16="http://schemas.microsoft.com/office/drawing/2014/main" id="{721F67BA-C5DC-45DC-83EF-C1419DFE4000}"/>
                  </a:ext>
                </a:extLst>
              </p:cNvPr>
              <p:cNvSpPr>
                <a:spLocks noChangeArrowheads="1"/>
              </p:cNvSpPr>
              <p:nvPr/>
            </p:nvSpPr>
            <p:spPr bwMode="auto">
              <a:xfrm>
                <a:off x="3603" y="297"/>
                <a:ext cx="357" cy="97"/>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sp>
            <p:nvSpPr>
              <p:cNvPr id="147" name="Line 492">
                <a:extLst>
                  <a:ext uri="{FF2B5EF4-FFF2-40B4-BE49-F238E27FC236}">
                    <a16:creationId xmlns:a16="http://schemas.microsoft.com/office/drawing/2014/main" id="{14A3A2C0-4BAB-47D8-87E6-132C1053243E}"/>
                  </a:ext>
                </a:extLst>
              </p:cNvPr>
              <p:cNvSpPr>
                <a:spLocks noChangeShapeType="1"/>
              </p:cNvSpPr>
              <p:nvPr/>
            </p:nvSpPr>
            <p:spPr bwMode="auto">
              <a:xfrm>
                <a:off x="3603"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148" name="Line 493">
                <a:extLst>
                  <a:ext uri="{FF2B5EF4-FFF2-40B4-BE49-F238E27FC236}">
                    <a16:creationId xmlns:a16="http://schemas.microsoft.com/office/drawing/2014/main" id="{155F8045-E507-49ED-B1F5-7D953A9EDF49}"/>
                  </a:ext>
                </a:extLst>
              </p:cNvPr>
              <p:cNvSpPr>
                <a:spLocks noChangeShapeType="1"/>
              </p:cNvSpPr>
              <p:nvPr/>
            </p:nvSpPr>
            <p:spPr bwMode="auto">
              <a:xfrm>
                <a:off x="3960"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149" name="Rectangle 494">
                <a:extLst>
                  <a:ext uri="{FF2B5EF4-FFF2-40B4-BE49-F238E27FC236}">
                    <a16:creationId xmlns:a16="http://schemas.microsoft.com/office/drawing/2014/main" id="{56B72B42-3B24-46E5-823C-71337463E422}"/>
                  </a:ext>
                </a:extLst>
              </p:cNvPr>
              <p:cNvSpPr>
                <a:spLocks noChangeArrowheads="1"/>
              </p:cNvSpPr>
              <p:nvPr/>
            </p:nvSpPr>
            <p:spPr bwMode="auto">
              <a:xfrm>
                <a:off x="3603" y="289"/>
                <a:ext cx="352" cy="59"/>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dirty="0">
                  <a:latin typeface="+mn-lt"/>
                  <a:ea typeface="宋体" panose="02010600030101010101" pitchFamily="2" charset="-122"/>
                </a:endParaRPr>
              </a:p>
            </p:txBody>
          </p:sp>
          <p:sp>
            <p:nvSpPr>
              <p:cNvPr id="150" name="Oval 495">
                <a:extLst>
                  <a:ext uri="{FF2B5EF4-FFF2-40B4-BE49-F238E27FC236}">
                    <a16:creationId xmlns:a16="http://schemas.microsoft.com/office/drawing/2014/main" id="{43FEDA09-9C16-4540-9C90-EA06D8D325C3}"/>
                  </a:ext>
                </a:extLst>
              </p:cNvPr>
              <p:cNvSpPr>
                <a:spLocks noChangeArrowheads="1"/>
              </p:cNvSpPr>
              <p:nvPr/>
            </p:nvSpPr>
            <p:spPr bwMode="auto">
              <a:xfrm>
                <a:off x="3600" y="219"/>
                <a:ext cx="357" cy="114"/>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grpSp>
            <p:nvGrpSpPr>
              <p:cNvPr id="151" name="Group 496">
                <a:extLst>
                  <a:ext uri="{FF2B5EF4-FFF2-40B4-BE49-F238E27FC236}">
                    <a16:creationId xmlns:a16="http://schemas.microsoft.com/office/drawing/2014/main" id="{B77DCDB8-0761-42F5-840A-9F0FD3E09328}"/>
                  </a:ext>
                </a:extLst>
              </p:cNvPr>
              <p:cNvGrpSpPr>
                <a:grpSpLocks/>
              </p:cNvGrpSpPr>
              <p:nvPr/>
            </p:nvGrpSpPr>
            <p:grpSpPr bwMode="auto">
              <a:xfrm>
                <a:off x="3686" y="244"/>
                <a:ext cx="177" cy="66"/>
                <a:chOff x="2848" y="848"/>
                <a:chExt cx="140" cy="98"/>
              </a:xfrm>
            </p:grpSpPr>
            <p:sp>
              <p:nvSpPr>
                <p:cNvPr id="156" name="Line 497">
                  <a:extLst>
                    <a:ext uri="{FF2B5EF4-FFF2-40B4-BE49-F238E27FC236}">
                      <a16:creationId xmlns:a16="http://schemas.microsoft.com/office/drawing/2014/main" id="{997BF256-7481-4F56-95A6-4A574737362D}"/>
                    </a:ext>
                  </a:extLst>
                </p:cNvPr>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157" name="Line 498">
                  <a:extLst>
                    <a:ext uri="{FF2B5EF4-FFF2-40B4-BE49-F238E27FC236}">
                      <a16:creationId xmlns:a16="http://schemas.microsoft.com/office/drawing/2014/main" id="{F3322619-B04F-493E-B138-EE7CBBF05114}"/>
                    </a:ext>
                  </a:extLst>
                </p:cNvPr>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158" name="Line 499">
                  <a:extLst>
                    <a:ext uri="{FF2B5EF4-FFF2-40B4-BE49-F238E27FC236}">
                      <a16:creationId xmlns:a16="http://schemas.microsoft.com/office/drawing/2014/main" id="{DA642DAB-EBB9-4A70-AC50-CEC1CBFB5B07}"/>
                    </a:ext>
                  </a:extLst>
                </p:cNvPr>
                <p:cNvSpPr>
                  <a:spLocks noChangeShapeType="1"/>
                </p:cNvSpPr>
                <p:nvPr/>
              </p:nvSpPr>
              <p:spPr bwMode="auto">
                <a:xfrm>
                  <a:off x="2894" y="850"/>
                  <a:ext cx="52" cy="9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grpSp>
          <p:grpSp>
            <p:nvGrpSpPr>
              <p:cNvPr id="152" name="Group 500">
                <a:extLst>
                  <a:ext uri="{FF2B5EF4-FFF2-40B4-BE49-F238E27FC236}">
                    <a16:creationId xmlns:a16="http://schemas.microsoft.com/office/drawing/2014/main" id="{2377CF45-45BD-4557-BABF-924630916BC8}"/>
                  </a:ext>
                </a:extLst>
              </p:cNvPr>
              <p:cNvGrpSpPr>
                <a:grpSpLocks/>
              </p:cNvGrpSpPr>
              <p:nvPr/>
            </p:nvGrpSpPr>
            <p:grpSpPr bwMode="auto">
              <a:xfrm flipV="1">
                <a:off x="3686" y="243"/>
                <a:ext cx="177" cy="66"/>
                <a:chOff x="2848" y="848"/>
                <a:chExt cx="140" cy="98"/>
              </a:xfrm>
            </p:grpSpPr>
            <p:sp>
              <p:nvSpPr>
                <p:cNvPr id="153" name="Line 501">
                  <a:extLst>
                    <a:ext uri="{FF2B5EF4-FFF2-40B4-BE49-F238E27FC236}">
                      <a16:creationId xmlns:a16="http://schemas.microsoft.com/office/drawing/2014/main" id="{CC67A640-0332-4CE2-BF7B-0A399E9F0AF9}"/>
                    </a:ext>
                  </a:extLst>
                </p:cNvPr>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154" name="Line 502">
                  <a:extLst>
                    <a:ext uri="{FF2B5EF4-FFF2-40B4-BE49-F238E27FC236}">
                      <a16:creationId xmlns:a16="http://schemas.microsoft.com/office/drawing/2014/main" id="{84245F2E-5083-4C04-954F-D37BDC082444}"/>
                    </a:ext>
                  </a:extLst>
                </p:cNvPr>
                <p:cNvSpPr>
                  <a:spLocks noChangeShapeType="1"/>
                </p:cNvSpPr>
                <p:nvPr/>
              </p:nvSpPr>
              <p:spPr bwMode="auto">
                <a:xfrm>
                  <a:off x="2944" y="948"/>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155" name="Line 503">
                  <a:extLst>
                    <a:ext uri="{FF2B5EF4-FFF2-40B4-BE49-F238E27FC236}">
                      <a16:creationId xmlns:a16="http://schemas.microsoft.com/office/drawing/2014/main" id="{63A7889E-3661-47A5-B9FB-68BCB5C57945}"/>
                    </a:ext>
                  </a:extLst>
                </p:cNvPr>
                <p:cNvSpPr>
                  <a:spLocks noChangeShapeType="1"/>
                </p:cNvSpPr>
                <p:nvPr/>
              </p:nvSpPr>
              <p:spPr bwMode="auto">
                <a:xfrm>
                  <a:off x="2894" y="850"/>
                  <a:ext cx="52" cy="9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grpSp>
        </p:grpSp>
        <p:grpSp>
          <p:nvGrpSpPr>
            <p:cNvPr id="67" name="Group 504">
              <a:extLst>
                <a:ext uri="{FF2B5EF4-FFF2-40B4-BE49-F238E27FC236}">
                  <a16:creationId xmlns:a16="http://schemas.microsoft.com/office/drawing/2014/main" id="{C325F6D6-CE62-48C7-B84B-7B714DA29D95}"/>
                </a:ext>
              </a:extLst>
            </p:cNvPr>
            <p:cNvGrpSpPr>
              <a:grpSpLocks/>
            </p:cNvGrpSpPr>
            <p:nvPr/>
          </p:nvGrpSpPr>
          <p:grpSpPr bwMode="auto">
            <a:xfrm>
              <a:off x="3802" y="3248"/>
              <a:ext cx="316" cy="148"/>
              <a:chOff x="3600" y="219"/>
              <a:chExt cx="360" cy="175"/>
            </a:xfrm>
          </p:grpSpPr>
          <p:sp>
            <p:nvSpPr>
              <p:cNvPr id="133" name="Oval 505">
                <a:extLst>
                  <a:ext uri="{FF2B5EF4-FFF2-40B4-BE49-F238E27FC236}">
                    <a16:creationId xmlns:a16="http://schemas.microsoft.com/office/drawing/2014/main" id="{B3B678E0-9C9C-49D3-BF49-C988670F42C9}"/>
                  </a:ext>
                </a:extLst>
              </p:cNvPr>
              <p:cNvSpPr>
                <a:spLocks noChangeArrowheads="1"/>
              </p:cNvSpPr>
              <p:nvPr/>
            </p:nvSpPr>
            <p:spPr bwMode="auto">
              <a:xfrm>
                <a:off x="3603" y="297"/>
                <a:ext cx="357" cy="97"/>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sp>
            <p:nvSpPr>
              <p:cNvPr id="134" name="Line 506">
                <a:extLst>
                  <a:ext uri="{FF2B5EF4-FFF2-40B4-BE49-F238E27FC236}">
                    <a16:creationId xmlns:a16="http://schemas.microsoft.com/office/drawing/2014/main" id="{3FD449EC-7CC3-4F8C-93FD-3BA0727B762F}"/>
                  </a:ext>
                </a:extLst>
              </p:cNvPr>
              <p:cNvSpPr>
                <a:spLocks noChangeShapeType="1"/>
              </p:cNvSpPr>
              <p:nvPr/>
            </p:nvSpPr>
            <p:spPr bwMode="auto">
              <a:xfrm>
                <a:off x="3603"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135" name="Line 507">
                <a:extLst>
                  <a:ext uri="{FF2B5EF4-FFF2-40B4-BE49-F238E27FC236}">
                    <a16:creationId xmlns:a16="http://schemas.microsoft.com/office/drawing/2014/main" id="{43EB570D-72BE-4A15-A25A-94EC3EB951D0}"/>
                  </a:ext>
                </a:extLst>
              </p:cNvPr>
              <p:cNvSpPr>
                <a:spLocks noChangeShapeType="1"/>
              </p:cNvSpPr>
              <p:nvPr/>
            </p:nvSpPr>
            <p:spPr bwMode="auto">
              <a:xfrm>
                <a:off x="3960"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136" name="Rectangle 508">
                <a:extLst>
                  <a:ext uri="{FF2B5EF4-FFF2-40B4-BE49-F238E27FC236}">
                    <a16:creationId xmlns:a16="http://schemas.microsoft.com/office/drawing/2014/main" id="{19E7A162-5200-4418-8C22-BD64D92AA8EE}"/>
                  </a:ext>
                </a:extLst>
              </p:cNvPr>
              <p:cNvSpPr>
                <a:spLocks noChangeArrowheads="1"/>
              </p:cNvSpPr>
              <p:nvPr/>
            </p:nvSpPr>
            <p:spPr bwMode="auto">
              <a:xfrm>
                <a:off x="3603" y="289"/>
                <a:ext cx="352" cy="59"/>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dirty="0">
                  <a:latin typeface="+mn-lt"/>
                  <a:ea typeface="宋体" panose="02010600030101010101" pitchFamily="2" charset="-122"/>
                </a:endParaRPr>
              </a:p>
            </p:txBody>
          </p:sp>
          <p:sp>
            <p:nvSpPr>
              <p:cNvPr id="137" name="Oval 509">
                <a:extLst>
                  <a:ext uri="{FF2B5EF4-FFF2-40B4-BE49-F238E27FC236}">
                    <a16:creationId xmlns:a16="http://schemas.microsoft.com/office/drawing/2014/main" id="{D8513FB6-F2F8-4B13-9D9F-ED7C447465A7}"/>
                  </a:ext>
                </a:extLst>
              </p:cNvPr>
              <p:cNvSpPr>
                <a:spLocks noChangeArrowheads="1"/>
              </p:cNvSpPr>
              <p:nvPr/>
            </p:nvSpPr>
            <p:spPr bwMode="auto">
              <a:xfrm>
                <a:off x="3600" y="219"/>
                <a:ext cx="357" cy="114"/>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grpSp>
            <p:nvGrpSpPr>
              <p:cNvPr id="138" name="Group 510">
                <a:extLst>
                  <a:ext uri="{FF2B5EF4-FFF2-40B4-BE49-F238E27FC236}">
                    <a16:creationId xmlns:a16="http://schemas.microsoft.com/office/drawing/2014/main" id="{6234D078-3077-426B-9BB2-DBC50F1ABD7F}"/>
                  </a:ext>
                </a:extLst>
              </p:cNvPr>
              <p:cNvGrpSpPr>
                <a:grpSpLocks/>
              </p:cNvGrpSpPr>
              <p:nvPr/>
            </p:nvGrpSpPr>
            <p:grpSpPr bwMode="auto">
              <a:xfrm>
                <a:off x="3686" y="244"/>
                <a:ext cx="177" cy="66"/>
                <a:chOff x="2848" y="848"/>
                <a:chExt cx="140" cy="98"/>
              </a:xfrm>
            </p:grpSpPr>
            <p:sp>
              <p:nvSpPr>
                <p:cNvPr id="143" name="Line 511">
                  <a:extLst>
                    <a:ext uri="{FF2B5EF4-FFF2-40B4-BE49-F238E27FC236}">
                      <a16:creationId xmlns:a16="http://schemas.microsoft.com/office/drawing/2014/main" id="{64B88319-4FAD-44EE-81EC-51A4197834BF}"/>
                    </a:ext>
                  </a:extLst>
                </p:cNvPr>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144" name="Line 512">
                  <a:extLst>
                    <a:ext uri="{FF2B5EF4-FFF2-40B4-BE49-F238E27FC236}">
                      <a16:creationId xmlns:a16="http://schemas.microsoft.com/office/drawing/2014/main" id="{D9229A5A-BAC6-4248-A3B6-77D299C09D67}"/>
                    </a:ext>
                  </a:extLst>
                </p:cNvPr>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145" name="Line 513">
                  <a:extLst>
                    <a:ext uri="{FF2B5EF4-FFF2-40B4-BE49-F238E27FC236}">
                      <a16:creationId xmlns:a16="http://schemas.microsoft.com/office/drawing/2014/main" id="{10C1DACA-FA0E-4DA7-BF10-5BF9E471C601}"/>
                    </a:ext>
                  </a:extLst>
                </p:cNvPr>
                <p:cNvSpPr>
                  <a:spLocks noChangeShapeType="1"/>
                </p:cNvSpPr>
                <p:nvPr/>
              </p:nvSpPr>
              <p:spPr bwMode="auto">
                <a:xfrm>
                  <a:off x="2894" y="850"/>
                  <a:ext cx="52" cy="9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grpSp>
          <p:grpSp>
            <p:nvGrpSpPr>
              <p:cNvPr id="139" name="Group 514">
                <a:extLst>
                  <a:ext uri="{FF2B5EF4-FFF2-40B4-BE49-F238E27FC236}">
                    <a16:creationId xmlns:a16="http://schemas.microsoft.com/office/drawing/2014/main" id="{B498E3F0-9E1C-463C-8CDE-A1CACAF87F5A}"/>
                  </a:ext>
                </a:extLst>
              </p:cNvPr>
              <p:cNvGrpSpPr>
                <a:grpSpLocks/>
              </p:cNvGrpSpPr>
              <p:nvPr/>
            </p:nvGrpSpPr>
            <p:grpSpPr bwMode="auto">
              <a:xfrm flipV="1">
                <a:off x="3686" y="243"/>
                <a:ext cx="177" cy="66"/>
                <a:chOff x="2848" y="848"/>
                <a:chExt cx="140" cy="98"/>
              </a:xfrm>
            </p:grpSpPr>
            <p:sp>
              <p:nvSpPr>
                <p:cNvPr id="140" name="Line 515">
                  <a:extLst>
                    <a:ext uri="{FF2B5EF4-FFF2-40B4-BE49-F238E27FC236}">
                      <a16:creationId xmlns:a16="http://schemas.microsoft.com/office/drawing/2014/main" id="{8282BCEA-B128-49EE-A1F0-C78A1BAE19F7}"/>
                    </a:ext>
                  </a:extLst>
                </p:cNvPr>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141" name="Line 516">
                  <a:extLst>
                    <a:ext uri="{FF2B5EF4-FFF2-40B4-BE49-F238E27FC236}">
                      <a16:creationId xmlns:a16="http://schemas.microsoft.com/office/drawing/2014/main" id="{1942E082-F51D-4F12-8317-E3ACF7367AD2}"/>
                    </a:ext>
                  </a:extLst>
                </p:cNvPr>
                <p:cNvSpPr>
                  <a:spLocks noChangeShapeType="1"/>
                </p:cNvSpPr>
                <p:nvPr/>
              </p:nvSpPr>
              <p:spPr bwMode="auto">
                <a:xfrm>
                  <a:off x="2944" y="948"/>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142" name="Line 517">
                  <a:extLst>
                    <a:ext uri="{FF2B5EF4-FFF2-40B4-BE49-F238E27FC236}">
                      <a16:creationId xmlns:a16="http://schemas.microsoft.com/office/drawing/2014/main" id="{9A5BB312-554A-42BF-AC99-158C30D554E5}"/>
                    </a:ext>
                  </a:extLst>
                </p:cNvPr>
                <p:cNvSpPr>
                  <a:spLocks noChangeShapeType="1"/>
                </p:cNvSpPr>
                <p:nvPr/>
              </p:nvSpPr>
              <p:spPr bwMode="auto">
                <a:xfrm>
                  <a:off x="2894" y="850"/>
                  <a:ext cx="52" cy="9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grpSp>
        </p:grpSp>
        <p:sp>
          <p:nvSpPr>
            <p:cNvPr id="68" name="Line 518">
              <a:extLst>
                <a:ext uri="{FF2B5EF4-FFF2-40B4-BE49-F238E27FC236}">
                  <a16:creationId xmlns:a16="http://schemas.microsoft.com/office/drawing/2014/main" id="{7791E8F2-0259-4D00-820A-0454E5A73B76}"/>
                </a:ext>
              </a:extLst>
            </p:cNvPr>
            <p:cNvSpPr>
              <a:spLocks noChangeShapeType="1"/>
            </p:cNvSpPr>
            <p:nvPr/>
          </p:nvSpPr>
          <p:spPr bwMode="auto">
            <a:xfrm>
              <a:off x="4504" y="3189"/>
              <a:ext cx="226" cy="7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69" name="Line 519">
              <a:extLst>
                <a:ext uri="{FF2B5EF4-FFF2-40B4-BE49-F238E27FC236}">
                  <a16:creationId xmlns:a16="http://schemas.microsoft.com/office/drawing/2014/main" id="{8E6AEC50-705C-48C3-8595-3E37360676F3}"/>
                </a:ext>
              </a:extLst>
            </p:cNvPr>
            <p:cNvSpPr>
              <a:spLocks noChangeShapeType="1"/>
            </p:cNvSpPr>
            <p:nvPr/>
          </p:nvSpPr>
          <p:spPr bwMode="auto">
            <a:xfrm flipV="1">
              <a:off x="4093" y="3197"/>
              <a:ext cx="175" cy="6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70" name="Line 520">
              <a:extLst>
                <a:ext uri="{FF2B5EF4-FFF2-40B4-BE49-F238E27FC236}">
                  <a16:creationId xmlns:a16="http://schemas.microsoft.com/office/drawing/2014/main" id="{D2967BE5-04BB-43D5-8F12-50D483663CEB}"/>
                </a:ext>
              </a:extLst>
            </p:cNvPr>
            <p:cNvSpPr>
              <a:spLocks noChangeShapeType="1"/>
            </p:cNvSpPr>
            <p:nvPr/>
          </p:nvSpPr>
          <p:spPr bwMode="auto">
            <a:xfrm flipV="1">
              <a:off x="4120" y="3325"/>
              <a:ext cx="61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71" name="Line 521">
              <a:extLst>
                <a:ext uri="{FF2B5EF4-FFF2-40B4-BE49-F238E27FC236}">
                  <a16:creationId xmlns:a16="http://schemas.microsoft.com/office/drawing/2014/main" id="{B0381CD3-BAD2-425D-BFC2-410B1FDFC9A8}"/>
                </a:ext>
              </a:extLst>
            </p:cNvPr>
            <p:cNvSpPr>
              <a:spLocks noChangeShapeType="1"/>
            </p:cNvSpPr>
            <p:nvPr/>
          </p:nvSpPr>
          <p:spPr bwMode="auto">
            <a:xfrm flipH="1">
              <a:off x="3676" y="3165"/>
              <a:ext cx="160" cy="2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72" name="Line 522">
              <a:extLst>
                <a:ext uri="{FF2B5EF4-FFF2-40B4-BE49-F238E27FC236}">
                  <a16:creationId xmlns:a16="http://schemas.microsoft.com/office/drawing/2014/main" id="{A7EAE969-7E66-4E8F-9A05-B53D6E9C9573}"/>
                </a:ext>
              </a:extLst>
            </p:cNvPr>
            <p:cNvSpPr>
              <a:spLocks noChangeShapeType="1"/>
            </p:cNvSpPr>
            <p:nvPr/>
          </p:nvSpPr>
          <p:spPr bwMode="auto">
            <a:xfrm>
              <a:off x="3692" y="3197"/>
              <a:ext cx="12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73" name="Line 523">
              <a:extLst>
                <a:ext uri="{FF2B5EF4-FFF2-40B4-BE49-F238E27FC236}">
                  <a16:creationId xmlns:a16="http://schemas.microsoft.com/office/drawing/2014/main" id="{A1B070B4-358D-4E3A-A312-601C3FD6A755}"/>
                </a:ext>
              </a:extLst>
            </p:cNvPr>
            <p:cNvSpPr>
              <a:spLocks noChangeShapeType="1"/>
            </p:cNvSpPr>
            <p:nvPr/>
          </p:nvSpPr>
          <p:spPr bwMode="auto">
            <a:xfrm>
              <a:off x="3604" y="3409"/>
              <a:ext cx="9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74" name="Line 524">
              <a:extLst>
                <a:ext uri="{FF2B5EF4-FFF2-40B4-BE49-F238E27FC236}">
                  <a16:creationId xmlns:a16="http://schemas.microsoft.com/office/drawing/2014/main" id="{E81AAEF3-ECD2-40A4-A177-231E38527B7C}"/>
                </a:ext>
              </a:extLst>
            </p:cNvPr>
            <p:cNvSpPr>
              <a:spLocks noChangeShapeType="1"/>
            </p:cNvSpPr>
            <p:nvPr/>
          </p:nvSpPr>
          <p:spPr bwMode="auto">
            <a:xfrm>
              <a:off x="3763" y="3459"/>
              <a:ext cx="30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75" name="Line 525">
              <a:extLst>
                <a:ext uri="{FF2B5EF4-FFF2-40B4-BE49-F238E27FC236}">
                  <a16:creationId xmlns:a16="http://schemas.microsoft.com/office/drawing/2014/main" id="{C796BC27-84F2-451E-9668-B79967EF26F4}"/>
                </a:ext>
              </a:extLst>
            </p:cNvPr>
            <p:cNvSpPr>
              <a:spLocks noChangeShapeType="1"/>
            </p:cNvSpPr>
            <p:nvPr/>
          </p:nvSpPr>
          <p:spPr bwMode="auto">
            <a:xfrm flipH="1">
              <a:off x="3914" y="3401"/>
              <a:ext cx="34" cy="5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76" name="Line 526">
              <a:extLst>
                <a:ext uri="{FF2B5EF4-FFF2-40B4-BE49-F238E27FC236}">
                  <a16:creationId xmlns:a16="http://schemas.microsoft.com/office/drawing/2014/main" id="{D20318BF-DB1A-48DB-ABB9-C84CA4838794}"/>
                </a:ext>
              </a:extLst>
            </p:cNvPr>
            <p:cNvSpPr>
              <a:spLocks noChangeShapeType="1"/>
            </p:cNvSpPr>
            <p:nvPr/>
          </p:nvSpPr>
          <p:spPr bwMode="auto">
            <a:xfrm>
              <a:off x="3796" y="3457"/>
              <a:ext cx="1" cy="5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77" name="Line 527">
              <a:extLst>
                <a:ext uri="{FF2B5EF4-FFF2-40B4-BE49-F238E27FC236}">
                  <a16:creationId xmlns:a16="http://schemas.microsoft.com/office/drawing/2014/main" id="{0084E14F-F1D5-4697-8AFD-F6DBE1AFF5E4}"/>
                </a:ext>
              </a:extLst>
            </p:cNvPr>
            <p:cNvSpPr>
              <a:spLocks noChangeShapeType="1"/>
            </p:cNvSpPr>
            <p:nvPr/>
          </p:nvSpPr>
          <p:spPr bwMode="auto">
            <a:xfrm flipH="1" flipV="1">
              <a:off x="4046" y="3462"/>
              <a:ext cx="0"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graphicFrame>
          <p:nvGraphicFramePr>
            <p:cNvPr id="78" name="Object 6">
              <a:extLst>
                <a:ext uri="{FF2B5EF4-FFF2-40B4-BE49-F238E27FC236}">
                  <a16:creationId xmlns:a16="http://schemas.microsoft.com/office/drawing/2014/main" id="{411C0FCD-FCD0-4B3E-9B1F-33E35C17580A}"/>
                </a:ext>
              </a:extLst>
            </p:cNvPr>
            <p:cNvGraphicFramePr>
              <a:graphicFrameLocks noChangeAspect="1"/>
            </p:cNvGraphicFramePr>
            <p:nvPr userDrawn="1"/>
          </p:nvGraphicFramePr>
          <p:xfrm>
            <a:off x="3451" y="3335"/>
            <a:ext cx="216" cy="180"/>
          </p:xfrm>
          <a:graphic>
            <a:graphicData uri="http://schemas.openxmlformats.org/presentationml/2006/ole">
              <mc:AlternateContent xmlns:mc="http://schemas.openxmlformats.org/markup-compatibility/2006">
                <mc:Choice xmlns:v="urn:schemas-microsoft-com:vml" Requires="v">
                  <p:oleObj spid="_x0000_s388584" name="Clip" r:id="rId19" imgW="1307263" imgH="1084139" progId="MS_ClipArt_Gallery.2">
                    <p:embed/>
                  </p:oleObj>
                </mc:Choice>
                <mc:Fallback>
                  <p:oleObj name="Clip" r:id="rId19" imgW="1307263" imgH="1084139" progId="MS_ClipArt_Gallery.2">
                    <p:embed/>
                    <p:pic>
                      <p:nvPicPr>
                        <p:cNvPr id="78" name="Object 6">
                          <a:extLst>
                            <a:ext uri="{FF2B5EF4-FFF2-40B4-BE49-F238E27FC236}">
                              <a16:creationId xmlns:a16="http://schemas.microsoft.com/office/drawing/2014/main" id="{411C0FCD-FCD0-4B3E-9B1F-33E35C17580A}"/>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451" y="3335"/>
                          <a:ext cx="216" cy="1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9" name="Object 7">
              <a:extLst>
                <a:ext uri="{FF2B5EF4-FFF2-40B4-BE49-F238E27FC236}">
                  <a16:creationId xmlns:a16="http://schemas.microsoft.com/office/drawing/2014/main" id="{72F8B9A5-1B1C-43F3-8455-5A1E98BB1359}"/>
                </a:ext>
              </a:extLst>
            </p:cNvPr>
            <p:cNvGraphicFramePr>
              <a:graphicFrameLocks noChangeAspect="1"/>
            </p:cNvGraphicFramePr>
            <p:nvPr userDrawn="1"/>
          </p:nvGraphicFramePr>
          <p:xfrm>
            <a:off x="3555" y="3135"/>
            <a:ext cx="216" cy="180"/>
          </p:xfrm>
          <a:graphic>
            <a:graphicData uri="http://schemas.openxmlformats.org/presentationml/2006/ole">
              <mc:AlternateContent xmlns:mc="http://schemas.openxmlformats.org/markup-compatibility/2006">
                <mc:Choice xmlns:v="urn:schemas-microsoft-com:vml" Requires="v">
                  <p:oleObj spid="_x0000_s388585" name="Clip" r:id="rId20" imgW="1307263" imgH="1084139" progId="MS_ClipArt_Gallery.2">
                    <p:embed/>
                  </p:oleObj>
                </mc:Choice>
                <mc:Fallback>
                  <p:oleObj name="Clip" r:id="rId20" imgW="1307263" imgH="1084139" progId="MS_ClipArt_Gallery.2">
                    <p:embed/>
                    <p:pic>
                      <p:nvPicPr>
                        <p:cNvPr id="79" name="Object 7">
                          <a:extLst>
                            <a:ext uri="{FF2B5EF4-FFF2-40B4-BE49-F238E27FC236}">
                              <a16:creationId xmlns:a16="http://schemas.microsoft.com/office/drawing/2014/main" id="{72F8B9A5-1B1C-43F3-8455-5A1E98BB1359}"/>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555" y="3135"/>
                          <a:ext cx="216" cy="1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0" name="Object 8">
              <a:extLst>
                <a:ext uri="{FF2B5EF4-FFF2-40B4-BE49-F238E27FC236}">
                  <a16:creationId xmlns:a16="http://schemas.microsoft.com/office/drawing/2014/main" id="{FB77A30D-BC85-491B-B9F3-CD325097938C}"/>
                </a:ext>
              </a:extLst>
            </p:cNvPr>
            <p:cNvGraphicFramePr>
              <a:graphicFrameLocks noChangeAspect="1"/>
            </p:cNvGraphicFramePr>
            <p:nvPr userDrawn="1"/>
          </p:nvGraphicFramePr>
          <p:xfrm>
            <a:off x="3723" y="3495"/>
            <a:ext cx="216" cy="180"/>
          </p:xfrm>
          <a:graphic>
            <a:graphicData uri="http://schemas.openxmlformats.org/presentationml/2006/ole">
              <mc:AlternateContent xmlns:mc="http://schemas.openxmlformats.org/markup-compatibility/2006">
                <mc:Choice xmlns:v="urn:schemas-microsoft-com:vml" Requires="v">
                  <p:oleObj spid="_x0000_s388586" name="Clip" r:id="rId21" imgW="1307263" imgH="1084139" progId="MS_ClipArt_Gallery.2">
                    <p:embed/>
                  </p:oleObj>
                </mc:Choice>
                <mc:Fallback>
                  <p:oleObj name="Clip" r:id="rId21" imgW="1307263" imgH="1084139" progId="MS_ClipArt_Gallery.2">
                    <p:embed/>
                    <p:pic>
                      <p:nvPicPr>
                        <p:cNvPr id="80" name="Object 8">
                          <a:extLst>
                            <a:ext uri="{FF2B5EF4-FFF2-40B4-BE49-F238E27FC236}">
                              <a16:creationId xmlns:a16="http://schemas.microsoft.com/office/drawing/2014/main" id="{FB77A30D-BC85-491B-B9F3-CD325097938C}"/>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723" y="3495"/>
                          <a:ext cx="216" cy="1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1" name="Object 9">
              <a:extLst>
                <a:ext uri="{FF2B5EF4-FFF2-40B4-BE49-F238E27FC236}">
                  <a16:creationId xmlns:a16="http://schemas.microsoft.com/office/drawing/2014/main" id="{19A3201E-9AEC-42DE-9F40-41D9A0870E42}"/>
                </a:ext>
              </a:extLst>
            </p:cNvPr>
            <p:cNvGraphicFramePr>
              <a:graphicFrameLocks noChangeAspect="1"/>
            </p:cNvGraphicFramePr>
            <p:nvPr userDrawn="1"/>
          </p:nvGraphicFramePr>
          <p:xfrm>
            <a:off x="3937" y="3497"/>
            <a:ext cx="216" cy="180"/>
          </p:xfrm>
          <a:graphic>
            <a:graphicData uri="http://schemas.openxmlformats.org/presentationml/2006/ole">
              <mc:AlternateContent xmlns:mc="http://schemas.openxmlformats.org/markup-compatibility/2006">
                <mc:Choice xmlns:v="urn:schemas-microsoft-com:vml" Requires="v">
                  <p:oleObj spid="_x0000_s388587" name="Clip" r:id="rId22" imgW="1307263" imgH="1084139" progId="MS_ClipArt_Gallery.2">
                    <p:embed/>
                  </p:oleObj>
                </mc:Choice>
                <mc:Fallback>
                  <p:oleObj name="Clip" r:id="rId22" imgW="1307263" imgH="1084139" progId="MS_ClipArt_Gallery.2">
                    <p:embed/>
                    <p:pic>
                      <p:nvPicPr>
                        <p:cNvPr id="81" name="Object 9">
                          <a:extLst>
                            <a:ext uri="{FF2B5EF4-FFF2-40B4-BE49-F238E27FC236}">
                              <a16:creationId xmlns:a16="http://schemas.microsoft.com/office/drawing/2014/main" id="{19A3201E-9AEC-42DE-9F40-41D9A0870E42}"/>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937" y="3497"/>
                          <a:ext cx="216" cy="1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82" name="Group 532">
              <a:extLst>
                <a:ext uri="{FF2B5EF4-FFF2-40B4-BE49-F238E27FC236}">
                  <a16:creationId xmlns:a16="http://schemas.microsoft.com/office/drawing/2014/main" id="{E17398BC-1F7E-4BF8-8FB0-8B643157C755}"/>
                </a:ext>
              </a:extLst>
            </p:cNvPr>
            <p:cNvGrpSpPr>
              <a:grpSpLocks/>
            </p:cNvGrpSpPr>
            <p:nvPr/>
          </p:nvGrpSpPr>
          <p:grpSpPr bwMode="auto">
            <a:xfrm>
              <a:off x="4509" y="3576"/>
              <a:ext cx="172" cy="215"/>
              <a:chOff x="2870" y="1518"/>
              <a:chExt cx="292" cy="320"/>
            </a:xfrm>
          </p:grpSpPr>
          <p:graphicFrame>
            <p:nvGraphicFramePr>
              <p:cNvPr id="131" name="Object 12">
                <a:extLst>
                  <a:ext uri="{FF2B5EF4-FFF2-40B4-BE49-F238E27FC236}">
                    <a16:creationId xmlns:a16="http://schemas.microsoft.com/office/drawing/2014/main" id="{AC780942-C907-4035-AABD-7D9838A0137F}"/>
                  </a:ext>
                </a:extLst>
              </p:cNvPr>
              <p:cNvGraphicFramePr>
                <a:graphicFrameLocks noChangeAspect="1"/>
              </p:cNvGraphicFramePr>
              <p:nvPr userDrawn="1"/>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388588" name="Clip" r:id="rId23" imgW="826829" imgH="840406" progId="MS_ClipArt_Gallery.2">
                      <p:embed/>
                    </p:oleObj>
                  </mc:Choice>
                  <mc:Fallback>
                    <p:oleObj name="Clip" r:id="rId23" imgW="826829" imgH="840406" progId="MS_ClipArt_Gallery.2">
                      <p:embed/>
                      <p:pic>
                        <p:nvPicPr>
                          <p:cNvPr id="131" name="Object 12">
                            <a:extLst>
                              <a:ext uri="{FF2B5EF4-FFF2-40B4-BE49-F238E27FC236}">
                                <a16:creationId xmlns:a16="http://schemas.microsoft.com/office/drawing/2014/main" id="{AC780942-C907-4035-AABD-7D9838A0137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2" name="Object 13">
                <a:extLst>
                  <a:ext uri="{FF2B5EF4-FFF2-40B4-BE49-F238E27FC236}">
                    <a16:creationId xmlns:a16="http://schemas.microsoft.com/office/drawing/2014/main" id="{DAC361BC-E05E-458B-8FF4-30DABD056530}"/>
                  </a:ext>
                </a:extLst>
              </p:cNvPr>
              <p:cNvGraphicFramePr>
                <a:graphicFrameLocks noChangeAspect="1"/>
              </p:cNvGraphicFramePr>
              <p:nvPr userDrawn="1"/>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388589" name="Clip" r:id="rId24" imgW="1268295" imgH="1199426" progId="MS_ClipArt_Gallery.2">
                      <p:embed/>
                    </p:oleObj>
                  </mc:Choice>
                  <mc:Fallback>
                    <p:oleObj name="Clip" r:id="rId24" imgW="1268295" imgH="1199426" progId="MS_ClipArt_Gallery.2">
                      <p:embed/>
                      <p:pic>
                        <p:nvPicPr>
                          <p:cNvPr id="132" name="Object 13">
                            <a:extLst>
                              <a:ext uri="{FF2B5EF4-FFF2-40B4-BE49-F238E27FC236}">
                                <a16:creationId xmlns:a16="http://schemas.microsoft.com/office/drawing/2014/main" id="{DAC361BC-E05E-458B-8FF4-30DABD056530}"/>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83" name="Group 535">
              <a:extLst>
                <a:ext uri="{FF2B5EF4-FFF2-40B4-BE49-F238E27FC236}">
                  <a16:creationId xmlns:a16="http://schemas.microsoft.com/office/drawing/2014/main" id="{4B309BEB-7FA6-4662-B165-141179EF0426}"/>
                </a:ext>
              </a:extLst>
            </p:cNvPr>
            <p:cNvGrpSpPr>
              <a:grpSpLocks/>
            </p:cNvGrpSpPr>
            <p:nvPr/>
          </p:nvGrpSpPr>
          <p:grpSpPr bwMode="auto">
            <a:xfrm>
              <a:off x="4225" y="3608"/>
              <a:ext cx="220" cy="203"/>
              <a:chOff x="2870" y="1518"/>
              <a:chExt cx="292" cy="320"/>
            </a:xfrm>
          </p:grpSpPr>
          <p:graphicFrame>
            <p:nvGraphicFramePr>
              <p:cNvPr id="129" name="Object 10">
                <a:extLst>
                  <a:ext uri="{FF2B5EF4-FFF2-40B4-BE49-F238E27FC236}">
                    <a16:creationId xmlns:a16="http://schemas.microsoft.com/office/drawing/2014/main" id="{5DBF3C8C-3B9B-4256-8F02-2E69047A396A}"/>
                  </a:ext>
                </a:extLst>
              </p:cNvPr>
              <p:cNvGraphicFramePr>
                <a:graphicFrameLocks noChangeAspect="1"/>
              </p:cNvGraphicFramePr>
              <p:nvPr userDrawn="1"/>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388590" name="Clip" r:id="rId25" imgW="826829" imgH="840406" progId="MS_ClipArt_Gallery.2">
                      <p:embed/>
                    </p:oleObj>
                  </mc:Choice>
                  <mc:Fallback>
                    <p:oleObj name="Clip" r:id="rId25" imgW="826829" imgH="840406" progId="MS_ClipArt_Gallery.2">
                      <p:embed/>
                      <p:pic>
                        <p:nvPicPr>
                          <p:cNvPr id="129" name="Object 10">
                            <a:extLst>
                              <a:ext uri="{FF2B5EF4-FFF2-40B4-BE49-F238E27FC236}">
                                <a16:creationId xmlns:a16="http://schemas.microsoft.com/office/drawing/2014/main" id="{5DBF3C8C-3B9B-4256-8F02-2E69047A396A}"/>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0" name="Object 11">
                <a:extLst>
                  <a:ext uri="{FF2B5EF4-FFF2-40B4-BE49-F238E27FC236}">
                    <a16:creationId xmlns:a16="http://schemas.microsoft.com/office/drawing/2014/main" id="{5FE0D268-A5B4-4A4B-8E4C-BF4EBD2919EA}"/>
                  </a:ext>
                </a:extLst>
              </p:cNvPr>
              <p:cNvGraphicFramePr>
                <a:graphicFrameLocks noChangeAspect="1"/>
              </p:cNvGraphicFramePr>
              <p:nvPr userDrawn="1"/>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388591" name="Clip" r:id="rId26" imgW="1268295" imgH="1199426" progId="MS_ClipArt_Gallery.2">
                      <p:embed/>
                    </p:oleObj>
                  </mc:Choice>
                  <mc:Fallback>
                    <p:oleObj name="Clip" r:id="rId26" imgW="1268295" imgH="1199426" progId="MS_ClipArt_Gallery.2">
                      <p:embed/>
                      <p:pic>
                        <p:nvPicPr>
                          <p:cNvPr id="130" name="Object 11">
                            <a:extLst>
                              <a:ext uri="{FF2B5EF4-FFF2-40B4-BE49-F238E27FC236}">
                                <a16:creationId xmlns:a16="http://schemas.microsoft.com/office/drawing/2014/main" id="{5FE0D268-A5B4-4A4B-8E4C-BF4EBD2919EA}"/>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84" name="Group 538">
              <a:extLst>
                <a:ext uri="{FF2B5EF4-FFF2-40B4-BE49-F238E27FC236}">
                  <a16:creationId xmlns:a16="http://schemas.microsoft.com/office/drawing/2014/main" id="{F896202F-03DD-4DD7-9538-B4A95232BE79}"/>
                </a:ext>
              </a:extLst>
            </p:cNvPr>
            <p:cNvGrpSpPr>
              <a:grpSpLocks/>
            </p:cNvGrpSpPr>
            <p:nvPr/>
          </p:nvGrpSpPr>
          <p:grpSpPr bwMode="auto">
            <a:xfrm>
              <a:off x="4324" y="3364"/>
              <a:ext cx="183" cy="255"/>
              <a:chOff x="2556" y="2689"/>
              <a:chExt cx="183" cy="255"/>
            </a:xfrm>
          </p:grpSpPr>
          <p:pic>
            <p:nvPicPr>
              <p:cNvPr id="112" name="Picture 539" descr="31u_bnrz[1]">
                <a:extLst>
                  <a:ext uri="{FF2B5EF4-FFF2-40B4-BE49-F238E27FC236}">
                    <a16:creationId xmlns:a16="http://schemas.microsoft.com/office/drawing/2014/main" id="{228B1FE9-8912-4888-826C-5265E4384A9A}"/>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609" y="2770"/>
                <a:ext cx="121"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 name="Freeform 540">
                <a:extLst>
                  <a:ext uri="{FF2B5EF4-FFF2-40B4-BE49-F238E27FC236}">
                    <a16:creationId xmlns:a16="http://schemas.microsoft.com/office/drawing/2014/main" id="{BE7BEE9E-73D8-42E8-B361-B802316FA0F5}"/>
                  </a:ext>
                </a:extLst>
              </p:cNvPr>
              <p:cNvSpPr>
                <a:spLocks/>
              </p:cNvSpPr>
              <p:nvPr/>
            </p:nvSpPr>
            <p:spPr bwMode="auto">
              <a:xfrm>
                <a:off x="2605" y="2702"/>
                <a:ext cx="33" cy="39"/>
              </a:xfrm>
              <a:custGeom>
                <a:avLst/>
                <a:gdLst>
                  <a:gd name="T0" fmla="*/ 0 w 199"/>
                  <a:gd name="T1" fmla="*/ 0 h 232"/>
                  <a:gd name="T2" fmla="*/ 0 w 199"/>
                  <a:gd name="T3" fmla="*/ 0 h 232"/>
                  <a:gd name="T4" fmla="*/ 0 w 199"/>
                  <a:gd name="T5" fmla="*/ 0 h 232"/>
                  <a:gd name="T6" fmla="*/ 0 w 199"/>
                  <a:gd name="T7" fmla="*/ 0 h 232"/>
                  <a:gd name="T8" fmla="*/ 0 w 199"/>
                  <a:gd name="T9" fmla="*/ 0 h 232"/>
                  <a:gd name="T10" fmla="*/ 0 w 199"/>
                  <a:gd name="T11" fmla="*/ 0 h 232"/>
                  <a:gd name="T12" fmla="*/ 0 w 199"/>
                  <a:gd name="T13" fmla="*/ 0 h 232"/>
                  <a:gd name="T14" fmla="*/ 0 w 199"/>
                  <a:gd name="T15" fmla="*/ 0 h 232"/>
                  <a:gd name="T16" fmla="*/ 0 w 199"/>
                  <a:gd name="T17" fmla="*/ 0 h 232"/>
                  <a:gd name="T18" fmla="*/ 0 w 199"/>
                  <a:gd name="T19" fmla="*/ 0 h 232"/>
                  <a:gd name="T20" fmla="*/ 0 w 199"/>
                  <a:gd name="T21" fmla="*/ 0 h 232"/>
                  <a:gd name="T22" fmla="*/ 0 w 199"/>
                  <a:gd name="T23" fmla="*/ 0 h 232"/>
                  <a:gd name="T24" fmla="*/ 0 w 199"/>
                  <a:gd name="T25" fmla="*/ 0 h 232"/>
                  <a:gd name="T26" fmla="*/ 0 w 199"/>
                  <a:gd name="T27" fmla="*/ 0 h 232"/>
                  <a:gd name="T28" fmla="*/ 0 w 199"/>
                  <a:gd name="T29" fmla="*/ 0 h 232"/>
                  <a:gd name="T30" fmla="*/ 0 w 199"/>
                  <a:gd name="T31" fmla="*/ 0 h 232"/>
                  <a:gd name="T32" fmla="*/ 0 w 199"/>
                  <a:gd name="T33" fmla="*/ 0 h 232"/>
                  <a:gd name="T34" fmla="*/ 0 w 199"/>
                  <a:gd name="T35" fmla="*/ 0 h 232"/>
                  <a:gd name="T36" fmla="*/ 0 w 199"/>
                  <a:gd name="T37" fmla="*/ 0 h 232"/>
                  <a:gd name="T38" fmla="*/ 0 w 199"/>
                  <a:gd name="T39" fmla="*/ 0 h 232"/>
                  <a:gd name="T40" fmla="*/ 0 w 199"/>
                  <a:gd name="T41" fmla="*/ 0 h 232"/>
                  <a:gd name="T42" fmla="*/ 0 w 199"/>
                  <a:gd name="T43" fmla="*/ 0 h 232"/>
                  <a:gd name="T44" fmla="*/ 0 w 199"/>
                  <a:gd name="T45" fmla="*/ 0 h 232"/>
                  <a:gd name="T46" fmla="*/ 0 w 199"/>
                  <a:gd name="T47" fmla="*/ 0 h 232"/>
                  <a:gd name="T48" fmla="*/ 0 w 199"/>
                  <a:gd name="T49" fmla="*/ 0 h 232"/>
                  <a:gd name="T50" fmla="*/ 0 w 199"/>
                  <a:gd name="T51" fmla="*/ 0 h 232"/>
                  <a:gd name="T52" fmla="*/ 0 w 199"/>
                  <a:gd name="T53" fmla="*/ 0 h 232"/>
                  <a:gd name="T54" fmla="*/ 0 w 199"/>
                  <a:gd name="T55" fmla="*/ 0 h 232"/>
                  <a:gd name="T56" fmla="*/ 0 w 199"/>
                  <a:gd name="T57" fmla="*/ 0 h 232"/>
                  <a:gd name="T58" fmla="*/ 0 w 199"/>
                  <a:gd name="T59" fmla="*/ 0 h 232"/>
                  <a:gd name="T60" fmla="*/ 0 w 199"/>
                  <a:gd name="T61" fmla="*/ 0 h 232"/>
                  <a:gd name="T62" fmla="*/ 0 w 199"/>
                  <a:gd name="T63" fmla="*/ 0 h 232"/>
                  <a:gd name="T64" fmla="*/ 0 w 199"/>
                  <a:gd name="T65" fmla="*/ 0 h 232"/>
                  <a:gd name="T66" fmla="*/ 0 w 199"/>
                  <a:gd name="T67" fmla="*/ 0 h 232"/>
                  <a:gd name="T68" fmla="*/ 0 w 199"/>
                  <a:gd name="T69" fmla="*/ 0 h 232"/>
                  <a:gd name="T70" fmla="*/ 0 w 199"/>
                  <a:gd name="T71" fmla="*/ 0 h 232"/>
                  <a:gd name="T72" fmla="*/ 0 w 199"/>
                  <a:gd name="T73" fmla="*/ 0 h 232"/>
                  <a:gd name="T74" fmla="*/ 0 w 199"/>
                  <a:gd name="T75" fmla="*/ 0 h 232"/>
                  <a:gd name="T76" fmla="*/ 0 w 199"/>
                  <a:gd name="T77" fmla="*/ 0 h 232"/>
                  <a:gd name="T78" fmla="*/ 0 w 199"/>
                  <a:gd name="T79" fmla="*/ 0 h 232"/>
                  <a:gd name="T80" fmla="*/ 0 w 199"/>
                  <a:gd name="T81" fmla="*/ 0 h 232"/>
                  <a:gd name="T82" fmla="*/ 0 w 199"/>
                  <a:gd name="T83" fmla="*/ 0 h 232"/>
                  <a:gd name="T84" fmla="*/ 0 w 199"/>
                  <a:gd name="T85" fmla="*/ 0 h 232"/>
                  <a:gd name="T86" fmla="*/ 0 w 199"/>
                  <a:gd name="T87" fmla="*/ 0 h 232"/>
                  <a:gd name="T88" fmla="*/ 0 w 199"/>
                  <a:gd name="T89" fmla="*/ 0 h 232"/>
                  <a:gd name="T90" fmla="*/ 0 w 199"/>
                  <a:gd name="T91" fmla="*/ 0 h 232"/>
                  <a:gd name="T92" fmla="*/ 0 w 199"/>
                  <a:gd name="T93" fmla="*/ 0 h 232"/>
                  <a:gd name="T94" fmla="*/ 0 w 199"/>
                  <a:gd name="T95" fmla="*/ 0 h 232"/>
                  <a:gd name="T96" fmla="*/ 0 w 199"/>
                  <a:gd name="T97" fmla="*/ 0 h 23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9"/>
                  <a:gd name="T148" fmla="*/ 0 h 232"/>
                  <a:gd name="T149" fmla="*/ 199 w 199"/>
                  <a:gd name="T150" fmla="*/ 232 h 23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9" h="232">
                    <a:moveTo>
                      <a:pt x="70" y="29"/>
                    </a:moveTo>
                    <a:lnTo>
                      <a:pt x="55" y="39"/>
                    </a:lnTo>
                    <a:lnTo>
                      <a:pt x="42" y="50"/>
                    </a:lnTo>
                    <a:lnTo>
                      <a:pt x="30" y="63"/>
                    </a:lnTo>
                    <a:lnTo>
                      <a:pt x="20" y="77"/>
                    </a:lnTo>
                    <a:lnTo>
                      <a:pt x="12" y="91"/>
                    </a:lnTo>
                    <a:lnTo>
                      <a:pt x="6" y="108"/>
                    </a:lnTo>
                    <a:lnTo>
                      <a:pt x="2" y="125"/>
                    </a:lnTo>
                    <a:lnTo>
                      <a:pt x="0" y="142"/>
                    </a:lnTo>
                    <a:lnTo>
                      <a:pt x="2" y="166"/>
                    </a:lnTo>
                    <a:lnTo>
                      <a:pt x="12" y="186"/>
                    </a:lnTo>
                    <a:lnTo>
                      <a:pt x="26" y="203"/>
                    </a:lnTo>
                    <a:lnTo>
                      <a:pt x="45" y="216"/>
                    </a:lnTo>
                    <a:lnTo>
                      <a:pt x="66" y="226"/>
                    </a:lnTo>
                    <a:lnTo>
                      <a:pt x="88" y="230"/>
                    </a:lnTo>
                    <a:lnTo>
                      <a:pt x="111" y="232"/>
                    </a:lnTo>
                    <a:lnTo>
                      <a:pt x="134" y="228"/>
                    </a:lnTo>
                    <a:lnTo>
                      <a:pt x="138" y="228"/>
                    </a:lnTo>
                    <a:lnTo>
                      <a:pt x="143" y="226"/>
                    </a:lnTo>
                    <a:lnTo>
                      <a:pt x="147" y="222"/>
                    </a:lnTo>
                    <a:lnTo>
                      <a:pt x="148" y="218"/>
                    </a:lnTo>
                    <a:lnTo>
                      <a:pt x="145" y="212"/>
                    </a:lnTo>
                    <a:lnTo>
                      <a:pt x="141" y="207"/>
                    </a:lnTo>
                    <a:lnTo>
                      <a:pt x="135" y="203"/>
                    </a:lnTo>
                    <a:lnTo>
                      <a:pt x="129" y="201"/>
                    </a:lnTo>
                    <a:lnTo>
                      <a:pt x="117" y="197"/>
                    </a:lnTo>
                    <a:lnTo>
                      <a:pt x="105" y="195"/>
                    </a:lnTo>
                    <a:lnTo>
                      <a:pt x="94" y="193"/>
                    </a:lnTo>
                    <a:lnTo>
                      <a:pt x="83" y="190"/>
                    </a:lnTo>
                    <a:lnTo>
                      <a:pt x="73" y="187"/>
                    </a:lnTo>
                    <a:lnTo>
                      <a:pt x="62" y="182"/>
                    </a:lnTo>
                    <a:lnTo>
                      <a:pt x="53" y="176"/>
                    </a:lnTo>
                    <a:lnTo>
                      <a:pt x="43" y="167"/>
                    </a:lnTo>
                    <a:lnTo>
                      <a:pt x="40" y="128"/>
                    </a:lnTo>
                    <a:lnTo>
                      <a:pt x="49" y="96"/>
                    </a:lnTo>
                    <a:lnTo>
                      <a:pt x="68" y="71"/>
                    </a:lnTo>
                    <a:lnTo>
                      <a:pt x="94" y="50"/>
                    </a:lnTo>
                    <a:lnTo>
                      <a:pt x="122" y="34"/>
                    </a:lnTo>
                    <a:lnTo>
                      <a:pt x="151" y="21"/>
                    </a:lnTo>
                    <a:lnTo>
                      <a:pt x="178" y="12"/>
                    </a:lnTo>
                    <a:lnTo>
                      <a:pt x="199" y="4"/>
                    </a:lnTo>
                    <a:lnTo>
                      <a:pt x="186" y="1"/>
                    </a:lnTo>
                    <a:lnTo>
                      <a:pt x="172" y="0"/>
                    </a:lnTo>
                    <a:lnTo>
                      <a:pt x="156" y="2"/>
                    </a:lnTo>
                    <a:lnTo>
                      <a:pt x="138" y="4"/>
                    </a:lnTo>
                    <a:lnTo>
                      <a:pt x="121" y="10"/>
                    </a:lnTo>
                    <a:lnTo>
                      <a:pt x="103" y="16"/>
                    </a:lnTo>
                    <a:lnTo>
                      <a:pt x="86" y="23"/>
                    </a:lnTo>
                    <a:lnTo>
                      <a:pt x="70" y="2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114" name="Freeform 541">
                <a:extLst>
                  <a:ext uri="{FF2B5EF4-FFF2-40B4-BE49-F238E27FC236}">
                    <a16:creationId xmlns:a16="http://schemas.microsoft.com/office/drawing/2014/main" id="{BCB2058B-8B9B-4211-A066-6CE5FF8498D6}"/>
                  </a:ext>
                </a:extLst>
              </p:cNvPr>
              <p:cNvSpPr>
                <a:spLocks/>
              </p:cNvSpPr>
              <p:nvPr/>
            </p:nvSpPr>
            <p:spPr bwMode="auto">
              <a:xfrm>
                <a:off x="2661" y="2701"/>
                <a:ext cx="22" cy="30"/>
              </a:xfrm>
              <a:custGeom>
                <a:avLst/>
                <a:gdLst>
                  <a:gd name="T0" fmla="*/ 0 w 128"/>
                  <a:gd name="T1" fmla="*/ 0 h 180"/>
                  <a:gd name="T2" fmla="*/ 0 w 128"/>
                  <a:gd name="T3" fmla="*/ 0 h 180"/>
                  <a:gd name="T4" fmla="*/ 0 w 128"/>
                  <a:gd name="T5" fmla="*/ 0 h 180"/>
                  <a:gd name="T6" fmla="*/ 0 w 128"/>
                  <a:gd name="T7" fmla="*/ 0 h 180"/>
                  <a:gd name="T8" fmla="*/ 0 w 128"/>
                  <a:gd name="T9" fmla="*/ 0 h 180"/>
                  <a:gd name="T10" fmla="*/ 0 w 128"/>
                  <a:gd name="T11" fmla="*/ 0 h 180"/>
                  <a:gd name="T12" fmla="*/ 0 w 128"/>
                  <a:gd name="T13" fmla="*/ 0 h 180"/>
                  <a:gd name="T14" fmla="*/ 0 w 128"/>
                  <a:gd name="T15" fmla="*/ 0 h 180"/>
                  <a:gd name="T16" fmla="*/ 0 w 128"/>
                  <a:gd name="T17" fmla="*/ 0 h 180"/>
                  <a:gd name="T18" fmla="*/ 0 w 128"/>
                  <a:gd name="T19" fmla="*/ 0 h 180"/>
                  <a:gd name="T20" fmla="*/ 0 w 128"/>
                  <a:gd name="T21" fmla="*/ 0 h 180"/>
                  <a:gd name="T22" fmla="*/ 0 w 128"/>
                  <a:gd name="T23" fmla="*/ 0 h 180"/>
                  <a:gd name="T24" fmla="*/ 0 w 128"/>
                  <a:gd name="T25" fmla="*/ 0 h 180"/>
                  <a:gd name="T26" fmla="*/ 0 w 128"/>
                  <a:gd name="T27" fmla="*/ 0 h 180"/>
                  <a:gd name="T28" fmla="*/ 0 w 128"/>
                  <a:gd name="T29" fmla="*/ 0 h 180"/>
                  <a:gd name="T30" fmla="*/ 0 w 128"/>
                  <a:gd name="T31" fmla="*/ 0 h 180"/>
                  <a:gd name="T32" fmla="*/ 0 w 128"/>
                  <a:gd name="T33" fmla="*/ 0 h 180"/>
                  <a:gd name="T34" fmla="*/ 0 w 128"/>
                  <a:gd name="T35" fmla="*/ 0 h 180"/>
                  <a:gd name="T36" fmla="*/ 0 w 128"/>
                  <a:gd name="T37" fmla="*/ 0 h 180"/>
                  <a:gd name="T38" fmla="*/ 0 w 128"/>
                  <a:gd name="T39" fmla="*/ 0 h 180"/>
                  <a:gd name="T40" fmla="*/ 0 w 128"/>
                  <a:gd name="T41" fmla="*/ 0 h 180"/>
                  <a:gd name="T42" fmla="*/ 0 w 128"/>
                  <a:gd name="T43" fmla="*/ 0 h 180"/>
                  <a:gd name="T44" fmla="*/ 0 w 128"/>
                  <a:gd name="T45" fmla="*/ 0 h 180"/>
                  <a:gd name="T46" fmla="*/ 0 w 128"/>
                  <a:gd name="T47" fmla="*/ 0 h 180"/>
                  <a:gd name="T48" fmla="*/ 0 w 128"/>
                  <a:gd name="T49" fmla="*/ 0 h 180"/>
                  <a:gd name="T50" fmla="*/ 0 w 128"/>
                  <a:gd name="T51" fmla="*/ 0 h 180"/>
                  <a:gd name="T52" fmla="*/ 0 w 128"/>
                  <a:gd name="T53" fmla="*/ 0 h 180"/>
                  <a:gd name="T54" fmla="*/ 0 w 128"/>
                  <a:gd name="T55" fmla="*/ 0 h 180"/>
                  <a:gd name="T56" fmla="*/ 0 w 128"/>
                  <a:gd name="T57" fmla="*/ 0 h 180"/>
                  <a:gd name="T58" fmla="*/ 0 w 128"/>
                  <a:gd name="T59" fmla="*/ 0 h 180"/>
                  <a:gd name="T60" fmla="*/ 0 w 128"/>
                  <a:gd name="T61" fmla="*/ 0 h 180"/>
                  <a:gd name="T62" fmla="*/ 0 w 128"/>
                  <a:gd name="T63" fmla="*/ 0 h 180"/>
                  <a:gd name="T64" fmla="*/ 0 w 128"/>
                  <a:gd name="T65" fmla="*/ 0 h 180"/>
                  <a:gd name="T66" fmla="*/ 0 w 128"/>
                  <a:gd name="T67" fmla="*/ 0 h 180"/>
                  <a:gd name="T68" fmla="*/ 0 w 128"/>
                  <a:gd name="T69" fmla="*/ 0 h 180"/>
                  <a:gd name="T70" fmla="*/ 0 w 128"/>
                  <a:gd name="T71" fmla="*/ 0 h 180"/>
                  <a:gd name="T72" fmla="*/ 0 w 128"/>
                  <a:gd name="T73" fmla="*/ 0 h 180"/>
                  <a:gd name="T74" fmla="*/ 0 w 128"/>
                  <a:gd name="T75" fmla="*/ 0 h 180"/>
                  <a:gd name="T76" fmla="*/ 0 w 128"/>
                  <a:gd name="T77" fmla="*/ 0 h 180"/>
                  <a:gd name="T78" fmla="*/ 0 w 128"/>
                  <a:gd name="T79" fmla="*/ 0 h 180"/>
                  <a:gd name="T80" fmla="*/ 0 w 128"/>
                  <a:gd name="T81" fmla="*/ 0 h 18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8"/>
                  <a:gd name="T124" fmla="*/ 0 h 180"/>
                  <a:gd name="T125" fmla="*/ 128 w 128"/>
                  <a:gd name="T126" fmla="*/ 180 h 18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8" h="180">
                    <a:moveTo>
                      <a:pt x="108" y="59"/>
                    </a:moveTo>
                    <a:lnTo>
                      <a:pt x="113" y="77"/>
                    </a:lnTo>
                    <a:lnTo>
                      <a:pt x="111" y="94"/>
                    </a:lnTo>
                    <a:lnTo>
                      <a:pt x="103" y="108"/>
                    </a:lnTo>
                    <a:lnTo>
                      <a:pt x="91" y="121"/>
                    </a:lnTo>
                    <a:lnTo>
                      <a:pt x="77" y="132"/>
                    </a:lnTo>
                    <a:lnTo>
                      <a:pt x="61" y="144"/>
                    </a:lnTo>
                    <a:lnTo>
                      <a:pt x="45" y="154"/>
                    </a:lnTo>
                    <a:lnTo>
                      <a:pt x="30" y="164"/>
                    </a:lnTo>
                    <a:lnTo>
                      <a:pt x="28" y="168"/>
                    </a:lnTo>
                    <a:lnTo>
                      <a:pt x="27" y="170"/>
                    </a:lnTo>
                    <a:lnTo>
                      <a:pt x="27" y="174"/>
                    </a:lnTo>
                    <a:lnTo>
                      <a:pt x="28" y="177"/>
                    </a:lnTo>
                    <a:lnTo>
                      <a:pt x="32" y="179"/>
                    </a:lnTo>
                    <a:lnTo>
                      <a:pt x="35" y="180"/>
                    </a:lnTo>
                    <a:lnTo>
                      <a:pt x="37" y="180"/>
                    </a:lnTo>
                    <a:lnTo>
                      <a:pt x="41" y="179"/>
                    </a:lnTo>
                    <a:lnTo>
                      <a:pt x="60" y="169"/>
                    </a:lnTo>
                    <a:lnTo>
                      <a:pt x="77" y="158"/>
                    </a:lnTo>
                    <a:lnTo>
                      <a:pt x="94" y="145"/>
                    </a:lnTo>
                    <a:lnTo>
                      <a:pt x="109" y="130"/>
                    </a:lnTo>
                    <a:lnTo>
                      <a:pt x="120" y="114"/>
                    </a:lnTo>
                    <a:lnTo>
                      <a:pt x="127" y="95"/>
                    </a:lnTo>
                    <a:lnTo>
                      <a:pt x="128" y="76"/>
                    </a:lnTo>
                    <a:lnTo>
                      <a:pt x="123" y="55"/>
                    </a:lnTo>
                    <a:lnTo>
                      <a:pt x="113" y="39"/>
                    </a:lnTo>
                    <a:lnTo>
                      <a:pt x="97" y="25"/>
                    </a:lnTo>
                    <a:lnTo>
                      <a:pt x="79" y="15"/>
                    </a:lnTo>
                    <a:lnTo>
                      <a:pt x="57" y="7"/>
                    </a:lnTo>
                    <a:lnTo>
                      <a:pt x="36" y="2"/>
                    </a:lnTo>
                    <a:lnTo>
                      <a:pt x="19" y="0"/>
                    </a:lnTo>
                    <a:lnTo>
                      <a:pt x="6" y="0"/>
                    </a:lnTo>
                    <a:lnTo>
                      <a:pt x="0" y="4"/>
                    </a:lnTo>
                    <a:lnTo>
                      <a:pt x="14" y="9"/>
                    </a:lnTo>
                    <a:lnTo>
                      <a:pt x="29" y="14"/>
                    </a:lnTo>
                    <a:lnTo>
                      <a:pt x="46" y="19"/>
                    </a:lnTo>
                    <a:lnTo>
                      <a:pt x="61" y="23"/>
                    </a:lnTo>
                    <a:lnTo>
                      <a:pt x="76" y="29"/>
                    </a:lnTo>
                    <a:lnTo>
                      <a:pt x="89" y="37"/>
                    </a:lnTo>
                    <a:lnTo>
                      <a:pt x="100" y="46"/>
                    </a:lnTo>
                    <a:lnTo>
                      <a:pt x="108" y="5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115" name="Freeform 542">
                <a:extLst>
                  <a:ext uri="{FF2B5EF4-FFF2-40B4-BE49-F238E27FC236}">
                    <a16:creationId xmlns:a16="http://schemas.microsoft.com/office/drawing/2014/main" id="{27CA85C3-26F1-4576-A91F-F4448E633FF5}"/>
                  </a:ext>
                </a:extLst>
              </p:cNvPr>
              <p:cNvSpPr>
                <a:spLocks/>
              </p:cNvSpPr>
              <p:nvPr/>
            </p:nvSpPr>
            <p:spPr bwMode="auto">
              <a:xfrm>
                <a:off x="2584" y="2694"/>
                <a:ext cx="54" cy="63"/>
              </a:xfrm>
              <a:custGeom>
                <a:avLst/>
                <a:gdLst>
                  <a:gd name="T0" fmla="*/ 0 w 322"/>
                  <a:gd name="T1" fmla="*/ 0 h 378"/>
                  <a:gd name="T2" fmla="*/ 0 w 322"/>
                  <a:gd name="T3" fmla="*/ 0 h 378"/>
                  <a:gd name="T4" fmla="*/ 0 w 322"/>
                  <a:gd name="T5" fmla="*/ 0 h 378"/>
                  <a:gd name="T6" fmla="*/ 0 w 322"/>
                  <a:gd name="T7" fmla="*/ 0 h 378"/>
                  <a:gd name="T8" fmla="*/ 0 w 322"/>
                  <a:gd name="T9" fmla="*/ 0 h 378"/>
                  <a:gd name="T10" fmla="*/ 0 w 322"/>
                  <a:gd name="T11" fmla="*/ 0 h 378"/>
                  <a:gd name="T12" fmla="*/ 0 w 322"/>
                  <a:gd name="T13" fmla="*/ 0 h 378"/>
                  <a:gd name="T14" fmla="*/ 0 w 322"/>
                  <a:gd name="T15" fmla="*/ 0 h 378"/>
                  <a:gd name="T16" fmla="*/ 0 w 322"/>
                  <a:gd name="T17" fmla="*/ 0 h 378"/>
                  <a:gd name="T18" fmla="*/ 0 w 322"/>
                  <a:gd name="T19" fmla="*/ 0 h 378"/>
                  <a:gd name="T20" fmla="*/ 0 w 322"/>
                  <a:gd name="T21" fmla="*/ 0 h 378"/>
                  <a:gd name="T22" fmla="*/ 0 w 322"/>
                  <a:gd name="T23" fmla="*/ 0 h 378"/>
                  <a:gd name="T24" fmla="*/ 0 w 322"/>
                  <a:gd name="T25" fmla="*/ 0 h 378"/>
                  <a:gd name="T26" fmla="*/ 0 w 322"/>
                  <a:gd name="T27" fmla="*/ 0 h 378"/>
                  <a:gd name="T28" fmla="*/ 0 w 322"/>
                  <a:gd name="T29" fmla="*/ 0 h 378"/>
                  <a:gd name="T30" fmla="*/ 0 w 322"/>
                  <a:gd name="T31" fmla="*/ 0 h 378"/>
                  <a:gd name="T32" fmla="*/ 0 w 322"/>
                  <a:gd name="T33" fmla="*/ 0 h 378"/>
                  <a:gd name="T34" fmla="*/ 0 w 322"/>
                  <a:gd name="T35" fmla="*/ 0 h 378"/>
                  <a:gd name="T36" fmla="*/ 0 w 322"/>
                  <a:gd name="T37" fmla="*/ 0 h 378"/>
                  <a:gd name="T38" fmla="*/ 0 w 322"/>
                  <a:gd name="T39" fmla="*/ 0 h 378"/>
                  <a:gd name="T40" fmla="*/ 0 w 322"/>
                  <a:gd name="T41" fmla="*/ 0 h 378"/>
                  <a:gd name="T42" fmla="*/ 0 w 322"/>
                  <a:gd name="T43" fmla="*/ 0 h 378"/>
                  <a:gd name="T44" fmla="*/ 0 w 322"/>
                  <a:gd name="T45" fmla="*/ 0 h 378"/>
                  <a:gd name="T46" fmla="*/ 0 w 322"/>
                  <a:gd name="T47" fmla="*/ 0 h 378"/>
                  <a:gd name="T48" fmla="*/ 0 w 322"/>
                  <a:gd name="T49" fmla="*/ 0 h 378"/>
                  <a:gd name="T50" fmla="*/ 0 w 322"/>
                  <a:gd name="T51" fmla="*/ 0 h 378"/>
                  <a:gd name="T52" fmla="*/ 0 w 322"/>
                  <a:gd name="T53" fmla="*/ 0 h 378"/>
                  <a:gd name="T54" fmla="*/ 0 w 322"/>
                  <a:gd name="T55" fmla="*/ 0 h 378"/>
                  <a:gd name="T56" fmla="*/ 0 w 322"/>
                  <a:gd name="T57" fmla="*/ 0 h 378"/>
                  <a:gd name="T58" fmla="*/ 0 w 322"/>
                  <a:gd name="T59" fmla="*/ 0 h 378"/>
                  <a:gd name="T60" fmla="*/ 0 w 322"/>
                  <a:gd name="T61" fmla="*/ 0 h 378"/>
                  <a:gd name="T62" fmla="*/ 0 w 322"/>
                  <a:gd name="T63" fmla="*/ 0 h 378"/>
                  <a:gd name="T64" fmla="*/ 0 w 322"/>
                  <a:gd name="T65" fmla="*/ 0 h 378"/>
                  <a:gd name="T66" fmla="*/ 0 w 322"/>
                  <a:gd name="T67" fmla="*/ 0 h 378"/>
                  <a:gd name="T68" fmla="*/ 0 w 322"/>
                  <a:gd name="T69" fmla="*/ 0 h 378"/>
                  <a:gd name="T70" fmla="*/ 0 w 322"/>
                  <a:gd name="T71" fmla="*/ 0 h 378"/>
                  <a:gd name="T72" fmla="*/ 0 w 322"/>
                  <a:gd name="T73" fmla="*/ 0 h 378"/>
                  <a:gd name="T74" fmla="*/ 0 w 322"/>
                  <a:gd name="T75" fmla="*/ 0 h 378"/>
                  <a:gd name="T76" fmla="*/ 0 w 322"/>
                  <a:gd name="T77" fmla="*/ 0 h 378"/>
                  <a:gd name="T78" fmla="*/ 0 w 322"/>
                  <a:gd name="T79" fmla="*/ 0 h 378"/>
                  <a:gd name="T80" fmla="*/ 0 w 322"/>
                  <a:gd name="T81" fmla="*/ 0 h 378"/>
                  <a:gd name="T82" fmla="*/ 0 w 322"/>
                  <a:gd name="T83" fmla="*/ 0 h 378"/>
                  <a:gd name="T84" fmla="*/ 0 w 322"/>
                  <a:gd name="T85" fmla="*/ 0 h 378"/>
                  <a:gd name="T86" fmla="*/ 0 w 322"/>
                  <a:gd name="T87" fmla="*/ 0 h 3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2"/>
                  <a:gd name="T133" fmla="*/ 0 h 378"/>
                  <a:gd name="T134" fmla="*/ 322 w 322"/>
                  <a:gd name="T135" fmla="*/ 378 h 3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2" h="378">
                    <a:moveTo>
                      <a:pt x="125" y="49"/>
                    </a:moveTo>
                    <a:lnTo>
                      <a:pt x="100" y="70"/>
                    </a:lnTo>
                    <a:lnTo>
                      <a:pt x="76" y="90"/>
                    </a:lnTo>
                    <a:lnTo>
                      <a:pt x="53" y="115"/>
                    </a:lnTo>
                    <a:lnTo>
                      <a:pt x="34" y="140"/>
                    </a:lnTo>
                    <a:lnTo>
                      <a:pt x="17" y="166"/>
                    </a:lnTo>
                    <a:lnTo>
                      <a:pt x="5" y="195"/>
                    </a:lnTo>
                    <a:lnTo>
                      <a:pt x="0" y="226"/>
                    </a:lnTo>
                    <a:lnTo>
                      <a:pt x="1" y="258"/>
                    </a:lnTo>
                    <a:lnTo>
                      <a:pt x="3" y="266"/>
                    </a:lnTo>
                    <a:lnTo>
                      <a:pt x="5" y="275"/>
                    </a:lnTo>
                    <a:lnTo>
                      <a:pt x="9" y="282"/>
                    </a:lnTo>
                    <a:lnTo>
                      <a:pt x="14" y="290"/>
                    </a:lnTo>
                    <a:lnTo>
                      <a:pt x="19" y="297"/>
                    </a:lnTo>
                    <a:lnTo>
                      <a:pt x="26" y="304"/>
                    </a:lnTo>
                    <a:lnTo>
                      <a:pt x="32" y="310"/>
                    </a:lnTo>
                    <a:lnTo>
                      <a:pt x="41" y="314"/>
                    </a:lnTo>
                    <a:lnTo>
                      <a:pt x="56" y="324"/>
                    </a:lnTo>
                    <a:lnTo>
                      <a:pt x="71" y="332"/>
                    </a:lnTo>
                    <a:lnTo>
                      <a:pt x="86" y="338"/>
                    </a:lnTo>
                    <a:lnTo>
                      <a:pt x="103" y="344"/>
                    </a:lnTo>
                    <a:lnTo>
                      <a:pt x="119" y="350"/>
                    </a:lnTo>
                    <a:lnTo>
                      <a:pt x="136" y="355"/>
                    </a:lnTo>
                    <a:lnTo>
                      <a:pt x="152" y="359"/>
                    </a:lnTo>
                    <a:lnTo>
                      <a:pt x="168" y="363"/>
                    </a:lnTo>
                    <a:lnTo>
                      <a:pt x="186" y="366"/>
                    </a:lnTo>
                    <a:lnTo>
                      <a:pt x="202" y="368"/>
                    </a:lnTo>
                    <a:lnTo>
                      <a:pt x="220" y="371"/>
                    </a:lnTo>
                    <a:lnTo>
                      <a:pt x="238" y="373"/>
                    </a:lnTo>
                    <a:lnTo>
                      <a:pt x="254" y="374"/>
                    </a:lnTo>
                    <a:lnTo>
                      <a:pt x="272" y="375"/>
                    </a:lnTo>
                    <a:lnTo>
                      <a:pt x="289" y="376"/>
                    </a:lnTo>
                    <a:lnTo>
                      <a:pt x="306" y="378"/>
                    </a:lnTo>
                    <a:lnTo>
                      <a:pt x="311" y="378"/>
                    </a:lnTo>
                    <a:lnTo>
                      <a:pt x="316" y="375"/>
                    </a:lnTo>
                    <a:lnTo>
                      <a:pt x="320" y="371"/>
                    </a:lnTo>
                    <a:lnTo>
                      <a:pt x="322" y="366"/>
                    </a:lnTo>
                    <a:lnTo>
                      <a:pt x="322" y="360"/>
                    </a:lnTo>
                    <a:lnTo>
                      <a:pt x="320" y="356"/>
                    </a:lnTo>
                    <a:lnTo>
                      <a:pt x="315" y="352"/>
                    </a:lnTo>
                    <a:lnTo>
                      <a:pt x="309" y="350"/>
                    </a:lnTo>
                    <a:lnTo>
                      <a:pt x="294" y="347"/>
                    </a:lnTo>
                    <a:lnTo>
                      <a:pt x="279" y="344"/>
                    </a:lnTo>
                    <a:lnTo>
                      <a:pt x="263" y="341"/>
                    </a:lnTo>
                    <a:lnTo>
                      <a:pt x="247" y="338"/>
                    </a:lnTo>
                    <a:lnTo>
                      <a:pt x="232" y="336"/>
                    </a:lnTo>
                    <a:lnTo>
                      <a:pt x="216" y="334"/>
                    </a:lnTo>
                    <a:lnTo>
                      <a:pt x="200" y="332"/>
                    </a:lnTo>
                    <a:lnTo>
                      <a:pt x="185" y="328"/>
                    </a:lnTo>
                    <a:lnTo>
                      <a:pt x="170" y="326"/>
                    </a:lnTo>
                    <a:lnTo>
                      <a:pt x="154" y="322"/>
                    </a:lnTo>
                    <a:lnTo>
                      <a:pt x="139" y="318"/>
                    </a:lnTo>
                    <a:lnTo>
                      <a:pt x="124" y="314"/>
                    </a:lnTo>
                    <a:lnTo>
                      <a:pt x="110" y="309"/>
                    </a:lnTo>
                    <a:lnTo>
                      <a:pt x="94" y="303"/>
                    </a:lnTo>
                    <a:lnTo>
                      <a:pt x="80" y="297"/>
                    </a:lnTo>
                    <a:lnTo>
                      <a:pt x="66" y="289"/>
                    </a:lnTo>
                    <a:lnTo>
                      <a:pt x="55" y="281"/>
                    </a:lnTo>
                    <a:lnTo>
                      <a:pt x="45" y="271"/>
                    </a:lnTo>
                    <a:lnTo>
                      <a:pt x="38" y="259"/>
                    </a:lnTo>
                    <a:lnTo>
                      <a:pt x="35" y="245"/>
                    </a:lnTo>
                    <a:lnTo>
                      <a:pt x="34" y="232"/>
                    </a:lnTo>
                    <a:lnTo>
                      <a:pt x="35" y="216"/>
                    </a:lnTo>
                    <a:lnTo>
                      <a:pt x="38" y="200"/>
                    </a:lnTo>
                    <a:lnTo>
                      <a:pt x="43" y="187"/>
                    </a:lnTo>
                    <a:lnTo>
                      <a:pt x="51" y="170"/>
                    </a:lnTo>
                    <a:lnTo>
                      <a:pt x="60" y="152"/>
                    </a:lnTo>
                    <a:lnTo>
                      <a:pt x="71" y="137"/>
                    </a:lnTo>
                    <a:lnTo>
                      <a:pt x="83" y="124"/>
                    </a:lnTo>
                    <a:lnTo>
                      <a:pt x="94" y="110"/>
                    </a:lnTo>
                    <a:lnTo>
                      <a:pt x="107" y="96"/>
                    </a:lnTo>
                    <a:lnTo>
                      <a:pt x="123" y="82"/>
                    </a:lnTo>
                    <a:lnTo>
                      <a:pt x="138" y="69"/>
                    </a:lnTo>
                    <a:lnTo>
                      <a:pt x="153" y="57"/>
                    </a:lnTo>
                    <a:lnTo>
                      <a:pt x="173" y="47"/>
                    </a:lnTo>
                    <a:lnTo>
                      <a:pt x="195" y="38"/>
                    </a:lnTo>
                    <a:lnTo>
                      <a:pt x="218" y="28"/>
                    </a:lnTo>
                    <a:lnTo>
                      <a:pt x="238" y="20"/>
                    </a:lnTo>
                    <a:lnTo>
                      <a:pt x="254" y="13"/>
                    </a:lnTo>
                    <a:lnTo>
                      <a:pt x="264" y="7"/>
                    </a:lnTo>
                    <a:lnTo>
                      <a:pt x="268" y="2"/>
                    </a:lnTo>
                    <a:lnTo>
                      <a:pt x="256" y="0"/>
                    </a:lnTo>
                    <a:lnTo>
                      <a:pt x="240" y="1"/>
                    </a:lnTo>
                    <a:lnTo>
                      <a:pt x="221" y="4"/>
                    </a:lnTo>
                    <a:lnTo>
                      <a:pt x="201" y="10"/>
                    </a:lnTo>
                    <a:lnTo>
                      <a:pt x="180" y="18"/>
                    </a:lnTo>
                    <a:lnTo>
                      <a:pt x="160" y="27"/>
                    </a:lnTo>
                    <a:lnTo>
                      <a:pt x="141" y="38"/>
                    </a:lnTo>
                    <a:lnTo>
                      <a:pt x="125" y="4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116" name="Freeform 543">
                <a:extLst>
                  <a:ext uri="{FF2B5EF4-FFF2-40B4-BE49-F238E27FC236}">
                    <a16:creationId xmlns:a16="http://schemas.microsoft.com/office/drawing/2014/main" id="{71464666-4023-4A68-B57E-0BC7AF96E817}"/>
                  </a:ext>
                </a:extLst>
              </p:cNvPr>
              <p:cNvSpPr>
                <a:spLocks/>
              </p:cNvSpPr>
              <p:nvPr/>
            </p:nvSpPr>
            <p:spPr bwMode="auto">
              <a:xfrm>
                <a:off x="2660" y="2692"/>
                <a:ext cx="47" cy="42"/>
              </a:xfrm>
              <a:custGeom>
                <a:avLst/>
                <a:gdLst>
                  <a:gd name="T0" fmla="*/ 0 w 283"/>
                  <a:gd name="T1" fmla="*/ 0 h 252"/>
                  <a:gd name="T2" fmla="*/ 0 w 283"/>
                  <a:gd name="T3" fmla="*/ 0 h 252"/>
                  <a:gd name="T4" fmla="*/ 0 w 283"/>
                  <a:gd name="T5" fmla="*/ 0 h 252"/>
                  <a:gd name="T6" fmla="*/ 0 w 283"/>
                  <a:gd name="T7" fmla="*/ 0 h 252"/>
                  <a:gd name="T8" fmla="*/ 0 w 283"/>
                  <a:gd name="T9" fmla="*/ 0 h 252"/>
                  <a:gd name="T10" fmla="*/ 0 w 283"/>
                  <a:gd name="T11" fmla="*/ 0 h 252"/>
                  <a:gd name="T12" fmla="*/ 0 w 283"/>
                  <a:gd name="T13" fmla="*/ 0 h 252"/>
                  <a:gd name="T14" fmla="*/ 0 w 283"/>
                  <a:gd name="T15" fmla="*/ 0 h 252"/>
                  <a:gd name="T16" fmla="*/ 0 w 283"/>
                  <a:gd name="T17" fmla="*/ 0 h 252"/>
                  <a:gd name="T18" fmla="*/ 0 w 283"/>
                  <a:gd name="T19" fmla="*/ 0 h 252"/>
                  <a:gd name="T20" fmla="*/ 0 w 283"/>
                  <a:gd name="T21" fmla="*/ 0 h 252"/>
                  <a:gd name="T22" fmla="*/ 0 w 283"/>
                  <a:gd name="T23" fmla="*/ 0 h 252"/>
                  <a:gd name="T24" fmla="*/ 0 w 283"/>
                  <a:gd name="T25" fmla="*/ 0 h 252"/>
                  <a:gd name="T26" fmla="*/ 0 w 283"/>
                  <a:gd name="T27" fmla="*/ 0 h 252"/>
                  <a:gd name="T28" fmla="*/ 0 w 283"/>
                  <a:gd name="T29" fmla="*/ 0 h 252"/>
                  <a:gd name="T30" fmla="*/ 0 w 283"/>
                  <a:gd name="T31" fmla="*/ 0 h 252"/>
                  <a:gd name="T32" fmla="*/ 0 w 283"/>
                  <a:gd name="T33" fmla="*/ 0 h 252"/>
                  <a:gd name="T34" fmla="*/ 0 w 283"/>
                  <a:gd name="T35" fmla="*/ 0 h 252"/>
                  <a:gd name="T36" fmla="*/ 0 w 283"/>
                  <a:gd name="T37" fmla="*/ 0 h 252"/>
                  <a:gd name="T38" fmla="*/ 0 w 283"/>
                  <a:gd name="T39" fmla="*/ 0 h 252"/>
                  <a:gd name="T40" fmla="*/ 0 w 283"/>
                  <a:gd name="T41" fmla="*/ 0 h 252"/>
                  <a:gd name="T42" fmla="*/ 0 w 283"/>
                  <a:gd name="T43" fmla="*/ 0 h 252"/>
                  <a:gd name="T44" fmla="*/ 0 w 283"/>
                  <a:gd name="T45" fmla="*/ 0 h 252"/>
                  <a:gd name="T46" fmla="*/ 0 w 283"/>
                  <a:gd name="T47" fmla="*/ 0 h 252"/>
                  <a:gd name="T48" fmla="*/ 0 w 283"/>
                  <a:gd name="T49" fmla="*/ 0 h 252"/>
                  <a:gd name="T50" fmla="*/ 0 w 283"/>
                  <a:gd name="T51" fmla="*/ 0 h 252"/>
                  <a:gd name="T52" fmla="*/ 0 w 283"/>
                  <a:gd name="T53" fmla="*/ 0 h 252"/>
                  <a:gd name="T54" fmla="*/ 0 w 283"/>
                  <a:gd name="T55" fmla="*/ 0 h 252"/>
                  <a:gd name="T56" fmla="*/ 0 w 283"/>
                  <a:gd name="T57" fmla="*/ 0 h 252"/>
                  <a:gd name="T58" fmla="*/ 0 w 283"/>
                  <a:gd name="T59" fmla="*/ 0 h 252"/>
                  <a:gd name="T60" fmla="*/ 0 w 283"/>
                  <a:gd name="T61" fmla="*/ 0 h 252"/>
                  <a:gd name="T62" fmla="*/ 0 w 283"/>
                  <a:gd name="T63" fmla="*/ 0 h 252"/>
                  <a:gd name="T64" fmla="*/ 0 w 283"/>
                  <a:gd name="T65" fmla="*/ 0 h 252"/>
                  <a:gd name="T66" fmla="*/ 0 w 283"/>
                  <a:gd name="T67" fmla="*/ 0 h 252"/>
                  <a:gd name="T68" fmla="*/ 0 w 283"/>
                  <a:gd name="T69" fmla="*/ 0 h 252"/>
                  <a:gd name="T70" fmla="*/ 0 w 283"/>
                  <a:gd name="T71" fmla="*/ 0 h 252"/>
                  <a:gd name="T72" fmla="*/ 0 w 283"/>
                  <a:gd name="T73" fmla="*/ 0 h 252"/>
                  <a:gd name="T74" fmla="*/ 0 w 283"/>
                  <a:gd name="T75" fmla="*/ 0 h 252"/>
                  <a:gd name="T76" fmla="*/ 0 w 283"/>
                  <a:gd name="T77" fmla="*/ 0 h 252"/>
                  <a:gd name="T78" fmla="*/ 0 w 283"/>
                  <a:gd name="T79" fmla="*/ 0 h 252"/>
                  <a:gd name="T80" fmla="*/ 0 w 283"/>
                  <a:gd name="T81" fmla="*/ 0 h 252"/>
                  <a:gd name="T82" fmla="*/ 0 w 283"/>
                  <a:gd name="T83" fmla="*/ 0 h 252"/>
                  <a:gd name="T84" fmla="*/ 0 w 283"/>
                  <a:gd name="T85" fmla="*/ 0 h 252"/>
                  <a:gd name="T86" fmla="*/ 0 w 283"/>
                  <a:gd name="T87" fmla="*/ 0 h 252"/>
                  <a:gd name="T88" fmla="*/ 0 w 283"/>
                  <a:gd name="T89" fmla="*/ 0 h 252"/>
                  <a:gd name="T90" fmla="*/ 0 w 283"/>
                  <a:gd name="T91" fmla="*/ 0 h 252"/>
                  <a:gd name="T92" fmla="*/ 0 w 283"/>
                  <a:gd name="T93" fmla="*/ 0 h 252"/>
                  <a:gd name="T94" fmla="*/ 0 w 283"/>
                  <a:gd name="T95" fmla="*/ 0 h 252"/>
                  <a:gd name="T96" fmla="*/ 0 w 283"/>
                  <a:gd name="T97" fmla="*/ 0 h 252"/>
                  <a:gd name="T98" fmla="*/ 0 w 283"/>
                  <a:gd name="T99" fmla="*/ 0 h 252"/>
                  <a:gd name="T100" fmla="*/ 0 w 283"/>
                  <a:gd name="T101" fmla="*/ 0 h 252"/>
                  <a:gd name="T102" fmla="*/ 0 w 283"/>
                  <a:gd name="T103" fmla="*/ 0 h 252"/>
                  <a:gd name="T104" fmla="*/ 0 w 283"/>
                  <a:gd name="T105" fmla="*/ 0 h 252"/>
                  <a:gd name="T106" fmla="*/ 0 w 283"/>
                  <a:gd name="T107" fmla="*/ 0 h 252"/>
                  <a:gd name="T108" fmla="*/ 0 w 283"/>
                  <a:gd name="T109" fmla="*/ 0 h 252"/>
                  <a:gd name="T110" fmla="*/ 0 w 283"/>
                  <a:gd name="T111" fmla="*/ 0 h 252"/>
                  <a:gd name="T112" fmla="*/ 0 w 283"/>
                  <a:gd name="T113" fmla="*/ 0 h 252"/>
                  <a:gd name="T114" fmla="*/ 0 w 283"/>
                  <a:gd name="T115" fmla="*/ 0 h 252"/>
                  <a:gd name="T116" fmla="*/ 0 w 283"/>
                  <a:gd name="T117" fmla="*/ 0 h 252"/>
                  <a:gd name="T118" fmla="*/ 0 w 283"/>
                  <a:gd name="T119" fmla="*/ 0 h 252"/>
                  <a:gd name="T120" fmla="*/ 0 w 283"/>
                  <a:gd name="T121" fmla="*/ 0 h 25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83"/>
                  <a:gd name="T184" fmla="*/ 0 h 252"/>
                  <a:gd name="T185" fmla="*/ 283 w 283"/>
                  <a:gd name="T186" fmla="*/ 252 h 25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83" h="252">
                    <a:moveTo>
                      <a:pt x="235" y="77"/>
                    </a:moveTo>
                    <a:lnTo>
                      <a:pt x="248" y="91"/>
                    </a:lnTo>
                    <a:lnTo>
                      <a:pt x="256" y="107"/>
                    </a:lnTo>
                    <a:lnTo>
                      <a:pt x="259" y="124"/>
                    </a:lnTo>
                    <a:lnTo>
                      <a:pt x="259" y="142"/>
                    </a:lnTo>
                    <a:lnTo>
                      <a:pt x="257" y="157"/>
                    </a:lnTo>
                    <a:lnTo>
                      <a:pt x="252" y="170"/>
                    </a:lnTo>
                    <a:lnTo>
                      <a:pt x="244" y="183"/>
                    </a:lnTo>
                    <a:lnTo>
                      <a:pt x="236" y="193"/>
                    </a:lnTo>
                    <a:lnTo>
                      <a:pt x="225" y="204"/>
                    </a:lnTo>
                    <a:lnTo>
                      <a:pt x="215" y="214"/>
                    </a:lnTo>
                    <a:lnTo>
                      <a:pt x="204" y="224"/>
                    </a:lnTo>
                    <a:lnTo>
                      <a:pt x="194" y="234"/>
                    </a:lnTo>
                    <a:lnTo>
                      <a:pt x="191" y="238"/>
                    </a:lnTo>
                    <a:lnTo>
                      <a:pt x="191" y="241"/>
                    </a:lnTo>
                    <a:lnTo>
                      <a:pt x="191" y="245"/>
                    </a:lnTo>
                    <a:lnTo>
                      <a:pt x="194" y="248"/>
                    </a:lnTo>
                    <a:lnTo>
                      <a:pt x="197" y="250"/>
                    </a:lnTo>
                    <a:lnTo>
                      <a:pt x="202" y="252"/>
                    </a:lnTo>
                    <a:lnTo>
                      <a:pt x="205" y="250"/>
                    </a:lnTo>
                    <a:lnTo>
                      <a:pt x="209" y="248"/>
                    </a:lnTo>
                    <a:lnTo>
                      <a:pt x="232" y="233"/>
                    </a:lnTo>
                    <a:lnTo>
                      <a:pt x="252" y="214"/>
                    </a:lnTo>
                    <a:lnTo>
                      <a:pt x="268" y="192"/>
                    </a:lnTo>
                    <a:lnTo>
                      <a:pt x="278" y="167"/>
                    </a:lnTo>
                    <a:lnTo>
                      <a:pt x="283" y="141"/>
                    </a:lnTo>
                    <a:lnTo>
                      <a:pt x="280" y="115"/>
                    </a:lnTo>
                    <a:lnTo>
                      <a:pt x="271" y="91"/>
                    </a:lnTo>
                    <a:lnTo>
                      <a:pt x="252" y="69"/>
                    </a:lnTo>
                    <a:lnTo>
                      <a:pt x="238" y="57"/>
                    </a:lnTo>
                    <a:lnTo>
                      <a:pt x="222" y="48"/>
                    </a:lnTo>
                    <a:lnTo>
                      <a:pt x="204" y="39"/>
                    </a:lnTo>
                    <a:lnTo>
                      <a:pt x="184" y="31"/>
                    </a:lnTo>
                    <a:lnTo>
                      <a:pt x="164" y="23"/>
                    </a:lnTo>
                    <a:lnTo>
                      <a:pt x="144" y="17"/>
                    </a:lnTo>
                    <a:lnTo>
                      <a:pt x="123" y="13"/>
                    </a:lnTo>
                    <a:lnTo>
                      <a:pt x="103" y="8"/>
                    </a:lnTo>
                    <a:lnTo>
                      <a:pt x="83" y="5"/>
                    </a:lnTo>
                    <a:lnTo>
                      <a:pt x="66" y="2"/>
                    </a:lnTo>
                    <a:lnTo>
                      <a:pt x="48" y="0"/>
                    </a:lnTo>
                    <a:lnTo>
                      <a:pt x="34" y="0"/>
                    </a:lnTo>
                    <a:lnTo>
                      <a:pt x="21" y="0"/>
                    </a:lnTo>
                    <a:lnTo>
                      <a:pt x="11" y="0"/>
                    </a:lnTo>
                    <a:lnTo>
                      <a:pt x="4" y="2"/>
                    </a:lnTo>
                    <a:lnTo>
                      <a:pt x="0" y="5"/>
                    </a:lnTo>
                    <a:lnTo>
                      <a:pt x="12" y="7"/>
                    </a:lnTo>
                    <a:lnTo>
                      <a:pt x="24" y="8"/>
                    </a:lnTo>
                    <a:lnTo>
                      <a:pt x="38" y="10"/>
                    </a:lnTo>
                    <a:lnTo>
                      <a:pt x="52" y="13"/>
                    </a:lnTo>
                    <a:lnTo>
                      <a:pt x="66" y="16"/>
                    </a:lnTo>
                    <a:lnTo>
                      <a:pt x="82" y="18"/>
                    </a:lnTo>
                    <a:lnTo>
                      <a:pt x="98" y="22"/>
                    </a:lnTo>
                    <a:lnTo>
                      <a:pt x="114" y="25"/>
                    </a:lnTo>
                    <a:lnTo>
                      <a:pt x="129" y="30"/>
                    </a:lnTo>
                    <a:lnTo>
                      <a:pt x="146" y="34"/>
                    </a:lnTo>
                    <a:lnTo>
                      <a:pt x="162" y="39"/>
                    </a:lnTo>
                    <a:lnTo>
                      <a:pt x="177" y="45"/>
                    </a:lnTo>
                    <a:lnTo>
                      <a:pt x="193" y="52"/>
                    </a:lnTo>
                    <a:lnTo>
                      <a:pt x="208" y="60"/>
                    </a:lnTo>
                    <a:lnTo>
                      <a:pt x="222" y="68"/>
                    </a:lnTo>
                    <a:lnTo>
                      <a:pt x="235" y="77"/>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117" name="Freeform 544">
                <a:extLst>
                  <a:ext uri="{FF2B5EF4-FFF2-40B4-BE49-F238E27FC236}">
                    <a16:creationId xmlns:a16="http://schemas.microsoft.com/office/drawing/2014/main" id="{CBE01A06-995E-45F8-A328-63BE389E169A}"/>
                  </a:ext>
                </a:extLst>
              </p:cNvPr>
              <p:cNvSpPr>
                <a:spLocks/>
              </p:cNvSpPr>
              <p:nvPr/>
            </p:nvSpPr>
            <p:spPr bwMode="auto">
              <a:xfrm>
                <a:off x="2564" y="2712"/>
                <a:ext cx="19" cy="39"/>
              </a:xfrm>
              <a:custGeom>
                <a:avLst/>
                <a:gdLst>
                  <a:gd name="T0" fmla="*/ 0 w 114"/>
                  <a:gd name="T1" fmla="*/ 0 h 238"/>
                  <a:gd name="T2" fmla="*/ 0 w 114"/>
                  <a:gd name="T3" fmla="*/ 0 h 238"/>
                  <a:gd name="T4" fmla="*/ 0 w 114"/>
                  <a:gd name="T5" fmla="*/ 0 h 238"/>
                  <a:gd name="T6" fmla="*/ 0 w 114"/>
                  <a:gd name="T7" fmla="*/ 0 h 238"/>
                  <a:gd name="T8" fmla="*/ 0 w 114"/>
                  <a:gd name="T9" fmla="*/ 0 h 238"/>
                  <a:gd name="T10" fmla="*/ 0 w 114"/>
                  <a:gd name="T11" fmla="*/ 0 h 238"/>
                  <a:gd name="T12" fmla="*/ 0 w 114"/>
                  <a:gd name="T13" fmla="*/ 0 h 238"/>
                  <a:gd name="T14" fmla="*/ 0 w 114"/>
                  <a:gd name="T15" fmla="*/ 0 h 238"/>
                  <a:gd name="T16" fmla="*/ 0 w 114"/>
                  <a:gd name="T17" fmla="*/ 0 h 238"/>
                  <a:gd name="T18" fmla="*/ 0 w 114"/>
                  <a:gd name="T19" fmla="*/ 0 h 238"/>
                  <a:gd name="T20" fmla="*/ 0 w 114"/>
                  <a:gd name="T21" fmla="*/ 0 h 238"/>
                  <a:gd name="T22" fmla="*/ 0 w 114"/>
                  <a:gd name="T23" fmla="*/ 0 h 238"/>
                  <a:gd name="T24" fmla="*/ 0 w 114"/>
                  <a:gd name="T25" fmla="*/ 0 h 238"/>
                  <a:gd name="T26" fmla="*/ 0 w 114"/>
                  <a:gd name="T27" fmla="*/ 0 h 238"/>
                  <a:gd name="T28" fmla="*/ 0 w 114"/>
                  <a:gd name="T29" fmla="*/ 0 h 238"/>
                  <a:gd name="T30" fmla="*/ 0 w 114"/>
                  <a:gd name="T31" fmla="*/ 0 h 238"/>
                  <a:gd name="T32" fmla="*/ 0 w 114"/>
                  <a:gd name="T33" fmla="*/ 0 h 238"/>
                  <a:gd name="T34" fmla="*/ 0 w 114"/>
                  <a:gd name="T35" fmla="*/ 0 h 238"/>
                  <a:gd name="T36" fmla="*/ 0 w 114"/>
                  <a:gd name="T37" fmla="*/ 0 h 238"/>
                  <a:gd name="T38" fmla="*/ 0 w 114"/>
                  <a:gd name="T39" fmla="*/ 0 h 238"/>
                  <a:gd name="T40" fmla="*/ 0 w 114"/>
                  <a:gd name="T41" fmla="*/ 0 h 238"/>
                  <a:gd name="T42" fmla="*/ 0 w 114"/>
                  <a:gd name="T43" fmla="*/ 0 h 238"/>
                  <a:gd name="T44" fmla="*/ 0 w 114"/>
                  <a:gd name="T45" fmla="*/ 0 h 238"/>
                  <a:gd name="T46" fmla="*/ 0 w 114"/>
                  <a:gd name="T47" fmla="*/ 0 h 238"/>
                  <a:gd name="T48" fmla="*/ 0 w 114"/>
                  <a:gd name="T49" fmla="*/ 0 h 238"/>
                  <a:gd name="T50" fmla="*/ 0 w 114"/>
                  <a:gd name="T51" fmla="*/ 0 h 238"/>
                  <a:gd name="T52" fmla="*/ 0 w 114"/>
                  <a:gd name="T53" fmla="*/ 0 h 238"/>
                  <a:gd name="T54" fmla="*/ 0 w 114"/>
                  <a:gd name="T55" fmla="*/ 0 h 238"/>
                  <a:gd name="T56" fmla="*/ 0 w 114"/>
                  <a:gd name="T57" fmla="*/ 0 h 238"/>
                  <a:gd name="T58" fmla="*/ 0 w 114"/>
                  <a:gd name="T59" fmla="*/ 0 h 238"/>
                  <a:gd name="T60" fmla="*/ 0 w 114"/>
                  <a:gd name="T61" fmla="*/ 0 h 238"/>
                  <a:gd name="T62" fmla="*/ 0 w 114"/>
                  <a:gd name="T63" fmla="*/ 0 h 238"/>
                  <a:gd name="T64" fmla="*/ 0 w 114"/>
                  <a:gd name="T65" fmla="*/ 0 h 238"/>
                  <a:gd name="T66" fmla="*/ 0 w 114"/>
                  <a:gd name="T67" fmla="*/ 0 h 238"/>
                  <a:gd name="T68" fmla="*/ 0 w 114"/>
                  <a:gd name="T69" fmla="*/ 0 h 238"/>
                  <a:gd name="T70" fmla="*/ 0 w 114"/>
                  <a:gd name="T71" fmla="*/ 0 h 238"/>
                  <a:gd name="T72" fmla="*/ 0 w 114"/>
                  <a:gd name="T73" fmla="*/ 0 h 238"/>
                  <a:gd name="T74" fmla="*/ 0 w 114"/>
                  <a:gd name="T75" fmla="*/ 0 h 238"/>
                  <a:gd name="T76" fmla="*/ 0 w 114"/>
                  <a:gd name="T77" fmla="*/ 0 h 238"/>
                  <a:gd name="T78" fmla="*/ 0 w 114"/>
                  <a:gd name="T79" fmla="*/ 0 h 238"/>
                  <a:gd name="T80" fmla="*/ 0 w 114"/>
                  <a:gd name="T81" fmla="*/ 0 h 23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4"/>
                  <a:gd name="T124" fmla="*/ 0 h 238"/>
                  <a:gd name="T125" fmla="*/ 114 w 114"/>
                  <a:gd name="T126" fmla="*/ 238 h 23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4" h="238">
                    <a:moveTo>
                      <a:pt x="0" y="130"/>
                    </a:moveTo>
                    <a:lnTo>
                      <a:pt x="0" y="149"/>
                    </a:lnTo>
                    <a:lnTo>
                      <a:pt x="4" y="168"/>
                    </a:lnTo>
                    <a:lnTo>
                      <a:pt x="12" y="185"/>
                    </a:lnTo>
                    <a:lnTo>
                      <a:pt x="24" y="200"/>
                    </a:lnTo>
                    <a:lnTo>
                      <a:pt x="38" y="213"/>
                    </a:lnTo>
                    <a:lnTo>
                      <a:pt x="55" y="224"/>
                    </a:lnTo>
                    <a:lnTo>
                      <a:pt x="73" y="232"/>
                    </a:lnTo>
                    <a:lnTo>
                      <a:pt x="92" y="237"/>
                    </a:lnTo>
                    <a:lnTo>
                      <a:pt x="98" y="238"/>
                    </a:lnTo>
                    <a:lnTo>
                      <a:pt x="104" y="235"/>
                    </a:lnTo>
                    <a:lnTo>
                      <a:pt x="109" y="232"/>
                    </a:lnTo>
                    <a:lnTo>
                      <a:pt x="111" y="227"/>
                    </a:lnTo>
                    <a:lnTo>
                      <a:pt x="111" y="222"/>
                    </a:lnTo>
                    <a:lnTo>
                      <a:pt x="110" y="216"/>
                    </a:lnTo>
                    <a:lnTo>
                      <a:pt x="106" y="211"/>
                    </a:lnTo>
                    <a:lnTo>
                      <a:pt x="100" y="209"/>
                    </a:lnTo>
                    <a:lnTo>
                      <a:pt x="82" y="202"/>
                    </a:lnTo>
                    <a:lnTo>
                      <a:pt x="64" y="193"/>
                    </a:lnTo>
                    <a:lnTo>
                      <a:pt x="50" y="180"/>
                    </a:lnTo>
                    <a:lnTo>
                      <a:pt x="39" y="167"/>
                    </a:lnTo>
                    <a:lnTo>
                      <a:pt x="32" y="149"/>
                    </a:lnTo>
                    <a:lnTo>
                      <a:pt x="29" y="131"/>
                    </a:lnTo>
                    <a:lnTo>
                      <a:pt x="29" y="111"/>
                    </a:lnTo>
                    <a:lnTo>
                      <a:pt x="35" y="91"/>
                    </a:lnTo>
                    <a:lnTo>
                      <a:pt x="42" y="76"/>
                    </a:lnTo>
                    <a:lnTo>
                      <a:pt x="51" y="62"/>
                    </a:lnTo>
                    <a:lnTo>
                      <a:pt x="62" y="49"/>
                    </a:lnTo>
                    <a:lnTo>
                      <a:pt x="73" y="38"/>
                    </a:lnTo>
                    <a:lnTo>
                      <a:pt x="84" y="28"/>
                    </a:lnTo>
                    <a:lnTo>
                      <a:pt x="96" y="18"/>
                    </a:lnTo>
                    <a:lnTo>
                      <a:pt x="106" y="9"/>
                    </a:lnTo>
                    <a:lnTo>
                      <a:pt x="114" y="1"/>
                    </a:lnTo>
                    <a:lnTo>
                      <a:pt x="106" y="0"/>
                    </a:lnTo>
                    <a:lnTo>
                      <a:pt x="93" y="6"/>
                    </a:lnTo>
                    <a:lnTo>
                      <a:pt x="76" y="18"/>
                    </a:lnTo>
                    <a:lnTo>
                      <a:pt x="56" y="36"/>
                    </a:lnTo>
                    <a:lnTo>
                      <a:pt x="37" y="57"/>
                    </a:lnTo>
                    <a:lnTo>
                      <a:pt x="20" y="80"/>
                    </a:lnTo>
                    <a:lnTo>
                      <a:pt x="7" y="106"/>
                    </a:lnTo>
                    <a:lnTo>
                      <a:pt x="0" y="130"/>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118" name="Freeform 545">
                <a:extLst>
                  <a:ext uri="{FF2B5EF4-FFF2-40B4-BE49-F238E27FC236}">
                    <a16:creationId xmlns:a16="http://schemas.microsoft.com/office/drawing/2014/main" id="{0B4B6B07-DC36-4DC6-BB55-BD4B7196D9C7}"/>
                  </a:ext>
                </a:extLst>
              </p:cNvPr>
              <p:cNvSpPr>
                <a:spLocks/>
              </p:cNvSpPr>
              <p:nvPr/>
            </p:nvSpPr>
            <p:spPr bwMode="auto">
              <a:xfrm>
                <a:off x="2698" y="2689"/>
                <a:ext cx="41" cy="52"/>
              </a:xfrm>
              <a:custGeom>
                <a:avLst/>
                <a:gdLst>
                  <a:gd name="T0" fmla="*/ 0 w 246"/>
                  <a:gd name="T1" fmla="*/ 0 h 310"/>
                  <a:gd name="T2" fmla="*/ 0 w 246"/>
                  <a:gd name="T3" fmla="*/ 0 h 310"/>
                  <a:gd name="T4" fmla="*/ 0 w 246"/>
                  <a:gd name="T5" fmla="*/ 0 h 310"/>
                  <a:gd name="T6" fmla="*/ 0 w 246"/>
                  <a:gd name="T7" fmla="*/ 0 h 310"/>
                  <a:gd name="T8" fmla="*/ 0 w 246"/>
                  <a:gd name="T9" fmla="*/ 0 h 310"/>
                  <a:gd name="T10" fmla="*/ 0 w 246"/>
                  <a:gd name="T11" fmla="*/ 0 h 310"/>
                  <a:gd name="T12" fmla="*/ 0 w 246"/>
                  <a:gd name="T13" fmla="*/ 0 h 310"/>
                  <a:gd name="T14" fmla="*/ 0 w 246"/>
                  <a:gd name="T15" fmla="*/ 0 h 310"/>
                  <a:gd name="T16" fmla="*/ 0 w 246"/>
                  <a:gd name="T17" fmla="*/ 0 h 310"/>
                  <a:gd name="T18" fmla="*/ 0 w 246"/>
                  <a:gd name="T19" fmla="*/ 0 h 310"/>
                  <a:gd name="T20" fmla="*/ 0 w 246"/>
                  <a:gd name="T21" fmla="*/ 0 h 310"/>
                  <a:gd name="T22" fmla="*/ 0 w 246"/>
                  <a:gd name="T23" fmla="*/ 0 h 310"/>
                  <a:gd name="T24" fmla="*/ 0 w 246"/>
                  <a:gd name="T25" fmla="*/ 0 h 310"/>
                  <a:gd name="T26" fmla="*/ 0 w 246"/>
                  <a:gd name="T27" fmla="*/ 0 h 310"/>
                  <a:gd name="T28" fmla="*/ 0 w 246"/>
                  <a:gd name="T29" fmla="*/ 0 h 310"/>
                  <a:gd name="T30" fmla="*/ 0 w 246"/>
                  <a:gd name="T31" fmla="*/ 0 h 310"/>
                  <a:gd name="T32" fmla="*/ 0 w 246"/>
                  <a:gd name="T33" fmla="*/ 0 h 310"/>
                  <a:gd name="T34" fmla="*/ 0 w 246"/>
                  <a:gd name="T35" fmla="*/ 0 h 310"/>
                  <a:gd name="T36" fmla="*/ 0 w 246"/>
                  <a:gd name="T37" fmla="*/ 0 h 310"/>
                  <a:gd name="T38" fmla="*/ 0 w 246"/>
                  <a:gd name="T39" fmla="*/ 0 h 310"/>
                  <a:gd name="T40" fmla="*/ 0 w 246"/>
                  <a:gd name="T41" fmla="*/ 0 h 310"/>
                  <a:gd name="T42" fmla="*/ 0 w 246"/>
                  <a:gd name="T43" fmla="*/ 0 h 310"/>
                  <a:gd name="T44" fmla="*/ 0 w 246"/>
                  <a:gd name="T45" fmla="*/ 0 h 310"/>
                  <a:gd name="T46" fmla="*/ 0 w 246"/>
                  <a:gd name="T47" fmla="*/ 0 h 310"/>
                  <a:gd name="T48" fmla="*/ 0 w 246"/>
                  <a:gd name="T49" fmla="*/ 0 h 310"/>
                  <a:gd name="T50" fmla="*/ 0 w 246"/>
                  <a:gd name="T51" fmla="*/ 0 h 310"/>
                  <a:gd name="T52" fmla="*/ 0 w 246"/>
                  <a:gd name="T53" fmla="*/ 0 h 310"/>
                  <a:gd name="T54" fmla="*/ 0 w 246"/>
                  <a:gd name="T55" fmla="*/ 0 h 310"/>
                  <a:gd name="T56" fmla="*/ 0 w 246"/>
                  <a:gd name="T57" fmla="*/ 0 h 310"/>
                  <a:gd name="T58" fmla="*/ 0 w 246"/>
                  <a:gd name="T59" fmla="*/ 0 h 310"/>
                  <a:gd name="T60" fmla="*/ 0 w 246"/>
                  <a:gd name="T61" fmla="*/ 0 h 310"/>
                  <a:gd name="T62" fmla="*/ 0 w 246"/>
                  <a:gd name="T63" fmla="*/ 0 h 310"/>
                  <a:gd name="T64" fmla="*/ 0 w 246"/>
                  <a:gd name="T65" fmla="*/ 0 h 310"/>
                  <a:gd name="T66" fmla="*/ 0 w 246"/>
                  <a:gd name="T67" fmla="*/ 0 h 310"/>
                  <a:gd name="T68" fmla="*/ 0 w 246"/>
                  <a:gd name="T69" fmla="*/ 0 h 310"/>
                  <a:gd name="T70" fmla="*/ 0 w 246"/>
                  <a:gd name="T71" fmla="*/ 0 h 310"/>
                  <a:gd name="T72" fmla="*/ 0 w 246"/>
                  <a:gd name="T73" fmla="*/ 0 h 310"/>
                  <a:gd name="T74" fmla="*/ 0 w 246"/>
                  <a:gd name="T75" fmla="*/ 0 h 3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6"/>
                  <a:gd name="T115" fmla="*/ 0 h 310"/>
                  <a:gd name="T116" fmla="*/ 246 w 246"/>
                  <a:gd name="T117" fmla="*/ 310 h 31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6" h="310">
                    <a:moveTo>
                      <a:pt x="199" y="116"/>
                    </a:moveTo>
                    <a:lnTo>
                      <a:pt x="207" y="124"/>
                    </a:lnTo>
                    <a:lnTo>
                      <a:pt x="214" y="133"/>
                    </a:lnTo>
                    <a:lnTo>
                      <a:pt x="219" y="143"/>
                    </a:lnTo>
                    <a:lnTo>
                      <a:pt x="223" y="154"/>
                    </a:lnTo>
                    <a:lnTo>
                      <a:pt x="225" y="164"/>
                    </a:lnTo>
                    <a:lnTo>
                      <a:pt x="225" y="176"/>
                    </a:lnTo>
                    <a:lnTo>
                      <a:pt x="221" y="187"/>
                    </a:lnTo>
                    <a:lnTo>
                      <a:pt x="216" y="197"/>
                    </a:lnTo>
                    <a:lnTo>
                      <a:pt x="208" y="209"/>
                    </a:lnTo>
                    <a:lnTo>
                      <a:pt x="199" y="219"/>
                    </a:lnTo>
                    <a:lnTo>
                      <a:pt x="188" y="228"/>
                    </a:lnTo>
                    <a:lnTo>
                      <a:pt x="177" y="238"/>
                    </a:lnTo>
                    <a:lnTo>
                      <a:pt x="166" y="246"/>
                    </a:lnTo>
                    <a:lnTo>
                      <a:pt x="154" y="255"/>
                    </a:lnTo>
                    <a:lnTo>
                      <a:pt x="143" y="264"/>
                    </a:lnTo>
                    <a:lnTo>
                      <a:pt x="132" y="274"/>
                    </a:lnTo>
                    <a:lnTo>
                      <a:pt x="129" y="278"/>
                    </a:lnTo>
                    <a:lnTo>
                      <a:pt x="126" y="282"/>
                    </a:lnTo>
                    <a:lnTo>
                      <a:pt x="124" y="287"/>
                    </a:lnTo>
                    <a:lnTo>
                      <a:pt x="121" y="292"/>
                    </a:lnTo>
                    <a:lnTo>
                      <a:pt x="120" y="296"/>
                    </a:lnTo>
                    <a:lnTo>
                      <a:pt x="120" y="301"/>
                    </a:lnTo>
                    <a:lnTo>
                      <a:pt x="121" y="305"/>
                    </a:lnTo>
                    <a:lnTo>
                      <a:pt x="125" y="309"/>
                    </a:lnTo>
                    <a:lnTo>
                      <a:pt x="130" y="310"/>
                    </a:lnTo>
                    <a:lnTo>
                      <a:pt x="134" y="310"/>
                    </a:lnTo>
                    <a:lnTo>
                      <a:pt x="139" y="309"/>
                    </a:lnTo>
                    <a:lnTo>
                      <a:pt x="143" y="305"/>
                    </a:lnTo>
                    <a:lnTo>
                      <a:pt x="154" y="293"/>
                    </a:lnTo>
                    <a:lnTo>
                      <a:pt x="167" y="280"/>
                    </a:lnTo>
                    <a:lnTo>
                      <a:pt x="180" y="269"/>
                    </a:lnTo>
                    <a:lnTo>
                      <a:pt x="194" y="257"/>
                    </a:lnTo>
                    <a:lnTo>
                      <a:pt x="207" y="246"/>
                    </a:lnTo>
                    <a:lnTo>
                      <a:pt x="219" y="233"/>
                    </a:lnTo>
                    <a:lnTo>
                      <a:pt x="231" y="219"/>
                    </a:lnTo>
                    <a:lnTo>
                      <a:pt x="239" y="204"/>
                    </a:lnTo>
                    <a:lnTo>
                      <a:pt x="245" y="187"/>
                    </a:lnTo>
                    <a:lnTo>
                      <a:pt x="246" y="170"/>
                    </a:lnTo>
                    <a:lnTo>
                      <a:pt x="242" y="153"/>
                    </a:lnTo>
                    <a:lnTo>
                      <a:pt x="236" y="136"/>
                    </a:lnTo>
                    <a:lnTo>
                      <a:pt x="227" y="120"/>
                    </a:lnTo>
                    <a:lnTo>
                      <a:pt x="215" y="107"/>
                    </a:lnTo>
                    <a:lnTo>
                      <a:pt x="201" y="94"/>
                    </a:lnTo>
                    <a:lnTo>
                      <a:pt x="187" y="82"/>
                    </a:lnTo>
                    <a:lnTo>
                      <a:pt x="177" y="74"/>
                    </a:lnTo>
                    <a:lnTo>
                      <a:pt x="165" y="68"/>
                    </a:lnTo>
                    <a:lnTo>
                      <a:pt x="152" y="60"/>
                    </a:lnTo>
                    <a:lnTo>
                      <a:pt x="139" y="51"/>
                    </a:lnTo>
                    <a:lnTo>
                      <a:pt x="126" y="43"/>
                    </a:lnTo>
                    <a:lnTo>
                      <a:pt x="112" y="35"/>
                    </a:lnTo>
                    <a:lnTo>
                      <a:pt x="98" y="28"/>
                    </a:lnTo>
                    <a:lnTo>
                      <a:pt x="85" y="22"/>
                    </a:lnTo>
                    <a:lnTo>
                      <a:pt x="72" y="16"/>
                    </a:lnTo>
                    <a:lnTo>
                      <a:pt x="59" y="10"/>
                    </a:lnTo>
                    <a:lnTo>
                      <a:pt x="46" y="7"/>
                    </a:lnTo>
                    <a:lnTo>
                      <a:pt x="35" y="3"/>
                    </a:lnTo>
                    <a:lnTo>
                      <a:pt x="24" y="1"/>
                    </a:lnTo>
                    <a:lnTo>
                      <a:pt x="15" y="0"/>
                    </a:lnTo>
                    <a:lnTo>
                      <a:pt x="7" y="1"/>
                    </a:lnTo>
                    <a:lnTo>
                      <a:pt x="0" y="3"/>
                    </a:lnTo>
                    <a:lnTo>
                      <a:pt x="8" y="6"/>
                    </a:lnTo>
                    <a:lnTo>
                      <a:pt x="17" y="9"/>
                    </a:lnTo>
                    <a:lnTo>
                      <a:pt x="28" y="14"/>
                    </a:lnTo>
                    <a:lnTo>
                      <a:pt x="38" y="18"/>
                    </a:lnTo>
                    <a:lnTo>
                      <a:pt x="51" y="24"/>
                    </a:lnTo>
                    <a:lnTo>
                      <a:pt x="64" y="30"/>
                    </a:lnTo>
                    <a:lnTo>
                      <a:pt x="78" y="37"/>
                    </a:lnTo>
                    <a:lnTo>
                      <a:pt x="92" y="43"/>
                    </a:lnTo>
                    <a:lnTo>
                      <a:pt x="106" y="51"/>
                    </a:lnTo>
                    <a:lnTo>
                      <a:pt x="120" y="60"/>
                    </a:lnTo>
                    <a:lnTo>
                      <a:pt x="134" y="69"/>
                    </a:lnTo>
                    <a:lnTo>
                      <a:pt x="148" y="78"/>
                    </a:lnTo>
                    <a:lnTo>
                      <a:pt x="163" y="87"/>
                    </a:lnTo>
                    <a:lnTo>
                      <a:pt x="175" y="96"/>
                    </a:lnTo>
                    <a:lnTo>
                      <a:pt x="187" y="105"/>
                    </a:lnTo>
                    <a:lnTo>
                      <a:pt x="199" y="116"/>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119" name="Freeform 546">
                <a:extLst>
                  <a:ext uri="{FF2B5EF4-FFF2-40B4-BE49-F238E27FC236}">
                    <a16:creationId xmlns:a16="http://schemas.microsoft.com/office/drawing/2014/main" id="{D8F1EE51-5889-4D5F-94C4-FB129D88C2F9}"/>
                  </a:ext>
                </a:extLst>
              </p:cNvPr>
              <p:cNvSpPr>
                <a:spLocks/>
              </p:cNvSpPr>
              <p:nvPr/>
            </p:nvSpPr>
            <p:spPr bwMode="auto">
              <a:xfrm>
                <a:off x="2653" y="2750"/>
                <a:ext cx="14" cy="31"/>
              </a:xfrm>
              <a:custGeom>
                <a:avLst/>
                <a:gdLst>
                  <a:gd name="T0" fmla="*/ 0 w 83"/>
                  <a:gd name="T1" fmla="*/ 0 h 187"/>
                  <a:gd name="T2" fmla="*/ 0 w 83"/>
                  <a:gd name="T3" fmla="*/ 0 h 187"/>
                  <a:gd name="T4" fmla="*/ 0 w 83"/>
                  <a:gd name="T5" fmla="*/ 0 h 187"/>
                  <a:gd name="T6" fmla="*/ 0 w 83"/>
                  <a:gd name="T7" fmla="*/ 0 h 187"/>
                  <a:gd name="T8" fmla="*/ 0 w 83"/>
                  <a:gd name="T9" fmla="*/ 0 h 187"/>
                  <a:gd name="T10" fmla="*/ 0 w 83"/>
                  <a:gd name="T11" fmla="*/ 0 h 187"/>
                  <a:gd name="T12" fmla="*/ 0 w 83"/>
                  <a:gd name="T13" fmla="*/ 0 h 187"/>
                  <a:gd name="T14" fmla="*/ 0 w 83"/>
                  <a:gd name="T15" fmla="*/ 0 h 187"/>
                  <a:gd name="T16" fmla="*/ 0 w 83"/>
                  <a:gd name="T17" fmla="*/ 0 h 187"/>
                  <a:gd name="T18" fmla="*/ 0 w 83"/>
                  <a:gd name="T19" fmla="*/ 0 h 187"/>
                  <a:gd name="T20" fmla="*/ 0 w 83"/>
                  <a:gd name="T21" fmla="*/ 0 h 187"/>
                  <a:gd name="T22" fmla="*/ 0 w 83"/>
                  <a:gd name="T23" fmla="*/ 0 h 187"/>
                  <a:gd name="T24" fmla="*/ 0 w 83"/>
                  <a:gd name="T25" fmla="*/ 0 h 187"/>
                  <a:gd name="T26" fmla="*/ 0 w 83"/>
                  <a:gd name="T27" fmla="*/ 0 h 187"/>
                  <a:gd name="T28" fmla="*/ 0 w 83"/>
                  <a:gd name="T29" fmla="*/ 0 h 187"/>
                  <a:gd name="T30" fmla="*/ 0 w 83"/>
                  <a:gd name="T31" fmla="*/ 0 h 187"/>
                  <a:gd name="T32" fmla="*/ 0 w 83"/>
                  <a:gd name="T33" fmla="*/ 0 h 187"/>
                  <a:gd name="T34" fmla="*/ 0 w 83"/>
                  <a:gd name="T35" fmla="*/ 0 h 187"/>
                  <a:gd name="T36" fmla="*/ 0 w 83"/>
                  <a:gd name="T37" fmla="*/ 0 h 187"/>
                  <a:gd name="T38" fmla="*/ 0 w 83"/>
                  <a:gd name="T39" fmla="*/ 0 h 187"/>
                  <a:gd name="T40" fmla="*/ 0 w 83"/>
                  <a:gd name="T41" fmla="*/ 0 h 187"/>
                  <a:gd name="T42" fmla="*/ 0 w 83"/>
                  <a:gd name="T43" fmla="*/ 0 h 187"/>
                  <a:gd name="T44" fmla="*/ 0 w 83"/>
                  <a:gd name="T45" fmla="*/ 0 h 187"/>
                  <a:gd name="T46" fmla="*/ 0 w 83"/>
                  <a:gd name="T47" fmla="*/ 0 h 187"/>
                  <a:gd name="T48" fmla="*/ 0 w 83"/>
                  <a:gd name="T49" fmla="*/ 0 h 18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3"/>
                  <a:gd name="T76" fmla="*/ 0 h 187"/>
                  <a:gd name="T77" fmla="*/ 83 w 83"/>
                  <a:gd name="T78" fmla="*/ 187 h 18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3" h="187">
                    <a:moveTo>
                      <a:pt x="31" y="14"/>
                    </a:moveTo>
                    <a:lnTo>
                      <a:pt x="29" y="8"/>
                    </a:lnTo>
                    <a:lnTo>
                      <a:pt x="25" y="3"/>
                    </a:lnTo>
                    <a:lnTo>
                      <a:pt x="19" y="1"/>
                    </a:lnTo>
                    <a:lnTo>
                      <a:pt x="14" y="0"/>
                    </a:lnTo>
                    <a:lnTo>
                      <a:pt x="8" y="2"/>
                    </a:lnTo>
                    <a:lnTo>
                      <a:pt x="3" y="5"/>
                    </a:lnTo>
                    <a:lnTo>
                      <a:pt x="0" y="11"/>
                    </a:lnTo>
                    <a:lnTo>
                      <a:pt x="0" y="17"/>
                    </a:lnTo>
                    <a:lnTo>
                      <a:pt x="5" y="42"/>
                    </a:lnTo>
                    <a:lnTo>
                      <a:pt x="15" y="71"/>
                    </a:lnTo>
                    <a:lnTo>
                      <a:pt x="27" y="100"/>
                    </a:lnTo>
                    <a:lnTo>
                      <a:pt x="41" y="127"/>
                    </a:lnTo>
                    <a:lnTo>
                      <a:pt x="55" y="151"/>
                    </a:lnTo>
                    <a:lnTo>
                      <a:pt x="68" y="171"/>
                    </a:lnTo>
                    <a:lnTo>
                      <a:pt x="77" y="184"/>
                    </a:lnTo>
                    <a:lnTo>
                      <a:pt x="83" y="187"/>
                    </a:lnTo>
                    <a:lnTo>
                      <a:pt x="80" y="174"/>
                    </a:lnTo>
                    <a:lnTo>
                      <a:pt x="75" y="158"/>
                    </a:lnTo>
                    <a:lnTo>
                      <a:pt x="68" y="138"/>
                    </a:lnTo>
                    <a:lnTo>
                      <a:pt x="59" y="113"/>
                    </a:lnTo>
                    <a:lnTo>
                      <a:pt x="51" y="88"/>
                    </a:lnTo>
                    <a:lnTo>
                      <a:pt x="43" y="63"/>
                    </a:lnTo>
                    <a:lnTo>
                      <a:pt x="36" y="38"/>
                    </a:lnTo>
                    <a:lnTo>
                      <a:pt x="31"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120" name="Freeform 547">
                <a:extLst>
                  <a:ext uri="{FF2B5EF4-FFF2-40B4-BE49-F238E27FC236}">
                    <a16:creationId xmlns:a16="http://schemas.microsoft.com/office/drawing/2014/main" id="{07D26855-9851-4579-9D9A-69DA23B6172C}"/>
                  </a:ext>
                </a:extLst>
              </p:cNvPr>
              <p:cNvSpPr>
                <a:spLocks/>
              </p:cNvSpPr>
              <p:nvPr/>
            </p:nvSpPr>
            <p:spPr bwMode="auto">
              <a:xfrm>
                <a:off x="2647" y="2733"/>
                <a:ext cx="7" cy="16"/>
              </a:xfrm>
              <a:custGeom>
                <a:avLst/>
                <a:gdLst>
                  <a:gd name="T0" fmla="*/ 0 w 44"/>
                  <a:gd name="T1" fmla="*/ 0 h 94"/>
                  <a:gd name="T2" fmla="*/ 0 w 44"/>
                  <a:gd name="T3" fmla="*/ 0 h 94"/>
                  <a:gd name="T4" fmla="*/ 0 w 44"/>
                  <a:gd name="T5" fmla="*/ 0 h 94"/>
                  <a:gd name="T6" fmla="*/ 0 w 44"/>
                  <a:gd name="T7" fmla="*/ 0 h 94"/>
                  <a:gd name="T8" fmla="*/ 0 w 44"/>
                  <a:gd name="T9" fmla="*/ 0 h 94"/>
                  <a:gd name="T10" fmla="*/ 0 w 44"/>
                  <a:gd name="T11" fmla="*/ 0 h 94"/>
                  <a:gd name="T12" fmla="*/ 0 w 44"/>
                  <a:gd name="T13" fmla="*/ 0 h 94"/>
                  <a:gd name="T14" fmla="*/ 0 w 44"/>
                  <a:gd name="T15" fmla="*/ 0 h 94"/>
                  <a:gd name="T16" fmla="*/ 0 w 44"/>
                  <a:gd name="T17" fmla="*/ 0 h 94"/>
                  <a:gd name="T18" fmla="*/ 0 w 44"/>
                  <a:gd name="T19" fmla="*/ 0 h 94"/>
                  <a:gd name="T20" fmla="*/ 0 w 44"/>
                  <a:gd name="T21" fmla="*/ 0 h 94"/>
                  <a:gd name="T22" fmla="*/ 0 w 44"/>
                  <a:gd name="T23" fmla="*/ 0 h 94"/>
                  <a:gd name="T24" fmla="*/ 0 w 44"/>
                  <a:gd name="T25" fmla="*/ 0 h 94"/>
                  <a:gd name="T26" fmla="*/ 0 w 44"/>
                  <a:gd name="T27" fmla="*/ 0 h 94"/>
                  <a:gd name="T28" fmla="*/ 0 w 44"/>
                  <a:gd name="T29" fmla="*/ 0 h 94"/>
                  <a:gd name="T30" fmla="*/ 0 w 44"/>
                  <a:gd name="T31" fmla="*/ 0 h 94"/>
                  <a:gd name="T32" fmla="*/ 0 w 44"/>
                  <a:gd name="T33" fmla="*/ 0 h 94"/>
                  <a:gd name="T34" fmla="*/ 0 w 44"/>
                  <a:gd name="T35" fmla="*/ 0 h 94"/>
                  <a:gd name="T36" fmla="*/ 0 w 44"/>
                  <a:gd name="T37" fmla="*/ 0 h 94"/>
                  <a:gd name="T38" fmla="*/ 0 w 44"/>
                  <a:gd name="T39" fmla="*/ 0 h 94"/>
                  <a:gd name="T40" fmla="*/ 0 w 44"/>
                  <a:gd name="T41" fmla="*/ 0 h 9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4"/>
                  <a:gd name="T64" fmla="*/ 0 h 94"/>
                  <a:gd name="T65" fmla="*/ 44 w 44"/>
                  <a:gd name="T66" fmla="*/ 94 h 9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4" h="94">
                    <a:moveTo>
                      <a:pt x="22" y="10"/>
                    </a:moveTo>
                    <a:lnTo>
                      <a:pt x="21" y="6"/>
                    </a:lnTo>
                    <a:lnTo>
                      <a:pt x="18" y="2"/>
                    </a:lnTo>
                    <a:lnTo>
                      <a:pt x="14" y="0"/>
                    </a:lnTo>
                    <a:lnTo>
                      <a:pt x="10" y="0"/>
                    </a:lnTo>
                    <a:lnTo>
                      <a:pt x="6" y="1"/>
                    </a:lnTo>
                    <a:lnTo>
                      <a:pt x="3" y="3"/>
                    </a:lnTo>
                    <a:lnTo>
                      <a:pt x="0" y="7"/>
                    </a:lnTo>
                    <a:lnTo>
                      <a:pt x="0" y="11"/>
                    </a:lnTo>
                    <a:lnTo>
                      <a:pt x="0" y="24"/>
                    </a:lnTo>
                    <a:lnTo>
                      <a:pt x="4" y="38"/>
                    </a:lnTo>
                    <a:lnTo>
                      <a:pt x="8" y="52"/>
                    </a:lnTo>
                    <a:lnTo>
                      <a:pt x="14" y="65"/>
                    </a:lnTo>
                    <a:lnTo>
                      <a:pt x="21" y="78"/>
                    </a:lnTo>
                    <a:lnTo>
                      <a:pt x="28" y="87"/>
                    </a:lnTo>
                    <a:lnTo>
                      <a:pt x="37" y="93"/>
                    </a:lnTo>
                    <a:lnTo>
                      <a:pt x="42" y="94"/>
                    </a:lnTo>
                    <a:lnTo>
                      <a:pt x="44" y="76"/>
                    </a:lnTo>
                    <a:lnTo>
                      <a:pt x="38" y="54"/>
                    </a:lnTo>
                    <a:lnTo>
                      <a:pt x="31" y="32"/>
                    </a:lnTo>
                    <a:lnTo>
                      <a:pt x="22"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121" name="Freeform 548">
                <a:extLst>
                  <a:ext uri="{FF2B5EF4-FFF2-40B4-BE49-F238E27FC236}">
                    <a16:creationId xmlns:a16="http://schemas.microsoft.com/office/drawing/2014/main" id="{9376F05D-F24A-4709-9293-565355CBB75C}"/>
                  </a:ext>
                </a:extLst>
              </p:cNvPr>
              <p:cNvSpPr>
                <a:spLocks/>
              </p:cNvSpPr>
              <p:nvPr/>
            </p:nvSpPr>
            <p:spPr bwMode="auto">
              <a:xfrm>
                <a:off x="2641" y="2722"/>
                <a:ext cx="6" cy="9"/>
              </a:xfrm>
              <a:custGeom>
                <a:avLst/>
                <a:gdLst>
                  <a:gd name="T0" fmla="*/ 0 w 38"/>
                  <a:gd name="T1" fmla="*/ 0 h 54"/>
                  <a:gd name="T2" fmla="*/ 0 w 38"/>
                  <a:gd name="T3" fmla="*/ 0 h 54"/>
                  <a:gd name="T4" fmla="*/ 0 w 38"/>
                  <a:gd name="T5" fmla="*/ 0 h 54"/>
                  <a:gd name="T6" fmla="*/ 0 w 38"/>
                  <a:gd name="T7" fmla="*/ 0 h 54"/>
                  <a:gd name="T8" fmla="*/ 0 w 38"/>
                  <a:gd name="T9" fmla="*/ 0 h 54"/>
                  <a:gd name="T10" fmla="*/ 0 w 38"/>
                  <a:gd name="T11" fmla="*/ 0 h 54"/>
                  <a:gd name="T12" fmla="*/ 0 w 38"/>
                  <a:gd name="T13" fmla="*/ 0 h 54"/>
                  <a:gd name="T14" fmla="*/ 0 w 38"/>
                  <a:gd name="T15" fmla="*/ 0 h 54"/>
                  <a:gd name="T16" fmla="*/ 0 w 38"/>
                  <a:gd name="T17" fmla="*/ 0 h 54"/>
                  <a:gd name="T18" fmla="*/ 0 w 38"/>
                  <a:gd name="T19" fmla="*/ 0 h 54"/>
                  <a:gd name="T20" fmla="*/ 0 w 38"/>
                  <a:gd name="T21" fmla="*/ 0 h 54"/>
                  <a:gd name="T22" fmla="*/ 0 w 38"/>
                  <a:gd name="T23" fmla="*/ 0 h 54"/>
                  <a:gd name="T24" fmla="*/ 0 w 38"/>
                  <a:gd name="T25" fmla="*/ 0 h 54"/>
                  <a:gd name="T26" fmla="*/ 0 w 38"/>
                  <a:gd name="T27" fmla="*/ 0 h 54"/>
                  <a:gd name="T28" fmla="*/ 0 w 38"/>
                  <a:gd name="T29" fmla="*/ 0 h 54"/>
                  <a:gd name="T30" fmla="*/ 0 w 38"/>
                  <a:gd name="T31" fmla="*/ 0 h 54"/>
                  <a:gd name="T32" fmla="*/ 0 w 38"/>
                  <a:gd name="T33" fmla="*/ 0 h 54"/>
                  <a:gd name="T34" fmla="*/ 0 w 38"/>
                  <a:gd name="T35" fmla="*/ 0 h 54"/>
                  <a:gd name="T36" fmla="*/ 0 w 38"/>
                  <a:gd name="T37" fmla="*/ 0 h 54"/>
                  <a:gd name="T38" fmla="*/ 0 w 38"/>
                  <a:gd name="T39" fmla="*/ 0 h 54"/>
                  <a:gd name="T40" fmla="*/ 0 w 38"/>
                  <a:gd name="T41" fmla="*/ 0 h 54"/>
                  <a:gd name="T42" fmla="*/ 0 w 38"/>
                  <a:gd name="T43" fmla="*/ 0 h 54"/>
                  <a:gd name="T44" fmla="*/ 0 w 38"/>
                  <a:gd name="T45" fmla="*/ 0 h 54"/>
                  <a:gd name="T46" fmla="*/ 0 w 38"/>
                  <a:gd name="T47" fmla="*/ 0 h 54"/>
                  <a:gd name="T48" fmla="*/ 0 w 38"/>
                  <a:gd name="T49" fmla="*/ 0 h 5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8"/>
                  <a:gd name="T76" fmla="*/ 0 h 54"/>
                  <a:gd name="T77" fmla="*/ 38 w 38"/>
                  <a:gd name="T78" fmla="*/ 54 h 5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8" h="54">
                    <a:moveTo>
                      <a:pt x="20" y="7"/>
                    </a:moveTo>
                    <a:lnTo>
                      <a:pt x="20" y="8"/>
                    </a:lnTo>
                    <a:lnTo>
                      <a:pt x="19" y="4"/>
                    </a:lnTo>
                    <a:lnTo>
                      <a:pt x="15" y="1"/>
                    </a:lnTo>
                    <a:lnTo>
                      <a:pt x="12" y="0"/>
                    </a:lnTo>
                    <a:lnTo>
                      <a:pt x="7" y="0"/>
                    </a:lnTo>
                    <a:lnTo>
                      <a:pt x="4" y="1"/>
                    </a:lnTo>
                    <a:lnTo>
                      <a:pt x="1" y="4"/>
                    </a:lnTo>
                    <a:lnTo>
                      <a:pt x="0" y="8"/>
                    </a:lnTo>
                    <a:lnTo>
                      <a:pt x="0" y="11"/>
                    </a:lnTo>
                    <a:lnTo>
                      <a:pt x="1" y="17"/>
                    </a:lnTo>
                    <a:lnTo>
                      <a:pt x="4" y="24"/>
                    </a:lnTo>
                    <a:lnTo>
                      <a:pt x="8" y="32"/>
                    </a:lnTo>
                    <a:lnTo>
                      <a:pt x="14" y="39"/>
                    </a:lnTo>
                    <a:lnTo>
                      <a:pt x="20" y="46"/>
                    </a:lnTo>
                    <a:lnTo>
                      <a:pt x="27" y="50"/>
                    </a:lnTo>
                    <a:lnTo>
                      <a:pt x="33" y="54"/>
                    </a:lnTo>
                    <a:lnTo>
                      <a:pt x="38" y="54"/>
                    </a:lnTo>
                    <a:lnTo>
                      <a:pt x="36" y="42"/>
                    </a:lnTo>
                    <a:lnTo>
                      <a:pt x="32" y="29"/>
                    </a:lnTo>
                    <a:lnTo>
                      <a:pt x="25" y="16"/>
                    </a:lnTo>
                    <a:lnTo>
                      <a:pt x="2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122" name="Freeform 549">
                <a:extLst>
                  <a:ext uri="{FF2B5EF4-FFF2-40B4-BE49-F238E27FC236}">
                    <a16:creationId xmlns:a16="http://schemas.microsoft.com/office/drawing/2014/main" id="{53CAE794-62EA-4A09-95C2-805AAD2EE50F}"/>
                  </a:ext>
                </a:extLst>
              </p:cNvPr>
              <p:cNvSpPr>
                <a:spLocks/>
              </p:cNvSpPr>
              <p:nvPr/>
            </p:nvSpPr>
            <p:spPr bwMode="auto">
              <a:xfrm>
                <a:off x="2636" y="2714"/>
                <a:ext cx="8" cy="6"/>
              </a:xfrm>
              <a:custGeom>
                <a:avLst/>
                <a:gdLst>
                  <a:gd name="T0" fmla="*/ 0 w 52"/>
                  <a:gd name="T1" fmla="*/ 0 h 36"/>
                  <a:gd name="T2" fmla="*/ 0 w 52"/>
                  <a:gd name="T3" fmla="*/ 0 h 36"/>
                  <a:gd name="T4" fmla="*/ 0 w 52"/>
                  <a:gd name="T5" fmla="*/ 0 h 36"/>
                  <a:gd name="T6" fmla="*/ 0 w 52"/>
                  <a:gd name="T7" fmla="*/ 0 h 36"/>
                  <a:gd name="T8" fmla="*/ 0 w 52"/>
                  <a:gd name="T9" fmla="*/ 0 h 36"/>
                  <a:gd name="T10" fmla="*/ 0 w 52"/>
                  <a:gd name="T11" fmla="*/ 0 h 36"/>
                  <a:gd name="T12" fmla="*/ 0 w 52"/>
                  <a:gd name="T13" fmla="*/ 0 h 36"/>
                  <a:gd name="T14" fmla="*/ 0 w 52"/>
                  <a:gd name="T15" fmla="*/ 0 h 36"/>
                  <a:gd name="T16" fmla="*/ 0 w 52"/>
                  <a:gd name="T17" fmla="*/ 0 h 36"/>
                  <a:gd name="T18" fmla="*/ 0 w 52"/>
                  <a:gd name="T19" fmla="*/ 0 h 36"/>
                  <a:gd name="T20" fmla="*/ 0 w 52"/>
                  <a:gd name="T21" fmla="*/ 0 h 36"/>
                  <a:gd name="T22" fmla="*/ 0 w 52"/>
                  <a:gd name="T23" fmla="*/ 0 h 36"/>
                  <a:gd name="T24" fmla="*/ 0 w 52"/>
                  <a:gd name="T25" fmla="*/ 0 h 36"/>
                  <a:gd name="T26" fmla="*/ 0 w 52"/>
                  <a:gd name="T27" fmla="*/ 0 h 36"/>
                  <a:gd name="T28" fmla="*/ 0 w 52"/>
                  <a:gd name="T29" fmla="*/ 0 h 36"/>
                  <a:gd name="T30" fmla="*/ 0 w 52"/>
                  <a:gd name="T31" fmla="*/ 0 h 36"/>
                  <a:gd name="T32" fmla="*/ 0 w 52"/>
                  <a:gd name="T33" fmla="*/ 0 h 36"/>
                  <a:gd name="T34" fmla="*/ 0 w 52"/>
                  <a:gd name="T35" fmla="*/ 0 h 36"/>
                  <a:gd name="T36" fmla="*/ 0 w 52"/>
                  <a:gd name="T37" fmla="*/ 0 h 36"/>
                  <a:gd name="T38" fmla="*/ 0 w 52"/>
                  <a:gd name="T39" fmla="*/ 0 h 36"/>
                  <a:gd name="T40" fmla="*/ 0 w 52"/>
                  <a:gd name="T41" fmla="*/ 0 h 36"/>
                  <a:gd name="T42" fmla="*/ 0 w 52"/>
                  <a:gd name="T43" fmla="*/ 0 h 36"/>
                  <a:gd name="T44" fmla="*/ 0 w 52"/>
                  <a:gd name="T45" fmla="*/ 0 h 36"/>
                  <a:gd name="T46" fmla="*/ 0 w 52"/>
                  <a:gd name="T47" fmla="*/ 0 h 36"/>
                  <a:gd name="T48" fmla="*/ 0 w 52"/>
                  <a:gd name="T49" fmla="*/ 0 h 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2"/>
                  <a:gd name="T76" fmla="*/ 0 h 36"/>
                  <a:gd name="T77" fmla="*/ 52 w 52"/>
                  <a:gd name="T78" fmla="*/ 36 h 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2" h="36">
                    <a:moveTo>
                      <a:pt x="41" y="27"/>
                    </a:moveTo>
                    <a:lnTo>
                      <a:pt x="46" y="24"/>
                    </a:lnTo>
                    <a:lnTo>
                      <a:pt x="51" y="21"/>
                    </a:lnTo>
                    <a:lnTo>
                      <a:pt x="52" y="16"/>
                    </a:lnTo>
                    <a:lnTo>
                      <a:pt x="52" y="12"/>
                    </a:lnTo>
                    <a:lnTo>
                      <a:pt x="50" y="6"/>
                    </a:lnTo>
                    <a:lnTo>
                      <a:pt x="46" y="2"/>
                    </a:lnTo>
                    <a:lnTo>
                      <a:pt x="41" y="0"/>
                    </a:lnTo>
                    <a:lnTo>
                      <a:pt x="36" y="0"/>
                    </a:lnTo>
                    <a:lnTo>
                      <a:pt x="33" y="0"/>
                    </a:lnTo>
                    <a:lnTo>
                      <a:pt x="29" y="1"/>
                    </a:lnTo>
                    <a:lnTo>
                      <a:pt x="21" y="4"/>
                    </a:lnTo>
                    <a:lnTo>
                      <a:pt x="13" y="8"/>
                    </a:lnTo>
                    <a:lnTo>
                      <a:pt x="6" y="15"/>
                    </a:lnTo>
                    <a:lnTo>
                      <a:pt x="3" y="22"/>
                    </a:lnTo>
                    <a:lnTo>
                      <a:pt x="0" y="29"/>
                    </a:lnTo>
                    <a:lnTo>
                      <a:pt x="0" y="31"/>
                    </a:lnTo>
                    <a:lnTo>
                      <a:pt x="4" y="33"/>
                    </a:lnTo>
                    <a:lnTo>
                      <a:pt x="9" y="36"/>
                    </a:lnTo>
                    <a:lnTo>
                      <a:pt x="13" y="36"/>
                    </a:lnTo>
                    <a:lnTo>
                      <a:pt x="18" y="36"/>
                    </a:lnTo>
                    <a:lnTo>
                      <a:pt x="24" y="33"/>
                    </a:lnTo>
                    <a:lnTo>
                      <a:pt x="30" y="32"/>
                    </a:lnTo>
                    <a:lnTo>
                      <a:pt x="36" y="30"/>
                    </a:lnTo>
                    <a:lnTo>
                      <a:pt x="41"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123" name="Freeform 550">
                <a:extLst>
                  <a:ext uri="{FF2B5EF4-FFF2-40B4-BE49-F238E27FC236}">
                    <a16:creationId xmlns:a16="http://schemas.microsoft.com/office/drawing/2014/main" id="{09ECC0DA-E6E6-4594-8991-399185137E20}"/>
                  </a:ext>
                </a:extLst>
              </p:cNvPr>
              <p:cNvSpPr>
                <a:spLocks/>
              </p:cNvSpPr>
              <p:nvPr/>
            </p:nvSpPr>
            <p:spPr bwMode="auto">
              <a:xfrm>
                <a:off x="2596" y="2704"/>
                <a:ext cx="33" cy="39"/>
              </a:xfrm>
              <a:custGeom>
                <a:avLst/>
                <a:gdLst>
                  <a:gd name="T0" fmla="*/ 0 w 198"/>
                  <a:gd name="T1" fmla="*/ 0 h 236"/>
                  <a:gd name="T2" fmla="*/ 0 w 198"/>
                  <a:gd name="T3" fmla="*/ 0 h 236"/>
                  <a:gd name="T4" fmla="*/ 0 w 198"/>
                  <a:gd name="T5" fmla="*/ 0 h 236"/>
                  <a:gd name="T6" fmla="*/ 0 w 198"/>
                  <a:gd name="T7" fmla="*/ 0 h 236"/>
                  <a:gd name="T8" fmla="*/ 0 w 198"/>
                  <a:gd name="T9" fmla="*/ 0 h 236"/>
                  <a:gd name="T10" fmla="*/ 0 w 198"/>
                  <a:gd name="T11" fmla="*/ 0 h 236"/>
                  <a:gd name="T12" fmla="*/ 0 w 198"/>
                  <a:gd name="T13" fmla="*/ 0 h 236"/>
                  <a:gd name="T14" fmla="*/ 0 w 198"/>
                  <a:gd name="T15" fmla="*/ 0 h 236"/>
                  <a:gd name="T16" fmla="*/ 0 w 198"/>
                  <a:gd name="T17" fmla="*/ 0 h 236"/>
                  <a:gd name="T18" fmla="*/ 0 w 198"/>
                  <a:gd name="T19" fmla="*/ 0 h 236"/>
                  <a:gd name="T20" fmla="*/ 0 w 198"/>
                  <a:gd name="T21" fmla="*/ 0 h 236"/>
                  <a:gd name="T22" fmla="*/ 0 w 198"/>
                  <a:gd name="T23" fmla="*/ 0 h 236"/>
                  <a:gd name="T24" fmla="*/ 0 w 198"/>
                  <a:gd name="T25" fmla="*/ 0 h 236"/>
                  <a:gd name="T26" fmla="*/ 0 w 198"/>
                  <a:gd name="T27" fmla="*/ 0 h 236"/>
                  <a:gd name="T28" fmla="*/ 0 w 198"/>
                  <a:gd name="T29" fmla="*/ 0 h 236"/>
                  <a:gd name="T30" fmla="*/ 0 w 198"/>
                  <a:gd name="T31" fmla="*/ 0 h 236"/>
                  <a:gd name="T32" fmla="*/ 0 w 198"/>
                  <a:gd name="T33" fmla="*/ 0 h 236"/>
                  <a:gd name="T34" fmla="*/ 0 w 198"/>
                  <a:gd name="T35" fmla="*/ 0 h 236"/>
                  <a:gd name="T36" fmla="*/ 0 w 198"/>
                  <a:gd name="T37" fmla="*/ 0 h 236"/>
                  <a:gd name="T38" fmla="*/ 0 w 198"/>
                  <a:gd name="T39" fmla="*/ 0 h 236"/>
                  <a:gd name="T40" fmla="*/ 0 w 198"/>
                  <a:gd name="T41" fmla="*/ 0 h 236"/>
                  <a:gd name="T42" fmla="*/ 0 w 198"/>
                  <a:gd name="T43" fmla="*/ 0 h 236"/>
                  <a:gd name="T44" fmla="*/ 0 w 198"/>
                  <a:gd name="T45" fmla="*/ 0 h 236"/>
                  <a:gd name="T46" fmla="*/ 0 w 198"/>
                  <a:gd name="T47" fmla="*/ 0 h 236"/>
                  <a:gd name="T48" fmla="*/ 0 w 198"/>
                  <a:gd name="T49" fmla="*/ 0 h 236"/>
                  <a:gd name="T50" fmla="*/ 0 w 198"/>
                  <a:gd name="T51" fmla="*/ 0 h 236"/>
                  <a:gd name="T52" fmla="*/ 0 w 198"/>
                  <a:gd name="T53" fmla="*/ 0 h 236"/>
                  <a:gd name="T54" fmla="*/ 0 w 198"/>
                  <a:gd name="T55" fmla="*/ 0 h 236"/>
                  <a:gd name="T56" fmla="*/ 0 w 198"/>
                  <a:gd name="T57" fmla="*/ 0 h 236"/>
                  <a:gd name="T58" fmla="*/ 0 w 198"/>
                  <a:gd name="T59" fmla="*/ 0 h 236"/>
                  <a:gd name="T60" fmla="*/ 0 w 198"/>
                  <a:gd name="T61" fmla="*/ 0 h 236"/>
                  <a:gd name="T62" fmla="*/ 0 w 198"/>
                  <a:gd name="T63" fmla="*/ 0 h 236"/>
                  <a:gd name="T64" fmla="*/ 0 w 198"/>
                  <a:gd name="T65" fmla="*/ 0 h 236"/>
                  <a:gd name="T66" fmla="*/ 0 w 198"/>
                  <a:gd name="T67" fmla="*/ 0 h 236"/>
                  <a:gd name="T68" fmla="*/ 0 w 198"/>
                  <a:gd name="T69" fmla="*/ 0 h 236"/>
                  <a:gd name="T70" fmla="*/ 0 w 198"/>
                  <a:gd name="T71" fmla="*/ 0 h 236"/>
                  <a:gd name="T72" fmla="*/ 0 w 198"/>
                  <a:gd name="T73" fmla="*/ 0 h 236"/>
                  <a:gd name="T74" fmla="*/ 0 w 198"/>
                  <a:gd name="T75" fmla="*/ 0 h 236"/>
                  <a:gd name="T76" fmla="*/ 0 w 198"/>
                  <a:gd name="T77" fmla="*/ 0 h 236"/>
                  <a:gd name="T78" fmla="*/ 0 w 198"/>
                  <a:gd name="T79" fmla="*/ 0 h 236"/>
                  <a:gd name="T80" fmla="*/ 0 w 198"/>
                  <a:gd name="T81" fmla="*/ 0 h 236"/>
                  <a:gd name="T82" fmla="*/ 0 w 198"/>
                  <a:gd name="T83" fmla="*/ 0 h 236"/>
                  <a:gd name="T84" fmla="*/ 0 w 198"/>
                  <a:gd name="T85" fmla="*/ 0 h 236"/>
                  <a:gd name="T86" fmla="*/ 0 w 198"/>
                  <a:gd name="T87" fmla="*/ 0 h 236"/>
                  <a:gd name="T88" fmla="*/ 0 w 198"/>
                  <a:gd name="T89" fmla="*/ 0 h 236"/>
                  <a:gd name="T90" fmla="*/ 0 w 198"/>
                  <a:gd name="T91" fmla="*/ 0 h 236"/>
                  <a:gd name="T92" fmla="*/ 0 w 198"/>
                  <a:gd name="T93" fmla="*/ 0 h 236"/>
                  <a:gd name="T94" fmla="*/ 0 w 198"/>
                  <a:gd name="T95" fmla="*/ 0 h 236"/>
                  <a:gd name="T96" fmla="*/ 0 w 198"/>
                  <a:gd name="T97" fmla="*/ 0 h 236"/>
                  <a:gd name="T98" fmla="*/ 0 w 198"/>
                  <a:gd name="T99" fmla="*/ 0 h 236"/>
                  <a:gd name="T100" fmla="*/ 0 w 198"/>
                  <a:gd name="T101" fmla="*/ 0 h 236"/>
                  <a:gd name="T102" fmla="*/ 0 w 198"/>
                  <a:gd name="T103" fmla="*/ 0 h 236"/>
                  <a:gd name="T104" fmla="*/ 0 w 198"/>
                  <a:gd name="T105" fmla="*/ 0 h 236"/>
                  <a:gd name="T106" fmla="*/ 0 w 198"/>
                  <a:gd name="T107" fmla="*/ 0 h 236"/>
                  <a:gd name="T108" fmla="*/ 0 w 198"/>
                  <a:gd name="T109" fmla="*/ 0 h 236"/>
                  <a:gd name="T110" fmla="*/ 0 w 198"/>
                  <a:gd name="T111" fmla="*/ 0 h 236"/>
                  <a:gd name="T112" fmla="*/ 0 w 198"/>
                  <a:gd name="T113" fmla="*/ 0 h 236"/>
                  <a:gd name="T114" fmla="*/ 0 w 198"/>
                  <a:gd name="T115" fmla="*/ 0 h 236"/>
                  <a:gd name="T116" fmla="*/ 0 w 198"/>
                  <a:gd name="T117" fmla="*/ 0 h 236"/>
                  <a:gd name="T118" fmla="*/ 0 w 198"/>
                  <a:gd name="T119" fmla="*/ 0 h 236"/>
                  <a:gd name="T120" fmla="*/ 0 w 198"/>
                  <a:gd name="T121" fmla="*/ 0 h 2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98"/>
                  <a:gd name="T184" fmla="*/ 0 h 236"/>
                  <a:gd name="T185" fmla="*/ 198 w 198"/>
                  <a:gd name="T186" fmla="*/ 236 h 2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98" h="236">
                    <a:moveTo>
                      <a:pt x="73" y="36"/>
                    </a:moveTo>
                    <a:lnTo>
                      <a:pt x="58" y="46"/>
                    </a:lnTo>
                    <a:lnTo>
                      <a:pt x="46" y="58"/>
                    </a:lnTo>
                    <a:lnTo>
                      <a:pt x="33" y="72"/>
                    </a:lnTo>
                    <a:lnTo>
                      <a:pt x="22" y="85"/>
                    </a:lnTo>
                    <a:lnTo>
                      <a:pt x="14" y="100"/>
                    </a:lnTo>
                    <a:lnTo>
                      <a:pt x="7" y="115"/>
                    </a:lnTo>
                    <a:lnTo>
                      <a:pt x="2" y="130"/>
                    </a:lnTo>
                    <a:lnTo>
                      <a:pt x="0" y="146"/>
                    </a:lnTo>
                    <a:lnTo>
                      <a:pt x="2" y="170"/>
                    </a:lnTo>
                    <a:lnTo>
                      <a:pt x="12" y="190"/>
                    </a:lnTo>
                    <a:lnTo>
                      <a:pt x="26" y="207"/>
                    </a:lnTo>
                    <a:lnTo>
                      <a:pt x="43" y="220"/>
                    </a:lnTo>
                    <a:lnTo>
                      <a:pt x="64" y="229"/>
                    </a:lnTo>
                    <a:lnTo>
                      <a:pt x="88" y="235"/>
                    </a:lnTo>
                    <a:lnTo>
                      <a:pt x="110" y="236"/>
                    </a:lnTo>
                    <a:lnTo>
                      <a:pt x="132" y="232"/>
                    </a:lnTo>
                    <a:lnTo>
                      <a:pt x="137" y="232"/>
                    </a:lnTo>
                    <a:lnTo>
                      <a:pt x="142" y="230"/>
                    </a:lnTo>
                    <a:lnTo>
                      <a:pt x="145" y="226"/>
                    </a:lnTo>
                    <a:lnTo>
                      <a:pt x="146" y="221"/>
                    </a:lnTo>
                    <a:lnTo>
                      <a:pt x="145" y="219"/>
                    </a:lnTo>
                    <a:lnTo>
                      <a:pt x="142" y="219"/>
                    </a:lnTo>
                    <a:lnTo>
                      <a:pt x="137" y="217"/>
                    </a:lnTo>
                    <a:lnTo>
                      <a:pt x="131" y="217"/>
                    </a:lnTo>
                    <a:lnTo>
                      <a:pt x="124" y="217"/>
                    </a:lnTo>
                    <a:lnTo>
                      <a:pt x="118" y="217"/>
                    </a:lnTo>
                    <a:lnTo>
                      <a:pt x="112" y="217"/>
                    </a:lnTo>
                    <a:lnTo>
                      <a:pt x="109" y="217"/>
                    </a:lnTo>
                    <a:lnTo>
                      <a:pt x="97" y="216"/>
                    </a:lnTo>
                    <a:lnTo>
                      <a:pt x="87" y="215"/>
                    </a:lnTo>
                    <a:lnTo>
                      <a:pt x="75" y="214"/>
                    </a:lnTo>
                    <a:lnTo>
                      <a:pt x="63" y="211"/>
                    </a:lnTo>
                    <a:lnTo>
                      <a:pt x="51" y="207"/>
                    </a:lnTo>
                    <a:lnTo>
                      <a:pt x="40" y="199"/>
                    </a:lnTo>
                    <a:lnTo>
                      <a:pt x="29" y="189"/>
                    </a:lnTo>
                    <a:lnTo>
                      <a:pt x="17" y="174"/>
                    </a:lnTo>
                    <a:lnTo>
                      <a:pt x="15" y="157"/>
                    </a:lnTo>
                    <a:lnTo>
                      <a:pt x="16" y="141"/>
                    </a:lnTo>
                    <a:lnTo>
                      <a:pt x="21" y="124"/>
                    </a:lnTo>
                    <a:lnTo>
                      <a:pt x="28" y="109"/>
                    </a:lnTo>
                    <a:lnTo>
                      <a:pt x="39" y="96"/>
                    </a:lnTo>
                    <a:lnTo>
                      <a:pt x="50" y="82"/>
                    </a:lnTo>
                    <a:lnTo>
                      <a:pt x="63" y="70"/>
                    </a:lnTo>
                    <a:lnTo>
                      <a:pt x="78" y="59"/>
                    </a:lnTo>
                    <a:lnTo>
                      <a:pt x="94" y="49"/>
                    </a:lnTo>
                    <a:lnTo>
                      <a:pt x="110" y="39"/>
                    </a:lnTo>
                    <a:lnTo>
                      <a:pt x="126" y="31"/>
                    </a:lnTo>
                    <a:lnTo>
                      <a:pt x="142" y="24"/>
                    </a:lnTo>
                    <a:lnTo>
                      <a:pt x="158" y="19"/>
                    </a:lnTo>
                    <a:lnTo>
                      <a:pt x="172" y="13"/>
                    </a:lnTo>
                    <a:lnTo>
                      <a:pt x="186" y="10"/>
                    </a:lnTo>
                    <a:lnTo>
                      <a:pt x="198" y="7"/>
                    </a:lnTo>
                    <a:lnTo>
                      <a:pt x="190" y="3"/>
                    </a:lnTo>
                    <a:lnTo>
                      <a:pt x="177" y="0"/>
                    </a:lnTo>
                    <a:lnTo>
                      <a:pt x="162" y="3"/>
                    </a:lnTo>
                    <a:lnTo>
                      <a:pt x="144" y="6"/>
                    </a:lnTo>
                    <a:lnTo>
                      <a:pt x="124" y="12"/>
                    </a:lnTo>
                    <a:lnTo>
                      <a:pt x="105" y="19"/>
                    </a:lnTo>
                    <a:lnTo>
                      <a:pt x="88" y="28"/>
                    </a:lnTo>
                    <a:lnTo>
                      <a:pt x="73" y="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124" name="Freeform 551">
                <a:extLst>
                  <a:ext uri="{FF2B5EF4-FFF2-40B4-BE49-F238E27FC236}">
                    <a16:creationId xmlns:a16="http://schemas.microsoft.com/office/drawing/2014/main" id="{B0BA575F-759E-4228-BFDC-C16ED6D6DB2E}"/>
                  </a:ext>
                </a:extLst>
              </p:cNvPr>
              <p:cNvSpPr>
                <a:spLocks/>
              </p:cNvSpPr>
              <p:nvPr/>
            </p:nvSpPr>
            <p:spPr bwMode="auto">
              <a:xfrm>
                <a:off x="2652" y="2704"/>
                <a:ext cx="22" cy="30"/>
              </a:xfrm>
              <a:custGeom>
                <a:avLst/>
                <a:gdLst>
                  <a:gd name="T0" fmla="*/ 0 w 128"/>
                  <a:gd name="T1" fmla="*/ 0 h 183"/>
                  <a:gd name="T2" fmla="*/ 0 w 128"/>
                  <a:gd name="T3" fmla="*/ 0 h 183"/>
                  <a:gd name="T4" fmla="*/ 0 w 128"/>
                  <a:gd name="T5" fmla="*/ 0 h 183"/>
                  <a:gd name="T6" fmla="*/ 0 w 128"/>
                  <a:gd name="T7" fmla="*/ 0 h 183"/>
                  <a:gd name="T8" fmla="*/ 0 w 128"/>
                  <a:gd name="T9" fmla="*/ 0 h 183"/>
                  <a:gd name="T10" fmla="*/ 0 w 128"/>
                  <a:gd name="T11" fmla="*/ 0 h 183"/>
                  <a:gd name="T12" fmla="*/ 0 w 128"/>
                  <a:gd name="T13" fmla="*/ 0 h 183"/>
                  <a:gd name="T14" fmla="*/ 0 w 128"/>
                  <a:gd name="T15" fmla="*/ 0 h 183"/>
                  <a:gd name="T16" fmla="*/ 0 w 128"/>
                  <a:gd name="T17" fmla="*/ 0 h 183"/>
                  <a:gd name="T18" fmla="*/ 0 w 128"/>
                  <a:gd name="T19" fmla="*/ 0 h 183"/>
                  <a:gd name="T20" fmla="*/ 0 w 128"/>
                  <a:gd name="T21" fmla="*/ 0 h 183"/>
                  <a:gd name="T22" fmla="*/ 0 w 128"/>
                  <a:gd name="T23" fmla="*/ 0 h 183"/>
                  <a:gd name="T24" fmla="*/ 0 w 128"/>
                  <a:gd name="T25" fmla="*/ 0 h 183"/>
                  <a:gd name="T26" fmla="*/ 0 w 128"/>
                  <a:gd name="T27" fmla="*/ 0 h 183"/>
                  <a:gd name="T28" fmla="*/ 0 w 128"/>
                  <a:gd name="T29" fmla="*/ 0 h 183"/>
                  <a:gd name="T30" fmla="*/ 0 w 128"/>
                  <a:gd name="T31" fmla="*/ 0 h 183"/>
                  <a:gd name="T32" fmla="*/ 0 w 128"/>
                  <a:gd name="T33" fmla="*/ 0 h 183"/>
                  <a:gd name="T34" fmla="*/ 0 w 128"/>
                  <a:gd name="T35" fmla="*/ 0 h 183"/>
                  <a:gd name="T36" fmla="*/ 0 w 128"/>
                  <a:gd name="T37" fmla="*/ 0 h 183"/>
                  <a:gd name="T38" fmla="*/ 0 w 128"/>
                  <a:gd name="T39" fmla="*/ 0 h 183"/>
                  <a:gd name="T40" fmla="*/ 0 w 128"/>
                  <a:gd name="T41" fmla="*/ 0 h 183"/>
                  <a:gd name="T42" fmla="*/ 0 w 128"/>
                  <a:gd name="T43" fmla="*/ 0 h 183"/>
                  <a:gd name="T44" fmla="*/ 0 w 128"/>
                  <a:gd name="T45" fmla="*/ 0 h 183"/>
                  <a:gd name="T46" fmla="*/ 0 w 128"/>
                  <a:gd name="T47" fmla="*/ 0 h 183"/>
                  <a:gd name="T48" fmla="*/ 0 w 128"/>
                  <a:gd name="T49" fmla="*/ 0 h 183"/>
                  <a:gd name="T50" fmla="*/ 0 w 128"/>
                  <a:gd name="T51" fmla="*/ 0 h 183"/>
                  <a:gd name="T52" fmla="*/ 0 w 128"/>
                  <a:gd name="T53" fmla="*/ 0 h 183"/>
                  <a:gd name="T54" fmla="*/ 0 w 128"/>
                  <a:gd name="T55" fmla="*/ 0 h 183"/>
                  <a:gd name="T56" fmla="*/ 0 w 128"/>
                  <a:gd name="T57" fmla="*/ 0 h 183"/>
                  <a:gd name="T58" fmla="*/ 0 w 128"/>
                  <a:gd name="T59" fmla="*/ 0 h 183"/>
                  <a:gd name="T60" fmla="*/ 0 w 128"/>
                  <a:gd name="T61" fmla="*/ 0 h 183"/>
                  <a:gd name="T62" fmla="*/ 0 w 128"/>
                  <a:gd name="T63" fmla="*/ 0 h 183"/>
                  <a:gd name="T64" fmla="*/ 0 w 128"/>
                  <a:gd name="T65" fmla="*/ 0 h 183"/>
                  <a:gd name="T66" fmla="*/ 0 w 128"/>
                  <a:gd name="T67" fmla="*/ 0 h 183"/>
                  <a:gd name="T68" fmla="*/ 0 w 128"/>
                  <a:gd name="T69" fmla="*/ 0 h 183"/>
                  <a:gd name="T70" fmla="*/ 0 w 128"/>
                  <a:gd name="T71" fmla="*/ 0 h 183"/>
                  <a:gd name="T72" fmla="*/ 0 w 128"/>
                  <a:gd name="T73" fmla="*/ 0 h 183"/>
                  <a:gd name="T74" fmla="*/ 0 w 128"/>
                  <a:gd name="T75" fmla="*/ 0 h 183"/>
                  <a:gd name="T76" fmla="*/ 0 w 128"/>
                  <a:gd name="T77" fmla="*/ 0 h 183"/>
                  <a:gd name="T78" fmla="*/ 0 w 128"/>
                  <a:gd name="T79" fmla="*/ 0 h 183"/>
                  <a:gd name="T80" fmla="*/ 0 w 128"/>
                  <a:gd name="T81" fmla="*/ 0 h 18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8"/>
                  <a:gd name="T124" fmla="*/ 0 h 183"/>
                  <a:gd name="T125" fmla="*/ 128 w 128"/>
                  <a:gd name="T126" fmla="*/ 183 h 18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8" h="183">
                    <a:moveTo>
                      <a:pt x="108" y="61"/>
                    </a:moveTo>
                    <a:lnTo>
                      <a:pt x="111" y="80"/>
                    </a:lnTo>
                    <a:lnTo>
                      <a:pt x="109" y="97"/>
                    </a:lnTo>
                    <a:lnTo>
                      <a:pt x="101" y="110"/>
                    </a:lnTo>
                    <a:lnTo>
                      <a:pt x="89" y="123"/>
                    </a:lnTo>
                    <a:lnTo>
                      <a:pt x="75" y="134"/>
                    </a:lnTo>
                    <a:lnTo>
                      <a:pt x="60" y="145"/>
                    </a:lnTo>
                    <a:lnTo>
                      <a:pt x="43" y="156"/>
                    </a:lnTo>
                    <a:lnTo>
                      <a:pt x="29" y="167"/>
                    </a:lnTo>
                    <a:lnTo>
                      <a:pt x="27" y="170"/>
                    </a:lnTo>
                    <a:lnTo>
                      <a:pt x="26" y="172"/>
                    </a:lnTo>
                    <a:lnTo>
                      <a:pt x="26" y="176"/>
                    </a:lnTo>
                    <a:lnTo>
                      <a:pt x="28" y="179"/>
                    </a:lnTo>
                    <a:lnTo>
                      <a:pt x="30" y="182"/>
                    </a:lnTo>
                    <a:lnTo>
                      <a:pt x="34" y="183"/>
                    </a:lnTo>
                    <a:lnTo>
                      <a:pt x="37" y="183"/>
                    </a:lnTo>
                    <a:lnTo>
                      <a:pt x="41" y="182"/>
                    </a:lnTo>
                    <a:lnTo>
                      <a:pt x="58" y="171"/>
                    </a:lnTo>
                    <a:lnTo>
                      <a:pt x="76" y="160"/>
                    </a:lnTo>
                    <a:lnTo>
                      <a:pt x="92" y="147"/>
                    </a:lnTo>
                    <a:lnTo>
                      <a:pt x="108" y="132"/>
                    </a:lnTo>
                    <a:lnTo>
                      <a:pt x="118" y="116"/>
                    </a:lnTo>
                    <a:lnTo>
                      <a:pt x="125" y="98"/>
                    </a:lnTo>
                    <a:lnTo>
                      <a:pt x="128" y="78"/>
                    </a:lnTo>
                    <a:lnTo>
                      <a:pt x="123" y="58"/>
                    </a:lnTo>
                    <a:lnTo>
                      <a:pt x="112" y="41"/>
                    </a:lnTo>
                    <a:lnTo>
                      <a:pt x="98" y="28"/>
                    </a:lnTo>
                    <a:lnTo>
                      <a:pt x="80" y="16"/>
                    </a:lnTo>
                    <a:lnTo>
                      <a:pt x="61" y="8"/>
                    </a:lnTo>
                    <a:lnTo>
                      <a:pt x="41" y="2"/>
                    </a:lnTo>
                    <a:lnTo>
                      <a:pt x="23" y="0"/>
                    </a:lnTo>
                    <a:lnTo>
                      <a:pt x="9" y="1"/>
                    </a:lnTo>
                    <a:lnTo>
                      <a:pt x="0" y="6"/>
                    </a:lnTo>
                    <a:lnTo>
                      <a:pt x="16" y="10"/>
                    </a:lnTo>
                    <a:lnTo>
                      <a:pt x="33" y="14"/>
                    </a:lnTo>
                    <a:lnTo>
                      <a:pt x="48" y="17"/>
                    </a:lnTo>
                    <a:lnTo>
                      <a:pt x="63" y="22"/>
                    </a:lnTo>
                    <a:lnTo>
                      <a:pt x="77" y="28"/>
                    </a:lnTo>
                    <a:lnTo>
                      <a:pt x="90" y="36"/>
                    </a:lnTo>
                    <a:lnTo>
                      <a:pt x="101" y="46"/>
                    </a:lnTo>
                    <a:lnTo>
                      <a:pt x="108" y="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125" name="Freeform 552">
                <a:extLst>
                  <a:ext uri="{FF2B5EF4-FFF2-40B4-BE49-F238E27FC236}">
                    <a16:creationId xmlns:a16="http://schemas.microsoft.com/office/drawing/2014/main" id="{9B989AB8-5E28-4D7F-BCBB-BE9389DCD6A2}"/>
                  </a:ext>
                </a:extLst>
              </p:cNvPr>
              <p:cNvSpPr>
                <a:spLocks/>
              </p:cNvSpPr>
              <p:nvPr/>
            </p:nvSpPr>
            <p:spPr bwMode="auto">
              <a:xfrm>
                <a:off x="2575" y="2697"/>
                <a:ext cx="53" cy="63"/>
              </a:xfrm>
              <a:custGeom>
                <a:avLst/>
                <a:gdLst>
                  <a:gd name="T0" fmla="*/ 0 w 323"/>
                  <a:gd name="T1" fmla="*/ 0 h 379"/>
                  <a:gd name="T2" fmla="*/ 0 w 323"/>
                  <a:gd name="T3" fmla="*/ 0 h 379"/>
                  <a:gd name="T4" fmla="*/ 0 w 323"/>
                  <a:gd name="T5" fmla="*/ 0 h 379"/>
                  <a:gd name="T6" fmla="*/ 0 w 323"/>
                  <a:gd name="T7" fmla="*/ 0 h 379"/>
                  <a:gd name="T8" fmla="*/ 0 w 323"/>
                  <a:gd name="T9" fmla="*/ 0 h 379"/>
                  <a:gd name="T10" fmla="*/ 0 w 323"/>
                  <a:gd name="T11" fmla="*/ 0 h 379"/>
                  <a:gd name="T12" fmla="*/ 0 w 323"/>
                  <a:gd name="T13" fmla="*/ 0 h 379"/>
                  <a:gd name="T14" fmla="*/ 0 w 323"/>
                  <a:gd name="T15" fmla="*/ 0 h 379"/>
                  <a:gd name="T16" fmla="*/ 0 w 323"/>
                  <a:gd name="T17" fmla="*/ 0 h 379"/>
                  <a:gd name="T18" fmla="*/ 0 w 323"/>
                  <a:gd name="T19" fmla="*/ 0 h 379"/>
                  <a:gd name="T20" fmla="*/ 0 w 323"/>
                  <a:gd name="T21" fmla="*/ 0 h 379"/>
                  <a:gd name="T22" fmla="*/ 0 w 323"/>
                  <a:gd name="T23" fmla="*/ 0 h 379"/>
                  <a:gd name="T24" fmla="*/ 0 w 323"/>
                  <a:gd name="T25" fmla="*/ 0 h 379"/>
                  <a:gd name="T26" fmla="*/ 0 w 323"/>
                  <a:gd name="T27" fmla="*/ 0 h 379"/>
                  <a:gd name="T28" fmla="*/ 0 w 323"/>
                  <a:gd name="T29" fmla="*/ 0 h 379"/>
                  <a:gd name="T30" fmla="*/ 0 w 323"/>
                  <a:gd name="T31" fmla="*/ 0 h 379"/>
                  <a:gd name="T32" fmla="*/ 0 w 323"/>
                  <a:gd name="T33" fmla="*/ 0 h 379"/>
                  <a:gd name="T34" fmla="*/ 0 w 323"/>
                  <a:gd name="T35" fmla="*/ 0 h 379"/>
                  <a:gd name="T36" fmla="*/ 0 w 323"/>
                  <a:gd name="T37" fmla="*/ 0 h 379"/>
                  <a:gd name="T38" fmla="*/ 0 w 323"/>
                  <a:gd name="T39" fmla="*/ 0 h 379"/>
                  <a:gd name="T40" fmla="*/ 0 w 323"/>
                  <a:gd name="T41" fmla="*/ 0 h 379"/>
                  <a:gd name="T42" fmla="*/ 0 w 323"/>
                  <a:gd name="T43" fmla="*/ 0 h 379"/>
                  <a:gd name="T44" fmla="*/ 0 w 323"/>
                  <a:gd name="T45" fmla="*/ 0 h 379"/>
                  <a:gd name="T46" fmla="*/ 0 w 323"/>
                  <a:gd name="T47" fmla="*/ 0 h 379"/>
                  <a:gd name="T48" fmla="*/ 0 w 323"/>
                  <a:gd name="T49" fmla="*/ 0 h 379"/>
                  <a:gd name="T50" fmla="*/ 0 w 323"/>
                  <a:gd name="T51" fmla="*/ 0 h 379"/>
                  <a:gd name="T52" fmla="*/ 0 w 323"/>
                  <a:gd name="T53" fmla="*/ 0 h 379"/>
                  <a:gd name="T54" fmla="*/ 0 w 323"/>
                  <a:gd name="T55" fmla="*/ 0 h 379"/>
                  <a:gd name="T56" fmla="*/ 0 w 323"/>
                  <a:gd name="T57" fmla="*/ 0 h 379"/>
                  <a:gd name="T58" fmla="*/ 0 w 323"/>
                  <a:gd name="T59" fmla="*/ 0 h 379"/>
                  <a:gd name="T60" fmla="*/ 0 w 323"/>
                  <a:gd name="T61" fmla="*/ 0 h 379"/>
                  <a:gd name="T62" fmla="*/ 0 w 323"/>
                  <a:gd name="T63" fmla="*/ 0 h 379"/>
                  <a:gd name="T64" fmla="*/ 0 w 323"/>
                  <a:gd name="T65" fmla="*/ 0 h 379"/>
                  <a:gd name="T66" fmla="*/ 0 w 323"/>
                  <a:gd name="T67" fmla="*/ 0 h 379"/>
                  <a:gd name="T68" fmla="*/ 0 w 323"/>
                  <a:gd name="T69" fmla="*/ 0 h 379"/>
                  <a:gd name="T70" fmla="*/ 0 w 323"/>
                  <a:gd name="T71" fmla="*/ 0 h 379"/>
                  <a:gd name="T72" fmla="*/ 0 w 323"/>
                  <a:gd name="T73" fmla="*/ 0 h 379"/>
                  <a:gd name="T74" fmla="*/ 0 w 323"/>
                  <a:gd name="T75" fmla="*/ 0 h 379"/>
                  <a:gd name="T76" fmla="*/ 0 w 323"/>
                  <a:gd name="T77" fmla="*/ 0 h 379"/>
                  <a:gd name="T78" fmla="*/ 0 w 323"/>
                  <a:gd name="T79" fmla="*/ 0 h 379"/>
                  <a:gd name="T80" fmla="*/ 0 w 323"/>
                  <a:gd name="T81" fmla="*/ 0 h 379"/>
                  <a:gd name="T82" fmla="*/ 0 w 323"/>
                  <a:gd name="T83" fmla="*/ 0 h 379"/>
                  <a:gd name="T84" fmla="*/ 0 w 323"/>
                  <a:gd name="T85" fmla="*/ 0 h 379"/>
                  <a:gd name="T86" fmla="*/ 0 w 323"/>
                  <a:gd name="T87" fmla="*/ 0 h 37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3"/>
                  <a:gd name="T133" fmla="*/ 0 h 379"/>
                  <a:gd name="T134" fmla="*/ 323 w 323"/>
                  <a:gd name="T135" fmla="*/ 379 h 37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3" h="379">
                    <a:moveTo>
                      <a:pt x="126" y="50"/>
                    </a:moveTo>
                    <a:lnTo>
                      <a:pt x="101" y="70"/>
                    </a:lnTo>
                    <a:lnTo>
                      <a:pt x="76" y="92"/>
                    </a:lnTo>
                    <a:lnTo>
                      <a:pt x="54" y="115"/>
                    </a:lnTo>
                    <a:lnTo>
                      <a:pt x="34" y="140"/>
                    </a:lnTo>
                    <a:lnTo>
                      <a:pt x="18" y="167"/>
                    </a:lnTo>
                    <a:lnTo>
                      <a:pt x="6" y="196"/>
                    </a:lnTo>
                    <a:lnTo>
                      <a:pt x="0" y="227"/>
                    </a:lnTo>
                    <a:lnTo>
                      <a:pt x="1" y="259"/>
                    </a:lnTo>
                    <a:lnTo>
                      <a:pt x="4" y="267"/>
                    </a:lnTo>
                    <a:lnTo>
                      <a:pt x="7" y="277"/>
                    </a:lnTo>
                    <a:lnTo>
                      <a:pt x="11" y="283"/>
                    </a:lnTo>
                    <a:lnTo>
                      <a:pt x="15" y="291"/>
                    </a:lnTo>
                    <a:lnTo>
                      <a:pt x="21" y="298"/>
                    </a:lnTo>
                    <a:lnTo>
                      <a:pt x="27" y="305"/>
                    </a:lnTo>
                    <a:lnTo>
                      <a:pt x="34" y="311"/>
                    </a:lnTo>
                    <a:lnTo>
                      <a:pt x="41" y="316"/>
                    </a:lnTo>
                    <a:lnTo>
                      <a:pt x="57" y="325"/>
                    </a:lnTo>
                    <a:lnTo>
                      <a:pt x="72" y="333"/>
                    </a:lnTo>
                    <a:lnTo>
                      <a:pt x="87" y="340"/>
                    </a:lnTo>
                    <a:lnTo>
                      <a:pt x="103" y="345"/>
                    </a:lnTo>
                    <a:lnTo>
                      <a:pt x="120" y="351"/>
                    </a:lnTo>
                    <a:lnTo>
                      <a:pt x="136" y="356"/>
                    </a:lnTo>
                    <a:lnTo>
                      <a:pt x="153" y="360"/>
                    </a:lnTo>
                    <a:lnTo>
                      <a:pt x="169" y="364"/>
                    </a:lnTo>
                    <a:lnTo>
                      <a:pt x="187" y="367"/>
                    </a:lnTo>
                    <a:lnTo>
                      <a:pt x="204" y="370"/>
                    </a:lnTo>
                    <a:lnTo>
                      <a:pt x="221" y="372"/>
                    </a:lnTo>
                    <a:lnTo>
                      <a:pt x="238" y="374"/>
                    </a:lnTo>
                    <a:lnTo>
                      <a:pt x="256" y="375"/>
                    </a:lnTo>
                    <a:lnTo>
                      <a:pt x="273" y="376"/>
                    </a:lnTo>
                    <a:lnTo>
                      <a:pt x="290" y="378"/>
                    </a:lnTo>
                    <a:lnTo>
                      <a:pt x="307" y="379"/>
                    </a:lnTo>
                    <a:lnTo>
                      <a:pt x="312" y="379"/>
                    </a:lnTo>
                    <a:lnTo>
                      <a:pt x="317" y="375"/>
                    </a:lnTo>
                    <a:lnTo>
                      <a:pt x="320" y="372"/>
                    </a:lnTo>
                    <a:lnTo>
                      <a:pt x="323" y="366"/>
                    </a:lnTo>
                    <a:lnTo>
                      <a:pt x="323" y="360"/>
                    </a:lnTo>
                    <a:lnTo>
                      <a:pt x="320" y="356"/>
                    </a:lnTo>
                    <a:lnTo>
                      <a:pt x="316" y="352"/>
                    </a:lnTo>
                    <a:lnTo>
                      <a:pt x="311" y="351"/>
                    </a:lnTo>
                    <a:lnTo>
                      <a:pt x="295" y="351"/>
                    </a:lnTo>
                    <a:lnTo>
                      <a:pt x="279" y="351"/>
                    </a:lnTo>
                    <a:lnTo>
                      <a:pt x="263" y="350"/>
                    </a:lnTo>
                    <a:lnTo>
                      <a:pt x="248" y="349"/>
                    </a:lnTo>
                    <a:lnTo>
                      <a:pt x="231" y="348"/>
                    </a:lnTo>
                    <a:lnTo>
                      <a:pt x="215" y="345"/>
                    </a:lnTo>
                    <a:lnTo>
                      <a:pt x="200" y="343"/>
                    </a:lnTo>
                    <a:lnTo>
                      <a:pt x="183" y="341"/>
                    </a:lnTo>
                    <a:lnTo>
                      <a:pt x="168" y="337"/>
                    </a:lnTo>
                    <a:lnTo>
                      <a:pt x="151" y="334"/>
                    </a:lnTo>
                    <a:lnTo>
                      <a:pt x="136" y="329"/>
                    </a:lnTo>
                    <a:lnTo>
                      <a:pt x="121" y="325"/>
                    </a:lnTo>
                    <a:lnTo>
                      <a:pt x="106" y="320"/>
                    </a:lnTo>
                    <a:lnTo>
                      <a:pt x="92" y="313"/>
                    </a:lnTo>
                    <a:lnTo>
                      <a:pt x="76" y="306"/>
                    </a:lnTo>
                    <a:lnTo>
                      <a:pt x="62" y="300"/>
                    </a:lnTo>
                    <a:lnTo>
                      <a:pt x="51" y="291"/>
                    </a:lnTo>
                    <a:lnTo>
                      <a:pt x="41" y="280"/>
                    </a:lnTo>
                    <a:lnTo>
                      <a:pt x="35" y="269"/>
                    </a:lnTo>
                    <a:lnTo>
                      <a:pt x="31" y="255"/>
                    </a:lnTo>
                    <a:lnTo>
                      <a:pt x="31" y="239"/>
                    </a:lnTo>
                    <a:lnTo>
                      <a:pt x="33" y="218"/>
                    </a:lnTo>
                    <a:lnTo>
                      <a:pt x="38" y="197"/>
                    </a:lnTo>
                    <a:lnTo>
                      <a:pt x="42" y="182"/>
                    </a:lnTo>
                    <a:lnTo>
                      <a:pt x="51" y="165"/>
                    </a:lnTo>
                    <a:lnTo>
                      <a:pt x="60" y="150"/>
                    </a:lnTo>
                    <a:lnTo>
                      <a:pt x="68" y="136"/>
                    </a:lnTo>
                    <a:lnTo>
                      <a:pt x="79" y="124"/>
                    </a:lnTo>
                    <a:lnTo>
                      <a:pt x="89" y="111"/>
                    </a:lnTo>
                    <a:lnTo>
                      <a:pt x="101" y="100"/>
                    </a:lnTo>
                    <a:lnTo>
                      <a:pt x="114" y="88"/>
                    </a:lnTo>
                    <a:lnTo>
                      <a:pt x="129" y="76"/>
                    </a:lnTo>
                    <a:lnTo>
                      <a:pt x="144" y="64"/>
                    </a:lnTo>
                    <a:lnTo>
                      <a:pt x="162" y="53"/>
                    </a:lnTo>
                    <a:lnTo>
                      <a:pt x="181" y="41"/>
                    </a:lnTo>
                    <a:lnTo>
                      <a:pt x="201" y="31"/>
                    </a:lnTo>
                    <a:lnTo>
                      <a:pt x="219" y="22"/>
                    </a:lnTo>
                    <a:lnTo>
                      <a:pt x="237" y="14"/>
                    </a:lnTo>
                    <a:lnTo>
                      <a:pt x="253" y="7"/>
                    </a:lnTo>
                    <a:lnTo>
                      <a:pt x="268" y="1"/>
                    </a:lnTo>
                    <a:lnTo>
                      <a:pt x="255" y="0"/>
                    </a:lnTo>
                    <a:lnTo>
                      <a:pt x="238" y="1"/>
                    </a:lnTo>
                    <a:lnTo>
                      <a:pt x="221" y="5"/>
                    </a:lnTo>
                    <a:lnTo>
                      <a:pt x="201" y="11"/>
                    </a:lnTo>
                    <a:lnTo>
                      <a:pt x="181" y="19"/>
                    </a:lnTo>
                    <a:lnTo>
                      <a:pt x="161" y="28"/>
                    </a:lnTo>
                    <a:lnTo>
                      <a:pt x="142" y="39"/>
                    </a:lnTo>
                    <a:lnTo>
                      <a:pt x="126" y="5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126" name="Freeform 553">
                <a:extLst>
                  <a:ext uri="{FF2B5EF4-FFF2-40B4-BE49-F238E27FC236}">
                    <a16:creationId xmlns:a16="http://schemas.microsoft.com/office/drawing/2014/main" id="{FB9F9CFB-A884-4403-8A9E-8DC5BADCA8DE}"/>
                  </a:ext>
                </a:extLst>
              </p:cNvPr>
              <p:cNvSpPr>
                <a:spLocks/>
              </p:cNvSpPr>
              <p:nvPr/>
            </p:nvSpPr>
            <p:spPr bwMode="auto">
              <a:xfrm>
                <a:off x="2650" y="2695"/>
                <a:ext cx="47" cy="42"/>
              </a:xfrm>
              <a:custGeom>
                <a:avLst/>
                <a:gdLst>
                  <a:gd name="T0" fmla="*/ 0 w 282"/>
                  <a:gd name="T1" fmla="*/ 0 h 253"/>
                  <a:gd name="T2" fmla="*/ 0 w 282"/>
                  <a:gd name="T3" fmla="*/ 0 h 253"/>
                  <a:gd name="T4" fmla="*/ 0 w 282"/>
                  <a:gd name="T5" fmla="*/ 0 h 253"/>
                  <a:gd name="T6" fmla="*/ 0 w 282"/>
                  <a:gd name="T7" fmla="*/ 0 h 253"/>
                  <a:gd name="T8" fmla="*/ 0 w 282"/>
                  <a:gd name="T9" fmla="*/ 0 h 253"/>
                  <a:gd name="T10" fmla="*/ 0 w 282"/>
                  <a:gd name="T11" fmla="*/ 0 h 253"/>
                  <a:gd name="T12" fmla="*/ 0 w 282"/>
                  <a:gd name="T13" fmla="*/ 0 h 253"/>
                  <a:gd name="T14" fmla="*/ 0 w 282"/>
                  <a:gd name="T15" fmla="*/ 0 h 253"/>
                  <a:gd name="T16" fmla="*/ 0 w 282"/>
                  <a:gd name="T17" fmla="*/ 0 h 253"/>
                  <a:gd name="T18" fmla="*/ 0 w 282"/>
                  <a:gd name="T19" fmla="*/ 0 h 253"/>
                  <a:gd name="T20" fmla="*/ 0 w 282"/>
                  <a:gd name="T21" fmla="*/ 0 h 253"/>
                  <a:gd name="T22" fmla="*/ 0 w 282"/>
                  <a:gd name="T23" fmla="*/ 0 h 253"/>
                  <a:gd name="T24" fmla="*/ 0 w 282"/>
                  <a:gd name="T25" fmla="*/ 0 h 253"/>
                  <a:gd name="T26" fmla="*/ 0 w 282"/>
                  <a:gd name="T27" fmla="*/ 0 h 253"/>
                  <a:gd name="T28" fmla="*/ 0 w 282"/>
                  <a:gd name="T29" fmla="*/ 0 h 253"/>
                  <a:gd name="T30" fmla="*/ 0 w 282"/>
                  <a:gd name="T31" fmla="*/ 0 h 253"/>
                  <a:gd name="T32" fmla="*/ 0 w 282"/>
                  <a:gd name="T33" fmla="*/ 0 h 253"/>
                  <a:gd name="T34" fmla="*/ 0 w 282"/>
                  <a:gd name="T35" fmla="*/ 0 h 253"/>
                  <a:gd name="T36" fmla="*/ 0 w 282"/>
                  <a:gd name="T37" fmla="*/ 0 h 253"/>
                  <a:gd name="T38" fmla="*/ 0 w 282"/>
                  <a:gd name="T39" fmla="*/ 0 h 253"/>
                  <a:gd name="T40" fmla="*/ 0 w 282"/>
                  <a:gd name="T41" fmla="*/ 0 h 253"/>
                  <a:gd name="T42" fmla="*/ 0 w 282"/>
                  <a:gd name="T43" fmla="*/ 0 h 253"/>
                  <a:gd name="T44" fmla="*/ 0 w 282"/>
                  <a:gd name="T45" fmla="*/ 0 h 253"/>
                  <a:gd name="T46" fmla="*/ 0 w 282"/>
                  <a:gd name="T47" fmla="*/ 0 h 253"/>
                  <a:gd name="T48" fmla="*/ 0 w 282"/>
                  <a:gd name="T49" fmla="*/ 0 h 253"/>
                  <a:gd name="T50" fmla="*/ 0 w 282"/>
                  <a:gd name="T51" fmla="*/ 0 h 253"/>
                  <a:gd name="T52" fmla="*/ 0 w 282"/>
                  <a:gd name="T53" fmla="*/ 0 h 253"/>
                  <a:gd name="T54" fmla="*/ 0 w 282"/>
                  <a:gd name="T55" fmla="*/ 0 h 253"/>
                  <a:gd name="T56" fmla="*/ 0 w 282"/>
                  <a:gd name="T57" fmla="*/ 0 h 253"/>
                  <a:gd name="T58" fmla="*/ 0 w 282"/>
                  <a:gd name="T59" fmla="*/ 0 h 253"/>
                  <a:gd name="T60" fmla="*/ 0 w 282"/>
                  <a:gd name="T61" fmla="*/ 0 h 253"/>
                  <a:gd name="T62" fmla="*/ 0 w 282"/>
                  <a:gd name="T63" fmla="*/ 0 h 253"/>
                  <a:gd name="T64" fmla="*/ 0 w 282"/>
                  <a:gd name="T65" fmla="*/ 0 h 253"/>
                  <a:gd name="T66" fmla="*/ 0 w 282"/>
                  <a:gd name="T67" fmla="*/ 0 h 253"/>
                  <a:gd name="T68" fmla="*/ 0 w 282"/>
                  <a:gd name="T69" fmla="*/ 0 h 253"/>
                  <a:gd name="T70" fmla="*/ 0 w 282"/>
                  <a:gd name="T71" fmla="*/ 0 h 253"/>
                  <a:gd name="T72" fmla="*/ 0 w 282"/>
                  <a:gd name="T73" fmla="*/ 0 h 253"/>
                  <a:gd name="T74" fmla="*/ 0 w 282"/>
                  <a:gd name="T75" fmla="*/ 0 h 253"/>
                  <a:gd name="T76" fmla="*/ 0 w 282"/>
                  <a:gd name="T77" fmla="*/ 0 h 253"/>
                  <a:gd name="T78" fmla="*/ 0 w 282"/>
                  <a:gd name="T79" fmla="*/ 0 h 253"/>
                  <a:gd name="T80" fmla="*/ 0 w 282"/>
                  <a:gd name="T81" fmla="*/ 0 h 253"/>
                  <a:gd name="T82" fmla="*/ 0 w 282"/>
                  <a:gd name="T83" fmla="*/ 0 h 253"/>
                  <a:gd name="T84" fmla="*/ 0 w 282"/>
                  <a:gd name="T85" fmla="*/ 0 h 253"/>
                  <a:gd name="T86" fmla="*/ 0 w 282"/>
                  <a:gd name="T87" fmla="*/ 0 h 253"/>
                  <a:gd name="T88" fmla="*/ 0 w 282"/>
                  <a:gd name="T89" fmla="*/ 0 h 253"/>
                  <a:gd name="T90" fmla="*/ 0 w 282"/>
                  <a:gd name="T91" fmla="*/ 0 h 253"/>
                  <a:gd name="T92" fmla="*/ 0 w 282"/>
                  <a:gd name="T93" fmla="*/ 0 h 253"/>
                  <a:gd name="T94" fmla="*/ 0 w 282"/>
                  <a:gd name="T95" fmla="*/ 0 h 253"/>
                  <a:gd name="T96" fmla="*/ 0 w 282"/>
                  <a:gd name="T97" fmla="*/ 0 h 253"/>
                  <a:gd name="T98" fmla="*/ 0 w 282"/>
                  <a:gd name="T99" fmla="*/ 0 h 253"/>
                  <a:gd name="T100" fmla="*/ 0 w 282"/>
                  <a:gd name="T101" fmla="*/ 0 h 253"/>
                  <a:gd name="T102" fmla="*/ 0 w 282"/>
                  <a:gd name="T103" fmla="*/ 0 h 253"/>
                  <a:gd name="T104" fmla="*/ 0 w 282"/>
                  <a:gd name="T105" fmla="*/ 0 h 253"/>
                  <a:gd name="T106" fmla="*/ 0 w 282"/>
                  <a:gd name="T107" fmla="*/ 0 h 253"/>
                  <a:gd name="T108" fmla="*/ 0 w 282"/>
                  <a:gd name="T109" fmla="*/ 0 h 253"/>
                  <a:gd name="T110" fmla="*/ 0 w 282"/>
                  <a:gd name="T111" fmla="*/ 0 h 253"/>
                  <a:gd name="T112" fmla="*/ 0 w 282"/>
                  <a:gd name="T113" fmla="*/ 0 h 253"/>
                  <a:gd name="T114" fmla="*/ 0 w 282"/>
                  <a:gd name="T115" fmla="*/ 0 h 253"/>
                  <a:gd name="T116" fmla="*/ 0 w 282"/>
                  <a:gd name="T117" fmla="*/ 0 h 253"/>
                  <a:gd name="T118" fmla="*/ 0 w 282"/>
                  <a:gd name="T119" fmla="*/ 0 h 253"/>
                  <a:gd name="T120" fmla="*/ 0 w 282"/>
                  <a:gd name="T121" fmla="*/ 0 h 25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82"/>
                  <a:gd name="T184" fmla="*/ 0 h 253"/>
                  <a:gd name="T185" fmla="*/ 282 w 282"/>
                  <a:gd name="T186" fmla="*/ 253 h 25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82" h="253">
                    <a:moveTo>
                      <a:pt x="235" y="78"/>
                    </a:moveTo>
                    <a:lnTo>
                      <a:pt x="248" y="92"/>
                    </a:lnTo>
                    <a:lnTo>
                      <a:pt x="255" y="108"/>
                    </a:lnTo>
                    <a:lnTo>
                      <a:pt x="259" y="125"/>
                    </a:lnTo>
                    <a:lnTo>
                      <a:pt x="259" y="144"/>
                    </a:lnTo>
                    <a:lnTo>
                      <a:pt x="257" y="159"/>
                    </a:lnTo>
                    <a:lnTo>
                      <a:pt x="252" y="171"/>
                    </a:lnTo>
                    <a:lnTo>
                      <a:pt x="244" y="184"/>
                    </a:lnTo>
                    <a:lnTo>
                      <a:pt x="236" y="194"/>
                    </a:lnTo>
                    <a:lnTo>
                      <a:pt x="225" y="206"/>
                    </a:lnTo>
                    <a:lnTo>
                      <a:pt x="215" y="215"/>
                    </a:lnTo>
                    <a:lnTo>
                      <a:pt x="204" y="225"/>
                    </a:lnTo>
                    <a:lnTo>
                      <a:pt x="194" y="236"/>
                    </a:lnTo>
                    <a:lnTo>
                      <a:pt x="191" y="239"/>
                    </a:lnTo>
                    <a:lnTo>
                      <a:pt x="190" y="242"/>
                    </a:lnTo>
                    <a:lnTo>
                      <a:pt x="191" y="246"/>
                    </a:lnTo>
                    <a:lnTo>
                      <a:pt x="194" y="249"/>
                    </a:lnTo>
                    <a:lnTo>
                      <a:pt x="197" y="252"/>
                    </a:lnTo>
                    <a:lnTo>
                      <a:pt x="201" y="253"/>
                    </a:lnTo>
                    <a:lnTo>
                      <a:pt x="205" y="252"/>
                    </a:lnTo>
                    <a:lnTo>
                      <a:pt x="209" y="249"/>
                    </a:lnTo>
                    <a:lnTo>
                      <a:pt x="232" y="234"/>
                    </a:lnTo>
                    <a:lnTo>
                      <a:pt x="251" y="215"/>
                    </a:lnTo>
                    <a:lnTo>
                      <a:pt x="267" y="192"/>
                    </a:lnTo>
                    <a:lnTo>
                      <a:pt x="278" y="168"/>
                    </a:lnTo>
                    <a:lnTo>
                      <a:pt x="282" y="141"/>
                    </a:lnTo>
                    <a:lnTo>
                      <a:pt x="279" y="116"/>
                    </a:lnTo>
                    <a:lnTo>
                      <a:pt x="270" y="92"/>
                    </a:lnTo>
                    <a:lnTo>
                      <a:pt x="251" y="70"/>
                    </a:lnTo>
                    <a:lnTo>
                      <a:pt x="237" y="59"/>
                    </a:lnTo>
                    <a:lnTo>
                      <a:pt x="221" y="48"/>
                    </a:lnTo>
                    <a:lnTo>
                      <a:pt x="202" y="39"/>
                    </a:lnTo>
                    <a:lnTo>
                      <a:pt x="183" y="31"/>
                    </a:lnTo>
                    <a:lnTo>
                      <a:pt x="163" y="24"/>
                    </a:lnTo>
                    <a:lnTo>
                      <a:pt x="142" y="18"/>
                    </a:lnTo>
                    <a:lnTo>
                      <a:pt x="122" y="13"/>
                    </a:lnTo>
                    <a:lnTo>
                      <a:pt x="101" y="8"/>
                    </a:lnTo>
                    <a:lnTo>
                      <a:pt x="82" y="5"/>
                    </a:lnTo>
                    <a:lnTo>
                      <a:pt x="63" y="2"/>
                    </a:lnTo>
                    <a:lnTo>
                      <a:pt x="47" y="0"/>
                    </a:lnTo>
                    <a:lnTo>
                      <a:pt x="32" y="0"/>
                    </a:lnTo>
                    <a:lnTo>
                      <a:pt x="19" y="0"/>
                    </a:lnTo>
                    <a:lnTo>
                      <a:pt x="10" y="1"/>
                    </a:lnTo>
                    <a:lnTo>
                      <a:pt x="4" y="4"/>
                    </a:lnTo>
                    <a:lnTo>
                      <a:pt x="0" y="6"/>
                    </a:lnTo>
                    <a:lnTo>
                      <a:pt x="12" y="8"/>
                    </a:lnTo>
                    <a:lnTo>
                      <a:pt x="25" y="9"/>
                    </a:lnTo>
                    <a:lnTo>
                      <a:pt x="38" y="12"/>
                    </a:lnTo>
                    <a:lnTo>
                      <a:pt x="52" y="14"/>
                    </a:lnTo>
                    <a:lnTo>
                      <a:pt x="67" y="16"/>
                    </a:lnTo>
                    <a:lnTo>
                      <a:pt x="82" y="18"/>
                    </a:lnTo>
                    <a:lnTo>
                      <a:pt x="97" y="22"/>
                    </a:lnTo>
                    <a:lnTo>
                      <a:pt x="114" y="25"/>
                    </a:lnTo>
                    <a:lnTo>
                      <a:pt x="129" y="30"/>
                    </a:lnTo>
                    <a:lnTo>
                      <a:pt x="146" y="35"/>
                    </a:lnTo>
                    <a:lnTo>
                      <a:pt x="162" y="40"/>
                    </a:lnTo>
                    <a:lnTo>
                      <a:pt x="177" y="46"/>
                    </a:lnTo>
                    <a:lnTo>
                      <a:pt x="192" y="53"/>
                    </a:lnTo>
                    <a:lnTo>
                      <a:pt x="208" y="60"/>
                    </a:lnTo>
                    <a:lnTo>
                      <a:pt x="222" y="69"/>
                    </a:lnTo>
                    <a:lnTo>
                      <a:pt x="235" y="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127" name="Freeform 554">
                <a:extLst>
                  <a:ext uri="{FF2B5EF4-FFF2-40B4-BE49-F238E27FC236}">
                    <a16:creationId xmlns:a16="http://schemas.microsoft.com/office/drawing/2014/main" id="{7838CE91-878B-4C60-ABB0-9B6E75AE1BA4}"/>
                  </a:ext>
                </a:extLst>
              </p:cNvPr>
              <p:cNvSpPr>
                <a:spLocks/>
              </p:cNvSpPr>
              <p:nvPr/>
            </p:nvSpPr>
            <p:spPr bwMode="auto">
              <a:xfrm>
                <a:off x="2556" y="2718"/>
                <a:ext cx="19" cy="39"/>
              </a:xfrm>
              <a:custGeom>
                <a:avLst/>
                <a:gdLst>
                  <a:gd name="T0" fmla="*/ 0 w 115"/>
                  <a:gd name="T1" fmla="*/ 0 h 236"/>
                  <a:gd name="T2" fmla="*/ 0 w 115"/>
                  <a:gd name="T3" fmla="*/ 0 h 236"/>
                  <a:gd name="T4" fmla="*/ 0 w 115"/>
                  <a:gd name="T5" fmla="*/ 0 h 236"/>
                  <a:gd name="T6" fmla="*/ 0 w 115"/>
                  <a:gd name="T7" fmla="*/ 0 h 236"/>
                  <a:gd name="T8" fmla="*/ 0 w 115"/>
                  <a:gd name="T9" fmla="*/ 0 h 236"/>
                  <a:gd name="T10" fmla="*/ 0 w 115"/>
                  <a:gd name="T11" fmla="*/ 0 h 236"/>
                  <a:gd name="T12" fmla="*/ 0 w 115"/>
                  <a:gd name="T13" fmla="*/ 0 h 236"/>
                  <a:gd name="T14" fmla="*/ 0 w 115"/>
                  <a:gd name="T15" fmla="*/ 0 h 236"/>
                  <a:gd name="T16" fmla="*/ 0 w 115"/>
                  <a:gd name="T17" fmla="*/ 0 h 236"/>
                  <a:gd name="T18" fmla="*/ 0 w 115"/>
                  <a:gd name="T19" fmla="*/ 0 h 236"/>
                  <a:gd name="T20" fmla="*/ 0 w 115"/>
                  <a:gd name="T21" fmla="*/ 0 h 236"/>
                  <a:gd name="T22" fmla="*/ 0 w 115"/>
                  <a:gd name="T23" fmla="*/ 0 h 236"/>
                  <a:gd name="T24" fmla="*/ 0 w 115"/>
                  <a:gd name="T25" fmla="*/ 0 h 236"/>
                  <a:gd name="T26" fmla="*/ 0 w 115"/>
                  <a:gd name="T27" fmla="*/ 0 h 236"/>
                  <a:gd name="T28" fmla="*/ 0 w 115"/>
                  <a:gd name="T29" fmla="*/ 0 h 236"/>
                  <a:gd name="T30" fmla="*/ 0 w 115"/>
                  <a:gd name="T31" fmla="*/ 0 h 236"/>
                  <a:gd name="T32" fmla="*/ 0 w 115"/>
                  <a:gd name="T33" fmla="*/ 0 h 236"/>
                  <a:gd name="T34" fmla="*/ 0 w 115"/>
                  <a:gd name="T35" fmla="*/ 0 h 236"/>
                  <a:gd name="T36" fmla="*/ 0 w 115"/>
                  <a:gd name="T37" fmla="*/ 0 h 236"/>
                  <a:gd name="T38" fmla="*/ 0 w 115"/>
                  <a:gd name="T39" fmla="*/ 0 h 236"/>
                  <a:gd name="T40" fmla="*/ 0 w 115"/>
                  <a:gd name="T41" fmla="*/ 0 h 236"/>
                  <a:gd name="T42" fmla="*/ 0 w 115"/>
                  <a:gd name="T43" fmla="*/ 0 h 236"/>
                  <a:gd name="T44" fmla="*/ 0 w 115"/>
                  <a:gd name="T45" fmla="*/ 0 h 236"/>
                  <a:gd name="T46" fmla="*/ 0 w 115"/>
                  <a:gd name="T47" fmla="*/ 0 h 236"/>
                  <a:gd name="T48" fmla="*/ 0 w 115"/>
                  <a:gd name="T49" fmla="*/ 0 h 236"/>
                  <a:gd name="T50" fmla="*/ 0 w 115"/>
                  <a:gd name="T51" fmla="*/ 0 h 236"/>
                  <a:gd name="T52" fmla="*/ 0 w 115"/>
                  <a:gd name="T53" fmla="*/ 0 h 236"/>
                  <a:gd name="T54" fmla="*/ 0 w 115"/>
                  <a:gd name="T55" fmla="*/ 0 h 236"/>
                  <a:gd name="T56" fmla="*/ 0 w 115"/>
                  <a:gd name="T57" fmla="*/ 0 h 236"/>
                  <a:gd name="T58" fmla="*/ 0 w 115"/>
                  <a:gd name="T59" fmla="*/ 0 h 236"/>
                  <a:gd name="T60" fmla="*/ 0 w 115"/>
                  <a:gd name="T61" fmla="*/ 0 h 236"/>
                  <a:gd name="T62" fmla="*/ 0 w 115"/>
                  <a:gd name="T63" fmla="*/ 0 h 236"/>
                  <a:gd name="T64" fmla="*/ 0 w 115"/>
                  <a:gd name="T65" fmla="*/ 0 h 236"/>
                  <a:gd name="T66" fmla="*/ 0 w 115"/>
                  <a:gd name="T67" fmla="*/ 0 h 236"/>
                  <a:gd name="T68" fmla="*/ 0 w 115"/>
                  <a:gd name="T69" fmla="*/ 0 h 236"/>
                  <a:gd name="T70" fmla="*/ 0 w 115"/>
                  <a:gd name="T71" fmla="*/ 0 h 236"/>
                  <a:gd name="T72" fmla="*/ 0 w 115"/>
                  <a:gd name="T73" fmla="*/ 0 h 236"/>
                  <a:gd name="T74" fmla="*/ 0 w 115"/>
                  <a:gd name="T75" fmla="*/ 0 h 236"/>
                  <a:gd name="T76" fmla="*/ 0 w 115"/>
                  <a:gd name="T77" fmla="*/ 0 h 236"/>
                  <a:gd name="T78" fmla="*/ 0 w 115"/>
                  <a:gd name="T79" fmla="*/ 0 h 236"/>
                  <a:gd name="T80" fmla="*/ 0 w 115"/>
                  <a:gd name="T81" fmla="*/ 0 h 2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5"/>
                  <a:gd name="T124" fmla="*/ 0 h 236"/>
                  <a:gd name="T125" fmla="*/ 115 w 115"/>
                  <a:gd name="T126" fmla="*/ 236 h 2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5" h="236">
                    <a:moveTo>
                      <a:pt x="0" y="128"/>
                    </a:moveTo>
                    <a:lnTo>
                      <a:pt x="0" y="148"/>
                    </a:lnTo>
                    <a:lnTo>
                      <a:pt x="5" y="166"/>
                    </a:lnTo>
                    <a:lnTo>
                      <a:pt x="13" y="184"/>
                    </a:lnTo>
                    <a:lnTo>
                      <a:pt x="24" y="198"/>
                    </a:lnTo>
                    <a:lnTo>
                      <a:pt x="39" y="211"/>
                    </a:lnTo>
                    <a:lnTo>
                      <a:pt x="55" y="223"/>
                    </a:lnTo>
                    <a:lnTo>
                      <a:pt x="74" y="231"/>
                    </a:lnTo>
                    <a:lnTo>
                      <a:pt x="92" y="235"/>
                    </a:lnTo>
                    <a:lnTo>
                      <a:pt x="98" y="236"/>
                    </a:lnTo>
                    <a:lnTo>
                      <a:pt x="104" y="234"/>
                    </a:lnTo>
                    <a:lnTo>
                      <a:pt x="109" y="231"/>
                    </a:lnTo>
                    <a:lnTo>
                      <a:pt x="111" y="226"/>
                    </a:lnTo>
                    <a:lnTo>
                      <a:pt x="111" y="220"/>
                    </a:lnTo>
                    <a:lnTo>
                      <a:pt x="110" y="215"/>
                    </a:lnTo>
                    <a:lnTo>
                      <a:pt x="107" y="210"/>
                    </a:lnTo>
                    <a:lnTo>
                      <a:pt x="101" y="208"/>
                    </a:lnTo>
                    <a:lnTo>
                      <a:pt x="82" y="201"/>
                    </a:lnTo>
                    <a:lnTo>
                      <a:pt x="64" y="192"/>
                    </a:lnTo>
                    <a:lnTo>
                      <a:pt x="50" y="179"/>
                    </a:lnTo>
                    <a:lnTo>
                      <a:pt x="40" y="165"/>
                    </a:lnTo>
                    <a:lnTo>
                      <a:pt x="33" y="148"/>
                    </a:lnTo>
                    <a:lnTo>
                      <a:pt x="29" y="130"/>
                    </a:lnTo>
                    <a:lnTo>
                      <a:pt x="29" y="110"/>
                    </a:lnTo>
                    <a:lnTo>
                      <a:pt x="35" y="89"/>
                    </a:lnTo>
                    <a:lnTo>
                      <a:pt x="43" y="74"/>
                    </a:lnTo>
                    <a:lnTo>
                      <a:pt x="56" y="60"/>
                    </a:lnTo>
                    <a:lnTo>
                      <a:pt x="70" y="46"/>
                    </a:lnTo>
                    <a:lnTo>
                      <a:pt x="85" y="33"/>
                    </a:lnTo>
                    <a:lnTo>
                      <a:pt x="98" y="23"/>
                    </a:lnTo>
                    <a:lnTo>
                      <a:pt x="109" y="12"/>
                    </a:lnTo>
                    <a:lnTo>
                      <a:pt x="115" y="6"/>
                    </a:lnTo>
                    <a:lnTo>
                      <a:pt x="115" y="0"/>
                    </a:lnTo>
                    <a:lnTo>
                      <a:pt x="102" y="4"/>
                    </a:lnTo>
                    <a:lnTo>
                      <a:pt x="85" y="12"/>
                    </a:lnTo>
                    <a:lnTo>
                      <a:pt x="68" y="26"/>
                    </a:lnTo>
                    <a:lnTo>
                      <a:pt x="49" y="42"/>
                    </a:lnTo>
                    <a:lnTo>
                      <a:pt x="32" y="61"/>
                    </a:lnTo>
                    <a:lnTo>
                      <a:pt x="17" y="82"/>
                    </a:lnTo>
                    <a:lnTo>
                      <a:pt x="6" y="105"/>
                    </a:lnTo>
                    <a:lnTo>
                      <a:pt x="0" y="1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128" name="Freeform 555">
                <a:extLst>
                  <a:ext uri="{FF2B5EF4-FFF2-40B4-BE49-F238E27FC236}">
                    <a16:creationId xmlns:a16="http://schemas.microsoft.com/office/drawing/2014/main" id="{C6A3F8CF-9B54-4A62-85AD-B1E8928765A3}"/>
                  </a:ext>
                </a:extLst>
              </p:cNvPr>
              <p:cNvSpPr>
                <a:spLocks/>
              </p:cNvSpPr>
              <p:nvPr/>
            </p:nvSpPr>
            <p:spPr bwMode="auto">
              <a:xfrm>
                <a:off x="2689" y="2692"/>
                <a:ext cx="41" cy="52"/>
              </a:xfrm>
              <a:custGeom>
                <a:avLst/>
                <a:gdLst>
                  <a:gd name="T0" fmla="*/ 0 w 245"/>
                  <a:gd name="T1" fmla="*/ 0 h 310"/>
                  <a:gd name="T2" fmla="*/ 0 w 245"/>
                  <a:gd name="T3" fmla="*/ 0 h 310"/>
                  <a:gd name="T4" fmla="*/ 0 w 245"/>
                  <a:gd name="T5" fmla="*/ 0 h 310"/>
                  <a:gd name="T6" fmla="*/ 0 w 245"/>
                  <a:gd name="T7" fmla="*/ 0 h 310"/>
                  <a:gd name="T8" fmla="*/ 0 w 245"/>
                  <a:gd name="T9" fmla="*/ 0 h 310"/>
                  <a:gd name="T10" fmla="*/ 0 w 245"/>
                  <a:gd name="T11" fmla="*/ 0 h 310"/>
                  <a:gd name="T12" fmla="*/ 0 w 245"/>
                  <a:gd name="T13" fmla="*/ 0 h 310"/>
                  <a:gd name="T14" fmla="*/ 0 w 245"/>
                  <a:gd name="T15" fmla="*/ 0 h 310"/>
                  <a:gd name="T16" fmla="*/ 0 w 245"/>
                  <a:gd name="T17" fmla="*/ 0 h 310"/>
                  <a:gd name="T18" fmla="*/ 0 w 245"/>
                  <a:gd name="T19" fmla="*/ 0 h 310"/>
                  <a:gd name="T20" fmla="*/ 0 w 245"/>
                  <a:gd name="T21" fmla="*/ 0 h 310"/>
                  <a:gd name="T22" fmla="*/ 0 w 245"/>
                  <a:gd name="T23" fmla="*/ 0 h 310"/>
                  <a:gd name="T24" fmla="*/ 0 w 245"/>
                  <a:gd name="T25" fmla="*/ 0 h 310"/>
                  <a:gd name="T26" fmla="*/ 0 w 245"/>
                  <a:gd name="T27" fmla="*/ 0 h 310"/>
                  <a:gd name="T28" fmla="*/ 0 w 245"/>
                  <a:gd name="T29" fmla="*/ 0 h 310"/>
                  <a:gd name="T30" fmla="*/ 0 w 245"/>
                  <a:gd name="T31" fmla="*/ 0 h 310"/>
                  <a:gd name="T32" fmla="*/ 0 w 245"/>
                  <a:gd name="T33" fmla="*/ 0 h 310"/>
                  <a:gd name="T34" fmla="*/ 0 w 245"/>
                  <a:gd name="T35" fmla="*/ 0 h 310"/>
                  <a:gd name="T36" fmla="*/ 0 w 245"/>
                  <a:gd name="T37" fmla="*/ 0 h 310"/>
                  <a:gd name="T38" fmla="*/ 0 w 245"/>
                  <a:gd name="T39" fmla="*/ 0 h 310"/>
                  <a:gd name="T40" fmla="*/ 0 w 245"/>
                  <a:gd name="T41" fmla="*/ 0 h 310"/>
                  <a:gd name="T42" fmla="*/ 0 w 245"/>
                  <a:gd name="T43" fmla="*/ 0 h 310"/>
                  <a:gd name="T44" fmla="*/ 0 w 245"/>
                  <a:gd name="T45" fmla="*/ 0 h 310"/>
                  <a:gd name="T46" fmla="*/ 0 w 245"/>
                  <a:gd name="T47" fmla="*/ 0 h 310"/>
                  <a:gd name="T48" fmla="*/ 0 w 245"/>
                  <a:gd name="T49" fmla="*/ 0 h 310"/>
                  <a:gd name="T50" fmla="*/ 0 w 245"/>
                  <a:gd name="T51" fmla="*/ 0 h 310"/>
                  <a:gd name="T52" fmla="*/ 0 w 245"/>
                  <a:gd name="T53" fmla="*/ 0 h 310"/>
                  <a:gd name="T54" fmla="*/ 0 w 245"/>
                  <a:gd name="T55" fmla="*/ 0 h 310"/>
                  <a:gd name="T56" fmla="*/ 0 w 245"/>
                  <a:gd name="T57" fmla="*/ 0 h 310"/>
                  <a:gd name="T58" fmla="*/ 0 w 245"/>
                  <a:gd name="T59" fmla="*/ 0 h 310"/>
                  <a:gd name="T60" fmla="*/ 0 w 245"/>
                  <a:gd name="T61" fmla="*/ 0 h 310"/>
                  <a:gd name="T62" fmla="*/ 0 w 245"/>
                  <a:gd name="T63" fmla="*/ 0 h 310"/>
                  <a:gd name="T64" fmla="*/ 0 w 245"/>
                  <a:gd name="T65" fmla="*/ 0 h 310"/>
                  <a:gd name="T66" fmla="*/ 0 w 245"/>
                  <a:gd name="T67" fmla="*/ 0 h 310"/>
                  <a:gd name="T68" fmla="*/ 0 w 245"/>
                  <a:gd name="T69" fmla="*/ 0 h 310"/>
                  <a:gd name="T70" fmla="*/ 0 w 245"/>
                  <a:gd name="T71" fmla="*/ 0 h 310"/>
                  <a:gd name="T72" fmla="*/ 0 w 245"/>
                  <a:gd name="T73" fmla="*/ 0 h 310"/>
                  <a:gd name="T74" fmla="*/ 0 w 245"/>
                  <a:gd name="T75" fmla="*/ 0 h 3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5"/>
                  <a:gd name="T115" fmla="*/ 0 h 310"/>
                  <a:gd name="T116" fmla="*/ 245 w 245"/>
                  <a:gd name="T117" fmla="*/ 310 h 31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5" h="310">
                    <a:moveTo>
                      <a:pt x="200" y="116"/>
                    </a:moveTo>
                    <a:lnTo>
                      <a:pt x="208" y="124"/>
                    </a:lnTo>
                    <a:lnTo>
                      <a:pt x="214" y="133"/>
                    </a:lnTo>
                    <a:lnTo>
                      <a:pt x="220" y="144"/>
                    </a:lnTo>
                    <a:lnTo>
                      <a:pt x="223" y="154"/>
                    </a:lnTo>
                    <a:lnTo>
                      <a:pt x="226" y="164"/>
                    </a:lnTo>
                    <a:lnTo>
                      <a:pt x="224" y="176"/>
                    </a:lnTo>
                    <a:lnTo>
                      <a:pt x="222" y="187"/>
                    </a:lnTo>
                    <a:lnTo>
                      <a:pt x="216" y="198"/>
                    </a:lnTo>
                    <a:lnTo>
                      <a:pt x="208" y="209"/>
                    </a:lnTo>
                    <a:lnTo>
                      <a:pt x="199" y="219"/>
                    </a:lnTo>
                    <a:lnTo>
                      <a:pt x="188" y="229"/>
                    </a:lnTo>
                    <a:lnTo>
                      <a:pt x="177" y="238"/>
                    </a:lnTo>
                    <a:lnTo>
                      <a:pt x="166" y="246"/>
                    </a:lnTo>
                    <a:lnTo>
                      <a:pt x="154" y="255"/>
                    </a:lnTo>
                    <a:lnTo>
                      <a:pt x="142" y="264"/>
                    </a:lnTo>
                    <a:lnTo>
                      <a:pt x="132" y="275"/>
                    </a:lnTo>
                    <a:lnTo>
                      <a:pt x="128" y="278"/>
                    </a:lnTo>
                    <a:lnTo>
                      <a:pt x="126" y="283"/>
                    </a:lnTo>
                    <a:lnTo>
                      <a:pt x="124" y="287"/>
                    </a:lnTo>
                    <a:lnTo>
                      <a:pt x="121" y="292"/>
                    </a:lnTo>
                    <a:lnTo>
                      <a:pt x="120" y="296"/>
                    </a:lnTo>
                    <a:lnTo>
                      <a:pt x="120" y="301"/>
                    </a:lnTo>
                    <a:lnTo>
                      <a:pt x="122" y="306"/>
                    </a:lnTo>
                    <a:lnTo>
                      <a:pt x="126" y="309"/>
                    </a:lnTo>
                    <a:lnTo>
                      <a:pt x="131" y="310"/>
                    </a:lnTo>
                    <a:lnTo>
                      <a:pt x="135" y="310"/>
                    </a:lnTo>
                    <a:lnTo>
                      <a:pt x="139" y="309"/>
                    </a:lnTo>
                    <a:lnTo>
                      <a:pt x="142" y="306"/>
                    </a:lnTo>
                    <a:lnTo>
                      <a:pt x="154" y="292"/>
                    </a:lnTo>
                    <a:lnTo>
                      <a:pt x="167" y="280"/>
                    </a:lnTo>
                    <a:lnTo>
                      <a:pt x="180" y="269"/>
                    </a:lnTo>
                    <a:lnTo>
                      <a:pt x="194" y="257"/>
                    </a:lnTo>
                    <a:lnTo>
                      <a:pt x="207" y="246"/>
                    </a:lnTo>
                    <a:lnTo>
                      <a:pt x="220" y="233"/>
                    </a:lnTo>
                    <a:lnTo>
                      <a:pt x="230" y="219"/>
                    </a:lnTo>
                    <a:lnTo>
                      <a:pt x="238" y="204"/>
                    </a:lnTo>
                    <a:lnTo>
                      <a:pt x="244" y="186"/>
                    </a:lnTo>
                    <a:lnTo>
                      <a:pt x="245" y="169"/>
                    </a:lnTo>
                    <a:lnTo>
                      <a:pt x="243" y="152"/>
                    </a:lnTo>
                    <a:lnTo>
                      <a:pt x="237" y="134"/>
                    </a:lnTo>
                    <a:lnTo>
                      <a:pt x="228" y="119"/>
                    </a:lnTo>
                    <a:lnTo>
                      <a:pt x="217" y="105"/>
                    </a:lnTo>
                    <a:lnTo>
                      <a:pt x="203" y="93"/>
                    </a:lnTo>
                    <a:lnTo>
                      <a:pt x="188" y="83"/>
                    </a:lnTo>
                    <a:lnTo>
                      <a:pt x="176" y="76"/>
                    </a:lnTo>
                    <a:lnTo>
                      <a:pt x="163" y="69"/>
                    </a:lnTo>
                    <a:lnTo>
                      <a:pt x="151" y="61"/>
                    </a:lnTo>
                    <a:lnTo>
                      <a:pt x="136" y="54"/>
                    </a:lnTo>
                    <a:lnTo>
                      <a:pt x="122" y="46"/>
                    </a:lnTo>
                    <a:lnTo>
                      <a:pt x="107" y="39"/>
                    </a:lnTo>
                    <a:lnTo>
                      <a:pt x="93" y="31"/>
                    </a:lnTo>
                    <a:lnTo>
                      <a:pt x="79" y="24"/>
                    </a:lnTo>
                    <a:lnTo>
                      <a:pt x="66" y="18"/>
                    </a:lnTo>
                    <a:lnTo>
                      <a:pt x="53" y="13"/>
                    </a:lnTo>
                    <a:lnTo>
                      <a:pt x="40" y="8"/>
                    </a:lnTo>
                    <a:lnTo>
                      <a:pt x="30" y="5"/>
                    </a:lnTo>
                    <a:lnTo>
                      <a:pt x="20" y="1"/>
                    </a:lnTo>
                    <a:lnTo>
                      <a:pt x="12" y="0"/>
                    </a:lnTo>
                    <a:lnTo>
                      <a:pt x="5" y="0"/>
                    </a:lnTo>
                    <a:lnTo>
                      <a:pt x="0" y="2"/>
                    </a:lnTo>
                    <a:lnTo>
                      <a:pt x="11" y="8"/>
                    </a:lnTo>
                    <a:lnTo>
                      <a:pt x="23" y="14"/>
                    </a:lnTo>
                    <a:lnTo>
                      <a:pt x="36" y="20"/>
                    </a:lnTo>
                    <a:lnTo>
                      <a:pt x="47" y="25"/>
                    </a:lnTo>
                    <a:lnTo>
                      <a:pt x="60" y="31"/>
                    </a:lnTo>
                    <a:lnTo>
                      <a:pt x="73" y="37"/>
                    </a:lnTo>
                    <a:lnTo>
                      <a:pt x="86" y="44"/>
                    </a:lnTo>
                    <a:lnTo>
                      <a:pt x="99" y="51"/>
                    </a:lnTo>
                    <a:lnTo>
                      <a:pt x="113" y="57"/>
                    </a:lnTo>
                    <a:lnTo>
                      <a:pt x="126" y="64"/>
                    </a:lnTo>
                    <a:lnTo>
                      <a:pt x="139" y="71"/>
                    </a:lnTo>
                    <a:lnTo>
                      <a:pt x="152" y="79"/>
                    </a:lnTo>
                    <a:lnTo>
                      <a:pt x="165" y="88"/>
                    </a:lnTo>
                    <a:lnTo>
                      <a:pt x="176" y="96"/>
                    </a:lnTo>
                    <a:lnTo>
                      <a:pt x="188" y="106"/>
                    </a:lnTo>
                    <a:lnTo>
                      <a:pt x="200" y="1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grpSp>
        <p:sp>
          <p:nvSpPr>
            <p:cNvPr id="85" name="Line 556">
              <a:extLst>
                <a:ext uri="{FF2B5EF4-FFF2-40B4-BE49-F238E27FC236}">
                  <a16:creationId xmlns:a16="http://schemas.microsoft.com/office/drawing/2014/main" id="{F1B1CF1C-1E99-4474-84AB-C139693BB36A}"/>
                </a:ext>
              </a:extLst>
            </p:cNvPr>
            <p:cNvSpPr>
              <a:spLocks noChangeShapeType="1"/>
            </p:cNvSpPr>
            <p:nvPr/>
          </p:nvSpPr>
          <p:spPr bwMode="auto">
            <a:xfrm>
              <a:off x="4097" y="3373"/>
              <a:ext cx="317" cy="17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86" name="Line 557">
              <a:extLst>
                <a:ext uri="{FF2B5EF4-FFF2-40B4-BE49-F238E27FC236}">
                  <a16:creationId xmlns:a16="http://schemas.microsoft.com/office/drawing/2014/main" id="{46AEBC02-7FC5-481D-ACBE-1F4BC72DB4D0}"/>
                </a:ext>
              </a:extLst>
            </p:cNvPr>
            <p:cNvSpPr>
              <a:spLocks noChangeShapeType="1"/>
            </p:cNvSpPr>
            <p:nvPr/>
          </p:nvSpPr>
          <p:spPr bwMode="auto">
            <a:xfrm>
              <a:off x="3750" y="3332"/>
              <a:ext cx="5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grpSp>
          <p:nvGrpSpPr>
            <p:cNvPr id="87" name="Group 558">
              <a:extLst>
                <a:ext uri="{FF2B5EF4-FFF2-40B4-BE49-F238E27FC236}">
                  <a16:creationId xmlns:a16="http://schemas.microsoft.com/office/drawing/2014/main" id="{B62086DD-8908-4EDA-B179-9BBB93CAC3EE}"/>
                </a:ext>
              </a:extLst>
            </p:cNvPr>
            <p:cNvGrpSpPr>
              <a:grpSpLocks/>
            </p:cNvGrpSpPr>
            <p:nvPr/>
          </p:nvGrpSpPr>
          <p:grpSpPr bwMode="auto">
            <a:xfrm>
              <a:off x="4995" y="3370"/>
              <a:ext cx="131" cy="258"/>
              <a:chOff x="4180" y="783"/>
              <a:chExt cx="150" cy="307"/>
            </a:xfrm>
          </p:grpSpPr>
          <p:sp>
            <p:nvSpPr>
              <p:cNvPr id="104" name="AutoShape 559">
                <a:extLst>
                  <a:ext uri="{FF2B5EF4-FFF2-40B4-BE49-F238E27FC236}">
                    <a16:creationId xmlns:a16="http://schemas.microsoft.com/office/drawing/2014/main" id="{A118E6EA-3534-4A85-8FEE-0AAE7500D8E3}"/>
                  </a:ext>
                </a:extLst>
              </p:cNvPr>
              <p:cNvSpPr>
                <a:spLocks noChangeArrowheads="1"/>
              </p:cNvSpPr>
              <p:nvPr/>
            </p:nvSpPr>
            <p:spPr bwMode="auto">
              <a:xfrm>
                <a:off x="4180" y="1019"/>
                <a:ext cx="150" cy="71"/>
              </a:xfrm>
              <a:prstGeom prst="parallelogram">
                <a:avLst>
                  <a:gd name="adj" fmla="val 81387"/>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sp>
            <p:nvSpPr>
              <p:cNvPr id="105" name="Rectangle 560">
                <a:extLst>
                  <a:ext uri="{FF2B5EF4-FFF2-40B4-BE49-F238E27FC236}">
                    <a16:creationId xmlns:a16="http://schemas.microsoft.com/office/drawing/2014/main" id="{D5E90E70-C7D2-4AC3-BF67-0B1366048387}"/>
                  </a:ext>
                </a:extLst>
              </p:cNvPr>
              <p:cNvSpPr>
                <a:spLocks noChangeArrowheads="1"/>
              </p:cNvSpPr>
              <p:nvPr/>
            </p:nvSpPr>
            <p:spPr bwMode="auto">
              <a:xfrm>
                <a:off x="4256" y="785"/>
                <a:ext cx="71" cy="236"/>
              </a:xfrm>
              <a:prstGeom prst="rect">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sp>
            <p:nvSpPr>
              <p:cNvPr id="106" name="Rectangle 561">
                <a:extLst>
                  <a:ext uri="{FF2B5EF4-FFF2-40B4-BE49-F238E27FC236}">
                    <a16:creationId xmlns:a16="http://schemas.microsoft.com/office/drawing/2014/main" id="{F30E8C8E-09BF-41E9-A979-EB476ACA7211}"/>
                  </a:ext>
                </a:extLst>
              </p:cNvPr>
              <p:cNvSpPr>
                <a:spLocks noChangeArrowheads="1"/>
              </p:cNvSpPr>
              <p:nvPr/>
            </p:nvSpPr>
            <p:spPr bwMode="auto">
              <a:xfrm>
                <a:off x="4181" y="852"/>
                <a:ext cx="95" cy="236"/>
              </a:xfrm>
              <a:prstGeom prst="rect">
                <a:avLst/>
              </a:prstGeom>
              <a:solidFill>
                <a:srgbClr val="33CCCC"/>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sp>
            <p:nvSpPr>
              <p:cNvPr id="107" name="AutoShape 562">
                <a:extLst>
                  <a:ext uri="{FF2B5EF4-FFF2-40B4-BE49-F238E27FC236}">
                    <a16:creationId xmlns:a16="http://schemas.microsoft.com/office/drawing/2014/main" id="{E9452A1E-96AB-4C0E-823B-8633119225F4}"/>
                  </a:ext>
                </a:extLst>
              </p:cNvPr>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sp>
            <p:nvSpPr>
              <p:cNvPr id="108" name="Line 563">
                <a:extLst>
                  <a:ext uri="{FF2B5EF4-FFF2-40B4-BE49-F238E27FC236}">
                    <a16:creationId xmlns:a16="http://schemas.microsoft.com/office/drawing/2014/main" id="{4DEED4F4-A535-4683-947A-EC2843691D8E}"/>
                  </a:ext>
                </a:extLst>
              </p:cNvPr>
              <p:cNvSpPr>
                <a:spLocks noChangeShapeType="1"/>
              </p:cNvSpPr>
              <p:nvPr/>
            </p:nvSpPr>
            <p:spPr bwMode="auto">
              <a:xfrm>
                <a:off x="4330" y="788"/>
                <a:ext cx="0" cy="23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109" name="Line 564">
                <a:extLst>
                  <a:ext uri="{FF2B5EF4-FFF2-40B4-BE49-F238E27FC236}">
                    <a16:creationId xmlns:a16="http://schemas.microsoft.com/office/drawing/2014/main" id="{C6A87194-9FCF-455F-B5F6-F02F68EBD110}"/>
                  </a:ext>
                </a:extLst>
              </p:cNvPr>
              <p:cNvSpPr>
                <a:spLocks noChangeShapeType="1"/>
              </p:cNvSpPr>
              <p:nvPr/>
            </p:nvSpPr>
            <p:spPr bwMode="auto">
              <a:xfrm flipH="1">
                <a:off x="4276" y="1019"/>
                <a:ext cx="54" cy="6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110" name="Rectangle 565">
                <a:extLst>
                  <a:ext uri="{FF2B5EF4-FFF2-40B4-BE49-F238E27FC236}">
                    <a16:creationId xmlns:a16="http://schemas.microsoft.com/office/drawing/2014/main" id="{B3D0E336-5674-4CC9-AA8F-273B6E10C623}"/>
                  </a:ext>
                </a:extLst>
              </p:cNvPr>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sp>
            <p:nvSpPr>
              <p:cNvPr id="111" name="Rectangle 566">
                <a:extLst>
                  <a:ext uri="{FF2B5EF4-FFF2-40B4-BE49-F238E27FC236}">
                    <a16:creationId xmlns:a16="http://schemas.microsoft.com/office/drawing/2014/main" id="{5BFB0126-E52D-4929-BA7B-831D4C9C6D6B}"/>
                  </a:ext>
                </a:extLst>
              </p:cNvPr>
              <p:cNvSpPr>
                <a:spLocks noChangeArrowheads="1"/>
              </p:cNvSpPr>
              <p:nvPr/>
            </p:nvSpPr>
            <p:spPr bwMode="auto">
              <a:xfrm>
                <a:off x="4202" y="923"/>
                <a:ext cx="48" cy="4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grpSp>
        <p:sp>
          <p:nvSpPr>
            <p:cNvPr id="88" name="Line 567">
              <a:extLst>
                <a:ext uri="{FF2B5EF4-FFF2-40B4-BE49-F238E27FC236}">
                  <a16:creationId xmlns:a16="http://schemas.microsoft.com/office/drawing/2014/main" id="{199A3478-6373-4BF8-8810-6DBA960CCBE5}"/>
                </a:ext>
              </a:extLst>
            </p:cNvPr>
            <p:cNvSpPr>
              <a:spLocks noChangeShapeType="1"/>
            </p:cNvSpPr>
            <p:nvPr/>
          </p:nvSpPr>
          <p:spPr bwMode="auto">
            <a:xfrm flipH="1">
              <a:off x="3806" y="2401"/>
              <a:ext cx="2"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89" name="Line 568">
              <a:extLst>
                <a:ext uri="{FF2B5EF4-FFF2-40B4-BE49-F238E27FC236}">
                  <a16:creationId xmlns:a16="http://schemas.microsoft.com/office/drawing/2014/main" id="{1DFF6CCA-1E4D-4BD9-8160-DAB5707F52DD}"/>
                </a:ext>
              </a:extLst>
            </p:cNvPr>
            <p:cNvSpPr>
              <a:spLocks noChangeShapeType="1"/>
            </p:cNvSpPr>
            <p:nvPr/>
          </p:nvSpPr>
          <p:spPr bwMode="auto">
            <a:xfrm flipV="1">
              <a:off x="4623" y="1760"/>
              <a:ext cx="78" cy="5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90" name="Line 569">
              <a:extLst>
                <a:ext uri="{FF2B5EF4-FFF2-40B4-BE49-F238E27FC236}">
                  <a16:creationId xmlns:a16="http://schemas.microsoft.com/office/drawing/2014/main" id="{C518DF26-7861-4A3A-8F85-835D824AB135}"/>
                </a:ext>
              </a:extLst>
            </p:cNvPr>
            <p:cNvSpPr>
              <a:spLocks noChangeShapeType="1"/>
            </p:cNvSpPr>
            <p:nvPr/>
          </p:nvSpPr>
          <p:spPr bwMode="auto">
            <a:xfrm>
              <a:off x="4514" y="1869"/>
              <a:ext cx="0" cy="5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91" name="Line 570">
              <a:extLst>
                <a:ext uri="{FF2B5EF4-FFF2-40B4-BE49-F238E27FC236}">
                  <a16:creationId xmlns:a16="http://schemas.microsoft.com/office/drawing/2014/main" id="{584026AE-A67E-4730-A3FD-BD827E879FD2}"/>
                </a:ext>
              </a:extLst>
            </p:cNvPr>
            <p:cNvSpPr>
              <a:spLocks noChangeShapeType="1"/>
            </p:cNvSpPr>
            <p:nvPr/>
          </p:nvSpPr>
          <p:spPr bwMode="auto">
            <a:xfrm flipV="1">
              <a:off x="4630" y="1804"/>
              <a:ext cx="166" cy="18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92" name="Line 571">
              <a:extLst>
                <a:ext uri="{FF2B5EF4-FFF2-40B4-BE49-F238E27FC236}">
                  <a16:creationId xmlns:a16="http://schemas.microsoft.com/office/drawing/2014/main" id="{7288F391-74FA-491D-A6F6-469B475531F7}"/>
                </a:ext>
              </a:extLst>
            </p:cNvPr>
            <p:cNvSpPr>
              <a:spLocks noChangeShapeType="1"/>
            </p:cNvSpPr>
            <p:nvPr/>
          </p:nvSpPr>
          <p:spPr bwMode="auto">
            <a:xfrm>
              <a:off x="4852" y="1803"/>
              <a:ext cx="0" cy="12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93" name="Line 572">
              <a:extLst>
                <a:ext uri="{FF2B5EF4-FFF2-40B4-BE49-F238E27FC236}">
                  <a16:creationId xmlns:a16="http://schemas.microsoft.com/office/drawing/2014/main" id="{B928DB89-6F6C-434B-A552-001AD7121C2F}"/>
                </a:ext>
              </a:extLst>
            </p:cNvPr>
            <p:cNvSpPr>
              <a:spLocks noChangeShapeType="1"/>
            </p:cNvSpPr>
            <p:nvPr/>
          </p:nvSpPr>
          <p:spPr bwMode="auto">
            <a:xfrm>
              <a:off x="4634" y="1996"/>
              <a:ext cx="11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94" name="Line 573">
              <a:extLst>
                <a:ext uri="{FF2B5EF4-FFF2-40B4-BE49-F238E27FC236}">
                  <a16:creationId xmlns:a16="http://schemas.microsoft.com/office/drawing/2014/main" id="{6EE388F9-FA5F-4B28-A9BF-965D20C17412}"/>
                </a:ext>
              </a:extLst>
            </p:cNvPr>
            <p:cNvSpPr>
              <a:spLocks noChangeShapeType="1"/>
            </p:cNvSpPr>
            <p:nvPr/>
          </p:nvSpPr>
          <p:spPr bwMode="auto">
            <a:xfrm flipV="1">
              <a:off x="3560" y="2542"/>
              <a:ext cx="106" cy="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95" name="Line 574">
              <a:extLst>
                <a:ext uri="{FF2B5EF4-FFF2-40B4-BE49-F238E27FC236}">
                  <a16:creationId xmlns:a16="http://schemas.microsoft.com/office/drawing/2014/main" id="{4F0F4C70-F859-437A-8BE7-F4AEA3BA23BF}"/>
                </a:ext>
              </a:extLst>
            </p:cNvPr>
            <p:cNvSpPr>
              <a:spLocks noChangeShapeType="1"/>
            </p:cNvSpPr>
            <p:nvPr/>
          </p:nvSpPr>
          <p:spPr bwMode="auto">
            <a:xfrm flipV="1">
              <a:off x="4895" y="1614"/>
              <a:ext cx="150" cy="10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96" name="Line 575">
              <a:extLst>
                <a:ext uri="{FF2B5EF4-FFF2-40B4-BE49-F238E27FC236}">
                  <a16:creationId xmlns:a16="http://schemas.microsoft.com/office/drawing/2014/main" id="{0C0CC20C-DDFA-464B-AD7A-AD997D49C3DE}"/>
                </a:ext>
              </a:extLst>
            </p:cNvPr>
            <p:cNvSpPr>
              <a:spLocks noChangeShapeType="1"/>
            </p:cNvSpPr>
            <p:nvPr/>
          </p:nvSpPr>
          <p:spPr bwMode="auto">
            <a:xfrm>
              <a:off x="4983" y="1990"/>
              <a:ext cx="11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97" name="Line 576">
              <a:extLst>
                <a:ext uri="{FF2B5EF4-FFF2-40B4-BE49-F238E27FC236}">
                  <a16:creationId xmlns:a16="http://schemas.microsoft.com/office/drawing/2014/main" id="{E04A47DB-ED39-48DC-858C-FDC8A0051EDA}"/>
                </a:ext>
              </a:extLst>
            </p:cNvPr>
            <p:cNvSpPr>
              <a:spLocks noChangeShapeType="1"/>
            </p:cNvSpPr>
            <p:nvPr/>
          </p:nvSpPr>
          <p:spPr bwMode="auto">
            <a:xfrm flipH="1">
              <a:off x="4445" y="2038"/>
              <a:ext cx="62" cy="4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98" name="Line 577">
              <a:extLst>
                <a:ext uri="{FF2B5EF4-FFF2-40B4-BE49-F238E27FC236}">
                  <a16:creationId xmlns:a16="http://schemas.microsoft.com/office/drawing/2014/main" id="{3797BE53-742F-4173-BCD5-A78C842365FA}"/>
                </a:ext>
              </a:extLst>
            </p:cNvPr>
            <p:cNvSpPr>
              <a:spLocks noChangeShapeType="1"/>
            </p:cNvSpPr>
            <p:nvPr/>
          </p:nvSpPr>
          <p:spPr bwMode="auto">
            <a:xfrm flipH="1">
              <a:off x="4817" y="2038"/>
              <a:ext cx="70" cy="45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99" name="Text Box 578">
              <a:extLst>
                <a:ext uri="{FF2B5EF4-FFF2-40B4-BE49-F238E27FC236}">
                  <a16:creationId xmlns:a16="http://schemas.microsoft.com/office/drawing/2014/main" id="{7181DB1D-E10D-4C8D-883D-A3F101FF9336}"/>
                </a:ext>
              </a:extLst>
            </p:cNvPr>
            <p:cNvSpPr txBox="1">
              <a:spLocks noChangeArrowheads="1"/>
            </p:cNvSpPr>
            <p:nvPr/>
          </p:nvSpPr>
          <p:spPr bwMode="auto">
            <a:xfrm>
              <a:off x="3204" y="1880"/>
              <a:ext cx="886"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r>
                <a:rPr lang="en-US" altLang="zh-CN" sz="1800" dirty="0">
                  <a:latin typeface="+mn-lt"/>
                  <a:ea typeface="宋体" panose="02010600030101010101" pitchFamily="2" charset="-122"/>
                </a:rPr>
                <a:t>Home network</a:t>
              </a:r>
            </a:p>
          </p:txBody>
        </p:sp>
        <p:sp>
          <p:nvSpPr>
            <p:cNvPr id="100" name="Text Box 579">
              <a:extLst>
                <a:ext uri="{FF2B5EF4-FFF2-40B4-BE49-F238E27FC236}">
                  <a16:creationId xmlns:a16="http://schemas.microsoft.com/office/drawing/2014/main" id="{6ED6B2B8-BAB7-4099-8D77-280294D93E33}"/>
                </a:ext>
              </a:extLst>
            </p:cNvPr>
            <p:cNvSpPr txBox="1">
              <a:spLocks noChangeArrowheads="1"/>
            </p:cNvSpPr>
            <p:nvPr/>
          </p:nvSpPr>
          <p:spPr bwMode="auto">
            <a:xfrm>
              <a:off x="2993" y="2780"/>
              <a:ext cx="1173"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r>
                <a:rPr lang="en-US" altLang="zh-CN" sz="1800" dirty="0">
                  <a:latin typeface="+mn-lt"/>
                  <a:ea typeface="宋体" panose="02010600030101010101" pitchFamily="2" charset="-122"/>
                </a:rPr>
                <a:t>Institutional network</a:t>
              </a:r>
            </a:p>
          </p:txBody>
        </p:sp>
        <p:sp>
          <p:nvSpPr>
            <p:cNvPr id="101" name="Text Box 580">
              <a:extLst>
                <a:ext uri="{FF2B5EF4-FFF2-40B4-BE49-F238E27FC236}">
                  <a16:creationId xmlns:a16="http://schemas.microsoft.com/office/drawing/2014/main" id="{AADD9C84-0A66-4EBB-AED3-424E99B39830}"/>
                </a:ext>
              </a:extLst>
            </p:cNvPr>
            <p:cNvSpPr txBox="1">
              <a:spLocks noChangeArrowheads="1"/>
            </p:cNvSpPr>
            <p:nvPr/>
          </p:nvSpPr>
          <p:spPr bwMode="auto">
            <a:xfrm>
              <a:off x="3456" y="1028"/>
              <a:ext cx="919"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r>
                <a:rPr lang="en-US" altLang="zh-CN" sz="1800">
                  <a:latin typeface="+mn-lt"/>
                  <a:ea typeface="宋体" panose="02010600030101010101" pitchFamily="2" charset="-122"/>
                </a:rPr>
                <a:t>Mobile network</a:t>
              </a:r>
            </a:p>
          </p:txBody>
        </p:sp>
        <p:sp>
          <p:nvSpPr>
            <p:cNvPr id="102" name="Text Box 581">
              <a:extLst>
                <a:ext uri="{FF2B5EF4-FFF2-40B4-BE49-F238E27FC236}">
                  <a16:creationId xmlns:a16="http://schemas.microsoft.com/office/drawing/2014/main" id="{F9A1B684-0C9D-4D58-8AF0-598EF03DBCB1}"/>
                </a:ext>
              </a:extLst>
            </p:cNvPr>
            <p:cNvSpPr txBox="1">
              <a:spLocks noChangeArrowheads="1"/>
            </p:cNvSpPr>
            <p:nvPr/>
          </p:nvSpPr>
          <p:spPr bwMode="auto">
            <a:xfrm>
              <a:off x="4369" y="1368"/>
              <a:ext cx="688"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r>
                <a:rPr lang="en-US" altLang="zh-CN" sz="1800">
                  <a:latin typeface="+mn-lt"/>
                  <a:ea typeface="宋体" panose="02010600030101010101" pitchFamily="2" charset="-122"/>
                </a:rPr>
                <a:t>Global ISP</a:t>
              </a:r>
            </a:p>
          </p:txBody>
        </p:sp>
        <p:sp>
          <p:nvSpPr>
            <p:cNvPr id="103" name="Text Box 582">
              <a:extLst>
                <a:ext uri="{FF2B5EF4-FFF2-40B4-BE49-F238E27FC236}">
                  <a16:creationId xmlns:a16="http://schemas.microsoft.com/office/drawing/2014/main" id="{337954BB-F331-409A-883E-0144BB22544C}"/>
                </a:ext>
              </a:extLst>
            </p:cNvPr>
            <p:cNvSpPr txBox="1">
              <a:spLocks noChangeArrowheads="1"/>
            </p:cNvSpPr>
            <p:nvPr/>
          </p:nvSpPr>
          <p:spPr bwMode="auto">
            <a:xfrm>
              <a:off x="4851" y="2210"/>
              <a:ext cx="814"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r>
                <a:rPr lang="en-US" altLang="zh-CN" sz="1800" dirty="0">
                  <a:latin typeface="+mn-lt"/>
                  <a:ea typeface="宋体" panose="02010600030101010101" pitchFamily="2" charset="-122"/>
                </a:rPr>
                <a:t>Regional ISP</a:t>
              </a:r>
            </a:p>
          </p:txBody>
        </p:sp>
      </p:grpSp>
      <p:cxnSp>
        <p:nvCxnSpPr>
          <p:cNvPr id="354" name="直接箭头连接符 353">
            <a:extLst>
              <a:ext uri="{FF2B5EF4-FFF2-40B4-BE49-F238E27FC236}">
                <a16:creationId xmlns:a16="http://schemas.microsoft.com/office/drawing/2014/main" id="{5F365AF2-DF99-46A7-AD0B-9C54E7782654}"/>
              </a:ext>
            </a:extLst>
          </p:cNvPr>
          <p:cNvCxnSpPr>
            <a:cxnSpLocks/>
            <a:stCxn id="318" idx="3"/>
          </p:cNvCxnSpPr>
          <p:nvPr/>
        </p:nvCxnSpPr>
        <p:spPr bwMode="auto">
          <a:xfrm flipH="1">
            <a:off x="2666669" y="3873381"/>
            <a:ext cx="1875764" cy="1095491"/>
          </a:xfrm>
          <a:prstGeom prst="straightConnector1">
            <a:avLst/>
          </a:prstGeom>
          <a:solidFill>
            <a:schemeClr val="accent1"/>
          </a:solidFill>
          <a:ln w="57150" cap="flat" cmpd="sng" algn="ctr">
            <a:solidFill>
              <a:schemeClr val="accent3"/>
            </a:solidFill>
            <a:prstDash val="sysDot"/>
            <a:round/>
            <a:headEnd type="none" w="med" len="med"/>
            <a:tailEnd type="stealth" w="lg" len="lg"/>
          </a:ln>
          <a:effectLst/>
        </p:spPr>
      </p:cxnSp>
      <p:cxnSp>
        <p:nvCxnSpPr>
          <p:cNvPr id="355" name="直接箭头连接符 354">
            <a:extLst>
              <a:ext uri="{FF2B5EF4-FFF2-40B4-BE49-F238E27FC236}">
                <a16:creationId xmlns:a16="http://schemas.microsoft.com/office/drawing/2014/main" id="{7B87999A-2A94-4953-AF0C-5460EA9A113E}"/>
              </a:ext>
            </a:extLst>
          </p:cNvPr>
          <p:cNvCxnSpPr>
            <a:cxnSpLocks/>
            <a:stCxn id="109" idx="0"/>
          </p:cNvCxnSpPr>
          <p:nvPr/>
        </p:nvCxnSpPr>
        <p:spPr bwMode="auto">
          <a:xfrm flipV="1">
            <a:off x="7388285" y="4801068"/>
            <a:ext cx="2145510" cy="1461088"/>
          </a:xfrm>
          <a:prstGeom prst="straightConnector1">
            <a:avLst/>
          </a:prstGeom>
          <a:solidFill>
            <a:schemeClr val="accent1"/>
          </a:solidFill>
          <a:ln w="57150" cap="flat" cmpd="sng" algn="ctr">
            <a:solidFill>
              <a:schemeClr val="accent3"/>
            </a:solidFill>
            <a:prstDash val="sysDot"/>
            <a:round/>
            <a:headEnd type="none" w="med" len="med"/>
            <a:tailEnd type="stealth" w="lg" len="lg"/>
          </a:ln>
          <a:effectLst/>
        </p:spPr>
      </p:cxnSp>
      <p:sp>
        <p:nvSpPr>
          <p:cNvPr id="29" name="Line 16">
            <a:extLst>
              <a:ext uri="{FF2B5EF4-FFF2-40B4-BE49-F238E27FC236}">
                <a16:creationId xmlns:a16="http://schemas.microsoft.com/office/drawing/2014/main" id="{2697B176-B3E6-4BD1-A230-FFF25E2F09A4}"/>
              </a:ext>
            </a:extLst>
          </p:cNvPr>
          <p:cNvSpPr>
            <a:spLocks noChangeShapeType="1"/>
          </p:cNvSpPr>
          <p:nvPr/>
        </p:nvSpPr>
        <p:spPr bwMode="auto">
          <a:xfrm>
            <a:off x="4270437" y="1788600"/>
            <a:ext cx="3732208" cy="303674"/>
          </a:xfrm>
          <a:prstGeom prst="line">
            <a:avLst/>
          </a:prstGeom>
          <a:noFill/>
          <a:ln w="57150">
            <a:solidFill>
              <a:schemeClr val="tx1"/>
            </a:solidFill>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sz="1800" dirty="0">
              <a:latin typeface="+mn-lt"/>
            </a:endParaRPr>
          </a:p>
        </p:txBody>
      </p:sp>
      <p:cxnSp>
        <p:nvCxnSpPr>
          <p:cNvPr id="23" name="直接箭头连接符 22">
            <a:extLst>
              <a:ext uri="{FF2B5EF4-FFF2-40B4-BE49-F238E27FC236}">
                <a16:creationId xmlns:a16="http://schemas.microsoft.com/office/drawing/2014/main" id="{274A61F3-9009-4CF2-9555-FC0BA54F3A46}"/>
              </a:ext>
            </a:extLst>
          </p:cNvPr>
          <p:cNvCxnSpPr>
            <a:cxnSpLocks/>
          </p:cNvCxnSpPr>
          <p:nvPr/>
        </p:nvCxnSpPr>
        <p:spPr bwMode="auto">
          <a:xfrm>
            <a:off x="4270437" y="1285796"/>
            <a:ext cx="0" cy="1510745"/>
          </a:xfrm>
          <a:prstGeom prst="straightConnector1">
            <a:avLst/>
          </a:prstGeom>
          <a:ln w="79375">
            <a:solidFill>
              <a:schemeClr val="accent5"/>
            </a:solidFill>
            <a:prstDash val="sysDash"/>
            <a:headEnd type="none" w="med" len="med"/>
            <a:tailEnd type="stealth" w="lg" len="lg"/>
          </a:ln>
        </p:spPr>
        <p:style>
          <a:lnRef idx="1">
            <a:schemeClr val="dk1"/>
          </a:lnRef>
          <a:fillRef idx="0">
            <a:schemeClr val="dk1"/>
          </a:fillRef>
          <a:effectRef idx="0">
            <a:schemeClr val="dk1"/>
          </a:effectRef>
          <a:fontRef idx="minor">
            <a:schemeClr val="tx1"/>
          </a:fontRef>
        </p:style>
      </p:cxnSp>
      <p:cxnSp>
        <p:nvCxnSpPr>
          <p:cNvPr id="24" name="直接箭头连接符 23">
            <a:extLst>
              <a:ext uri="{FF2B5EF4-FFF2-40B4-BE49-F238E27FC236}">
                <a16:creationId xmlns:a16="http://schemas.microsoft.com/office/drawing/2014/main" id="{9DDB4A16-C020-42BF-878C-14D95672340F}"/>
              </a:ext>
            </a:extLst>
          </p:cNvPr>
          <p:cNvCxnSpPr>
            <a:cxnSpLocks/>
          </p:cNvCxnSpPr>
          <p:nvPr/>
        </p:nvCxnSpPr>
        <p:spPr bwMode="auto">
          <a:xfrm>
            <a:off x="7989632" y="1285796"/>
            <a:ext cx="0" cy="1373585"/>
          </a:xfrm>
          <a:prstGeom prst="straightConnector1">
            <a:avLst/>
          </a:prstGeom>
          <a:ln w="79375">
            <a:solidFill>
              <a:schemeClr val="accent5"/>
            </a:solidFill>
            <a:prstDash val="sysDash"/>
            <a:headEnd type="none" w="med" len="med"/>
            <a:tailEnd type="stealth" w="lg" len="lg"/>
          </a:ln>
        </p:spPr>
        <p:style>
          <a:lnRef idx="1">
            <a:schemeClr val="dk1"/>
          </a:lnRef>
          <a:fillRef idx="0">
            <a:schemeClr val="dk1"/>
          </a:fillRef>
          <a:effectRef idx="0">
            <a:schemeClr val="dk1"/>
          </a:effectRef>
          <a:fontRef idx="minor">
            <a:schemeClr val="tx1"/>
          </a:fontRef>
        </p:style>
      </p:cxnSp>
      <p:pic>
        <p:nvPicPr>
          <p:cNvPr id="307216" name="Picture 16" descr="http://telescript.denayer.wenk.be/~hcr/cn/idoceo/images/ip_header.gif">
            <a:extLst>
              <a:ext uri="{FF2B5EF4-FFF2-40B4-BE49-F238E27FC236}">
                <a16:creationId xmlns:a16="http://schemas.microsoft.com/office/drawing/2014/main" id="{16AFB833-AA0D-4FD3-869B-22A650F2F015}"/>
              </a:ext>
            </a:extLst>
          </p:cNvPr>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1704000" y="1264394"/>
            <a:ext cx="2339248" cy="1352086"/>
          </a:xfrm>
          <a:prstGeom prst="rect">
            <a:avLst/>
          </a:prstGeom>
          <a:noFill/>
          <a:extLst>
            <a:ext uri="{909E8E84-426E-40DD-AFC4-6F175D3DCCD1}">
              <a14:hiddenFill xmlns:a14="http://schemas.microsoft.com/office/drawing/2010/main">
                <a:solidFill>
                  <a:srgbClr val="FFFFFF"/>
                </a:solidFill>
              </a14:hiddenFill>
            </a:ext>
          </a:extLst>
        </p:spPr>
      </p:pic>
      <p:pic>
        <p:nvPicPr>
          <p:cNvPr id="361" name="Picture 16" descr="http://telescript.denayer.wenk.be/~hcr/cn/idoceo/images/ip_header.gif">
            <a:extLst>
              <a:ext uri="{FF2B5EF4-FFF2-40B4-BE49-F238E27FC236}">
                <a16:creationId xmlns:a16="http://schemas.microsoft.com/office/drawing/2014/main" id="{36EDE964-DCFC-409E-8E7B-B819B15A364B}"/>
              </a:ext>
            </a:extLst>
          </p:cNvPr>
          <p:cNvPicPr>
            <a:picLocks noChangeAspect="1" noChangeArrowheads="1"/>
          </p:cNvPicPr>
          <p:nvPr/>
        </p:nvPicPr>
        <p:blipFill>
          <a:blip r:embed="rId28">
            <a:extLst>
              <a:ext uri="{BEBA8EAE-BF5A-486C-A8C5-ECC9F3942E4B}">
                <a14:imgProps xmlns:a14="http://schemas.microsoft.com/office/drawing/2010/main">
                  <a14:imgLayer r:embed="rId29">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8258675" y="1221686"/>
            <a:ext cx="2339248" cy="13520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5304166"/>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What network-layer security services?</a:t>
            </a:r>
            <a:endParaRPr lang="zh-CN" altLang="en-US" dirty="0"/>
          </a:p>
        </p:txBody>
      </p:sp>
      <p:sp>
        <p:nvSpPr>
          <p:cNvPr id="4" name="灯片编号占位符 3"/>
          <p:cNvSpPr>
            <a:spLocks noGrp="1"/>
          </p:cNvSpPr>
          <p:nvPr>
            <p:ph type="sldNum" sz="quarter" idx="12"/>
          </p:nvPr>
        </p:nvSpPr>
        <p:spPr/>
        <p:txBody>
          <a:bodyPr/>
          <a:lstStyle/>
          <a:p>
            <a:pPr>
              <a:defRPr/>
            </a:pPr>
            <a:fld id="{DEDE5757-5941-4466-94C9-99ED3E191645}" type="slidenum">
              <a:rPr lang="en-US" altLang="zh-CN" smtClean="0"/>
              <a:pPr>
                <a:defRPr/>
              </a:pPr>
              <a:t>157</a:t>
            </a:fld>
            <a:endParaRPr lang="en-US" altLang="zh-CN" dirty="0"/>
          </a:p>
        </p:txBody>
      </p:sp>
      <p:grpSp>
        <p:nvGrpSpPr>
          <p:cNvPr id="6" name="Group 262"/>
          <p:cNvGrpSpPr>
            <a:grpSpLocks/>
          </p:cNvGrpSpPr>
          <p:nvPr/>
        </p:nvGrpSpPr>
        <p:grpSpPr bwMode="auto">
          <a:xfrm>
            <a:off x="2057401" y="1598613"/>
            <a:ext cx="4268788" cy="4548188"/>
            <a:chOff x="2993" y="1028"/>
            <a:chExt cx="2689" cy="2865"/>
          </a:xfrm>
        </p:grpSpPr>
        <p:sp>
          <p:nvSpPr>
            <p:cNvPr id="7" name="Freeform 263"/>
            <p:cNvSpPr>
              <a:spLocks/>
            </p:cNvSpPr>
            <p:nvPr/>
          </p:nvSpPr>
          <p:spPr bwMode="auto">
            <a:xfrm>
              <a:off x="4261" y="2412"/>
              <a:ext cx="828" cy="425"/>
            </a:xfrm>
            <a:custGeom>
              <a:avLst/>
              <a:gdLst>
                <a:gd name="T0" fmla="*/ 382 w 828"/>
                <a:gd name="T1" fmla="*/ 30 h 425"/>
                <a:gd name="T2" fmla="*/ 370 w 828"/>
                <a:gd name="T3" fmla="*/ 30 h 425"/>
                <a:gd name="T4" fmla="*/ 126 w 828"/>
                <a:gd name="T5" fmla="*/ 32 h 425"/>
                <a:gd name="T6" fmla="*/ 6 w 828"/>
                <a:gd name="T7" fmla="*/ 126 h 425"/>
                <a:gd name="T8" fmla="*/ 92 w 828"/>
                <a:gd name="T9" fmla="*/ 274 h 425"/>
                <a:gd name="T10" fmla="*/ 292 w 828"/>
                <a:gd name="T11" fmla="*/ 384 h 425"/>
                <a:gd name="T12" fmla="*/ 540 w 828"/>
                <a:gd name="T13" fmla="*/ 416 h 425"/>
                <a:gd name="T14" fmla="*/ 698 w 828"/>
                <a:gd name="T15" fmla="*/ 330 h 425"/>
                <a:gd name="T16" fmla="*/ 776 w 828"/>
                <a:gd name="T17" fmla="*/ 170 h 425"/>
                <a:gd name="T18" fmla="*/ 792 w 828"/>
                <a:gd name="T19" fmla="*/ 22 h 425"/>
                <a:gd name="T20" fmla="*/ 560 w 828"/>
                <a:gd name="T21" fmla="*/ 38 h 425"/>
                <a:gd name="T22" fmla="*/ 382 w 828"/>
                <a:gd name="T23" fmla="*/ 30 h 4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28"/>
                <a:gd name="T37" fmla="*/ 0 h 425"/>
                <a:gd name="T38" fmla="*/ 828 w 828"/>
                <a:gd name="T39" fmla="*/ 425 h 42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28" h="425">
                  <a:moveTo>
                    <a:pt x="382" y="30"/>
                  </a:moveTo>
                  <a:cubicBezTo>
                    <a:pt x="350" y="29"/>
                    <a:pt x="413" y="30"/>
                    <a:pt x="370" y="30"/>
                  </a:cubicBezTo>
                  <a:cubicBezTo>
                    <a:pt x="327" y="30"/>
                    <a:pt x="187" y="16"/>
                    <a:pt x="126" y="32"/>
                  </a:cubicBezTo>
                  <a:cubicBezTo>
                    <a:pt x="65" y="48"/>
                    <a:pt x="12" y="86"/>
                    <a:pt x="6" y="126"/>
                  </a:cubicBezTo>
                  <a:cubicBezTo>
                    <a:pt x="0" y="166"/>
                    <a:pt x="44" y="231"/>
                    <a:pt x="92" y="274"/>
                  </a:cubicBezTo>
                  <a:cubicBezTo>
                    <a:pt x="140" y="317"/>
                    <a:pt x="217" y="360"/>
                    <a:pt x="292" y="384"/>
                  </a:cubicBezTo>
                  <a:cubicBezTo>
                    <a:pt x="367" y="408"/>
                    <a:pt x="472" y="425"/>
                    <a:pt x="540" y="416"/>
                  </a:cubicBezTo>
                  <a:cubicBezTo>
                    <a:pt x="608" y="407"/>
                    <a:pt x="659" y="371"/>
                    <a:pt x="698" y="330"/>
                  </a:cubicBezTo>
                  <a:cubicBezTo>
                    <a:pt x="737" y="289"/>
                    <a:pt x="760" y="221"/>
                    <a:pt x="776" y="170"/>
                  </a:cubicBezTo>
                  <a:cubicBezTo>
                    <a:pt x="792" y="119"/>
                    <a:pt x="828" y="44"/>
                    <a:pt x="792" y="22"/>
                  </a:cubicBezTo>
                  <a:cubicBezTo>
                    <a:pt x="756" y="0"/>
                    <a:pt x="630" y="37"/>
                    <a:pt x="560" y="38"/>
                  </a:cubicBezTo>
                  <a:cubicBezTo>
                    <a:pt x="490" y="39"/>
                    <a:pt x="414" y="31"/>
                    <a:pt x="382" y="30"/>
                  </a:cubicBezTo>
                  <a:close/>
                </a:path>
              </a:pathLst>
            </a:custGeom>
            <a:solidFill>
              <a:srgbClr val="00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8" name="Freeform 264"/>
            <p:cNvSpPr>
              <a:spLocks/>
            </p:cNvSpPr>
            <p:nvPr/>
          </p:nvSpPr>
          <p:spPr bwMode="auto">
            <a:xfrm>
              <a:off x="4273" y="1451"/>
              <a:ext cx="1090" cy="658"/>
            </a:xfrm>
            <a:custGeom>
              <a:avLst/>
              <a:gdLst>
                <a:gd name="T0" fmla="*/ 599942130 w 765"/>
                <a:gd name="T1" fmla="*/ 17804735 h 459"/>
                <a:gd name="T2" fmla="*/ 406559188 w 765"/>
                <a:gd name="T3" fmla="*/ 125591005 h 459"/>
                <a:gd name="T4" fmla="*/ 136007685 w 765"/>
                <a:gd name="T5" fmla="*/ 180041136 h 459"/>
                <a:gd name="T6" fmla="*/ 19434385 w 765"/>
                <a:gd name="T7" fmla="*/ 607379164 h 459"/>
                <a:gd name="T8" fmla="*/ 254382400 w 765"/>
                <a:gd name="T9" fmla="*/ 801151646 h 459"/>
                <a:gd name="T10" fmla="*/ 489002591 w 765"/>
                <a:gd name="T11" fmla="*/ 769817217 h 459"/>
                <a:gd name="T12" fmla="*/ 825379772 w 765"/>
                <a:gd name="T13" fmla="*/ 801151646 h 459"/>
                <a:gd name="T14" fmla="*/ 987694603 w 765"/>
                <a:gd name="T15" fmla="*/ 783914143 h 459"/>
                <a:gd name="T16" fmla="*/ 1063160589 w 765"/>
                <a:gd name="T17" fmla="*/ 671215097 h 459"/>
                <a:gd name="T18" fmla="*/ 1061293333 w 765"/>
                <a:gd name="T19" fmla="*/ 285490141 h 459"/>
                <a:gd name="T20" fmla="*/ 936642367 w 765"/>
                <a:gd name="T21" fmla="*/ 61112791 h 459"/>
                <a:gd name="T22" fmla="*/ 599942130 w 765"/>
                <a:gd name="T23" fmla="*/ 17804735 h 4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65"/>
                <a:gd name="T37" fmla="*/ 0 h 459"/>
                <a:gd name="T38" fmla="*/ 765 w 765"/>
                <a:gd name="T39" fmla="*/ 459 h 45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65" h="459">
                  <a:moveTo>
                    <a:pt x="424" y="10"/>
                  </a:moveTo>
                  <a:cubicBezTo>
                    <a:pt x="362" y="16"/>
                    <a:pt x="343" y="55"/>
                    <a:pt x="288" y="70"/>
                  </a:cubicBezTo>
                  <a:cubicBezTo>
                    <a:pt x="233" y="85"/>
                    <a:pt x="142" y="56"/>
                    <a:pt x="96" y="100"/>
                  </a:cubicBezTo>
                  <a:cubicBezTo>
                    <a:pt x="50" y="144"/>
                    <a:pt x="0" y="279"/>
                    <a:pt x="14" y="336"/>
                  </a:cubicBezTo>
                  <a:cubicBezTo>
                    <a:pt x="28" y="393"/>
                    <a:pt x="125" y="429"/>
                    <a:pt x="180" y="444"/>
                  </a:cubicBezTo>
                  <a:cubicBezTo>
                    <a:pt x="235" y="459"/>
                    <a:pt x="279" y="426"/>
                    <a:pt x="346" y="426"/>
                  </a:cubicBezTo>
                  <a:cubicBezTo>
                    <a:pt x="413" y="426"/>
                    <a:pt x="525" y="443"/>
                    <a:pt x="584" y="444"/>
                  </a:cubicBezTo>
                  <a:cubicBezTo>
                    <a:pt x="643" y="445"/>
                    <a:pt x="670" y="446"/>
                    <a:pt x="698" y="434"/>
                  </a:cubicBezTo>
                  <a:cubicBezTo>
                    <a:pt x="726" y="422"/>
                    <a:pt x="743" y="418"/>
                    <a:pt x="752" y="372"/>
                  </a:cubicBezTo>
                  <a:cubicBezTo>
                    <a:pt x="761" y="326"/>
                    <a:pt x="765" y="214"/>
                    <a:pt x="750" y="158"/>
                  </a:cubicBezTo>
                  <a:cubicBezTo>
                    <a:pt x="735" y="102"/>
                    <a:pt x="716" y="58"/>
                    <a:pt x="662" y="34"/>
                  </a:cubicBezTo>
                  <a:cubicBezTo>
                    <a:pt x="608" y="10"/>
                    <a:pt x="505" y="0"/>
                    <a:pt x="424" y="10"/>
                  </a:cubicBezTo>
                  <a:close/>
                </a:path>
              </a:pathLst>
            </a:custGeom>
            <a:gradFill rotWithShape="1">
              <a:gsLst>
                <a:gs pos="0">
                  <a:srgbClr val="00CCFF"/>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9" name="Freeform 265"/>
            <p:cNvSpPr>
              <a:spLocks/>
            </p:cNvSpPr>
            <p:nvPr/>
          </p:nvSpPr>
          <p:spPr bwMode="auto">
            <a:xfrm>
              <a:off x="3177" y="1267"/>
              <a:ext cx="1036" cy="675"/>
            </a:xfrm>
            <a:custGeom>
              <a:avLst/>
              <a:gdLst>
                <a:gd name="T0" fmla="*/ 648 w 1036"/>
                <a:gd name="T1" fmla="*/ 11 h 675"/>
                <a:gd name="T2" fmla="*/ 390 w 1036"/>
                <a:gd name="T3" fmla="*/ 53 h 675"/>
                <a:gd name="T4" fmla="*/ 206 w 1036"/>
                <a:gd name="T5" fmla="*/ 129 h 675"/>
                <a:gd name="T6" fmla="*/ 152 w 1036"/>
                <a:gd name="T7" fmla="*/ 229 h 675"/>
                <a:gd name="T8" fmla="*/ 22 w 1036"/>
                <a:gd name="T9" fmla="*/ 297 h 675"/>
                <a:gd name="T10" fmla="*/ 18 w 1036"/>
                <a:gd name="T11" fmla="*/ 459 h 675"/>
                <a:gd name="T12" fmla="*/ 132 w 1036"/>
                <a:gd name="T13" fmla="*/ 489 h 675"/>
                <a:gd name="T14" fmla="*/ 458 w 1036"/>
                <a:gd name="T15" fmla="*/ 489 h 675"/>
                <a:gd name="T16" fmla="*/ 598 w 1036"/>
                <a:gd name="T17" fmla="*/ 555 h 675"/>
                <a:gd name="T18" fmla="*/ 752 w 1036"/>
                <a:gd name="T19" fmla="*/ 657 h 675"/>
                <a:gd name="T20" fmla="*/ 870 w 1036"/>
                <a:gd name="T21" fmla="*/ 661 h 675"/>
                <a:gd name="T22" fmla="*/ 952 w 1036"/>
                <a:gd name="T23" fmla="*/ 603 h 675"/>
                <a:gd name="T24" fmla="*/ 992 w 1036"/>
                <a:gd name="T25" fmla="*/ 445 h 675"/>
                <a:gd name="T26" fmla="*/ 1018 w 1036"/>
                <a:gd name="T27" fmla="*/ 291 h 675"/>
                <a:gd name="T28" fmla="*/ 1022 w 1036"/>
                <a:gd name="T29" fmla="*/ 107 h 675"/>
                <a:gd name="T30" fmla="*/ 934 w 1036"/>
                <a:gd name="T31" fmla="*/ 17 h 675"/>
                <a:gd name="T32" fmla="*/ 776 w 1036"/>
                <a:gd name="T33" fmla="*/ 3 h 675"/>
                <a:gd name="T34" fmla="*/ 648 w 1036"/>
                <a:gd name="T35" fmla="*/ 11 h 67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036"/>
                <a:gd name="T55" fmla="*/ 0 h 675"/>
                <a:gd name="T56" fmla="*/ 1036 w 1036"/>
                <a:gd name="T57" fmla="*/ 675 h 67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036" h="675">
                  <a:moveTo>
                    <a:pt x="648" y="11"/>
                  </a:moveTo>
                  <a:cubicBezTo>
                    <a:pt x="584" y="19"/>
                    <a:pt x="464" y="33"/>
                    <a:pt x="390" y="53"/>
                  </a:cubicBezTo>
                  <a:cubicBezTo>
                    <a:pt x="316" y="73"/>
                    <a:pt x="246" y="100"/>
                    <a:pt x="206" y="129"/>
                  </a:cubicBezTo>
                  <a:cubicBezTo>
                    <a:pt x="166" y="158"/>
                    <a:pt x="183" y="201"/>
                    <a:pt x="152" y="229"/>
                  </a:cubicBezTo>
                  <a:cubicBezTo>
                    <a:pt x="121" y="257"/>
                    <a:pt x="44" y="259"/>
                    <a:pt x="22" y="297"/>
                  </a:cubicBezTo>
                  <a:cubicBezTo>
                    <a:pt x="0" y="335"/>
                    <a:pt x="0" y="427"/>
                    <a:pt x="18" y="459"/>
                  </a:cubicBezTo>
                  <a:cubicBezTo>
                    <a:pt x="36" y="491"/>
                    <a:pt x="59" y="484"/>
                    <a:pt x="132" y="489"/>
                  </a:cubicBezTo>
                  <a:cubicBezTo>
                    <a:pt x="205" y="494"/>
                    <a:pt x="380" y="478"/>
                    <a:pt x="458" y="489"/>
                  </a:cubicBezTo>
                  <a:cubicBezTo>
                    <a:pt x="536" y="500"/>
                    <a:pt x="549" y="527"/>
                    <a:pt x="598" y="555"/>
                  </a:cubicBezTo>
                  <a:cubicBezTo>
                    <a:pt x="647" y="583"/>
                    <a:pt x="707" y="639"/>
                    <a:pt x="752" y="657"/>
                  </a:cubicBezTo>
                  <a:cubicBezTo>
                    <a:pt x="797" y="675"/>
                    <a:pt x="837" y="670"/>
                    <a:pt x="870" y="661"/>
                  </a:cubicBezTo>
                  <a:cubicBezTo>
                    <a:pt x="903" y="652"/>
                    <a:pt x="932" y="639"/>
                    <a:pt x="952" y="603"/>
                  </a:cubicBezTo>
                  <a:cubicBezTo>
                    <a:pt x="972" y="567"/>
                    <a:pt x="981" y="497"/>
                    <a:pt x="992" y="445"/>
                  </a:cubicBezTo>
                  <a:cubicBezTo>
                    <a:pt x="1003" y="393"/>
                    <a:pt x="1013" y="347"/>
                    <a:pt x="1018" y="291"/>
                  </a:cubicBezTo>
                  <a:cubicBezTo>
                    <a:pt x="1023" y="235"/>
                    <a:pt x="1036" y="153"/>
                    <a:pt x="1022" y="107"/>
                  </a:cubicBezTo>
                  <a:cubicBezTo>
                    <a:pt x="1008" y="61"/>
                    <a:pt x="975" y="34"/>
                    <a:pt x="934" y="17"/>
                  </a:cubicBezTo>
                  <a:cubicBezTo>
                    <a:pt x="893" y="0"/>
                    <a:pt x="824" y="4"/>
                    <a:pt x="776" y="3"/>
                  </a:cubicBezTo>
                  <a:cubicBezTo>
                    <a:pt x="728" y="2"/>
                    <a:pt x="712" y="3"/>
                    <a:pt x="648" y="11"/>
                  </a:cubicBezTo>
                  <a:close/>
                </a:path>
              </a:pathLst>
            </a:custGeom>
            <a:solidFill>
              <a:srgbClr val="00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grpSp>
          <p:nvGrpSpPr>
            <p:cNvPr id="10" name="Group 266"/>
            <p:cNvGrpSpPr>
              <a:grpSpLocks/>
            </p:cNvGrpSpPr>
            <p:nvPr/>
          </p:nvGrpSpPr>
          <p:grpSpPr bwMode="auto">
            <a:xfrm>
              <a:off x="3232" y="2108"/>
              <a:ext cx="919" cy="588"/>
              <a:chOff x="2889" y="1631"/>
              <a:chExt cx="980" cy="743"/>
            </a:xfrm>
          </p:grpSpPr>
          <p:sp>
            <p:nvSpPr>
              <p:cNvPr id="325" name="Rectangle 267"/>
              <p:cNvSpPr>
                <a:spLocks noChangeArrowheads="1"/>
              </p:cNvSpPr>
              <p:nvPr/>
            </p:nvSpPr>
            <p:spPr bwMode="auto">
              <a:xfrm>
                <a:off x="3046" y="1841"/>
                <a:ext cx="663" cy="533"/>
              </a:xfrm>
              <a:prstGeom prst="rect">
                <a:avLst/>
              </a:prstGeom>
              <a:solidFill>
                <a:srgbClr val="00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sp>
            <p:nvSpPr>
              <p:cNvPr id="326" name="AutoShape 268"/>
              <p:cNvSpPr>
                <a:spLocks noChangeArrowheads="1"/>
              </p:cNvSpPr>
              <p:nvPr/>
            </p:nvSpPr>
            <p:spPr bwMode="auto">
              <a:xfrm>
                <a:off x="2889" y="1631"/>
                <a:ext cx="980" cy="253"/>
              </a:xfrm>
              <a:prstGeom prst="triangle">
                <a:avLst>
                  <a:gd name="adj" fmla="val 50000"/>
                </a:avLst>
              </a:prstGeom>
              <a:solidFill>
                <a:srgbClr val="00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dirty="0">
                  <a:solidFill>
                    <a:srgbClr val="00CCFF"/>
                  </a:solidFill>
                  <a:latin typeface="+mn-lt"/>
                  <a:ea typeface="宋体" panose="02010600030101010101" pitchFamily="2" charset="-122"/>
                </a:endParaRPr>
              </a:p>
            </p:txBody>
          </p:sp>
        </p:grpSp>
        <p:grpSp>
          <p:nvGrpSpPr>
            <p:cNvPr id="11" name="Group 269"/>
            <p:cNvGrpSpPr>
              <a:grpSpLocks/>
            </p:cNvGrpSpPr>
            <p:nvPr/>
          </p:nvGrpSpPr>
          <p:grpSpPr bwMode="auto">
            <a:xfrm>
              <a:off x="3674" y="1388"/>
              <a:ext cx="212" cy="335"/>
              <a:chOff x="3796" y="1043"/>
              <a:chExt cx="865" cy="1237"/>
            </a:xfrm>
          </p:grpSpPr>
          <p:sp>
            <p:nvSpPr>
              <p:cNvPr id="295" name="Line 270"/>
              <p:cNvSpPr>
                <a:spLocks noChangeShapeType="1"/>
              </p:cNvSpPr>
              <p:nvPr/>
            </p:nvSpPr>
            <p:spPr bwMode="auto">
              <a:xfrm flipH="1">
                <a:off x="3992" y="1482"/>
                <a:ext cx="237" cy="72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latin typeface="+mn-lt"/>
                </a:endParaRPr>
              </a:p>
            </p:txBody>
          </p:sp>
          <p:sp>
            <p:nvSpPr>
              <p:cNvPr id="296" name="Line 271"/>
              <p:cNvSpPr>
                <a:spLocks noChangeShapeType="1"/>
              </p:cNvSpPr>
              <p:nvPr/>
            </p:nvSpPr>
            <p:spPr bwMode="auto">
              <a:xfrm>
                <a:off x="4229" y="1482"/>
                <a:ext cx="233" cy="72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latin typeface="+mn-lt"/>
                </a:endParaRPr>
              </a:p>
            </p:txBody>
          </p:sp>
          <p:sp>
            <p:nvSpPr>
              <p:cNvPr id="297" name="Line 272"/>
              <p:cNvSpPr>
                <a:spLocks noChangeShapeType="1"/>
              </p:cNvSpPr>
              <p:nvPr/>
            </p:nvSpPr>
            <p:spPr bwMode="auto">
              <a:xfrm>
                <a:off x="3992" y="2202"/>
                <a:ext cx="237" cy="7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latin typeface="+mn-lt"/>
                </a:endParaRPr>
              </a:p>
            </p:txBody>
          </p:sp>
          <p:sp>
            <p:nvSpPr>
              <p:cNvPr id="298" name="Line 273"/>
              <p:cNvSpPr>
                <a:spLocks noChangeShapeType="1"/>
              </p:cNvSpPr>
              <p:nvPr/>
            </p:nvSpPr>
            <p:spPr bwMode="auto">
              <a:xfrm flipH="1">
                <a:off x="4229" y="2202"/>
                <a:ext cx="233" cy="7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latin typeface="+mn-lt"/>
                </a:endParaRPr>
              </a:p>
            </p:txBody>
          </p:sp>
          <p:sp>
            <p:nvSpPr>
              <p:cNvPr id="299" name="Line 274"/>
              <p:cNvSpPr>
                <a:spLocks noChangeShapeType="1"/>
              </p:cNvSpPr>
              <p:nvPr/>
            </p:nvSpPr>
            <p:spPr bwMode="auto">
              <a:xfrm>
                <a:off x="4229" y="1497"/>
                <a:ext cx="0" cy="78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latin typeface="+mn-lt"/>
                </a:endParaRPr>
              </a:p>
            </p:txBody>
          </p:sp>
          <p:sp>
            <p:nvSpPr>
              <p:cNvPr id="300" name="Line 275"/>
              <p:cNvSpPr>
                <a:spLocks noChangeShapeType="1"/>
              </p:cNvSpPr>
              <p:nvPr/>
            </p:nvSpPr>
            <p:spPr bwMode="auto">
              <a:xfrm flipV="1">
                <a:off x="3992" y="2129"/>
                <a:ext cx="237" cy="7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latin typeface="+mn-lt"/>
                </a:endParaRPr>
              </a:p>
            </p:txBody>
          </p:sp>
          <p:sp>
            <p:nvSpPr>
              <p:cNvPr id="301" name="Line 276"/>
              <p:cNvSpPr>
                <a:spLocks noChangeShapeType="1"/>
              </p:cNvSpPr>
              <p:nvPr/>
            </p:nvSpPr>
            <p:spPr bwMode="auto">
              <a:xfrm flipH="1" flipV="1">
                <a:off x="4229" y="2129"/>
                <a:ext cx="233" cy="7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latin typeface="+mn-lt"/>
                </a:endParaRPr>
              </a:p>
            </p:txBody>
          </p:sp>
          <p:sp>
            <p:nvSpPr>
              <p:cNvPr id="302" name="Line 277"/>
              <p:cNvSpPr>
                <a:spLocks noChangeShapeType="1"/>
              </p:cNvSpPr>
              <p:nvPr/>
            </p:nvSpPr>
            <p:spPr bwMode="auto">
              <a:xfrm>
                <a:off x="4094" y="1889"/>
                <a:ext cx="135" cy="6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latin typeface="+mn-lt"/>
                </a:endParaRPr>
              </a:p>
            </p:txBody>
          </p:sp>
          <p:sp>
            <p:nvSpPr>
              <p:cNvPr id="303" name="Line 278"/>
              <p:cNvSpPr>
                <a:spLocks noChangeShapeType="1"/>
              </p:cNvSpPr>
              <p:nvPr/>
            </p:nvSpPr>
            <p:spPr bwMode="auto">
              <a:xfrm flipV="1">
                <a:off x="4229" y="1889"/>
                <a:ext cx="143" cy="6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latin typeface="+mn-lt"/>
                </a:endParaRPr>
              </a:p>
            </p:txBody>
          </p:sp>
          <p:sp>
            <p:nvSpPr>
              <p:cNvPr id="304" name="Line 279"/>
              <p:cNvSpPr>
                <a:spLocks noChangeShapeType="1"/>
              </p:cNvSpPr>
              <p:nvPr/>
            </p:nvSpPr>
            <p:spPr bwMode="auto">
              <a:xfrm>
                <a:off x="4049" y="1996"/>
                <a:ext cx="171" cy="8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latin typeface="+mn-lt"/>
                </a:endParaRPr>
              </a:p>
            </p:txBody>
          </p:sp>
          <p:sp>
            <p:nvSpPr>
              <p:cNvPr id="305" name="Line 280"/>
              <p:cNvSpPr>
                <a:spLocks noChangeShapeType="1"/>
              </p:cNvSpPr>
              <p:nvPr/>
            </p:nvSpPr>
            <p:spPr bwMode="auto">
              <a:xfrm flipV="1">
                <a:off x="4229" y="2010"/>
                <a:ext cx="175" cy="7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latin typeface="+mn-lt"/>
                </a:endParaRPr>
              </a:p>
            </p:txBody>
          </p:sp>
          <p:sp>
            <p:nvSpPr>
              <p:cNvPr id="306" name="Line 281"/>
              <p:cNvSpPr>
                <a:spLocks noChangeShapeType="1"/>
              </p:cNvSpPr>
              <p:nvPr/>
            </p:nvSpPr>
            <p:spPr bwMode="auto">
              <a:xfrm flipV="1">
                <a:off x="4229" y="1782"/>
                <a:ext cx="90" cy="3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latin typeface="+mn-lt"/>
                </a:endParaRPr>
              </a:p>
            </p:txBody>
          </p:sp>
          <p:sp>
            <p:nvSpPr>
              <p:cNvPr id="307" name="Line 282"/>
              <p:cNvSpPr>
                <a:spLocks noChangeShapeType="1"/>
              </p:cNvSpPr>
              <p:nvPr/>
            </p:nvSpPr>
            <p:spPr bwMode="auto">
              <a:xfrm flipV="1">
                <a:off x="4229" y="1634"/>
                <a:ext cx="57" cy="1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latin typeface="+mn-lt"/>
                </a:endParaRPr>
              </a:p>
            </p:txBody>
          </p:sp>
          <p:sp>
            <p:nvSpPr>
              <p:cNvPr id="308" name="Line 283"/>
              <p:cNvSpPr>
                <a:spLocks noChangeShapeType="1"/>
              </p:cNvSpPr>
              <p:nvPr/>
            </p:nvSpPr>
            <p:spPr bwMode="auto">
              <a:xfrm>
                <a:off x="4126" y="1770"/>
                <a:ext cx="110" cy="4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latin typeface="+mn-lt"/>
                </a:endParaRPr>
              </a:p>
            </p:txBody>
          </p:sp>
          <p:sp>
            <p:nvSpPr>
              <p:cNvPr id="309" name="Line 284"/>
              <p:cNvSpPr>
                <a:spLocks noChangeShapeType="1"/>
              </p:cNvSpPr>
              <p:nvPr/>
            </p:nvSpPr>
            <p:spPr bwMode="auto">
              <a:xfrm>
                <a:off x="4175" y="1626"/>
                <a:ext cx="61" cy="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latin typeface="+mn-lt"/>
                </a:endParaRPr>
              </a:p>
            </p:txBody>
          </p:sp>
          <p:grpSp>
            <p:nvGrpSpPr>
              <p:cNvPr id="310" name="Group 285"/>
              <p:cNvGrpSpPr>
                <a:grpSpLocks/>
              </p:cNvGrpSpPr>
              <p:nvPr/>
            </p:nvGrpSpPr>
            <p:grpSpPr bwMode="auto">
              <a:xfrm>
                <a:off x="4269" y="1415"/>
                <a:ext cx="392" cy="137"/>
                <a:chOff x="4227" y="1360"/>
                <a:chExt cx="863" cy="270"/>
              </a:xfrm>
            </p:grpSpPr>
            <p:sp>
              <p:nvSpPr>
                <p:cNvPr id="321" name="Line 286"/>
                <p:cNvSpPr>
                  <a:spLocks noChangeShapeType="1"/>
                </p:cNvSpPr>
                <p:nvPr/>
              </p:nvSpPr>
              <p:spPr bwMode="auto">
                <a:xfrm>
                  <a:off x="4228" y="1602"/>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latin typeface="+mn-lt"/>
                  </a:endParaRPr>
                </a:p>
              </p:txBody>
            </p:sp>
            <p:sp>
              <p:nvSpPr>
                <p:cNvPr id="322" name="Line 287"/>
                <p:cNvSpPr>
                  <a:spLocks noChangeShapeType="1"/>
                </p:cNvSpPr>
                <p:nvPr/>
              </p:nvSpPr>
              <p:spPr bwMode="auto">
                <a:xfrm rot="6361956" flipH="1" flipV="1">
                  <a:off x="4465" y="1205"/>
                  <a:ext cx="189" cy="503"/>
                </a:xfrm>
                <a:prstGeom prst="line">
                  <a:avLst/>
                </a:prstGeom>
                <a:noFill/>
                <a:ln w="317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latin typeface="+mn-lt"/>
                  </a:endParaRPr>
                </a:p>
              </p:txBody>
            </p:sp>
            <p:sp>
              <p:nvSpPr>
                <p:cNvPr id="323" name="Line 288"/>
                <p:cNvSpPr>
                  <a:spLocks noChangeShapeType="1"/>
                </p:cNvSpPr>
                <p:nvPr/>
              </p:nvSpPr>
              <p:spPr bwMode="auto">
                <a:xfrm rot="6361956">
                  <a:off x="4605" y="1390"/>
                  <a:ext cx="189" cy="207"/>
                </a:xfrm>
                <a:prstGeom prst="line">
                  <a:avLst/>
                </a:prstGeom>
                <a:noFill/>
                <a:ln w="317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latin typeface="+mn-lt"/>
                  </a:endParaRPr>
                </a:p>
              </p:txBody>
            </p:sp>
            <p:sp>
              <p:nvSpPr>
                <p:cNvPr id="324" name="Line 289"/>
                <p:cNvSpPr>
                  <a:spLocks noChangeShapeType="1"/>
                </p:cNvSpPr>
                <p:nvPr/>
              </p:nvSpPr>
              <p:spPr bwMode="auto">
                <a:xfrm rot="6361956" flipH="1" flipV="1">
                  <a:off x="4744" y="1285"/>
                  <a:ext cx="189" cy="503"/>
                </a:xfrm>
                <a:prstGeom prst="line">
                  <a:avLst/>
                </a:prstGeom>
                <a:noFill/>
                <a:ln w="317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latin typeface="+mn-lt"/>
                  </a:endParaRPr>
                </a:p>
              </p:txBody>
            </p:sp>
          </p:grpSp>
          <p:grpSp>
            <p:nvGrpSpPr>
              <p:cNvPr id="311" name="Group 290"/>
              <p:cNvGrpSpPr>
                <a:grpSpLocks/>
              </p:cNvGrpSpPr>
              <p:nvPr/>
            </p:nvGrpSpPr>
            <p:grpSpPr bwMode="auto">
              <a:xfrm rot="5700496">
                <a:off x="4053" y="1170"/>
                <a:ext cx="392" cy="137"/>
                <a:chOff x="4227" y="1360"/>
                <a:chExt cx="863" cy="270"/>
              </a:xfrm>
            </p:grpSpPr>
            <p:sp>
              <p:nvSpPr>
                <p:cNvPr id="317" name="Line 291"/>
                <p:cNvSpPr>
                  <a:spLocks noChangeShapeType="1"/>
                </p:cNvSpPr>
                <p:nvPr/>
              </p:nvSpPr>
              <p:spPr bwMode="auto">
                <a:xfrm>
                  <a:off x="4190" y="1641"/>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latin typeface="+mn-lt"/>
                  </a:endParaRPr>
                </a:p>
              </p:txBody>
            </p:sp>
            <p:sp>
              <p:nvSpPr>
                <p:cNvPr id="318" name="Line 292"/>
                <p:cNvSpPr>
                  <a:spLocks noChangeShapeType="1"/>
                </p:cNvSpPr>
                <p:nvPr/>
              </p:nvSpPr>
              <p:spPr bwMode="auto">
                <a:xfrm rot="6361956" flipH="1" flipV="1">
                  <a:off x="4457" y="1208"/>
                  <a:ext cx="193" cy="496"/>
                </a:xfrm>
                <a:prstGeom prst="line">
                  <a:avLst/>
                </a:prstGeom>
                <a:noFill/>
                <a:ln w="317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latin typeface="+mn-lt"/>
                  </a:endParaRPr>
                </a:p>
              </p:txBody>
            </p:sp>
            <p:sp>
              <p:nvSpPr>
                <p:cNvPr id="319" name="Line 293"/>
                <p:cNvSpPr>
                  <a:spLocks noChangeShapeType="1"/>
                </p:cNvSpPr>
                <p:nvPr/>
              </p:nvSpPr>
              <p:spPr bwMode="auto">
                <a:xfrm rot="6361956">
                  <a:off x="4562" y="1434"/>
                  <a:ext cx="193" cy="203"/>
                </a:xfrm>
                <a:prstGeom prst="line">
                  <a:avLst/>
                </a:prstGeom>
                <a:noFill/>
                <a:ln w="317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latin typeface="+mn-lt"/>
                  </a:endParaRPr>
                </a:p>
              </p:txBody>
            </p:sp>
            <p:sp>
              <p:nvSpPr>
                <p:cNvPr id="320" name="Line 294"/>
                <p:cNvSpPr>
                  <a:spLocks noChangeShapeType="1"/>
                </p:cNvSpPr>
                <p:nvPr/>
              </p:nvSpPr>
              <p:spPr bwMode="auto">
                <a:xfrm rot="6361956" flipH="1" flipV="1">
                  <a:off x="4742" y="1288"/>
                  <a:ext cx="193" cy="496"/>
                </a:xfrm>
                <a:prstGeom prst="line">
                  <a:avLst/>
                </a:prstGeom>
                <a:noFill/>
                <a:ln w="317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latin typeface="+mn-lt"/>
                  </a:endParaRPr>
                </a:p>
              </p:txBody>
            </p:sp>
          </p:grpSp>
          <p:grpSp>
            <p:nvGrpSpPr>
              <p:cNvPr id="312" name="Group 295"/>
              <p:cNvGrpSpPr>
                <a:grpSpLocks/>
              </p:cNvGrpSpPr>
              <p:nvPr/>
            </p:nvGrpSpPr>
            <p:grpSpPr bwMode="auto">
              <a:xfrm rot="10800000">
                <a:off x="3796" y="1402"/>
                <a:ext cx="392" cy="137"/>
                <a:chOff x="4227" y="1360"/>
                <a:chExt cx="863" cy="270"/>
              </a:xfrm>
            </p:grpSpPr>
            <p:sp>
              <p:nvSpPr>
                <p:cNvPr id="313" name="Line 296"/>
                <p:cNvSpPr>
                  <a:spLocks noChangeShapeType="1"/>
                </p:cNvSpPr>
                <p:nvPr/>
              </p:nvSpPr>
              <p:spPr bwMode="auto">
                <a:xfrm>
                  <a:off x="4228" y="1566"/>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latin typeface="+mn-lt"/>
                  </a:endParaRPr>
                </a:p>
              </p:txBody>
            </p:sp>
            <p:sp>
              <p:nvSpPr>
                <p:cNvPr id="314" name="Line 297"/>
                <p:cNvSpPr>
                  <a:spLocks noChangeShapeType="1"/>
                </p:cNvSpPr>
                <p:nvPr/>
              </p:nvSpPr>
              <p:spPr bwMode="auto">
                <a:xfrm rot="6361956" flipH="1" flipV="1">
                  <a:off x="4465" y="1169"/>
                  <a:ext cx="189" cy="503"/>
                </a:xfrm>
                <a:prstGeom prst="line">
                  <a:avLst/>
                </a:prstGeom>
                <a:noFill/>
                <a:ln w="317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latin typeface="+mn-lt"/>
                  </a:endParaRPr>
                </a:p>
              </p:txBody>
            </p:sp>
            <p:sp>
              <p:nvSpPr>
                <p:cNvPr id="315" name="Line 298"/>
                <p:cNvSpPr>
                  <a:spLocks noChangeShapeType="1"/>
                </p:cNvSpPr>
                <p:nvPr/>
              </p:nvSpPr>
              <p:spPr bwMode="auto">
                <a:xfrm rot="6361956">
                  <a:off x="4650" y="1354"/>
                  <a:ext cx="189" cy="207"/>
                </a:xfrm>
                <a:prstGeom prst="line">
                  <a:avLst/>
                </a:prstGeom>
                <a:noFill/>
                <a:ln w="317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latin typeface="+mn-lt"/>
                  </a:endParaRPr>
                </a:p>
              </p:txBody>
            </p:sp>
            <p:sp>
              <p:nvSpPr>
                <p:cNvPr id="316" name="Line 299"/>
                <p:cNvSpPr>
                  <a:spLocks noChangeShapeType="1"/>
                </p:cNvSpPr>
                <p:nvPr/>
              </p:nvSpPr>
              <p:spPr bwMode="auto">
                <a:xfrm rot="6361956" flipH="1" flipV="1">
                  <a:off x="4744" y="1249"/>
                  <a:ext cx="189" cy="503"/>
                </a:xfrm>
                <a:prstGeom prst="line">
                  <a:avLst/>
                </a:prstGeom>
                <a:noFill/>
                <a:ln w="317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dirty="0">
                    <a:latin typeface="+mn-lt"/>
                  </a:endParaRPr>
                </a:p>
              </p:txBody>
            </p:sp>
          </p:grpSp>
        </p:grpSp>
        <p:grpSp>
          <p:nvGrpSpPr>
            <p:cNvPr id="12" name="Group 300"/>
            <p:cNvGrpSpPr>
              <a:grpSpLocks/>
            </p:cNvGrpSpPr>
            <p:nvPr/>
          </p:nvGrpSpPr>
          <p:grpSpPr bwMode="auto">
            <a:xfrm>
              <a:off x="3223" y="1598"/>
              <a:ext cx="436" cy="114"/>
              <a:chOff x="3072" y="739"/>
              <a:chExt cx="652" cy="146"/>
            </a:xfrm>
          </p:grpSpPr>
          <p:pic>
            <p:nvPicPr>
              <p:cNvPr id="292" name="Picture 301" descr="lgv_fqmg[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3237" y="739"/>
                <a:ext cx="487"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3" name="Line 302"/>
              <p:cNvSpPr>
                <a:spLocks noChangeShapeType="1"/>
              </p:cNvSpPr>
              <p:nvPr/>
            </p:nvSpPr>
            <p:spPr bwMode="auto">
              <a:xfrm flipH="1">
                <a:off x="3103" y="784"/>
                <a:ext cx="8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294" name="Line 303"/>
              <p:cNvSpPr>
                <a:spLocks noChangeShapeType="1"/>
              </p:cNvSpPr>
              <p:nvPr/>
            </p:nvSpPr>
            <p:spPr bwMode="auto">
              <a:xfrm flipH="1">
                <a:off x="3072" y="759"/>
                <a:ext cx="1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grpSp>
        <p:pic>
          <p:nvPicPr>
            <p:cNvPr id="13" name="Picture 304" descr="imgyjavg[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9" y="1417"/>
              <a:ext cx="232"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4" name="Group 305"/>
            <p:cNvGrpSpPr>
              <a:grpSpLocks/>
            </p:cNvGrpSpPr>
            <p:nvPr/>
          </p:nvGrpSpPr>
          <p:grpSpPr bwMode="auto">
            <a:xfrm>
              <a:off x="3880" y="1303"/>
              <a:ext cx="256" cy="269"/>
              <a:chOff x="2870" y="1518"/>
              <a:chExt cx="292" cy="320"/>
            </a:xfrm>
          </p:grpSpPr>
          <p:graphicFrame>
            <p:nvGraphicFramePr>
              <p:cNvPr id="290" name="Object 16"/>
              <p:cNvGraphicFramePr>
                <a:graphicFrameLocks noChangeAspect="1"/>
              </p:cNvGraphicFramePr>
              <p:nvPr userDrawn="1"/>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389603" name="Clip" r:id="rId6" imgW="826829" imgH="840406" progId="MS_ClipArt_Gallery.2">
                      <p:embed/>
                    </p:oleObj>
                  </mc:Choice>
                  <mc:Fallback>
                    <p:oleObj name="Clip" r:id="rId6" imgW="826829" imgH="840406" progId="MS_ClipArt_Gallery.2">
                      <p:embed/>
                      <p:pic>
                        <p:nvPicPr>
                          <p:cNvPr id="290" name="Object 1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91" name="Object 17"/>
              <p:cNvGraphicFramePr>
                <a:graphicFrameLocks noChangeAspect="1"/>
              </p:cNvGraphicFramePr>
              <p:nvPr userDrawn="1"/>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389604" name="Clip" r:id="rId8" imgW="1268295" imgH="1199426" progId="MS_ClipArt_Gallery.2">
                      <p:embed/>
                    </p:oleObj>
                  </mc:Choice>
                  <mc:Fallback>
                    <p:oleObj name="Clip" r:id="rId8" imgW="1268295" imgH="1199426" progId="MS_ClipArt_Gallery.2">
                      <p:embed/>
                      <p:pic>
                        <p:nvPicPr>
                          <p:cNvPr id="291" name="Object 1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5" name="Group 308"/>
            <p:cNvGrpSpPr>
              <a:grpSpLocks/>
            </p:cNvGrpSpPr>
            <p:nvPr/>
          </p:nvGrpSpPr>
          <p:grpSpPr bwMode="auto">
            <a:xfrm>
              <a:off x="4338" y="2487"/>
              <a:ext cx="228" cy="108"/>
              <a:chOff x="3600" y="219"/>
              <a:chExt cx="360" cy="175"/>
            </a:xfrm>
          </p:grpSpPr>
          <p:sp>
            <p:nvSpPr>
              <p:cNvPr id="277" name="Oval 309"/>
              <p:cNvSpPr>
                <a:spLocks noChangeArrowheads="1"/>
              </p:cNvSpPr>
              <p:nvPr/>
            </p:nvSpPr>
            <p:spPr bwMode="auto">
              <a:xfrm>
                <a:off x="3603" y="297"/>
                <a:ext cx="357" cy="97"/>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sp>
            <p:nvSpPr>
              <p:cNvPr id="278" name="Line 310"/>
              <p:cNvSpPr>
                <a:spLocks noChangeShapeType="1"/>
              </p:cNvSpPr>
              <p:nvPr/>
            </p:nvSpPr>
            <p:spPr bwMode="auto">
              <a:xfrm>
                <a:off x="3603"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79" name="Line 311"/>
              <p:cNvSpPr>
                <a:spLocks noChangeShapeType="1"/>
              </p:cNvSpPr>
              <p:nvPr/>
            </p:nvSpPr>
            <p:spPr bwMode="auto">
              <a:xfrm>
                <a:off x="3960"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80" name="Rectangle 312"/>
              <p:cNvSpPr>
                <a:spLocks noChangeArrowheads="1"/>
              </p:cNvSpPr>
              <p:nvPr/>
            </p:nvSpPr>
            <p:spPr bwMode="auto">
              <a:xfrm>
                <a:off x="3603" y="289"/>
                <a:ext cx="354" cy="60"/>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dirty="0">
                  <a:latin typeface="+mn-lt"/>
                  <a:ea typeface="宋体" panose="02010600030101010101" pitchFamily="2" charset="-122"/>
                </a:endParaRPr>
              </a:p>
            </p:txBody>
          </p:sp>
          <p:sp>
            <p:nvSpPr>
              <p:cNvPr id="281" name="Oval 313"/>
              <p:cNvSpPr>
                <a:spLocks noChangeArrowheads="1"/>
              </p:cNvSpPr>
              <p:nvPr/>
            </p:nvSpPr>
            <p:spPr bwMode="auto">
              <a:xfrm>
                <a:off x="3600" y="219"/>
                <a:ext cx="357" cy="113"/>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grpSp>
            <p:nvGrpSpPr>
              <p:cNvPr id="282" name="Group 314"/>
              <p:cNvGrpSpPr>
                <a:grpSpLocks/>
              </p:cNvGrpSpPr>
              <p:nvPr/>
            </p:nvGrpSpPr>
            <p:grpSpPr bwMode="auto">
              <a:xfrm>
                <a:off x="3686" y="244"/>
                <a:ext cx="177" cy="66"/>
                <a:chOff x="2848" y="848"/>
                <a:chExt cx="140" cy="98"/>
              </a:xfrm>
            </p:grpSpPr>
            <p:sp>
              <p:nvSpPr>
                <p:cNvPr id="287" name="Line 315"/>
                <p:cNvSpPr>
                  <a:spLocks noChangeShapeType="1"/>
                </p:cNvSpPr>
                <p:nvPr/>
              </p:nvSpPr>
              <p:spPr bwMode="auto">
                <a:xfrm flipV="1">
                  <a:off x="2845" y="847"/>
                  <a:ext cx="5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88" name="Line 316"/>
                <p:cNvSpPr>
                  <a:spLocks noChangeShapeType="1"/>
                </p:cNvSpPr>
                <p:nvPr/>
              </p:nvSpPr>
              <p:spPr bwMode="auto">
                <a:xfrm>
                  <a:off x="2944" y="946"/>
                  <a:ext cx="4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89" name="Line 317"/>
                <p:cNvSpPr>
                  <a:spLocks noChangeShapeType="1"/>
                </p:cNvSpPr>
                <p:nvPr/>
              </p:nvSpPr>
              <p:spPr bwMode="auto">
                <a:xfrm>
                  <a:off x="2894" y="847"/>
                  <a:ext cx="52" cy="99"/>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grpSp>
          <p:grpSp>
            <p:nvGrpSpPr>
              <p:cNvPr id="283" name="Group 318"/>
              <p:cNvGrpSpPr>
                <a:grpSpLocks/>
              </p:cNvGrpSpPr>
              <p:nvPr/>
            </p:nvGrpSpPr>
            <p:grpSpPr bwMode="auto">
              <a:xfrm flipV="1">
                <a:off x="3686" y="243"/>
                <a:ext cx="177" cy="66"/>
                <a:chOff x="2848" y="848"/>
                <a:chExt cx="140" cy="98"/>
              </a:xfrm>
            </p:grpSpPr>
            <p:sp>
              <p:nvSpPr>
                <p:cNvPr id="284" name="Line 319"/>
                <p:cNvSpPr>
                  <a:spLocks noChangeShapeType="1"/>
                </p:cNvSpPr>
                <p:nvPr/>
              </p:nvSpPr>
              <p:spPr bwMode="auto">
                <a:xfrm flipV="1">
                  <a:off x="2845" y="847"/>
                  <a:ext cx="5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85" name="Line 320"/>
                <p:cNvSpPr>
                  <a:spLocks noChangeShapeType="1"/>
                </p:cNvSpPr>
                <p:nvPr/>
              </p:nvSpPr>
              <p:spPr bwMode="auto">
                <a:xfrm>
                  <a:off x="2944" y="946"/>
                  <a:ext cx="4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86" name="Line 321"/>
                <p:cNvSpPr>
                  <a:spLocks noChangeShapeType="1"/>
                </p:cNvSpPr>
                <p:nvPr/>
              </p:nvSpPr>
              <p:spPr bwMode="auto">
                <a:xfrm>
                  <a:off x="2894" y="847"/>
                  <a:ext cx="52" cy="99"/>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grpSp>
        </p:grpSp>
        <p:grpSp>
          <p:nvGrpSpPr>
            <p:cNvPr id="16" name="Group 322"/>
            <p:cNvGrpSpPr>
              <a:grpSpLocks/>
            </p:cNvGrpSpPr>
            <p:nvPr/>
          </p:nvGrpSpPr>
          <p:grpSpPr bwMode="auto">
            <a:xfrm>
              <a:off x="4562" y="2663"/>
              <a:ext cx="228" cy="108"/>
              <a:chOff x="3600" y="219"/>
              <a:chExt cx="360" cy="175"/>
            </a:xfrm>
          </p:grpSpPr>
          <p:sp>
            <p:nvSpPr>
              <p:cNvPr id="264" name="Oval 323"/>
              <p:cNvSpPr>
                <a:spLocks noChangeArrowheads="1"/>
              </p:cNvSpPr>
              <p:nvPr/>
            </p:nvSpPr>
            <p:spPr bwMode="auto">
              <a:xfrm>
                <a:off x="3603" y="297"/>
                <a:ext cx="357" cy="97"/>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sp>
            <p:nvSpPr>
              <p:cNvPr id="265" name="Line 324"/>
              <p:cNvSpPr>
                <a:spLocks noChangeShapeType="1"/>
              </p:cNvSpPr>
              <p:nvPr/>
            </p:nvSpPr>
            <p:spPr bwMode="auto">
              <a:xfrm>
                <a:off x="3603"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66" name="Line 325"/>
              <p:cNvSpPr>
                <a:spLocks noChangeShapeType="1"/>
              </p:cNvSpPr>
              <p:nvPr/>
            </p:nvSpPr>
            <p:spPr bwMode="auto">
              <a:xfrm>
                <a:off x="3960"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67" name="Rectangle 326"/>
              <p:cNvSpPr>
                <a:spLocks noChangeArrowheads="1"/>
              </p:cNvSpPr>
              <p:nvPr/>
            </p:nvSpPr>
            <p:spPr bwMode="auto">
              <a:xfrm>
                <a:off x="3603" y="289"/>
                <a:ext cx="354" cy="60"/>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dirty="0">
                  <a:latin typeface="+mn-lt"/>
                  <a:ea typeface="宋体" panose="02010600030101010101" pitchFamily="2" charset="-122"/>
                </a:endParaRPr>
              </a:p>
            </p:txBody>
          </p:sp>
          <p:sp>
            <p:nvSpPr>
              <p:cNvPr id="268" name="Oval 327"/>
              <p:cNvSpPr>
                <a:spLocks noChangeArrowheads="1"/>
              </p:cNvSpPr>
              <p:nvPr/>
            </p:nvSpPr>
            <p:spPr bwMode="auto">
              <a:xfrm>
                <a:off x="3600" y="219"/>
                <a:ext cx="357" cy="113"/>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grpSp>
            <p:nvGrpSpPr>
              <p:cNvPr id="269" name="Group 328"/>
              <p:cNvGrpSpPr>
                <a:grpSpLocks/>
              </p:cNvGrpSpPr>
              <p:nvPr/>
            </p:nvGrpSpPr>
            <p:grpSpPr bwMode="auto">
              <a:xfrm>
                <a:off x="3686" y="244"/>
                <a:ext cx="177" cy="66"/>
                <a:chOff x="2848" y="848"/>
                <a:chExt cx="140" cy="98"/>
              </a:xfrm>
            </p:grpSpPr>
            <p:sp>
              <p:nvSpPr>
                <p:cNvPr id="274" name="Line 329"/>
                <p:cNvSpPr>
                  <a:spLocks noChangeShapeType="1"/>
                </p:cNvSpPr>
                <p:nvPr/>
              </p:nvSpPr>
              <p:spPr bwMode="auto">
                <a:xfrm flipV="1">
                  <a:off x="2845" y="847"/>
                  <a:ext cx="5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75" name="Line 330"/>
                <p:cNvSpPr>
                  <a:spLocks noChangeShapeType="1"/>
                </p:cNvSpPr>
                <p:nvPr/>
              </p:nvSpPr>
              <p:spPr bwMode="auto">
                <a:xfrm>
                  <a:off x="2944" y="946"/>
                  <a:ext cx="4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76" name="Line 331"/>
                <p:cNvSpPr>
                  <a:spLocks noChangeShapeType="1"/>
                </p:cNvSpPr>
                <p:nvPr/>
              </p:nvSpPr>
              <p:spPr bwMode="auto">
                <a:xfrm>
                  <a:off x="2894" y="847"/>
                  <a:ext cx="52" cy="99"/>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grpSp>
          <p:grpSp>
            <p:nvGrpSpPr>
              <p:cNvPr id="270" name="Group 332"/>
              <p:cNvGrpSpPr>
                <a:grpSpLocks/>
              </p:cNvGrpSpPr>
              <p:nvPr/>
            </p:nvGrpSpPr>
            <p:grpSpPr bwMode="auto">
              <a:xfrm flipV="1">
                <a:off x="3686" y="243"/>
                <a:ext cx="177" cy="66"/>
                <a:chOff x="2848" y="848"/>
                <a:chExt cx="140" cy="98"/>
              </a:xfrm>
            </p:grpSpPr>
            <p:sp>
              <p:nvSpPr>
                <p:cNvPr id="271" name="Line 333"/>
                <p:cNvSpPr>
                  <a:spLocks noChangeShapeType="1"/>
                </p:cNvSpPr>
                <p:nvPr/>
              </p:nvSpPr>
              <p:spPr bwMode="auto">
                <a:xfrm flipV="1">
                  <a:off x="2845" y="847"/>
                  <a:ext cx="5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72" name="Line 334"/>
                <p:cNvSpPr>
                  <a:spLocks noChangeShapeType="1"/>
                </p:cNvSpPr>
                <p:nvPr/>
              </p:nvSpPr>
              <p:spPr bwMode="auto">
                <a:xfrm>
                  <a:off x="2944" y="946"/>
                  <a:ext cx="4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73" name="Line 335"/>
                <p:cNvSpPr>
                  <a:spLocks noChangeShapeType="1"/>
                </p:cNvSpPr>
                <p:nvPr/>
              </p:nvSpPr>
              <p:spPr bwMode="auto">
                <a:xfrm>
                  <a:off x="2894" y="847"/>
                  <a:ext cx="52" cy="99"/>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grpSp>
        </p:grpSp>
        <p:grpSp>
          <p:nvGrpSpPr>
            <p:cNvPr id="17" name="Group 336"/>
            <p:cNvGrpSpPr>
              <a:grpSpLocks/>
            </p:cNvGrpSpPr>
            <p:nvPr/>
          </p:nvGrpSpPr>
          <p:grpSpPr bwMode="auto">
            <a:xfrm>
              <a:off x="4738" y="2495"/>
              <a:ext cx="228" cy="108"/>
              <a:chOff x="3600" y="219"/>
              <a:chExt cx="360" cy="175"/>
            </a:xfrm>
          </p:grpSpPr>
          <p:sp>
            <p:nvSpPr>
              <p:cNvPr id="251" name="Oval 337"/>
              <p:cNvSpPr>
                <a:spLocks noChangeArrowheads="1"/>
              </p:cNvSpPr>
              <p:nvPr/>
            </p:nvSpPr>
            <p:spPr bwMode="auto">
              <a:xfrm>
                <a:off x="3603" y="297"/>
                <a:ext cx="357" cy="97"/>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sp>
            <p:nvSpPr>
              <p:cNvPr id="252" name="Line 338"/>
              <p:cNvSpPr>
                <a:spLocks noChangeShapeType="1"/>
              </p:cNvSpPr>
              <p:nvPr/>
            </p:nvSpPr>
            <p:spPr bwMode="auto">
              <a:xfrm>
                <a:off x="3603"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53" name="Line 339"/>
              <p:cNvSpPr>
                <a:spLocks noChangeShapeType="1"/>
              </p:cNvSpPr>
              <p:nvPr/>
            </p:nvSpPr>
            <p:spPr bwMode="auto">
              <a:xfrm>
                <a:off x="3960"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54" name="Rectangle 340"/>
              <p:cNvSpPr>
                <a:spLocks noChangeArrowheads="1"/>
              </p:cNvSpPr>
              <p:nvPr/>
            </p:nvSpPr>
            <p:spPr bwMode="auto">
              <a:xfrm>
                <a:off x="3603" y="289"/>
                <a:ext cx="354" cy="60"/>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dirty="0">
                  <a:latin typeface="+mn-lt"/>
                  <a:ea typeface="宋体" panose="02010600030101010101" pitchFamily="2" charset="-122"/>
                </a:endParaRPr>
              </a:p>
            </p:txBody>
          </p:sp>
          <p:sp>
            <p:nvSpPr>
              <p:cNvPr id="255" name="Oval 341"/>
              <p:cNvSpPr>
                <a:spLocks noChangeArrowheads="1"/>
              </p:cNvSpPr>
              <p:nvPr/>
            </p:nvSpPr>
            <p:spPr bwMode="auto">
              <a:xfrm>
                <a:off x="3600" y="219"/>
                <a:ext cx="357" cy="113"/>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grpSp>
            <p:nvGrpSpPr>
              <p:cNvPr id="256" name="Group 342"/>
              <p:cNvGrpSpPr>
                <a:grpSpLocks/>
              </p:cNvGrpSpPr>
              <p:nvPr/>
            </p:nvGrpSpPr>
            <p:grpSpPr bwMode="auto">
              <a:xfrm>
                <a:off x="3686" y="244"/>
                <a:ext cx="177" cy="66"/>
                <a:chOff x="2848" y="848"/>
                <a:chExt cx="140" cy="98"/>
              </a:xfrm>
            </p:grpSpPr>
            <p:sp>
              <p:nvSpPr>
                <p:cNvPr id="261" name="Line 343"/>
                <p:cNvSpPr>
                  <a:spLocks noChangeShapeType="1"/>
                </p:cNvSpPr>
                <p:nvPr/>
              </p:nvSpPr>
              <p:spPr bwMode="auto">
                <a:xfrm flipV="1">
                  <a:off x="2845" y="847"/>
                  <a:ext cx="5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62" name="Line 344"/>
                <p:cNvSpPr>
                  <a:spLocks noChangeShapeType="1"/>
                </p:cNvSpPr>
                <p:nvPr/>
              </p:nvSpPr>
              <p:spPr bwMode="auto">
                <a:xfrm>
                  <a:off x="2944" y="946"/>
                  <a:ext cx="4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63" name="Line 345"/>
                <p:cNvSpPr>
                  <a:spLocks noChangeShapeType="1"/>
                </p:cNvSpPr>
                <p:nvPr/>
              </p:nvSpPr>
              <p:spPr bwMode="auto">
                <a:xfrm>
                  <a:off x="2894" y="847"/>
                  <a:ext cx="52" cy="99"/>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grpSp>
          <p:grpSp>
            <p:nvGrpSpPr>
              <p:cNvPr id="257" name="Group 346"/>
              <p:cNvGrpSpPr>
                <a:grpSpLocks/>
              </p:cNvGrpSpPr>
              <p:nvPr/>
            </p:nvGrpSpPr>
            <p:grpSpPr bwMode="auto">
              <a:xfrm flipV="1">
                <a:off x="3686" y="243"/>
                <a:ext cx="177" cy="66"/>
                <a:chOff x="2848" y="848"/>
                <a:chExt cx="140" cy="98"/>
              </a:xfrm>
            </p:grpSpPr>
            <p:sp>
              <p:nvSpPr>
                <p:cNvPr id="258" name="Line 347"/>
                <p:cNvSpPr>
                  <a:spLocks noChangeShapeType="1"/>
                </p:cNvSpPr>
                <p:nvPr/>
              </p:nvSpPr>
              <p:spPr bwMode="auto">
                <a:xfrm flipV="1">
                  <a:off x="2845" y="847"/>
                  <a:ext cx="5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59" name="Line 348"/>
                <p:cNvSpPr>
                  <a:spLocks noChangeShapeType="1"/>
                </p:cNvSpPr>
                <p:nvPr/>
              </p:nvSpPr>
              <p:spPr bwMode="auto">
                <a:xfrm>
                  <a:off x="2944" y="946"/>
                  <a:ext cx="4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60" name="Line 349"/>
                <p:cNvSpPr>
                  <a:spLocks noChangeShapeType="1"/>
                </p:cNvSpPr>
                <p:nvPr/>
              </p:nvSpPr>
              <p:spPr bwMode="auto">
                <a:xfrm>
                  <a:off x="2894" y="847"/>
                  <a:ext cx="52" cy="99"/>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grpSp>
        </p:grpSp>
        <p:grpSp>
          <p:nvGrpSpPr>
            <p:cNvPr id="18" name="Group 350"/>
            <p:cNvGrpSpPr>
              <a:grpSpLocks/>
            </p:cNvGrpSpPr>
            <p:nvPr/>
          </p:nvGrpSpPr>
          <p:grpSpPr bwMode="auto">
            <a:xfrm>
              <a:off x="4401" y="1766"/>
              <a:ext cx="221" cy="101"/>
              <a:chOff x="3600" y="219"/>
              <a:chExt cx="360" cy="175"/>
            </a:xfrm>
          </p:grpSpPr>
          <p:sp>
            <p:nvSpPr>
              <p:cNvPr id="238" name="Oval 351"/>
              <p:cNvSpPr>
                <a:spLocks noChangeArrowheads="1"/>
              </p:cNvSpPr>
              <p:nvPr/>
            </p:nvSpPr>
            <p:spPr bwMode="auto">
              <a:xfrm>
                <a:off x="3603" y="297"/>
                <a:ext cx="357" cy="97"/>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sp>
            <p:nvSpPr>
              <p:cNvPr id="239" name="Line 352"/>
              <p:cNvSpPr>
                <a:spLocks noChangeShapeType="1"/>
              </p:cNvSpPr>
              <p:nvPr/>
            </p:nvSpPr>
            <p:spPr bwMode="auto">
              <a:xfrm>
                <a:off x="3603" y="288"/>
                <a:ext cx="0" cy="6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40" name="Line 353"/>
              <p:cNvSpPr>
                <a:spLocks noChangeShapeType="1"/>
              </p:cNvSpPr>
              <p:nvPr/>
            </p:nvSpPr>
            <p:spPr bwMode="auto">
              <a:xfrm>
                <a:off x="3960" y="288"/>
                <a:ext cx="0" cy="6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41" name="Rectangle 354"/>
              <p:cNvSpPr>
                <a:spLocks noChangeArrowheads="1"/>
              </p:cNvSpPr>
              <p:nvPr/>
            </p:nvSpPr>
            <p:spPr bwMode="auto">
              <a:xfrm>
                <a:off x="3603" y="288"/>
                <a:ext cx="353" cy="59"/>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dirty="0">
                  <a:latin typeface="+mn-lt"/>
                  <a:ea typeface="宋体" panose="02010600030101010101" pitchFamily="2" charset="-122"/>
                </a:endParaRPr>
              </a:p>
            </p:txBody>
          </p:sp>
          <p:sp>
            <p:nvSpPr>
              <p:cNvPr id="242" name="Oval 355"/>
              <p:cNvSpPr>
                <a:spLocks noChangeArrowheads="1"/>
              </p:cNvSpPr>
              <p:nvPr/>
            </p:nvSpPr>
            <p:spPr bwMode="auto">
              <a:xfrm>
                <a:off x="3600" y="219"/>
                <a:ext cx="357" cy="113"/>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grpSp>
            <p:nvGrpSpPr>
              <p:cNvPr id="243" name="Group 356"/>
              <p:cNvGrpSpPr>
                <a:grpSpLocks/>
              </p:cNvGrpSpPr>
              <p:nvPr/>
            </p:nvGrpSpPr>
            <p:grpSpPr bwMode="auto">
              <a:xfrm>
                <a:off x="3686" y="244"/>
                <a:ext cx="177" cy="66"/>
                <a:chOff x="2848" y="848"/>
                <a:chExt cx="140" cy="98"/>
              </a:xfrm>
            </p:grpSpPr>
            <p:sp>
              <p:nvSpPr>
                <p:cNvPr id="248" name="Line 357"/>
                <p:cNvSpPr>
                  <a:spLocks noChangeShapeType="1"/>
                </p:cNvSpPr>
                <p:nvPr/>
              </p:nvSpPr>
              <p:spPr bwMode="auto">
                <a:xfrm flipV="1">
                  <a:off x="2848" y="847"/>
                  <a:ext cx="50" cy="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49" name="Line 358"/>
                <p:cNvSpPr>
                  <a:spLocks noChangeShapeType="1"/>
                </p:cNvSpPr>
                <p:nvPr/>
              </p:nvSpPr>
              <p:spPr bwMode="auto">
                <a:xfrm>
                  <a:off x="2944" y="947"/>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50" name="Line 359"/>
                <p:cNvSpPr>
                  <a:spLocks noChangeShapeType="1"/>
                </p:cNvSpPr>
                <p:nvPr/>
              </p:nvSpPr>
              <p:spPr bwMode="auto">
                <a:xfrm>
                  <a:off x="2893" y="847"/>
                  <a:ext cx="53" cy="1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grpSp>
          <p:grpSp>
            <p:nvGrpSpPr>
              <p:cNvPr id="244" name="Group 360"/>
              <p:cNvGrpSpPr>
                <a:grpSpLocks/>
              </p:cNvGrpSpPr>
              <p:nvPr/>
            </p:nvGrpSpPr>
            <p:grpSpPr bwMode="auto">
              <a:xfrm flipV="1">
                <a:off x="3686" y="243"/>
                <a:ext cx="177" cy="66"/>
                <a:chOff x="2848" y="848"/>
                <a:chExt cx="140" cy="98"/>
              </a:xfrm>
            </p:grpSpPr>
            <p:sp>
              <p:nvSpPr>
                <p:cNvPr id="245" name="Line 361"/>
                <p:cNvSpPr>
                  <a:spLocks noChangeShapeType="1"/>
                </p:cNvSpPr>
                <p:nvPr/>
              </p:nvSpPr>
              <p:spPr bwMode="auto">
                <a:xfrm flipV="1">
                  <a:off x="2848" y="848"/>
                  <a:ext cx="50" cy="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46" name="Line 362"/>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47" name="Line 363"/>
                <p:cNvSpPr>
                  <a:spLocks noChangeShapeType="1"/>
                </p:cNvSpPr>
                <p:nvPr/>
              </p:nvSpPr>
              <p:spPr bwMode="auto">
                <a:xfrm>
                  <a:off x="2893" y="850"/>
                  <a:ext cx="53" cy="9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grpSp>
        </p:grpSp>
        <p:grpSp>
          <p:nvGrpSpPr>
            <p:cNvPr id="19" name="Group 364"/>
            <p:cNvGrpSpPr>
              <a:grpSpLocks/>
            </p:cNvGrpSpPr>
            <p:nvPr/>
          </p:nvGrpSpPr>
          <p:grpSpPr bwMode="auto">
            <a:xfrm>
              <a:off x="4400" y="1927"/>
              <a:ext cx="228" cy="108"/>
              <a:chOff x="3600" y="219"/>
              <a:chExt cx="360" cy="175"/>
            </a:xfrm>
          </p:grpSpPr>
          <p:sp>
            <p:nvSpPr>
              <p:cNvPr id="225" name="Oval 365"/>
              <p:cNvSpPr>
                <a:spLocks noChangeArrowheads="1"/>
              </p:cNvSpPr>
              <p:nvPr/>
            </p:nvSpPr>
            <p:spPr bwMode="auto">
              <a:xfrm>
                <a:off x="3603" y="297"/>
                <a:ext cx="357" cy="97"/>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sp>
            <p:nvSpPr>
              <p:cNvPr id="226" name="Line 366"/>
              <p:cNvSpPr>
                <a:spLocks noChangeShapeType="1"/>
              </p:cNvSpPr>
              <p:nvPr/>
            </p:nvSpPr>
            <p:spPr bwMode="auto">
              <a:xfrm>
                <a:off x="3603"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27" name="Line 367"/>
              <p:cNvSpPr>
                <a:spLocks noChangeShapeType="1"/>
              </p:cNvSpPr>
              <p:nvPr/>
            </p:nvSpPr>
            <p:spPr bwMode="auto">
              <a:xfrm>
                <a:off x="3960"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28" name="Rectangle 368"/>
              <p:cNvSpPr>
                <a:spLocks noChangeArrowheads="1"/>
              </p:cNvSpPr>
              <p:nvPr/>
            </p:nvSpPr>
            <p:spPr bwMode="auto">
              <a:xfrm>
                <a:off x="3603" y="289"/>
                <a:ext cx="354" cy="60"/>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dirty="0">
                  <a:latin typeface="+mn-lt"/>
                  <a:ea typeface="宋体" panose="02010600030101010101" pitchFamily="2" charset="-122"/>
                </a:endParaRPr>
              </a:p>
            </p:txBody>
          </p:sp>
          <p:sp>
            <p:nvSpPr>
              <p:cNvPr id="229" name="Oval 369"/>
              <p:cNvSpPr>
                <a:spLocks noChangeArrowheads="1"/>
              </p:cNvSpPr>
              <p:nvPr/>
            </p:nvSpPr>
            <p:spPr bwMode="auto">
              <a:xfrm>
                <a:off x="3600" y="219"/>
                <a:ext cx="357" cy="113"/>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grpSp>
            <p:nvGrpSpPr>
              <p:cNvPr id="230" name="Group 370"/>
              <p:cNvGrpSpPr>
                <a:grpSpLocks/>
              </p:cNvGrpSpPr>
              <p:nvPr/>
            </p:nvGrpSpPr>
            <p:grpSpPr bwMode="auto">
              <a:xfrm>
                <a:off x="3686" y="244"/>
                <a:ext cx="177" cy="66"/>
                <a:chOff x="2848" y="848"/>
                <a:chExt cx="140" cy="98"/>
              </a:xfrm>
            </p:grpSpPr>
            <p:sp>
              <p:nvSpPr>
                <p:cNvPr id="235" name="Line 371"/>
                <p:cNvSpPr>
                  <a:spLocks noChangeShapeType="1"/>
                </p:cNvSpPr>
                <p:nvPr/>
              </p:nvSpPr>
              <p:spPr bwMode="auto">
                <a:xfrm flipV="1">
                  <a:off x="2845" y="847"/>
                  <a:ext cx="5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36" name="Line 372"/>
                <p:cNvSpPr>
                  <a:spLocks noChangeShapeType="1"/>
                </p:cNvSpPr>
                <p:nvPr/>
              </p:nvSpPr>
              <p:spPr bwMode="auto">
                <a:xfrm>
                  <a:off x="2944" y="946"/>
                  <a:ext cx="4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37" name="Line 373"/>
                <p:cNvSpPr>
                  <a:spLocks noChangeShapeType="1"/>
                </p:cNvSpPr>
                <p:nvPr/>
              </p:nvSpPr>
              <p:spPr bwMode="auto">
                <a:xfrm>
                  <a:off x="2894" y="847"/>
                  <a:ext cx="52" cy="99"/>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grpSp>
          <p:grpSp>
            <p:nvGrpSpPr>
              <p:cNvPr id="231" name="Group 374"/>
              <p:cNvGrpSpPr>
                <a:grpSpLocks/>
              </p:cNvGrpSpPr>
              <p:nvPr/>
            </p:nvGrpSpPr>
            <p:grpSpPr bwMode="auto">
              <a:xfrm flipV="1">
                <a:off x="3686" y="243"/>
                <a:ext cx="177" cy="66"/>
                <a:chOff x="2848" y="848"/>
                <a:chExt cx="140" cy="98"/>
              </a:xfrm>
            </p:grpSpPr>
            <p:sp>
              <p:nvSpPr>
                <p:cNvPr id="232" name="Line 375"/>
                <p:cNvSpPr>
                  <a:spLocks noChangeShapeType="1"/>
                </p:cNvSpPr>
                <p:nvPr/>
              </p:nvSpPr>
              <p:spPr bwMode="auto">
                <a:xfrm flipV="1">
                  <a:off x="2845" y="847"/>
                  <a:ext cx="5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33" name="Line 376"/>
                <p:cNvSpPr>
                  <a:spLocks noChangeShapeType="1"/>
                </p:cNvSpPr>
                <p:nvPr/>
              </p:nvSpPr>
              <p:spPr bwMode="auto">
                <a:xfrm>
                  <a:off x="2944" y="946"/>
                  <a:ext cx="4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34" name="Line 377"/>
                <p:cNvSpPr>
                  <a:spLocks noChangeShapeType="1"/>
                </p:cNvSpPr>
                <p:nvPr/>
              </p:nvSpPr>
              <p:spPr bwMode="auto">
                <a:xfrm>
                  <a:off x="2894" y="847"/>
                  <a:ext cx="52" cy="99"/>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grpSp>
        </p:grpSp>
        <p:grpSp>
          <p:nvGrpSpPr>
            <p:cNvPr id="20" name="Group 378"/>
            <p:cNvGrpSpPr>
              <a:grpSpLocks/>
            </p:cNvGrpSpPr>
            <p:nvPr/>
          </p:nvGrpSpPr>
          <p:grpSpPr bwMode="auto">
            <a:xfrm>
              <a:off x="4700" y="1706"/>
              <a:ext cx="210" cy="97"/>
              <a:chOff x="3600" y="219"/>
              <a:chExt cx="360" cy="175"/>
            </a:xfrm>
          </p:grpSpPr>
          <p:sp>
            <p:nvSpPr>
              <p:cNvPr id="212" name="Oval 379"/>
              <p:cNvSpPr>
                <a:spLocks noChangeArrowheads="1"/>
              </p:cNvSpPr>
              <p:nvPr/>
            </p:nvSpPr>
            <p:spPr bwMode="auto">
              <a:xfrm>
                <a:off x="3603" y="297"/>
                <a:ext cx="357" cy="97"/>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sp>
            <p:nvSpPr>
              <p:cNvPr id="213" name="Line 380"/>
              <p:cNvSpPr>
                <a:spLocks noChangeShapeType="1"/>
              </p:cNvSpPr>
              <p:nvPr/>
            </p:nvSpPr>
            <p:spPr bwMode="auto">
              <a:xfrm>
                <a:off x="3603"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14" name="Line 381"/>
              <p:cNvSpPr>
                <a:spLocks noChangeShapeType="1"/>
              </p:cNvSpPr>
              <p:nvPr/>
            </p:nvSpPr>
            <p:spPr bwMode="auto">
              <a:xfrm>
                <a:off x="3960"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15" name="Rectangle 382"/>
              <p:cNvSpPr>
                <a:spLocks noChangeArrowheads="1"/>
              </p:cNvSpPr>
              <p:nvPr/>
            </p:nvSpPr>
            <p:spPr bwMode="auto">
              <a:xfrm>
                <a:off x="3603" y="289"/>
                <a:ext cx="353" cy="60"/>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dirty="0">
                  <a:latin typeface="+mn-lt"/>
                  <a:ea typeface="宋体" panose="02010600030101010101" pitchFamily="2" charset="-122"/>
                </a:endParaRPr>
              </a:p>
            </p:txBody>
          </p:sp>
          <p:sp>
            <p:nvSpPr>
              <p:cNvPr id="216" name="Oval 383"/>
              <p:cNvSpPr>
                <a:spLocks noChangeArrowheads="1"/>
              </p:cNvSpPr>
              <p:nvPr/>
            </p:nvSpPr>
            <p:spPr bwMode="auto">
              <a:xfrm>
                <a:off x="3600" y="219"/>
                <a:ext cx="357" cy="114"/>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grpSp>
            <p:nvGrpSpPr>
              <p:cNvPr id="217" name="Group 384"/>
              <p:cNvGrpSpPr>
                <a:grpSpLocks/>
              </p:cNvGrpSpPr>
              <p:nvPr/>
            </p:nvGrpSpPr>
            <p:grpSpPr bwMode="auto">
              <a:xfrm>
                <a:off x="3686" y="244"/>
                <a:ext cx="177" cy="66"/>
                <a:chOff x="2848" y="848"/>
                <a:chExt cx="140" cy="98"/>
              </a:xfrm>
            </p:grpSpPr>
            <p:sp>
              <p:nvSpPr>
                <p:cNvPr id="222" name="Line 385"/>
                <p:cNvSpPr>
                  <a:spLocks noChangeShapeType="1"/>
                </p:cNvSpPr>
                <p:nvPr/>
              </p:nvSpPr>
              <p:spPr bwMode="auto">
                <a:xfrm flipV="1">
                  <a:off x="2848" y="848"/>
                  <a:ext cx="50" cy="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23" name="Line 386"/>
                <p:cNvSpPr>
                  <a:spLocks noChangeShapeType="1"/>
                </p:cNvSpPr>
                <p:nvPr/>
              </p:nvSpPr>
              <p:spPr bwMode="auto">
                <a:xfrm>
                  <a:off x="2944" y="945"/>
                  <a:ext cx="4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24" name="Line 387"/>
                <p:cNvSpPr>
                  <a:spLocks noChangeShapeType="1"/>
                </p:cNvSpPr>
                <p:nvPr/>
              </p:nvSpPr>
              <p:spPr bwMode="auto">
                <a:xfrm>
                  <a:off x="2894" y="851"/>
                  <a:ext cx="52" cy="9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grpSp>
          <p:grpSp>
            <p:nvGrpSpPr>
              <p:cNvPr id="218" name="Group 388"/>
              <p:cNvGrpSpPr>
                <a:grpSpLocks/>
              </p:cNvGrpSpPr>
              <p:nvPr/>
            </p:nvGrpSpPr>
            <p:grpSpPr bwMode="auto">
              <a:xfrm flipV="1">
                <a:off x="3686" y="243"/>
                <a:ext cx="177" cy="66"/>
                <a:chOff x="2848" y="848"/>
                <a:chExt cx="140" cy="98"/>
              </a:xfrm>
            </p:grpSpPr>
            <p:sp>
              <p:nvSpPr>
                <p:cNvPr id="219" name="Line 389"/>
                <p:cNvSpPr>
                  <a:spLocks noChangeShapeType="1"/>
                </p:cNvSpPr>
                <p:nvPr/>
              </p:nvSpPr>
              <p:spPr bwMode="auto">
                <a:xfrm flipV="1">
                  <a:off x="2848" y="848"/>
                  <a:ext cx="50" cy="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20" name="Line 390"/>
                <p:cNvSpPr>
                  <a:spLocks noChangeShapeType="1"/>
                </p:cNvSpPr>
                <p:nvPr/>
              </p:nvSpPr>
              <p:spPr bwMode="auto">
                <a:xfrm>
                  <a:off x="2944" y="947"/>
                  <a:ext cx="4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21" name="Line 391"/>
                <p:cNvSpPr>
                  <a:spLocks noChangeShapeType="1"/>
                </p:cNvSpPr>
                <p:nvPr/>
              </p:nvSpPr>
              <p:spPr bwMode="auto">
                <a:xfrm>
                  <a:off x="2894" y="850"/>
                  <a:ext cx="52" cy="9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grpSp>
        </p:grpSp>
        <p:grpSp>
          <p:nvGrpSpPr>
            <p:cNvPr id="21" name="Group 392"/>
            <p:cNvGrpSpPr>
              <a:grpSpLocks/>
            </p:cNvGrpSpPr>
            <p:nvPr/>
          </p:nvGrpSpPr>
          <p:grpSpPr bwMode="auto">
            <a:xfrm>
              <a:off x="4754" y="1927"/>
              <a:ext cx="228" cy="108"/>
              <a:chOff x="3600" y="219"/>
              <a:chExt cx="360" cy="175"/>
            </a:xfrm>
          </p:grpSpPr>
          <p:sp>
            <p:nvSpPr>
              <p:cNvPr id="199" name="Oval 393"/>
              <p:cNvSpPr>
                <a:spLocks noChangeArrowheads="1"/>
              </p:cNvSpPr>
              <p:nvPr/>
            </p:nvSpPr>
            <p:spPr bwMode="auto">
              <a:xfrm>
                <a:off x="3603" y="297"/>
                <a:ext cx="357" cy="97"/>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sp>
            <p:nvSpPr>
              <p:cNvPr id="200" name="Line 394"/>
              <p:cNvSpPr>
                <a:spLocks noChangeShapeType="1"/>
              </p:cNvSpPr>
              <p:nvPr/>
            </p:nvSpPr>
            <p:spPr bwMode="auto">
              <a:xfrm>
                <a:off x="3603"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01" name="Line 395"/>
              <p:cNvSpPr>
                <a:spLocks noChangeShapeType="1"/>
              </p:cNvSpPr>
              <p:nvPr/>
            </p:nvSpPr>
            <p:spPr bwMode="auto">
              <a:xfrm>
                <a:off x="3960"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02" name="Rectangle 396"/>
              <p:cNvSpPr>
                <a:spLocks noChangeArrowheads="1"/>
              </p:cNvSpPr>
              <p:nvPr/>
            </p:nvSpPr>
            <p:spPr bwMode="auto">
              <a:xfrm>
                <a:off x="3603" y="289"/>
                <a:ext cx="354" cy="60"/>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dirty="0">
                  <a:latin typeface="+mn-lt"/>
                  <a:ea typeface="宋体" panose="02010600030101010101" pitchFamily="2" charset="-122"/>
                </a:endParaRPr>
              </a:p>
            </p:txBody>
          </p:sp>
          <p:sp>
            <p:nvSpPr>
              <p:cNvPr id="203" name="Oval 397"/>
              <p:cNvSpPr>
                <a:spLocks noChangeArrowheads="1"/>
              </p:cNvSpPr>
              <p:nvPr/>
            </p:nvSpPr>
            <p:spPr bwMode="auto">
              <a:xfrm>
                <a:off x="3600" y="219"/>
                <a:ext cx="357" cy="113"/>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grpSp>
            <p:nvGrpSpPr>
              <p:cNvPr id="204" name="Group 398"/>
              <p:cNvGrpSpPr>
                <a:grpSpLocks/>
              </p:cNvGrpSpPr>
              <p:nvPr/>
            </p:nvGrpSpPr>
            <p:grpSpPr bwMode="auto">
              <a:xfrm>
                <a:off x="3686" y="244"/>
                <a:ext cx="177" cy="66"/>
                <a:chOff x="2848" y="848"/>
                <a:chExt cx="140" cy="98"/>
              </a:xfrm>
            </p:grpSpPr>
            <p:sp>
              <p:nvSpPr>
                <p:cNvPr id="209" name="Line 399"/>
                <p:cNvSpPr>
                  <a:spLocks noChangeShapeType="1"/>
                </p:cNvSpPr>
                <p:nvPr/>
              </p:nvSpPr>
              <p:spPr bwMode="auto">
                <a:xfrm flipV="1">
                  <a:off x="2845" y="847"/>
                  <a:ext cx="5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10" name="Line 400"/>
                <p:cNvSpPr>
                  <a:spLocks noChangeShapeType="1"/>
                </p:cNvSpPr>
                <p:nvPr/>
              </p:nvSpPr>
              <p:spPr bwMode="auto">
                <a:xfrm>
                  <a:off x="2944" y="946"/>
                  <a:ext cx="4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11" name="Line 401"/>
                <p:cNvSpPr>
                  <a:spLocks noChangeShapeType="1"/>
                </p:cNvSpPr>
                <p:nvPr/>
              </p:nvSpPr>
              <p:spPr bwMode="auto">
                <a:xfrm>
                  <a:off x="2894" y="847"/>
                  <a:ext cx="52" cy="99"/>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grpSp>
          <p:grpSp>
            <p:nvGrpSpPr>
              <p:cNvPr id="205" name="Group 402"/>
              <p:cNvGrpSpPr>
                <a:grpSpLocks/>
              </p:cNvGrpSpPr>
              <p:nvPr/>
            </p:nvGrpSpPr>
            <p:grpSpPr bwMode="auto">
              <a:xfrm flipV="1">
                <a:off x="3686" y="243"/>
                <a:ext cx="177" cy="66"/>
                <a:chOff x="2848" y="848"/>
                <a:chExt cx="140" cy="98"/>
              </a:xfrm>
            </p:grpSpPr>
            <p:sp>
              <p:nvSpPr>
                <p:cNvPr id="206" name="Line 403"/>
                <p:cNvSpPr>
                  <a:spLocks noChangeShapeType="1"/>
                </p:cNvSpPr>
                <p:nvPr/>
              </p:nvSpPr>
              <p:spPr bwMode="auto">
                <a:xfrm flipV="1">
                  <a:off x="2845" y="847"/>
                  <a:ext cx="5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07" name="Line 404"/>
                <p:cNvSpPr>
                  <a:spLocks noChangeShapeType="1"/>
                </p:cNvSpPr>
                <p:nvPr/>
              </p:nvSpPr>
              <p:spPr bwMode="auto">
                <a:xfrm>
                  <a:off x="2944" y="946"/>
                  <a:ext cx="4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08" name="Line 405"/>
                <p:cNvSpPr>
                  <a:spLocks noChangeShapeType="1"/>
                </p:cNvSpPr>
                <p:nvPr/>
              </p:nvSpPr>
              <p:spPr bwMode="auto">
                <a:xfrm>
                  <a:off x="2894" y="847"/>
                  <a:ext cx="52" cy="99"/>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grpSp>
        </p:grpSp>
        <p:grpSp>
          <p:nvGrpSpPr>
            <p:cNvPr id="22" name="Group 406"/>
            <p:cNvGrpSpPr>
              <a:grpSpLocks/>
            </p:cNvGrpSpPr>
            <p:nvPr/>
          </p:nvGrpSpPr>
          <p:grpSpPr bwMode="auto">
            <a:xfrm>
              <a:off x="3866" y="1763"/>
              <a:ext cx="220" cy="100"/>
              <a:chOff x="3600" y="219"/>
              <a:chExt cx="360" cy="175"/>
            </a:xfrm>
          </p:grpSpPr>
          <p:sp>
            <p:nvSpPr>
              <p:cNvPr id="186" name="Oval 407"/>
              <p:cNvSpPr>
                <a:spLocks noChangeArrowheads="1"/>
              </p:cNvSpPr>
              <p:nvPr/>
            </p:nvSpPr>
            <p:spPr bwMode="auto">
              <a:xfrm>
                <a:off x="3603" y="298"/>
                <a:ext cx="357" cy="96"/>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sp>
            <p:nvSpPr>
              <p:cNvPr id="187" name="Line 408"/>
              <p:cNvSpPr>
                <a:spLocks noChangeShapeType="1"/>
              </p:cNvSpPr>
              <p:nvPr/>
            </p:nvSpPr>
            <p:spPr bwMode="auto">
              <a:xfrm>
                <a:off x="3603"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188" name="Line 409"/>
              <p:cNvSpPr>
                <a:spLocks noChangeShapeType="1"/>
              </p:cNvSpPr>
              <p:nvPr/>
            </p:nvSpPr>
            <p:spPr bwMode="auto">
              <a:xfrm>
                <a:off x="3960"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189" name="Rectangle 410"/>
              <p:cNvSpPr>
                <a:spLocks noChangeArrowheads="1"/>
              </p:cNvSpPr>
              <p:nvPr/>
            </p:nvSpPr>
            <p:spPr bwMode="auto">
              <a:xfrm>
                <a:off x="3603" y="289"/>
                <a:ext cx="353" cy="60"/>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dirty="0">
                  <a:latin typeface="+mn-lt"/>
                  <a:ea typeface="宋体" panose="02010600030101010101" pitchFamily="2" charset="-122"/>
                </a:endParaRPr>
              </a:p>
            </p:txBody>
          </p:sp>
          <p:sp>
            <p:nvSpPr>
              <p:cNvPr id="190" name="Oval 411"/>
              <p:cNvSpPr>
                <a:spLocks noChangeArrowheads="1"/>
              </p:cNvSpPr>
              <p:nvPr/>
            </p:nvSpPr>
            <p:spPr bwMode="auto">
              <a:xfrm>
                <a:off x="3600" y="219"/>
                <a:ext cx="357" cy="114"/>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grpSp>
            <p:nvGrpSpPr>
              <p:cNvPr id="191" name="Group 412"/>
              <p:cNvGrpSpPr>
                <a:grpSpLocks/>
              </p:cNvGrpSpPr>
              <p:nvPr/>
            </p:nvGrpSpPr>
            <p:grpSpPr bwMode="auto">
              <a:xfrm>
                <a:off x="3686" y="244"/>
                <a:ext cx="177" cy="66"/>
                <a:chOff x="2848" y="848"/>
                <a:chExt cx="140" cy="98"/>
              </a:xfrm>
            </p:grpSpPr>
            <p:sp>
              <p:nvSpPr>
                <p:cNvPr id="196" name="Line 413"/>
                <p:cNvSpPr>
                  <a:spLocks noChangeShapeType="1"/>
                </p:cNvSpPr>
                <p:nvPr/>
              </p:nvSpPr>
              <p:spPr bwMode="auto">
                <a:xfrm flipV="1">
                  <a:off x="2851" y="847"/>
                  <a:ext cx="48" cy="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197" name="Line 414"/>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198" name="Line 415"/>
                <p:cNvSpPr>
                  <a:spLocks noChangeShapeType="1"/>
                </p:cNvSpPr>
                <p:nvPr/>
              </p:nvSpPr>
              <p:spPr bwMode="auto">
                <a:xfrm>
                  <a:off x="2894" y="850"/>
                  <a:ext cx="53" cy="9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grpSp>
          <p:grpSp>
            <p:nvGrpSpPr>
              <p:cNvPr id="192" name="Group 416"/>
              <p:cNvGrpSpPr>
                <a:grpSpLocks/>
              </p:cNvGrpSpPr>
              <p:nvPr/>
            </p:nvGrpSpPr>
            <p:grpSpPr bwMode="auto">
              <a:xfrm flipV="1">
                <a:off x="3686" y="243"/>
                <a:ext cx="177" cy="66"/>
                <a:chOff x="2848" y="848"/>
                <a:chExt cx="140" cy="98"/>
              </a:xfrm>
            </p:grpSpPr>
            <p:sp>
              <p:nvSpPr>
                <p:cNvPr id="193" name="Line 417"/>
                <p:cNvSpPr>
                  <a:spLocks noChangeShapeType="1"/>
                </p:cNvSpPr>
                <p:nvPr/>
              </p:nvSpPr>
              <p:spPr bwMode="auto">
                <a:xfrm flipV="1">
                  <a:off x="2851" y="849"/>
                  <a:ext cx="48" cy="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194" name="Line 418"/>
                <p:cNvSpPr>
                  <a:spLocks noChangeShapeType="1"/>
                </p:cNvSpPr>
                <p:nvPr/>
              </p:nvSpPr>
              <p:spPr bwMode="auto">
                <a:xfrm>
                  <a:off x="2944" y="945"/>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195" name="Line 419"/>
                <p:cNvSpPr>
                  <a:spLocks noChangeShapeType="1"/>
                </p:cNvSpPr>
                <p:nvPr/>
              </p:nvSpPr>
              <p:spPr bwMode="auto">
                <a:xfrm>
                  <a:off x="2894" y="854"/>
                  <a:ext cx="53" cy="9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grpSp>
        </p:grpSp>
        <p:grpSp>
          <p:nvGrpSpPr>
            <p:cNvPr id="23" name="Group 420"/>
            <p:cNvGrpSpPr>
              <a:grpSpLocks/>
            </p:cNvGrpSpPr>
            <p:nvPr/>
          </p:nvGrpSpPr>
          <p:grpSpPr bwMode="auto">
            <a:xfrm>
              <a:off x="3673" y="2487"/>
              <a:ext cx="220" cy="100"/>
              <a:chOff x="3600" y="219"/>
              <a:chExt cx="360" cy="175"/>
            </a:xfrm>
          </p:grpSpPr>
          <p:sp>
            <p:nvSpPr>
              <p:cNvPr id="173" name="Oval 421"/>
              <p:cNvSpPr>
                <a:spLocks noChangeArrowheads="1"/>
              </p:cNvSpPr>
              <p:nvPr/>
            </p:nvSpPr>
            <p:spPr bwMode="auto">
              <a:xfrm>
                <a:off x="3603" y="298"/>
                <a:ext cx="357" cy="96"/>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sp>
            <p:nvSpPr>
              <p:cNvPr id="174" name="Line 422"/>
              <p:cNvSpPr>
                <a:spLocks noChangeShapeType="1"/>
              </p:cNvSpPr>
              <p:nvPr/>
            </p:nvSpPr>
            <p:spPr bwMode="auto">
              <a:xfrm>
                <a:off x="3603"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175" name="Line 423"/>
              <p:cNvSpPr>
                <a:spLocks noChangeShapeType="1"/>
              </p:cNvSpPr>
              <p:nvPr/>
            </p:nvSpPr>
            <p:spPr bwMode="auto">
              <a:xfrm>
                <a:off x="3960"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176" name="Rectangle 424"/>
              <p:cNvSpPr>
                <a:spLocks noChangeArrowheads="1"/>
              </p:cNvSpPr>
              <p:nvPr/>
            </p:nvSpPr>
            <p:spPr bwMode="auto">
              <a:xfrm>
                <a:off x="3603" y="289"/>
                <a:ext cx="353" cy="60"/>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dirty="0">
                  <a:latin typeface="+mn-lt"/>
                  <a:ea typeface="宋体" panose="02010600030101010101" pitchFamily="2" charset="-122"/>
                </a:endParaRPr>
              </a:p>
            </p:txBody>
          </p:sp>
          <p:sp>
            <p:nvSpPr>
              <p:cNvPr id="177" name="Oval 425"/>
              <p:cNvSpPr>
                <a:spLocks noChangeArrowheads="1"/>
              </p:cNvSpPr>
              <p:nvPr/>
            </p:nvSpPr>
            <p:spPr bwMode="auto">
              <a:xfrm>
                <a:off x="3600" y="219"/>
                <a:ext cx="357" cy="114"/>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grpSp>
            <p:nvGrpSpPr>
              <p:cNvPr id="178" name="Group 426"/>
              <p:cNvGrpSpPr>
                <a:grpSpLocks/>
              </p:cNvGrpSpPr>
              <p:nvPr/>
            </p:nvGrpSpPr>
            <p:grpSpPr bwMode="auto">
              <a:xfrm>
                <a:off x="3686" y="244"/>
                <a:ext cx="177" cy="66"/>
                <a:chOff x="2848" y="848"/>
                <a:chExt cx="140" cy="98"/>
              </a:xfrm>
            </p:grpSpPr>
            <p:sp>
              <p:nvSpPr>
                <p:cNvPr id="183" name="Line 427"/>
                <p:cNvSpPr>
                  <a:spLocks noChangeShapeType="1"/>
                </p:cNvSpPr>
                <p:nvPr/>
              </p:nvSpPr>
              <p:spPr bwMode="auto">
                <a:xfrm flipV="1">
                  <a:off x="2851" y="847"/>
                  <a:ext cx="48" cy="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184" name="Line 428"/>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185" name="Line 429"/>
                <p:cNvSpPr>
                  <a:spLocks noChangeShapeType="1"/>
                </p:cNvSpPr>
                <p:nvPr/>
              </p:nvSpPr>
              <p:spPr bwMode="auto">
                <a:xfrm>
                  <a:off x="2894" y="850"/>
                  <a:ext cx="53" cy="9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grpSp>
          <p:grpSp>
            <p:nvGrpSpPr>
              <p:cNvPr id="179" name="Group 430"/>
              <p:cNvGrpSpPr>
                <a:grpSpLocks/>
              </p:cNvGrpSpPr>
              <p:nvPr/>
            </p:nvGrpSpPr>
            <p:grpSpPr bwMode="auto">
              <a:xfrm flipV="1">
                <a:off x="3686" y="243"/>
                <a:ext cx="177" cy="66"/>
                <a:chOff x="2848" y="848"/>
                <a:chExt cx="140" cy="98"/>
              </a:xfrm>
            </p:grpSpPr>
            <p:sp>
              <p:nvSpPr>
                <p:cNvPr id="180" name="Line 431"/>
                <p:cNvSpPr>
                  <a:spLocks noChangeShapeType="1"/>
                </p:cNvSpPr>
                <p:nvPr/>
              </p:nvSpPr>
              <p:spPr bwMode="auto">
                <a:xfrm flipV="1">
                  <a:off x="2851" y="849"/>
                  <a:ext cx="48" cy="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181" name="Line 432"/>
                <p:cNvSpPr>
                  <a:spLocks noChangeShapeType="1"/>
                </p:cNvSpPr>
                <p:nvPr/>
              </p:nvSpPr>
              <p:spPr bwMode="auto">
                <a:xfrm>
                  <a:off x="2944" y="945"/>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182" name="Line 433"/>
                <p:cNvSpPr>
                  <a:spLocks noChangeShapeType="1"/>
                </p:cNvSpPr>
                <p:nvPr/>
              </p:nvSpPr>
              <p:spPr bwMode="auto">
                <a:xfrm>
                  <a:off x="2894" y="854"/>
                  <a:ext cx="53" cy="9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grpSp>
        </p:grpSp>
        <p:sp>
          <p:nvSpPr>
            <p:cNvPr id="24" name="Line 434"/>
            <p:cNvSpPr>
              <a:spLocks noChangeShapeType="1"/>
            </p:cNvSpPr>
            <p:nvPr/>
          </p:nvSpPr>
          <p:spPr bwMode="auto">
            <a:xfrm flipV="1">
              <a:off x="4430" y="2757"/>
              <a:ext cx="143" cy="2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25" name="Line 435"/>
            <p:cNvSpPr>
              <a:spLocks noChangeShapeType="1"/>
            </p:cNvSpPr>
            <p:nvPr/>
          </p:nvSpPr>
          <p:spPr bwMode="auto">
            <a:xfrm>
              <a:off x="4508" y="2592"/>
              <a:ext cx="103" cy="7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26" name="Line 436"/>
            <p:cNvSpPr>
              <a:spLocks noChangeShapeType="1"/>
            </p:cNvSpPr>
            <p:nvPr/>
          </p:nvSpPr>
          <p:spPr bwMode="auto">
            <a:xfrm>
              <a:off x="4569" y="2542"/>
              <a:ext cx="17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27" name="Line 437"/>
            <p:cNvSpPr>
              <a:spLocks noChangeShapeType="1"/>
            </p:cNvSpPr>
            <p:nvPr/>
          </p:nvSpPr>
          <p:spPr bwMode="auto">
            <a:xfrm flipV="1">
              <a:off x="4718" y="2596"/>
              <a:ext cx="85" cy="6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28" name="Line 438"/>
            <p:cNvSpPr>
              <a:spLocks noChangeShapeType="1"/>
            </p:cNvSpPr>
            <p:nvPr/>
          </p:nvSpPr>
          <p:spPr bwMode="auto">
            <a:xfrm>
              <a:off x="3898" y="2546"/>
              <a:ext cx="42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grpSp>
          <p:nvGrpSpPr>
            <p:cNvPr id="29" name="Group 439"/>
            <p:cNvGrpSpPr>
              <a:grpSpLocks/>
            </p:cNvGrpSpPr>
            <p:nvPr/>
          </p:nvGrpSpPr>
          <p:grpSpPr bwMode="auto">
            <a:xfrm>
              <a:off x="3424" y="2213"/>
              <a:ext cx="209" cy="224"/>
              <a:chOff x="2870" y="1518"/>
              <a:chExt cx="292" cy="320"/>
            </a:xfrm>
          </p:grpSpPr>
          <p:graphicFrame>
            <p:nvGraphicFramePr>
              <p:cNvPr id="171" name="Object 14"/>
              <p:cNvGraphicFramePr>
                <a:graphicFrameLocks noChangeAspect="1"/>
              </p:cNvGraphicFramePr>
              <p:nvPr userDrawn="1"/>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389605" name="Clip" r:id="rId10" imgW="826829" imgH="840406" progId="MS_ClipArt_Gallery.2">
                      <p:embed/>
                    </p:oleObj>
                  </mc:Choice>
                  <mc:Fallback>
                    <p:oleObj name="Clip" r:id="rId10" imgW="826829" imgH="840406" progId="MS_ClipArt_Gallery.2">
                      <p:embed/>
                      <p:pic>
                        <p:nvPicPr>
                          <p:cNvPr id="171" name="Object 1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2" name="Object 15"/>
              <p:cNvGraphicFramePr>
                <a:graphicFrameLocks noChangeAspect="1"/>
              </p:cNvGraphicFramePr>
              <p:nvPr userDrawn="1"/>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389606" name="Clip" r:id="rId11" imgW="1268295" imgH="1199426" progId="MS_ClipArt_Gallery.2">
                      <p:embed/>
                    </p:oleObj>
                  </mc:Choice>
                  <mc:Fallback>
                    <p:oleObj name="Clip" r:id="rId11" imgW="1268295" imgH="1199426" progId="MS_ClipArt_Gallery.2">
                      <p:embed/>
                      <p:pic>
                        <p:nvPicPr>
                          <p:cNvPr id="172" name="Object 1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30" name="Group 442"/>
            <p:cNvGrpSpPr>
              <a:grpSpLocks/>
            </p:cNvGrpSpPr>
            <p:nvPr/>
          </p:nvGrpSpPr>
          <p:grpSpPr bwMode="auto">
            <a:xfrm>
              <a:off x="3452" y="2445"/>
              <a:ext cx="139" cy="194"/>
              <a:chOff x="2556" y="2689"/>
              <a:chExt cx="183" cy="255"/>
            </a:xfrm>
          </p:grpSpPr>
          <p:pic>
            <p:nvPicPr>
              <p:cNvPr id="154" name="Picture 443" descr="31u_bnrz[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609" y="2770"/>
                <a:ext cx="121"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5" name="Freeform 444"/>
              <p:cNvSpPr>
                <a:spLocks/>
              </p:cNvSpPr>
              <p:nvPr/>
            </p:nvSpPr>
            <p:spPr bwMode="auto">
              <a:xfrm>
                <a:off x="2605" y="2702"/>
                <a:ext cx="33" cy="39"/>
              </a:xfrm>
              <a:custGeom>
                <a:avLst/>
                <a:gdLst>
                  <a:gd name="T0" fmla="*/ 0 w 199"/>
                  <a:gd name="T1" fmla="*/ 0 h 232"/>
                  <a:gd name="T2" fmla="*/ 0 w 199"/>
                  <a:gd name="T3" fmla="*/ 0 h 232"/>
                  <a:gd name="T4" fmla="*/ 0 w 199"/>
                  <a:gd name="T5" fmla="*/ 0 h 232"/>
                  <a:gd name="T6" fmla="*/ 0 w 199"/>
                  <a:gd name="T7" fmla="*/ 0 h 232"/>
                  <a:gd name="T8" fmla="*/ 0 w 199"/>
                  <a:gd name="T9" fmla="*/ 0 h 232"/>
                  <a:gd name="T10" fmla="*/ 0 w 199"/>
                  <a:gd name="T11" fmla="*/ 0 h 232"/>
                  <a:gd name="T12" fmla="*/ 0 w 199"/>
                  <a:gd name="T13" fmla="*/ 0 h 232"/>
                  <a:gd name="T14" fmla="*/ 0 w 199"/>
                  <a:gd name="T15" fmla="*/ 0 h 232"/>
                  <a:gd name="T16" fmla="*/ 0 w 199"/>
                  <a:gd name="T17" fmla="*/ 0 h 232"/>
                  <a:gd name="T18" fmla="*/ 0 w 199"/>
                  <a:gd name="T19" fmla="*/ 0 h 232"/>
                  <a:gd name="T20" fmla="*/ 0 w 199"/>
                  <a:gd name="T21" fmla="*/ 0 h 232"/>
                  <a:gd name="T22" fmla="*/ 0 w 199"/>
                  <a:gd name="T23" fmla="*/ 0 h 232"/>
                  <a:gd name="T24" fmla="*/ 0 w 199"/>
                  <a:gd name="T25" fmla="*/ 0 h 232"/>
                  <a:gd name="T26" fmla="*/ 0 w 199"/>
                  <a:gd name="T27" fmla="*/ 0 h 232"/>
                  <a:gd name="T28" fmla="*/ 0 w 199"/>
                  <a:gd name="T29" fmla="*/ 0 h 232"/>
                  <a:gd name="T30" fmla="*/ 0 w 199"/>
                  <a:gd name="T31" fmla="*/ 0 h 232"/>
                  <a:gd name="T32" fmla="*/ 0 w 199"/>
                  <a:gd name="T33" fmla="*/ 0 h 232"/>
                  <a:gd name="T34" fmla="*/ 0 w 199"/>
                  <a:gd name="T35" fmla="*/ 0 h 232"/>
                  <a:gd name="T36" fmla="*/ 0 w 199"/>
                  <a:gd name="T37" fmla="*/ 0 h 232"/>
                  <a:gd name="T38" fmla="*/ 0 w 199"/>
                  <a:gd name="T39" fmla="*/ 0 h 232"/>
                  <a:gd name="T40" fmla="*/ 0 w 199"/>
                  <a:gd name="T41" fmla="*/ 0 h 232"/>
                  <a:gd name="T42" fmla="*/ 0 w 199"/>
                  <a:gd name="T43" fmla="*/ 0 h 232"/>
                  <a:gd name="T44" fmla="*/ 0 w 199"/>
                  <a:gd name="T45" fmla="*/ 0 h 232"/>
                  <a:gd name="T46" fmla="*/ 0 w 199"/>
                  <a:gd name="T47" fmla="*/ 0 h 232"/>
                  <a:gd name="T48" fmla="*/ 0 w 199"/>
                  <a:gd name="T49" fmla="*/ 0 h 232"/>
                  <a:gd name="T50" fmla="*/ 0 w 199"/>
                  <a:gd name="T51" fmla="*/ 0 h 232"/>
                  <a:gd name="T52" fmla="*/ 0 w 199"/>
                  <a:gd name="T53" fmla="*/ 0 h 232"/>
                  <a:gd name="T54" fmla="*/ 0 w 199"/>
                  <a:gd name="T55" fmla="*/ 0 h 232"/>
                  <a:gd name="T56" fmla="*/ 0 w 199"/>
                  <a:gd name="T57" fmla="*/ 0 h 232"/>
                  <a:gd name="T58" fmla="*/ 0 w 199"/>
                  <a:gd name="T59" fmla="*/ 0 h 232"/>
                  <a:gd name="T60" fmla="*/ 0 w 199"/>
                  <a:gd name="T61" fmla="*/ 0 h 232"/>
                  <a:gd name="T62" fmla="*/ 0 w 199"/>
                  <a:gd name="T63" fmla="*/ 0 h 232"/>
                  <a:gd name="T64" fmla="*/ 0 w 199"/>
                  <a:gd name="T65" fmla="*/ 0 h 232"/>
                  <a:gd name="T66" fmla="*/ 0 w 199"/>
                  <a:gd name="T67" fmla="*/ 0 h 232"/>
                  <a:gd name="T68" fmla="*/ 0 w 199"/>
                  <a:gd name="T69" fmla="*/ 0 h 232"/>
                  <a:gd name="T70" fmla="*/ 0 w 199"/>
                  <a:gd name="T71" fmla="*/ 0 h 232"/>
                  <a:gd name="T72" fmla="*/ 0 w 199"/>
                  <a:gd name="T73" fmla="*/ 0 h 232"/>
                  <a:gd name="T74" fmla="*/ 0 w 199"/>
                  <a:gd name="T75" fmla="*/ 0 h 232"/>
                  <a:gd name="T76" fmla="*/ 0 w 199"/>
                  <a:gd name="T77" fmla="*/ 0 h 232"/>
                  <a:gd name="T78" fmla="*/ 0 w 199"/>
                  <a:gd name="T79" fmla="*/ 0 h 232"/>
                  <a:gd name="T80" fmla="*/ 0 w 199"/>
                  <a:gd name="T81" fmla="*/ 0 h 232"/>
                  <a:gd name="T82" fmla="*/ 0 w 199"/>
                  <a:gd name="T83" fmla="*/ 0 h 232"/>
                  <a:gd name="T84" fmla="*/ 0 w 199"/>
                  <a:gd name="T85" fmla="*/ 0 h 232"/>
                  <a:gd name="T86" fmla="*/ 0 w 199"/>
                  <a:gd name="T87" fmla="*/ 0 h 232"/>
                  <a:gd name="T88" fmla="*/ 0 w 199"/>
                  <a:gd name="T89" fmla="*/ 0 h 232"/>
                  <a:gd name="T90" fmla="*/ 0 w 199"/>
                  <a:gd name="T91" fmla="*/ 0 h 232"/>
                  <a:gd name="T92" fmla="*/ 0 w 199"/>
                  <a:gd name="T93" fmla="*/ 0 h 232"/>
                  <a:gd name="T94" fmla="*/ 0 w 199"/>
                  <a:gd name="T95" fmla="*/ 0 h 232"/>
                  <a:gd name="T96" fmla="*/ 0 w 199"/>
                  <a:gd name="T97" fmla="*/ 0 h 23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9"/>
                  <a:gd name="T148" fmla="*/ 0 h 232"/>
                  <a:gd name="T149" fmla="*/ 199 w 199"/>
                  <a:gd name="T150" fmla="*/ 232 h 23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9" h="232">
                    <a:moveTo>
                      <a:pt x="70" y="29"/>
                    </a:moveTo>
                    <a:lnTo>
                      <a:pt x="55" y="39"/>
                    </a:lnTo>
                    <a:lnTo>
                      <a:pt x="42" y="50"/>
                    </a:lnTo>
                    <a:lnTo>
                      <a:pt x="30" y="63"/>
                    </a:lnTo>
                    <a:lnTo>
                      <a:pt x="20" y="77"/>
                    </a:lnTo>
                    <a:lnTo>
                      <a:pt x="12" y="91"/>
                    </a:lnTo>
                    <a:lnTo>
                      <a:pt x="6" y="108"/>
                    </a:lnTo>
                    <a:lnTo>
                      <a:pt x="2" y="125"/>
                    </a:lnTo>
                    <a:lnTo>
                      <a:pt x="0" y="142"/>
                    </a:lnTo>
                    <a:lnTo>
                      <a:pt x="2" y="166"/>
                    </a:lnTo>
                    <a:lnTo>
                      <a:pt x="12" y="186"/>
                    </a:lnTo>
                    <a:lnTo>
                      <a:pt x="26" y="203"/>
                    </a:lnTo>
                    <a:lnTo>
                      <a:pt x="45" y="216"/>
                    </a:lnTo>
                    <a:lnTo>
                      <a:pt x="66" y="226"/>
                    </a:lnTo>
                    <a:lnTo>
                      <a:pt x="88" y="230"/>
                    </a:lnTo>
                    <a:lnTo>
                      <a:pt x="111" y="232"/>
                    </a:lnTo>
                    <a:lnTo>
                      <a:pt x="134" y="228"/>
                    </a:lnTo>
                    <a:lnTo>
                      <a:pt x="138" y="228"/>
                    </a:lnTo>
                    <a:lnTo>
                      <a:pt x="143" y="226"/>
                    </a:lnTo>
                    <a:lnTo>
                      <a:pt x="147" y="222"/>
                    </a:lnTo>
                    <a:lnTo>
                      <a:pt x="148" y="218"/>
                    </a:lnTo>
                    <a:lnTo>
                      <a:pt x="145" y="212"/>
                    </a:lnTo>
                    <a:lnTo>
                      <a:pt x="141" y="207"/>
                    </a:lnTo>
                    <a:lnTo>
                      <a:pt x="135" y="203"/>
                    </a:lnTo>
                    <a:lnTo>
                      <a:pt x="129" y="201"/>
                    </a:lnTo>
                    <a:lnTo>
                      <a:pt x="117" y="197"/>
                    </a:lnTo>
                    <a:lnTo>
                      <a:pt x="105" y="195"/>
                    </a:lnTo>
                    <a:lnTo>
                      <a:pt x="94" y="193"/>
                    </a:lnTo>
                    <a:lnTo>
                      <a:pt x="83" y="190"/>
                    </a:lnTo>
                    <a:lnTo>
                      <a:pt x="73" y="187"/>
                    </a:lnTo>
                    <a:lnTo>
                      <a:pt x="62" y="182"/>
                    </a:lnTo>
                    <a:lnTo>
                      <a:pt x="53" y="176"/>
                    </a:lnTo>
                    <a:lnTo>
                      <a:pt x="43" y="167"/>
                    </a:lnTo>
                    <a:lnTo>
                      <a:pt x="40" y="128"/>
                    </a:lnTo>
                    <a:lnTo>
                      <a:pt x="49" y="96"/>
                    </a:lnTo>
                    <a:lnTo>
                      <a:pt x="68" y="71"/>
                    </a:lnTo>
                    <a:lnTo>
                      <a:pt x="94" y="50"/>
                    </a:lnTo>
                    <a:lnTo>
                      <a:pt x="122" y="34"/>
                    </a:lnTo>
                    <a:lnTo>
                      <a:pt x="151" y="21"/>
                    </a:lnTo>
                    <a:lnTo>
                      <a:pt x="178" y="12"/>
                    </a:lnTo>
                    <a:lnTo>
                      <a:pt x="199" y="4"/>
                    </a:lnTo>
                    <a:lnTo>
                      <a:pt x="186" y="1"/>
                    </a:lnTo>
                    <a:lnTo>
                      <a:pt x="172" y="0"/>
                    </a:lnTo>
                    <a:lnTo>
                      <a:pt x="156" y="2"/>
                    </a:lnTo>
                    <a:lnTo>
                      <a:pt x="138" y="4"/>
                    </a:lnTo>
                    <a:lnTo>
                      <a:pt x="121" y="10"/>
                    </a:lnTo>
                    <a:lnTo>
                      <a:pt x="103" y="16"/>
                    </a:lnTo>
                    <a:lnTo>
                      <a:pt x="86" y="23"/>
                    </a:lnTo>
                    <a:lnTo>
                      <a:pt x="70" y="2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156" name="Freeform 445"/>
              <p:cNvSpPr>
                <a:spLocks/>
              </p:cNvSpPr>
              <p:nvPr/>
            </p:nvSpPr>
            <p:spPr bwMode="auto">
              <a:xfrm>
                <a:off x="2661" y="2701"/>
                <a:ext cx="21" cy="30"/>
              </a:xfrm>
              <a:custGeom>
                <a:avLst/>
                <a:gdLst>
                  <a:gd name="T0" fmla="*/ 0 w 128"/>
                  <a:gd name="T1" fmla="*/ 0 h 180"/>
                  <a:gd name="T2" fmla="*/ 0 w 128"/>
                  <a:gd name="T3" fmla="*/ 0 h 180"/>
                  <a:gd name="T4" fmla="*/ 0 w 128"/>
                  <a:gd name="T5" fmla="*/ 0 h 180"/>
                  <a:gd name="T6" fmla="*/ 0 w 128"/>
                  <a:gd name="T7" fmla="*/ 0 h 180"/>
                  <a:gd name="T8" fmla="*/ 0 w 128"/>
                  <a:gd name="T9" fmla="*/ 0 h 180"/>
                  <a:gd name="T10" fmla="*/ 0 w 128"/>
                  <a:gd name="T11" fmla="*/ 0 h 180"/>
                  <a:gd name="T12" fmla="*/ 0 w 128"/>
                  <a:gd name="T13" fmla="*/ 0 h 180"/>
                  <a:gd name="T14" fmla="*/ 0 w 128"/>
                  <a:gd name="T15" fmla="*/ 0 h 180"/>
                  <a:gd name="T16" fmla="*/ 0 w 128"/>
                  <a:gd name="T17" fmla="*/ 0 h 180"/>
                  <a:gd name="T18" fmla="*/ 0 w 128"/>
                  <a:gd name="T19" fmla="*/ 0 h 180"/>
                  <a:gd name="T20" fmla="*/ 0 w 128"/>
                  <a:gd name="T21" fmla="*/ 0 h 180"/>
                  <a:gd name="T22" fmla="*/ 0 w 128"/>
                  <a:gd name="T23" fmla="*/ 0 h 180"/>
                  <a:gd name="T24" fmla="*/ 0 w 128"/>
                  <a:gd name="T25" fmla="*/ 0 h 180"/>
                  <a:gd name="T26" fmla="*/ 0 w 128"/>
                  <a:gd name="T27" fmla="*/ 0 h 180"/>
                  <a:gd name="T28" fmla="*/ 0 w 128"/>
                  <a:gd name="T29" fmla="*/ 0 h 180"/>
                  <a:gd name="T30" fmla="*/ 0 w 128"/>
                  <a:gd name="T31" fmla="*/ 0 h 180"/>
                  <a:gd name="T32" fmla="*/ 0 w 128"/>
                  <a:gd name="T33" fmla="*/ 0 h 180"/>
                  <a:gd name="T34" fmla="*/ 0 w 128"/>
                  <a:gd name="T35" fmla="*/ 0 h 180"/>
                  <a:gd name="T36" fmla="*/ 0 w 128"/>
                  <a:gd name="T37" fmla="*/ 0 h 180"/>
                  <a:gd name="T38" fmla="*/ 0 w 128"/>
                  <a:gd name="T39" fmla="*/ 0 h 180"/>
                  <a:gd name="T40" fmla="*/ 0 w 128"/>
                  <a:gd name="T41" fmla="*/ 0 h 180"/>
                  <a:gd name="T42" fmla="*/ 0 w 128"/>
                  <a:gd name="T43" fmla="*/ 0 h 180"/>
                  <a:gd name="T44" fmla="*/ 0 w 128"/>
                  <a:gd name="T45" fmla="*/ 0 h 180"/>
                  <a:gd name="T46" fmla="*/ 0 w 128"/>
                  <a:gd name="T47" fmla="*/ 0 h 180"/>
                  <a:gd name="T48" fmla="*/ 0 w 128"/>
                  <a:gd name="T49" fmla="*/ 0 h 180"/>
                  <a:gd name="T50" fmla="*/ 0 w 128"/>
                  <a:gd name="T51" fmla="*/ 0 h 180"/>
                  <a:gd name="T52" fmla="*/ 0 w 128"/>
                  <a:gd name="T53" fmla="*/ 0 h 180"/>
                  <a:gd name="T54" fmla="*/ 0 w 128"/>
                  <a:gd name="T55" fmla="*/ 0 h 180"/>
                  <a:gd name="T56" fmla="*/ 0 w 128"/>
                  <a:gd name="T57" fmla="*/ 0 h 180"/>
                  <a:gd name="T58" fmla="*/ 0 w 128"/>
                  <a:gd name="T59" fmla="*/ 0 h 180"/>
                  <a:gd name="T60" fmla="*/ 0 w 128"/>
                  <a:gd name="T61" fmla="*/ 0 h 180"/>
                  <a:gd name="T62" fmla="*/ 0 w 128"/>
                  <a:gd name="T63" fmla="*/ 0 h 180"/>
                  <a:gd name="T64" fmla="*/ 0 w 128"/>
                  <a:gd name="T65" fmla="*/ 0 h 180"/>
                  <a:gd name="T66" fmla="*/ 0 w 128"/>
                  <a:gd name="T67" fmla="*/ 0 h 180"/>
                  <a:gd name="T68" fmla="*/ 0 w 128"/>
                  <a:gd name="T69" fmla="*/ 0 h 180"/>
                  <a:gd name="T70" fmla="*/ 0 w 128"/>
                  <a:gd name="T71" fmla="*/ 0 h 180"/>
                  <a:gd name="T72" fmla="*/ 0 w 128"/>
                  <a:gd name="T73" fmla="*/ 0 h 180"/>
                  <a:gd name="T74" fmla="*/ 0 w 128"/>
                  <a:gd name="T75" fmla="*/ 0 h 180"/>
                  <a:gd name="T76" fmla="*/ 0 w 128"/>
                  <a:gd name="T77" fmla="*/ 0 h 180"/>
                  <a:gd name="T78" fmla="*/ 0 w 128"/>
                  <a:gd name="T79" fmla="*/ 0 h 180"/>
                  <a:gd name="T80" fmla="*/ 0 w 128"/>
                  <a:gd name="T81" fmla="*/ 0 h 18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8"/>
                  <a:gd name="T124" fmla="*/ 0 h 180"/>
                  <a:gd name="T125" fmla="*/ 128 w 128"/>
                  <a:gd name="T126" fmla="*/ 180 h 18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8" h="180">
                    <a:moveTo>
                      <a:pt x="108" y="59"/>
                    </a:moveTo>
                    <a:lnTo>
                      <a:pt x="113" y="77"/>
                    </a:lnTo>
                    <a:lnTo>
                      <a:pt x="111" y="94"/>
                    </a:lnTo>
                    <a:lnTo>
                      <a:pt x="103" y="108"/>
                    </a:lnTo>
                    <a:lnTo>
                      <a:pt x="91" y="121"/>
                    </a:lnTo>
                    <a:lnTo>
                      <a:pt x="77" y="132"/>
                    </a:lnTo>
                    <a:lnTo>
                      <a:pt x="61" y="144"/>
                    </a:lnTo>
                    <a:lnTo>
                      <a:pt x="45" y="154"/>
                    </a:lnTo>
                    <a:lnTo>
                      <a:pt x="30" y="164"/>
                    </a:lnTo>
                    <a:lnTo>
                      <a:pt x="28" y="168"/>
                    </a:lnTo>
                    <a:lnTo>
                      <a:pt x="27" y="170"/>
                    </a:lnTo>
                    <a:lnTo>
                      <a:pt x="27" y="174"/>
                    </a:lnTo>
                    <a:lnTo>
                      <a:pt x="28" y="177"/>
                    </a:lnTo>
                    <a:lnTo>
                      <a:pt x="32" y="179"/>
                    </a:lnTo>
                    <a:lnTo>
                      <a:pt x="35" y="180"/>
                    </a:lnTo>
                    <a:lnTo>
                      <a:pt x="37" y="180"/>
                    </a:lnTo>
                    <a:lnTo>
                      <a:pt x="41" y="179"/>
                    </a:lnTo>
                    <a:lnTo>
                      <a:pt x="60" y="169"/>
                    </a:lnTo>
                    <a:lnTo>
                      <a:pt x="77" y="158"/>
                    </a:lnTo>
                    <a:lnTo>
                      <a:pt x="94" y="145"/>
                    </a:lnTo>
                    <a:lnTo>
                      <a:pt x="109" y="130"/>
                    </a:lnTo>
                    <a:lnTo>
                      <a:pt x="120" y="114"/>
                    </a:lnTo>
                    <a:lnTo>
                      <a:pt x="127" y="95"/>
                    </a:lnTo>
                    <a:lnTo>
                      <a:pt x="128" y="76"/>
                    </a:lnTo>
                    <a:lnTo>
                      <a:pt x="123" y="55"/>
                    </a:lnTo>
                    <a:lnTo>
                      <a:pt x="113" y="39"/>
                    </a:lnTo>
                    <a:lnTo>
                      <a:pt x="97" y="25"/>
                    </a:lnTo>
                    <a:lnTo>
                      <a:pt x="79" y="15"/>
                    </a:lnTo>
                    <a:lnTo>
                      <a:pt x="57" y="7"/>
                    </a:lnTo>
                    <a:lnTo>
                      <a:pt x="36" y="2"/>
                    </a:lnTo>
                    <a:lnTo>
                      <a:pt x="19" y="0"/>
                    </a:lnTo>
                    <a:lnTo>
                      <a:pt x="6" y="0"/>
                    </a:lnTo>
                    <a:lnTo>
                      <a:pt x="0" y="4"/>
                    </a:lnTo>
                    <a:lnTo>
                      <a:pt x="14" y="9"/>
                    </a:lnTo>
                    <a:lnTo>
                      <a:pt x="29" y="14"/>
                    </a:lnTo>
                    <a:lnTo>
                      <a:pt x="46" y="19"/>
                    </a:lnTo>
                    <a:lnTo>
                      <a:pt x="61" y="23"/>
                    </a:lnTo>
                    <a:lnTo>
                      <a:pt x="76" y="29"/>
                    </a:lnTo>
                    <a:lnTo>
                      <a:pt x="89" y="37"/>
                    </a:lnTo>
                    <a:lnTo>
                      <a:pt x="100" y="46"/>
                    </a:lnTo>
                    <a:lnTo>
                      <a:pt x="108" y="5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157" name="Freeform 446"/>
              <p:cNvSpPr>
                <a:spLocks/>
              </p:cNvSpPr>
              <p:nvPr/>
            </p:nvSpPr>
            <p:spPr bwMode="auto">
              <a:xfrm>
                <a:off x="2584" y="2694"/>
                <a:ext cx="54" cy="63"/>
              </a:xfrm>
              <a:custGeom>
                <a:avLst/>
                <a:gdLst>
                  <a:gd name="T0" fmla="*/ 0 w 322"/>
                  <a:gd name="T1" fmla="*/ 0 h 378"/>
                  <a:gd name="T2" fmla="*/ 0 w 322"/>
                  <a:gd name="T3" fmla="*/ 0 h 378"/>
                  <a:gd name="T4" fmla="*/ 0 w 322"/>
                  <a:gd name="T5" fmla="*/ 0 h 378"/>
                  <a:gd name="T6" fmla="*/ 0 w 322"/>
                  <a:gd name="T7" fmla="*/ 0 h 378"/>
                  <a:gd name="T8" fmla="*/ 0 w 322"/>
                  <a:gd name="T9" fmla="*/ 0 h 378"/>
                  <a:gd name="T10" fmla="*/ 0 w 322"/>
                  <a:gd name="T11" fmla="*/ 0 h 378"/>
                  <a:gd name="T12" fmla="*/ 0 w 322"/>
                  <a:gd name="T13" fmla="*/ 0 h 378"/>
                  <a:gd name="T14" fmla="*/ 0 w 322"/>
                  <a:gd name="T15" fmla="*/ 0 h 378"/>
                  <a:gd name="T16" fmla="*/ 0 w 322"/>
                  <a:gd name="T17" fmla="*/ 0 h 378"/>
                  <a:gd name="T18" fmla="*/ 0 w 322"/>
                  <a:gd name="T19" fmla="*/ 0 h 378"/>
                  <a:gd name="T20" fmla="*/ 0 w 322"/>
                  <a:gd name="T21" fmla="*/ 0 h 378"/>
                  <a:gd name="T22" fmla="*/ 0 w 322"/>
                  <a:gd name="T23" fmla="*/ 0 h 378"/>
                  <a:gd name="T24" fmla="*/ 0 w 322"/>
                  <a:gd name="T25" fmla="*/ 0 h 378"/>
                  <a:gd name="T26" fmla="*/ 0 w 322"/>
                  <a:gd name="T27" fmla="*/ 0 h 378"/>
                  <a:gd name="T28" fmla="*/ 0 w 322"/>
                  <a:gd name="T29" fmla="*/ 0 h 378"/>
                  <a:gd name="T30" fmla="*/ 0 w 322"/>
                  <a:gd name="T31" fmla="*/ 0 h 378"/>
                  <a:gd name="T32" fmla="*/ 0 w 322"/>
                  <a:gd name="T33" fmla="*/ 0 h 378"/>
                  <a:gd name="T34" fmla="*/ 0 w 322"/>
                  <a:gd name="T35" fmla="*/ 0 h 378"/>
                  <a:gd name="T36" fmla="*/ 0 w 322"/>
                  <a:gd name="T37" fmla="*/ 0 h 378"/>
                  <a:gd name="T38" fmla="*/ 0 w 322"/>
                  <a:gd name="T39" fmla="*/ 0 h 378"/>
                  <a:gd name="T40" fmla="*/ 0 w 322"/>
                  <a:gd name="T41" fmla="*/ 0 h 378"/>
                  <a:gd name="T42" fmla="*/ 0 w 322"/>
                  <a:gd name="T43" fmla="*/ 0 h 378"/>
                  <a:gd name="T44" fmla="*/ 0 w 322"/>
                  <a:gd name="T45" fmla="*/ 0 h 378"/>
                  <a:gd name="T46" fmla="*/ 0 w 322"/>
                  <a:gd name="T47" fmla="*/ 0 h 378"/>
                  <a:gd name="T48" fmla="*/ 0 w 322"/>
                  <a:gd name="T49" fmla="*/ 0 h 378"/>
                  <a:gd name="T50" fmla="*/ 0 w 322"/>
                  <a:gd name="T51" fmla="*/ 0 h 378"/>
                  <a:gd name="T52" fmla="*/ 0 w 322"/>
                  <a:gd name="T53" fmla="*/ 0 h 378"/>
                  <a:gd name="T54" fmla="*/ 0 w 322"/>
                  <a:gd name="T55" fmla="*/ 0 h 378"/>
                  <a:gd name="T56" fmla="*/ 0 w 322"/>
                  <a:gd name="T57" fmla="*/ 0 h 378"/>
                  <a:gd name="T58" fmla="*/ 0 w 322"/>
                  <a:gd name="T59" fmla="*/ 0 h 378"/>
                  <a:gd name="T60" fmla="*/ 0 w 322"/>
                  <a:gd name="T61" fmla="*/ 0 h 378"/>
                  <a:gd name="T62" fmla="*/ 0 w 322"/>
                  <a:gd name="T63" fmla="*/ 0 h 378"/>
                  <a:gd name="T64" fmla="*/ 0 w 322"/>
                  <a:gd name="T65" fmla="*/ 0 h 378"/>
                  <a:gd name="T66" fmla="*/ 0 w 322"/>
                  <a:gd name="T67" fmla="*/ 0 h 378"/>
                  <a:gd name="T68" fmla="*/ 0 w 322"/>
                  <a:gd name="T69" fmla="*/ 0 h 378"/>
                  <a:gd name="T70" fmla="*/ 0 w 322"/>
                  <a:gd name="T71" fmla="*/ 0 h 378"/>
                  <a:gd name="T72" fmla="*/ 0 w 322"/>
                  <a:gd name="T73" fmla="*/ 0 h 378"/>
                  <a:gd name="T74" fmla="*/ 0 w 322"/>
                  <a:gd name="T75" fmla="*/ 0 h 378"/>
                  <a:gd name="T76" fmla="*/ 0 w 322"/>
                  <a:gd name="T77" fmla="*/ 0 h 378"/>
                  <a:gd name="T78" fmla="*/ 0 w 322"/>
                  <a:gd name="T79" fmla="*/ 0 h 378"/>
                  <a:gd name="T80" fmla="*/ 0 w 322"/>
                  <a:gd name="T81" fmla="*/ 0 h 378"/>
                  <a:gd name="T82" fmla="*/ 0 w 322"/>
                  <a:gd name="T83" fmla="*/ 0 h 378"/>
                  <a:gd name="T84" fmla="*/ 0 w 322"/>
                  <a:gd name="T85" fmla="*/ 0 h 378"/>
                  <a:gd name="T86" fmla="*/ 0 w 322"/>
                  <a:gd name="T87" fmla="*/ 0 h 3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2"/>
                  <a:gd name="T133" fmla="*/ 0 h 378"/>
                  <a:gd name="T134" fmla="*/ 322 w 322"/>
                  <a:gd name="T135" fmla="*/ 378 h 3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2" h="378">
                    <a:moveTo>
                      <a:pt x="125" y="49"/>
                    </a:moveTo>
                    <a:lnTo>
                      <a:pt x="100" y="70"/>
                    </a:lnTo>
                    <a:lnTo>
                      <a:pt x="76" y="90"/>
                    </a:lnTo>
                    <a:lnTo>
                      <a:pt x="53" y="115"/>
                    </a:lnTo>
                    <a:lnTo>
                      <a:pt x="34" y="140"/>
                    </a:lnTo>
                    <a:lnTo>
                      <a:pt x="17" y="166"/>
                    </a:lnTo>
                    <a:lnTo>
                      <a:pt x="5" y="195"/>
                    </a:lnTo>
                    <a:lnTo>
                      <a:pt x="0" y="226"/>
                    </a:lnTo>
                    <a:lnTo>
                      <a:pt x="1" y="258"/>
                    </a:lnTo>
                    <a:lnTo>
                      <a:pt x="3" y="266"/>
                    </a:lnTo>
                    <a:lnTo>
                      <a:pt x="5" y="275"/>
                    </a:lnTo>
                    <a:lnTo>
                      <a:pt x="9" y="282"/>
                    </a:lnTo>
                    <a:lnTo>
                      <a:pt x="14" y="290"/>
                    </a:lnTo>
                    <a:lnTo>
                      <a:pt x="19" y="297"/>
                    </a:lnTo>
                    <a:lnTo>
                      <a:pt x="26" y="304"/>
                    </a:lnTo>
                    <a:lnTo>
                      <a:pt x="32" y="310"/>
                    </a:lnTo>
                    <a:lnTo>
                      <a:pt x="41" y="314"/>
                    </a:lnTo>
                    <a:lnTo>
                      <a:pt x="56" y="324"/>
                    </a:lnTo>
                    <a:lnTo>
                      <a:pt x="71" y="332"/>
                    </a:lnTo>
                    <a:lnTo>
                      <a:pt x="86" y="338"/>
                    </a:lnTo>
                    <a:lnTo>
                      <a:pt x="103" y="344"/>
                    </a:lnTo>
                    <a:lnTo>
                      <a:pt x="119" y="350"/>
                    </a:lnTo>
                    <a:lnTo>
                      <a:pt x="136" y="355"/>
                    </a:lnTo>
                    <a:lnTo>
                      <a:pt x="152" y="359"/>
                    </a:lnTo>
                    <a:lnTo>
                      <a:pt x="168" y="363"/>
                    </a:lnTo>
                    <a:lnTo>
                      <a:pt x="186" y="366"/>
                    </a:lnTo>
                    <a:lnTo>
                      <a:pt x="202" y="368"/>
                    </a:lnTo>
                    <a:lnTo>
                      <a:pt x="220" y="371"/>
                    </a:lnTo>
                    <a:lnTo>
                      <a:pt x="238" y="373"/>
                    </a:lnTo>
                    <a:lnTo>
                      <a:pt x="254" y="374"/>
                    </a:lnTo>
                    <a:lnTo>
                      <a:pt x="272" y="375"/>
                    </a:lnTo>
                    <a:lnTo>
                      <a:pt x="289" y="376"/>
                    </a:lnTo>
                    <a:lnTo>
                      <a:pt x="306" y="378"/>
                    </a:lnTo>
                    <a:lnTo>
                      <a:pt x="311" y="378"/>
                    </a:lnTo>
                    <a:lnTo>
                      <a:pt x="316" y="375"/>
                    </a:lnTo>
                    <a:lnTo>
                      <a:pt x="320" y="371"/>
                    </a:lnTo>
                    <a:lnTo>
                      <a:pt x="322" y="366"/>
                    </a:lnTo>
                    <a:lnTo>
                      <a:pt x="322" y="360"/>
                    </a:lnTo>
                    <a:lnTo>
                      <a:pt x="320" y="356"/>
                    </a:lnTo>
                    <a:lnTo>
                      <a:pt x="315" y="352"/>
                    </a:lnTo>
                    <a:lnTo>
                      <a:pt x="309" y="350"/>
                    </a:lnTo>
                    <a:lnTo>
                      <a:pt x="294" y="347"/>
                    </a:lnTo>
                    <a:lnTo>
                      <a:pt x="279" y="344"/>
                    </a:lnTo>
                    <a:lnTo>
                      <a:pt x="263" y="341"/>
                    </a:lnTo>
                    <a:lnTo>
                      <a:pt x="247" y="338"/>
                    </a:lnTo>
                    <a:lnTo>
                      <a:pt x="232" y="336"/>
                    </a:lnTo>
                    <a:lnTo>
                      <a:pt x="216" y="334"/>
                    </a:lnTo>
                    <a:lnTo>
                      <a:pt x="200" y="332"/>
                    </a:lnTo>
                    <a:lnTo>
                      <a:pt x="185" y="328"/>
                    </a:lnTo>
                    <a:lnTo>
                      <a:pt x="170" y="326"/>
                    </a:lnTo>
                    <a:lnTo>
                      <a:pt x="154" y="322"/>
                    </a:lnTo>
                    <a:lnTo>
                      <a:pt x="139" y="318"/>
                    </a:lnTo>
                    <a:lnTo>
                      <a:pt x="124" y="314"/>
                    </a:lnTo>
                    <a:lnTo>
                      <a:pt x="110" y="309"/>
                    </a:lnTo>
                    <a:lnTo>
                      <a:pt x="94" y="303"/>
                    </a:lnTo>
                    <a:lnTo>
                      <a:pt x="80" y="297"/>
                    </a:lnTo>
                    <a:lnTo>
                      <a:pt x="66" y="289"/>
                    </a:lnTo>
                    <a:lnTo>
                      <a:pt x="55" y="281"/>
                    </a:lnTo>
                    <a:lnTo>
                      <a:pt x="45" y="271"/>
                    </a:lnTo>
                    <a:lnTo>
                      <a:pt x="38" y="259"/>
                    </a:lnTo>
                    <a:lnTo>
                      <a:pt x="35" y="245"/>
                    </a:lnTo>
                    <a:lnTo>
                      <a:pt x="34" y="232"/>
                    </a:lnTo>
                    <a:lnTo>
                      <a:pt x="35" y="216"/>
                    </a:lnTo>
                    <a:lnTo>
                      <a:pt x="38" y="200"/>
                    </a:lnTo>
                    <a:lnTo>
                      <a:pt x="43" y="187"/>
                    </a:lnTo>
                    <a:lnTo>
                      <a:pt x="51" y="170"/>
                    </a:lnTo>
                    <a:lnTo>
                      <a:pt x="60" y="152"/>
                    </a:lnTo>
                    <a:lnTo>
                      <a:pt x="71" y="137"/>
                    </a:lnTo>
                    <a:lnTo>
                      <a:pt x="83" y="124"/>
                    </a:lnTo>
                    <a:lnTo>
                      <a:pt x="94" y="110"/>
                    </a:lnTo>
                    <a:lnTo>
                      <a:pt x="107" y="96"/>
                    </a:lnTo>
                    <a:lnTo>
                      <a:pt x="123" y="82"/>
                    </a:lnTo>
                    <a:lnTo>
                      <a:pt x="138" y="69"/>
                    </a:lnTo>
                    <a:lnTo>
                      <a:pt x="153" y="57"/>
                    </a:lnTo>
                    <a:lnTo>
                      <a:pt x="173" y="47"/>
                    </a:lnTo>
                    <a:lnTo>
                      <a:pt x="195" y="38"/>
                    </a:lnTo>
                    <a:lnTo>
                      <a:pt x="218" y="28"/>
                    </a:lnTo>
                    <a:lnTo>
                      <a:pt x="238" y="20"/>
                    </a:lnTo>
                    <a:lnTo>
                      <a:pt x="254" y="13"/>
                    </a:lnTo>
                    <a:lnTo>
                      <a:pt x="264" y="7"/>
                    </a:lnTo>
                    <a:lnTo>
                      <a:pt x="268" y="2"/>
                    </a:lnTo>
                    <a:lnTo>
                      <a:pt x="256" y="0"/>
                    </a:lnTo>
                    <a:lnTo>
                      <a:pt x="240" y="1"/>
                    </a:lnTo>
                    <a:lnTo>
                      <a:pt x="221" y="4"/>
                    </a:lnTo>
                    <a:lnTo>
                      <a:pt x="201" y="10"/>
                    </a:lnTo>
                    <a:lnTo>
                      <a:pt x="180" y="18"/>
                    </a:lnTo>
                    <a:lnTo>
                      <a:pt x="160" y="27"/>
                    </a:lnTo>
                    <a:lnTo>
                      <a:pt x="141" y="38"/>
                    </a:lnTo>
                    <a:lnTo>
                      <a:pt x="125" y="4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158" name="Freeform 447"/>
              <p:cNvSpPr>
                <a:spLocks/>
              </p:cNvSpPr>
              <p:nvPr/>
            </p:nvSpPr>
            <p:spPr bwMode="auto">
              <a:xfrm>
                <a:off x="2660" y="2692"/>
                <a:ext cx="47" cy="42"/>
              </a:xfrm>
              <a:custGeom>
                <a:avLst/>
                <a:gdLst>
                  <a:gd name="T0" fmla="*/ 0 w 283"/>
                  <a:gd name="T1" fmla="*/ 0 h 252"/>
                  <a:gd name="T2" fmla="*/ 0 w 283"/>
                  <a:gd name="T3" fmla="*/ 0 h 252"/>
                  <a:gd name="T4" fmla="*/ 0 w 283"/>
                  <a:gd name="T5" fmla="*/ 0 h 252"/>
                  <a:gd name="T6" fmla="*/ 0 w 283"/>
                  <a:gd name="T7" fmla="*/ 0 h 252"/>
                  <a:gd name="T8" fmla="*/ 0 w 283"/>
                  <a:gd name="T9" fmla="*/ 0 h 252"/>
                  <a:gd name="T10" fmla="*/ 0 w 283"/>
                  <a:gd name="T11" fmla="*/ 0 h 252"/>
                  <a:gd name="T12" fmla="*/ 0 w 283"/>
                  <a:gd name="T13" fmla="*/ 0 h 252"/>
                  <a:gd name="T14" fmla="*/ 0 w 283"/>
                  <a:gd name="T15" fmla="*/ 0 h 252"/>
                  <a:gd name="T16" fmla="*/ 0 w 283"/>
                  <a:gd name="T17" fmla="*/ 0 h 252"/>
                  <a:gd name="T18" fmla="*/ 0 w 283"/>
                  <a:gd name="T19" fmla="*/ 0 h 252"/>
                  <a:gd name="T20" fmla="*/ 0 w 283"/>
                  <a:gd name="T21" fmla="*/ 0 h 252"/>
                  <a:gd name="T22" fmla="*/ 0 w 283"/>
                  <a:gd name="T23" fmla="*/ 0 h 252"/>
                  <a:gd name="T24" fmla="*/ 0 w 283"/>
                  <a:gd name="T25" fmla="*/ 0 h 252"/>
                  <a:gd name="T26" fmla="*/ 0 w 283"/>
                  <a:gd name="T27" fmla="*/ 0 h 252"/>
                  <a:gd name="T28" fmla="*/ 0 w 283"/>
                  <a:gd name="T29" fmla="*/ 0 h 252"/>
                  <a:gd name="T30" fmla="*/ 0 w 283"/>
                  <a:gd name="T31" fmla="*/ 0 h 252"/>
                  <a:gd name="T32" fmla="*/ 0 w 283"/>
                  <a:gd name="T33" fmla="*/ 0 h 252"/>
                  <a:gd name="T34" fmla="*/ 0 w 283"/>
                  <a:gd name="T35" fmla="*/ 0 h 252"/>
                  <a:gd name="T36" fmla="*/ 0 w 283"/>
                  <a:gd name="T37" fmla="*/ 0 h 252"/>
                  <a:gd name="T38" fmla="*/ 0 w 283"/>
                  <a:gd name="T39" fmla="*/ 0 h 252"/>
                  <a:gd name="T40" fmla="*/ 0 w 283"/>
                  <a:gd name="T41" fmla="*/ 0 h 252"/>
                  <a:gd name="T42" fmla="*/ 0 w 283"/>
                  <a:gd name="T43" fmla="*/ 0 h 252"/>
                  <a:gd name="T44" fmla="*/ 0 w 283"/>
                  <a:gd name="T45" fmla="*/ 0 h 252"/>
                  <a:gd name="T46" fmla="*/ 0 w 283"/>
                  <a:gd name="T47" fmla="*/ 0 h 252"/>
                  <a:gd name="T48" fmla="*/ 0 w 283"/>
                  <a:gd name="T49" fmla="*/ 0 h 252"/>
                  <a:gd name="T50" fmla="*/ 0 w 283"/>
                  <a:gd name="T51" fmla="*/ 0 h 252"/>
                  <a:gd name="T52" fmla="*/ 0 w 283"/>
                  <a:gd name="T53" fmla="*/ 0 h 252"/>
                  <a:gd name="T54" fmla="*/ 0 w 283"/>
                  <a:gd name="T55" fmla="*/ 0 h 252"/>
                  <a:gd name="T56" fmla="*/ 0 w 283"/>
                  <a:gd name="T57" fmla="*/ 0 h 252"/>
                  <a:gd name="T58" fmla="*/ 0 w 283"/>
                  <a:gd name="T59" fmla="*/ 0 h 252"/>
                  <a:gd name="T60" fmla="*/ 0 w 283"/>
                  <a:gd name="T61" fmla="*/ 0 h 252"/>
                  <a:gd name="T62" fmla="*/ 0 w 283"/>
                  <a:gd name="T63" fmla="*/ 0 h 252"/>
                  <a:gd name="T64" fmla="*/ 0 w 283"/>
                  <a:gd name="T65" fmla="*/ 0 h 252"/>
                  <a:gd name="T66" fmla="*/ 0 w 283"/>
                  <a:gd name="T67" fmla="*/ 0 h 252"/>
                  <a:gd name="T68" fmla="*/ 0 w 283"/>
                  <a:gd name="T69" fmla="*/ 0 h 252"/>
                  <a:gd name="T70" fmla="*/ 0 w 283"/>
                  <a:gd name="T71" fmla="*/ 0 h 252"/>
                  <a:gd name="T72" fmla="*/ 0 w 283"/>
                  <a:gd name="T73" fmla="*/ 0 h 252"/>
                  <a:gd name="T74" fmla="*/ 0 w 283"/>
                  <a:gd name="T75" fmla="*/ 0 h 252"/>
                  <a:gd name="T76" fmla="*/ 0 w 283"/>
                  <a:gd name="T77" fmla="*/ 0 h 252"/>
                  <a:gd name="T78" fmla="*/ 0 w 283"/>
                  <a:gd name="T79" fmla="*/ 0 h 252"/>
                  <a:gd name="T80" fmla="*/ 0 w 283"/>
                  <a:gd name="T81" fmla="*/ 0 h 252"/>
                  <a:gd name="T82" fmla="*/ 0 w 283"/>
                  <a:gd name="T83" fmla="*/ 0 h 252"/>
                  <a:gd name="T84" fmla="*/ 0 w 283"/>
                  <a:gd name="T85" fmla="*/ 0 h 252"/>
                  <a:gd name="T86" fmla="*/ 0 w 283"/>
                  <a:gd name="T87" fmla="*/ 0 h 252"/>
                  <a:gd name="T88" fmla="*/ 0 w 283"/>
                  <a:gd name="T89" fmla="*/ 0 h 252"/>
                  <a:gd name="T90" fmla="*/ 0 w 283"/>
                  <a:gd name="T91" fmla="*/ 0 h 252"/>
                  <a:gd name="T92" fmla="*/ 0 w 283"/>
                  <a:gd name="T93" fmla="*/ 0 h 252"/>
                  <a:gd name="T94" fmla="*/ 0 w 283"/>
                  <a:gd name="T95" fmla="*/ 0 h 252"/>
                  <a:gd name="T96" fmla="*/ 0 w 283"/>
                  <a:gd name="T97" fmla="*/ 0 h 252"/>
                  <a:gd name="T98" fmla="*/ 0 w 283"/>
                  <a:gd name="T99" fmla="*/ 0 h 252"/>
                  <a:gd name="T100" fmla="*/ 0 w 283"/>
                  <a:gd name="T101" fmla="*/ 0 h 252"/>
                  <a:gd name="T102" fmla="*/ 0 w 283"/>
                  <a:gd name="T103" fmla="*/ 0 h 252"/>
                  <a:gd name="T104" fmla="*/ 0 w 283"/>
                  <a:gd name="T105" fmla="*/ 0 h 252"/>
                  <a:gd name="T106" fmla="*/ 0 w 283"/>
                  <a:gd name="T107" fmla="*/ 0 h 252"/>
                  <a:gd name="T108" fmla="*/ 0 w 283"/>
                  <a:gd name="T109" fmla="*/ 0 h 252"/>
                  <a:gd name="T110" fmla="*/ 0 w 283"/>
                  <a:gd name="T111" fmla="*/ 0 h 252"/>
                  <a:gd name="T112" fmla="*/ 0 w 283"/>
                  <a:gd name="T113" fmla="*/ 0 h 252"/>
                  <a:gd name="T114" fmla="*/ 0 w 283"/>
                  <a:gd name="T115" fmla="*/ 0 h 252"/>
                  <a:gd name="T116" fmla="*/ 0 w 283"/>
                  <a:gd name="T117" fmla="*/ 0 h 252"/>
                  <a:gd name="T118" fmla="*/ 0 w 283"/>
                  <a:gd name="T119" fmla="*/ 0 h 252"/>
                  <a:gd name="T120" fmla="*/ 0 w 283"/>
                  <a:gd name="T121" fmla="*/ 0 h 25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83"/>
                  <a:gd name="T184" fmla="*/ 0 h 252"/>
                  <a:gd name="T185" fmla="*/ 283 w 283"/>
                  <a:gd name="T186" fmla="*/ 252 h 25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83" h="252">
                    <a:moveTo>
                      <a:pt x="235" y="77"/>
                    </a:moveTo>
                    <a:lnTo>
                      <a:pt x="248" y="91"/>
                    </a:lnTo>
                    <a:lnTo>
                      <a:pt x="256" y="107"/>
                    </a:lnTo>
                    <a:lnTo>
                      <a:pt x="259" y="124"/>
                    </a:lnTo>
                    <a:lnTo>
                      <a:pt x="259" y="142"/>
                    </a:lnTo>
                    <a:lnTo>
                      <a:pt x="257" y="157"/>
                    </a:lnTo>
                    <a:lnTo>
                      <a:pt x="252" y="170"/>
                    </a:lnTo>
                    <a:lnTo>
                      <a:pt x="244" y="183"/>
                    </a:lnTo>
                    <a:lnTo>
                      <a:pt x="236" y="193"/>
                    </a:lnTo>
                    <a:lnTo>
                      <a:pt x="225" y="204"/>
                    </a:lnTo>
                    <a:lnTo>
                      <a:pt x="215" y="214"/>
                    </a:lnTo>
                    <a:lnTo>
                      <a:pt x="204" y="224"/>
                    </a:lnTo>
                    <a:lnTo>
                      <a:pt x="194" y="234"/>
                    </a:lnTo>
                    <a:lnTo>
                      <a:pt x="191" y="238"/>
                    </a:lnTo>
                    <a:lnTo>
                      <a:pt x="191" y="241"/>
                    </a:lnTo>
                    <a:lnTo>
                      <a:pt x="191" y="245"/>
                    </a:lnTo>
                    <a:lnTo>
                      <a:pt x="194" y="248"/>
                    </a:lnTo>
                    <a:lnTo>
                      <a:pt x="197" y="250"/>
                    </a:lnTo>
                    <a:lnTo>
                      <a:pt x="202" y="252"/>
                    </a:lnTo>
                    <a:lnTo>
                      <a:pt x="205" y="250"/>
                    </a:lnTo>
                    <a:lnTo>
                      <a:pt x="209" y="248"/>
                    </a:lnTo>
                    <a:lnTo>
                      <a:pt x="232" y="233"/>
                    </a:lnTo>
                    <a:lnTo>
                      <a:pt x="252" y="214"/>
                    </a:lnTo>
                    <a:lnTo>
                      <a:pt x="268" y="192"/>
                    </a:lnTo>
                    <a:lnTo>
                      <a:pt x="278" y="167"/>
                    </a:lnTo>
                    <a:lnTo>
                      <a:pt x="283" y="141"/>
                    </a:lnTo>
                    <a:lnTo>
                      <a:pt x="280" y="115"/>
                    </a:lnTo>
                    <a:lnTo>
                      <a:pt x="271" y="91"/>
                    </a:lnTo>
                    <a:lnTo>
                      <a:pt x="252" y="69"/>
                    </a:lnTo>
                    <a:lnTo>
                      <a:pt x="238" y="57"/>
                    </a:lnTo>
                    <a:lnTo>
                      <a:pt x="222" y="48"/>
                    </a:lnTo>
                    <a:lnTo>
                      <a:pt x="204" y="39"/>
                    </a:lnTo>
                    <a:lnTo>
                      <a:pt x="184" y="31"/>
                    </a:lnTo>
                    <a:lnTo>
                      <a:pt x="164" y="23"/>
                    </a:lnTo>
                    <a:lnTo>
                      <a:pt x="144" y="17"/>
                    </a:lnTo>
                    <a:lnTo>
                      <a:pt x="123" y="13"/>
                    </a:lnTo>
                    <a:lnTo>
                      <a:pt x="103" y="8"/>
                    </a:lnTo>
                    <a:lnTo>
                      <a:pt x="83" y="5"/>
                    </a:lnTo>
                    <a:lnTo>
                      <a:pt x="66" y="2"/>
                    </a:lnTo>
                    <a:lnTo>
                      <a:pt x="48" y="0"/>
                    </a:lnTo>
                    <a:lnTo>
                      <a:pt x="34" y="0"/>
                    </a:lnTo>
                    <a:lnTo>
                      <a:pt x="21" y="0"/>
                    </a:lnTo>
                    <a:lnTo>
                      <a:pt x="11" y="0"/>
                    </a:lnTo>
                    <a:lnTo>
                      <a:pt x="4" y="2"/>
                    </a:lnTo>
                    <a:lnTo>
                      <a:pt x="0" y="5"/>
                    </a:lnTo>
                    <a:lnTo>
                      <a:pt x="12" y="7"/>
                    </a:lnTo>
                    <a:lnTo>
                      <a:pt x="24" y="8"/>
                    </a:lnTo>
                    <a:lnTo>
                      <a:pt x="38" y="10"/>
                    </a:lnTo>
                    <a:lnTo>
                      <a:pt x="52" y="13"/>
                    </a:lnTo>
                    <a:lnTo>
                      <a:pt x="66" y="16"/>
                    </a:lnTo>
                    <a:lnTo>
                      <a:pt x="82" y="18"/>
                    </a:lnTo>
                    <a:lnTo>
                      <a:pt x="98" y="22"/>
                    </a:lnTo>
                    <a:lnTo>
                      <a:pt x="114" y="25"/>
                    </a:lnTo>
                    <a:lnTo>
                      <a:pt x="129" y="30"/>
                    </a:lnTo>
                    <a:lnTo>
                      <a:pt x="146" y="34"/>
                    </a:lnTo>
                    <a:lnTo>
                      <a:pt x="162" y="39"/>
                    </a:lnTo>
                    <a:lnTo>
                      <a:pt x="177" y="45"/>
                    </a:lnTo>
                    <a:lnTo>
                      <a:pt x="193" y="52"/>
                    </a:lnTo>
                    <a:lnTo>
                      <a:pt x="208" y="60"/>
                    </a:lnTo>
                    <a:lnTo>
                      <a:pt x="222" y="68"/>
                    </a:lnTo>
                    <a:lnTo>
                      <a:pt x="235" y="77"/>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159" name="Freeform 448"/>
              <p:cNvSpPr>
                <a:spLocks/>
              </p:cNvSpPr>
              <p:nvPr/>
            </p:nvSpPr>
            <p:spPr bwMode="auto">
              <a:xfrm>
                <a:off x="2564" y="2711"/>
                <a:ext cx="20" cy="38"/>
              </a:xfrm>
              <a:custGeom>
                <a:avLst/>
                <a:gdLst>
                  <a:gd name="T0" fmla="*/ 0 w 114"/>
                  <a:gd name="T1" fmla="*/ 0 h 238"/>
                  <a:gd name="T2" fmla="*/ 0 w 114"/>
                  <a:gd name="T3" fmla="*/ 0 h 238"/>
                  <a:gd name="T4" fmla="*/ 0 w 114"/>
                  <a:gd name="T5" fmla="*/ 0 h 238"/>
                  <a:gd name="T6" fmla="*/ 0 w 114"/>
                  <a:gd name="T7" fmla="*/ 0 h 238"/>
                  <a:gd name="T8" fmla="*/ 0 w 114"/>
                  <a:gd name="T9" fmla="*/ 0 h 238"/>
                  <a:gd name="T10" fmla="*/ 0 w 114"/>
                  <a:gd name="T11" fmla="*/ 0 h 238"/>
                  <a:gd name="T12" fmla="*/ 0 w 114"/>
                  <a:gd name="T13" fmla="*/ 0 h 238"/>
                  <a:gd name="T14" fmla="*/ 0 w 114"/>
                  <a:gd name="T15" fmla="*/ 0 h 238"/>
                  <a:gd name="T16" fmla="*/ 0 w 114"/>
                  <a:gd name="T17" fmla="*/ 0 h 238"/>
                  <a:gd name="T18" fmla="*/ 0 w 114"/>
                  <a:gd name="T19" fmla="*/ 0 h 238"/>
                  <a:gd name="T20" fmla="*/ 0 w 114"/>
                  <a:gd name="T21" fmla="*/ 0 h 238"/>
                  <a:gd name="T22" fmla="*/ 0 w 114"/>
                  <a:gd name="T23" fmla="*/ 0 h 238"/>
                  <a:gd name="T24" fmla="*/ 0 w 114"/>
                  <a:gd name="T25" fmla="*/ 0 h 238"/>
                  <a:gd name="T26" fmla="*/ 0 w 114"/>
                  <a:gd name="T27" fmla="*/ 0 h 238"/>
                  <a:gd name="T28" fmla="*/ 0 w 114"/>
                  <a:gd name="T29" fmla="*/ 0 h 238"/>
                  <a:gd name="T30" fmla="*/ 0 w 114"/>
                  <a:gd name="T31" fmla="*/ 0 h 238"/>
                  <a:gd name="T32" fmla="*/ 0 w 114"/>
                  <a:gd name="T33" fmla="*/ 0 h 238"/>
                  <a:gd name="T34" fmla="*/ 0 w 114"/>
                  <a:gd name="T35" fmla="*/ 0 h 238"/>
                  <a:gd name="T36" fmla="*/ 0 w 114"/>
                  <a:gd name="T37" fmla="*/ 0 h 238"/>
                  <a:gd name="T38" fmla="*/ 0 w 114"/>
                  <a:gd name="T39" fmla="*/ 0 h 238"/>
                  <a:gd name="T40" fmla="*/ 0 w 114"/>
                  <a:gd name="T41" fmla="*/ 0 h 238"/>
                  <a:gd name="T42" fmla="*/ 0 w 114"/>
                  <a:gd name="T43" fmla="*/ 0 h 238"/>
                  <a:gd name="T44" fmla="*/ 0 w 114"/>
                  <a:gd name="T45" fmla="*/ 0 h 238"/>
                  <a:gd name="T46" fmla="*/ 0 w 114"/>
                  <a:gd name="T47" fmla="*/ 0 h 238"/>
                  <a:gd name="T48" fmla="*/ 0 w 114"/>
                  <a:gd name="T49" fmla="*/ 0 h 238"/>
                  <a:gd name="T50" fmla="*/ 0 w 114"/>
                  <a:gd name="T51" fmla="*/ 0 h 238"/>
                  <a:gd name="T52" fmla="*/ 0 w 114"/>
                  <a:gd name="T53" fmla="*/ 0 h 238"/>
                  <a:gd name="T54" fmla="*/ 0 w 114"/>
                  <a:gd name="T55" fmla="*/ 0 h 238"/>
                  <a:gd name="T56" fmla="*/ 0 w 114"/>
                  <a:gd name="T57" fmla="*/ 0 h 238"/>
                  <a:gd name="T58" fmla="*/ 0 w 114"/>
                  <a:gd name="T59" fmla="*/ 0 h 238"/>
                  <a:gd name="T60" fmla="*/ 0 w 114"/>
                  <a:gd name="T61" fmla="*/ 0 h 238"/>
                  <a:gd name="T62" fmla="*/ 0 w 114"/>
                  <a:gd name="T63" fmla="*/ 0 h 238"/>
                  <a:gd name="T64" fmla="*/ 0 w 114"/>
                  <a:gd name="T65" fmla="*/ 0 h 238"/>
                  <a:gd name="T66" fmla="*/ 0 w 114"/>
                  <a:gd name="T67" fmla="*/ 0 h 238"/>
                  <a:gd name="T68" fmla="*/ 0 w 114"/>
                  <a:gd name="T69" fmla="*/ 0 h 238"/>
                  <a:gd name="T70" fmla="*/ 0 w 114"/>
                  <a:gd name="T71" fmla="*/ 0 h 238"/>
                  <a:gd name="T72" fmla="*/ 0 w 114"/>
                  <a:gd name="T73" fmla="*/ 0 h 238"/>
                  <a:gd name="T74" fmla="*/ 0 w 114"/>
                  <a:gd name="T75" fmla="*/ 0 h 238"/>
                  <a:gd name="T76" fmla="*/ 0 w 114"/>
                  <a:gd name="T77" fmla="*/ 0 h 238"/>
                  <a:gd name="T78" fmla="*/ 0 w 114"/>
                  <a:gd name="T79" fmla="*/ 0 h 238"/>
                  <a:gd name="T80" fmla="*/ 0 w 114"/>
                  <a:gd name="T81" fmla="*/ 0 h 23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4"/>
                  <a:gd name="T124" fmla="*/ 0 h 238"/>
                  <a:gd name="T125" fmla="*/ 114 w 114"/>
                  <a:gd name="T126" fmla="*/ 238 h 23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4" h="238">
                    <a:moveTo>
                      <a:pt x="0" y="130"/>
                    </a:moveTo>
                    <a:lnTo>
                      <a:pt x="0" y="149"/>
                    </a:lnTo>
                    <a:lnTo>
                      <a:pt x="4" y="168"/>
                    </a:lnTo>
                    <a:lnTo>
                      <a:pt x="12" y="185"/>
                    </a:lnTo>
                    <a:lnTo>
                      <a:pt x="24" y="200"/>
                    </a:lnTo>
                    <a:lnTo>
                      <a:pt x="38" y="213"/>
                    </a:lnTo>
                    <a:lnTo>
                      <a:pt x="55" y="224"/>
                    </a:lnTo>
                    <a:lnTo>
                      <a:pt x="73" y="232"/>
                    </a:lnTo>
                    <a:lnTo>
                      <a:pt x="92" y="237"/>
                    </a:lnTo>
                    <a:lnTo>
                      <a:pt x="98" y="238"/>
                    </a:lnTo>
                    <a:lnTo>
                      <a:pt x="104" y="235"/>
                    </a:lnTo>
                    <a:lnTo>
                      <a:pt x="109" y="232"/>
                    </a:lnTo>
                    <a:lnTo>
                      <a:pt x="111" y="227"/>
                    </a:lnTo>
                    <a:lnTo>
                      <a:pt x="111" y="222"/>
                    </a:lnTo>
                    <a:lnTo>
                      <a:pt x="110" y="216"/>
                    </a:lnTo>
                    <a:lnTo>
                      <a:pt x="106" y="211"/>
                    </a:lnTo>
                    <a:lnTo>
                      <a:pt x="100" y="209"/>
                    </a:lnTo>
                    <a:lnTo>
                      <a:pt x="82" y="202"/>
                    </a:lnTo>
                    <a:lnTo>
                      <a:pt x="64" y="193"/>
                    </a:lnTo>
                    <a:lnTo>
                      <a:pt x="50" y="180"/>
                    </a:lnTo>
                    <a:lnTo>
                      <a:pt x="39" y="167"/>
                    </a:lnTo>
                    <a:lnTo>
                      <a:pt x="32" y="149"/>
                    </a:lnTo>
                    <a:lnTo>
                      <a:pt x="29" y="131"/>
                    </a:lnTo>
                    <a:lnTo>
                      <a:pt x="29" y="111"/>
                    </a:lnTo>
                    <a:lnTo>
                      <a:pt x="35" y="91"/>
                    </a:lnTo>
                    <a:lnTo>
                      <a:pt x="42" y="76"/>
                    </a:lnTo>
                    <a:lnTo>
                      <a:pt x="51" y="62"/>
                    </a:lnTo>
                    <a:lnTo>
                      <a:pt x="62" y="49"/>
                    </a:lnTo>
                    <a:lnTo>
                      <a:pt x="73" y="38"/>
                    </a:lnTo>
                    <a:lnTo>
                      <a:pt x="84" y="28"/>
                    </a:lnTo>
                    <a:lnTo>
                      <a:pt x="96" y="18"/>
                    </a:lnTo>
                    <a:lnTo>
                      <a:pt x="106" y="9"/>
                    </a:lnTo>
                    <a:lnTo>
                      <a:pt x="114" y="1"/>
                    </a:lnTo>
                    <a:lnTo>
                      <a:pt x="106" y="0"/>
                    </a:lnTo>
                    <a:lnTo>
                      <a:pt x="93" y="6"/>
                    </a:lnTo>
                    <a:lnTo>
                      <a:pt x="76" y="18"/>
                    </a:lnTo>
                    <a:lnTo>
                      <a:pt x="56" y="36"/>
                    </a:lnTo>
                    <a:lnTo>
                      <a:pt x="37" y="57"/>
                    </a:lnTo>
                    <a:lnTo>
                      <a:pt x="20" y="80"/>
                    </a:lnTo>
                    <a:lnTo>
                      <a:pt x="7" y="106"/>
                    </a:lnTo>
                    <a:lnTo>
                      <a:pt x="0" y="130"/>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160" name="Freeform 449"/>
              <p:cNvSpPr>
                <a:spLocks/>
              </p:cNvSpPr>
              <p:nvPr/>
            </p:nvSpPr>
            <p:spPr bwMode="auto">
              <a:xfrm>
                <a:off x="2698" y="2689"/>
                <a:ext cx="41" cy="53"/>
              </a:xfrm>
              <a:custGeom>
                <a:avLst/>
                <a:gdLst>
                  <a:gd name="T0" fmla="*/ 0 w 246"/>
                  <a:gd name="T1" fmla="*/ 0 h 310"/>
                  <a:gd name="T2" fmla="*/ 0 w 246"/>
                  <a:gd name="T3" fmla="*/ 0 h 310"/>
                  <a:gd name="T4" fmla="*/ 0 w 246"/>
                  <a:gd name="T5" fmla="*/ 0 h 310"/>
                  <a:gd name="T6" fmla="*/ 0 w 246"/>
                  <a:gd name="T7" fmla="*/ 0 h 310"/>
                  <a:gd name="T8" fmla="*/ 0 w 246"/>
                  <a:gd name="T9" fmla="*/ 0 h 310"/>
                  <a:gd name="T10" fmla="*/ 0 w 246"/>
                  <a:gd name="T11" fmla="*/ 0 h 310"/>
                  <a:gd name="T12" fmla="*/ 0 w 246"/>
                  <a:gd name="T13" fmla="*/ 0 h 310"/>
                  <a:gd name="T14" fmla="*/ 0 w 246"/>
                  <a:gd name="T15" fmla="*/ 0 h 310"/>
                  <a:gd name="T16" fmla="*/ 0 w 246"/>
                  <a:gd name="T17" fmla="*/ 0 h 310"/>
                  <a:gd name="T18" fmla="*/ 0 w 246"/>
                  <a:gd name="T19" fmla="*/ 0 h 310"/>
                  <a:gd name="T20" fmla="*/ 0 w 246"/>
                  <a:gd name="T21" fmla="*/ 0 h 310"/>
                  <a:gd name="T22" fmla="*/ 0 w 246"/>
                  <a:gd name="T23" fmla="*/ 0 h 310"/>
                  <a:gd name="T24" fmla="*/ 0 w 246"/>
                  <a:gd name="T25" fmla="*/ 0 h 310"/>
                  <a:gd name="T26" fmla="*/ 0 w 246"/>
                  <a:gd name="T27" fmla="*/ 0 h 310"/>
                  <a:gd name="T28" fmla="*/ 0 w 246"/>
                  <a:gd name="T29" fmla="*/ 0 h 310"/>
                  <a:gd name="T30" fmla="*/ 0 w 246"/>
                  <a:gd name="T31" fmla="*/ 0 h 310"/>
                  <a:gd name="T32" fmla="*/ 0 w 246"/>
                  <a:gd name="T33" fmla="*/ 0 h 310"/>
                  <a:gd name="T34" fmla="*/ 0 w 246"/>
                  <a:gd name="T35" fmla="*/ 0 h 310"/>
                  <a:gd name="T36" fmla="*/ 0 w 246"/>
                  <a:gd name="T37" fmla="*/ 0 h 310"/>
                  <a:gd name="T38" fmla="*/ 0 w 246"/>
                  <a:gd name="T39" fmla="*/ 0 h 310"/>
                  <a:gd name="T40" fmla="*/ 0 w 246"/>
                  <a:gd name="T41" fmla="*/ 0 h 310"/>
                  <a:gd name="T42" fmla="*/ 0 w 246"/>
                  <a:gd name="T43" fmla="*/ 0 h 310"/>
                  <a:gd name="T44" fmla="*/ 0 w 246"/>
                  <a:gd name="T45" fmla="*/ 0 h 310"/>
                  <a:gd name="T46" fmla="*/ 0 w 246"/>
                  <a:gd name="T47" fmla="*/ 0 h 310"/>
                  <a:gd name="T48" fmla="*/ 0 w 246"/>
                  <a:gd name="T49" fmla="*/ 0 h 310"/>
                  <a:gd name="T50" fmla="*/ 0 w 246"/>
                  <a:gd name="T51" fmla="*/ 0 h 310"/>
                  <a:gd name="T52" fmla="*/ 0 w 246"/>
                  <a:gd name="T53" fmla="*/ 0 h 310"/>
                  <a:gd name="T54" fmla="*/ 0 w 246"/>
                  <a:gd name="T55" fmla="*/ 0 h 310"/>
                  <a:gd name="T56" fmla="*/ 0 w 246"/>
                  <a:gd name="T57" fmla="*/ 0 h 310"/>
                  <a:gd name="T58" fmla="*/ 0 w 246"/>
                  <a:gd name="T59" fmla="*/ 0 h 310"/>
                  <a:gd name="T60" fmla="*/ 0 w 246"/>
                  <a:gd name="T61" fmla="*/ 0 h 310"/>
                  <a:gd name="T62" fmla="*/ 0 w 246"/>
                  <a:gd name="T63" fmla="*/ 0 h 310"/>
                  <a:gd name="T64" fmla="*/ 0 w 246"/>
                  <a:gd name="T65" fmla="*/ 0 h 310"/>
                  <a:gd name="T66" fmla="*/ 0 w 246"/>
                  <a:gd name="T67" fmla="*/ 0 h 310"/>
                  <a:gd name="T68" fmla="*/ 0 w 246"/>
                  <a:gd name="T69" fmla="*/ 0 h 310"/>
                  <a:gd name="T70" fmla="*/ 0 w 246"/>
                  <a:gd name="T71" fmla="*/ 0 h 310"/>
                  <a:gd name="T72" fmla="*/ 0 w 246"/>
                  <a:gd name="T73" fmla="*/ 0 h 310"/>
                  <a:gd name="T74" fmla="*/ 0 w 246"/>
                  <a:gd name="T75" fmla="*/ 0 h 3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6"/>
                  <a:gd name="T115" fmla="*/ 0 h 310"/>
                  <a:gd name="T116" fmla="*/ 246 w 246"/>
                  <a:gd name="T117" fmla="*/ 310 h 31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6" h="310">
                    <a:moveTo>
                      <a:pt x="199" y="116"/>
                    </a:moveTo>
                    <a:lnTo>
                      <a:pt x="207" y="124"/>
                    </a:lnTo>
                    <a:lnTo>
                      <a:pt x="214" y="133"/>
                    </a:lnTo>
                    <a:lnTo>
                      <a:pt x="219" y="143"/>
                    </a:lnTo>
                    <a:lnTo>
                      <a:pt x="223" y="154"/>
                    </a:lnTo>
                    <a:lnTo>
                      <a:pt x="225" y="164"/>
                    </a:lnTo>
                    <a:lnTo>
                      <a:pt x="225" y="176"/>
                    </a:lnTo>
                    <a:lnTo>
                      <a:pt x="221" y="187"/>
                    </a:lnTo>
                    <a:lnTo>
                      <a:pt x="216" y="197"/>
                    </a:lnTo>
                    <a:lnTo>
                      <a:pt x="208" y="209"/>
                    </a:lnTo>
                    <a:lnTo>
                      <a:pt x="199" y="219"/>
                    </a:lnTo>
                    <a:lnTo>
                      <a:pt x="188" y="228"/>
                    </a:lnTo>
                    <a:lnTo>
                      <a:pt x="177" y="238"/>
                    </a:lnTo>
                    <a:lnTo>
                      <a:pt x="166" y="246"/>
                    </a:lnTo>
                    <a:lnTo>
                      <a:pt x="154" y="255"/>
                    </a:lnTo>
                    <a:lnTo>
                      <a:pt x="143" y="264"/>
                    </a:lnTo>
                    <a:lnTo>
                      <a:pt x="132" y="274"/>
                    </a:lnTo>
                    <a:lnTo>
                      <a:pt x="129" y="278"/>
                    </a:lnTo>
                    <a:lnTo>
                      <a:pt x="126" y="282"/>
                    </a:lnTo>
                    <a:lnTo>
                      <a:pt x="124" y="287"/>
                    </a:lnTo>
                    <a:lnTo>
                      <a:pt x="121" y="292"/>
                    </a:lnTo>
                    <a:lnTo>
                      <a:pt x="120" y="296"/>
                    </a:lnTo>
                    <a:lnTo>
                      <a:pt x="120" y="301"/>
                    </a:lnTo>
                    <a:lnTo>
                      <a:pt x="121" y="305"/>
                    </a:lnTo>
                    <a:lnTo>
                      <a:pt x="125" y="309"/>
                    </a:lnTo>
                    <a:lnTo>
                      <a:pt x="130" y="310"/>
                    </a:lnTo>
                    <a:lnTo>
                      <a:pt x="134" y="310"/>
                    </a:lnTo>
                    <a:lnTo>
                      <a:pt x="139" y="309"/>
                    </a:lnTo>
                    <a:lnTo>
                      <a:pt x="143" y="305"/>
                    </a:lnTo>
                    <a:lnTo>
                      <a:pt x="154" y="293"/>
                    </a:lnTo>
                    <a:lnTo>
                      <a:pt x="167" y="280"/>
                    </a:lnTo>
                    <a:lnTo>
                      <a:pt x="180" y="269"/>
                    </a:lnTo>
                    <a:lnTo>
                      <a:pt x="194" y="257"/>
                    </a:lnTo>
                    <a:lnTo>
                      <a:pt x="207" y="246"/>
                    </a:lnTo>
                    <a:lnTo>
                      <a:pt x="219" y="233"/>
                    </a:lnTo>
                    <a:lnTo>
                      <a:pt x="231" y="219"/>
                    </a:lnTo>
                    <a:lnTo>
                      <a:pt x="239" y="204"/>
                    </a:lnTo>
                    <a:lnTo>
                      <a:pt x="245" y="187"/>
                    </a:lnTo>
                    <a:lnTo>
                      <a:pt x="246" y="170"/>
                    </a:lnTo>
                    <a:lnTo>
                      <a:pt x="242" y="153"/>
                    </a:lnTo>
                    <a:lnTo>
                      <a:pt x="236" y="136"/>
                    </a:lnTo>
                    <a:lnTo>
                      <a:pt x="227" y="120"/>
                    </a:lnTo>
                    <a:lnTo>
                      <a:pt x="215" y="107"/>
                    </a:lnTo>
                    <a:lnTo>
                      <a:pt x="201" y="94"/>
                    </a:lnTo>
                    <a:lnTo>
                      <a:pt x="187" y="82"/>
                    </a:lnTo>
                    <a:lnTo>
                      <a:pt x="177" y="74"/>
                    </a:lnTo>
                    <a:lnTo>
                      <a:pt x="165" y="68"/>
                    </a:lnTo>
                    <a:lnTo>
                      <a:pt x="152" y="60"/>
                    </a:lnTo>
                    <a:lnTo>
                      <a:pt x="139" y="51"/>
                    </a:lnTo>
                    <a:lnTo>
                      <a:pt x="126" y="43"/>
                    </a:lnTo>
                    <a:lnTo>
                      <a:pt x="112" y="35"/>
                    </a:lnTo>
                    <a:lnTo>
                      <a:pt x="98" y="28"/>
                    </a:lnTo>
                    <a:lnTo>
                      <a:pt x="85" y="22"/>
                    </a:lnTo>
                    <a:lnTo>
                      <a:pt x="72" y="16"/>
                    </a:lnTo>
                    <a:lnTo>
                      <a:pt x="59" y="10"/>
                    </a:lnTo>
                    <a:lnTo>
                      <a:pt x="46" y="7"/>
                    </a:lnTo>
                    <a:lnTo>
                      <a:pt x="35" y="3"/>
                    </a:lnTo>
                    <a:lnTo>
                      <a:pt x="24" y="1"/>
                    </a:lnTo>
                    <a:lnTo>
                      <a:pt x="15" y="0"/>
                    </a:lnTo>
                    <a:lnTo>
                      <a:pt x="7" y="1"/>
                    </a:lnTo>
                    <a:lnTo>
                      <a:pt x="0" y="3"/>
                    </a:lnTo>
                    <a:lnTo>
                      <a:pt x="8" y="6"/>
                    </a:lnTo>
                    <a:lnTo>
                      <a:pt x="17" y="9"/>
                    </a:lnTo>
                    <a:lnTo>
                      <a:pt x="28" y="14"/>
                    </a:lnTo>
                    <a:lnTo>
                      <a:pt x="38" y="18"/>
                    </a:lnTo>
                    <a:lnTo>
                      <a:pt x="51" y="24"/>
                    </a:lnTo>
                    <a:lnTo>
                      <a:pt x="64" y="30"/>
                    </a:lnTo>
                    <a:lnTo>
                      <a:pt x="78" y="37"/>
                    </a:lnTo>
                    <a:lnTo>
                      <a:pt x="92" y="43"/>
                    </a:lnTo>
                    <a:lnTo>
                      <a:pt x="106" y="51"/>
                    </a:lnTo>
                    <a:lnTo>
                      <a:pt x="120" y="60"/>
                    </a:lnTo>
                    <a:lnTo>
                      <a:pt x="134" y="69"/>
                    </a:lnTo>
                    <a:lnTo>
                      <a:pt x="148" y="78"/>
                    </a:lnTo>
                    <a:lnTo>
                      <a:pt x="163" y="87"/>
                    </a:lnTo>
                    <a:lnTo>
                      <a:pt x="175" y="96"/>
                    </a:lnTo>
                    <a:lnTo>
                      <a:pt x="187" y="105"/>
                    </a:lnTo>
                    <a:lnTo>
                      <a:pt x="199" y="116"/>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161" name="Freeform 450"/>
              <p:cNvSpPr>
                <a:spLocks/>
              </p:cNvSpPr>
              <p:nvPr/>
            </p:nvSpPr>
            <p:spPr bwMode="auto">
              <a:xfrm>
                <a:off x="2653" y="2749"/>
                <a:ext cx="13" cy="32"/>
              </a:xfrm>
              <a:custGeom>
                <a:avLst/>
                <a:gdLst>
                  <a:gd name="T0" fmla="*/ 0 w 83"/>
                  <a:gd name="T1" fmla="*/ 0 h 187"/>
                  <a:gd name="T2" fmla="*/ 0 w 83"/>
                  <a:gd name="T3" fmla="*/ 0 h 187"/>
                  <a:gd name="T4" fmla="*/ 0 w 83"/>
                  <a:gd name="T5" fmla="*/ 0 h 187"/>
                  <a:gd name="T6" fmla="*/ 0 w 83"/>
                  <a:gd name="T7" fmla="*/ 0 h 187"/>
                  <a:gd name="T8" fmla="*/ 0 w 83"/>
                  <a:gd name="T9" fmla="*/ 0 h 187"/>
                  <a:gd name="T10" fmla="*/ 0 w 83"/>
                  <a:gd name="T11" fmla="*/ 0 h 187"/>
                  <a:gd name="T12" fmla="*/ 0 w 83"/>
                  <a:gd name="T13" fmla="*/ 0 h 187"/>
                  <a:gd name="T14" fmla="*/ 0 w 83"/>
                  <a:gd name="T15" fmla="*/ 0 h 187"/>
                  <a:gd name="T16" fmla="*/ 0 w 83"/>
                  <a:gd name="T17" fmla="*/ 0 h 187"/>
                  <a:gd name="T18" fmla="*/ 0 w 83"/>
                  <a:gd name="T19" fmla="*/ 0 h 187"/>
                  <a:gd name="T20" fmla="*/ 0 w 83"/>
                  <a:gd name="T21" fmla="*/ 0 h 187"/>
                  <a:gd name="T22" fmla="*/ 0 w 83"/>
                  <a:gd name="T23" fmla="*/ 0 h 187"/>
                  <a:gd name="T24" fmla="*/ 0 w 83"/>
                  <a:gd name="T25" fmla="*/ 0 h 187"/>
                  <a:gd name="T26" fmla="*/ 0 w 83"/>
                  <a:gd name="T27" fmla="*/ 0 h 187"/>
                  <a:gd name="T28" fmla="*/ 0 w 83"/>
                  <a:gd name="T29" fmla="*/ 0 h 187"/>
                  <a:gd name="T30" fmla="*/ 0 w 83"/>
                  <a:gd name="T31" fmla="*/ 0 h 187"/>
                  <a:gd name="T32" fmla="*/ 0 w 83"/>
                  <a:gd name="T33" fmla="*/ 0 h 187"/>
                  <a:gd name="T34" fmla="*/ 0 w 83"/>
                  <a:gd name="T35" fmla="*/ 0 h 187"/>
                  <a:gd name="T36" fmla="*/ 0 w 83"/>
                  <a:gd name="T37" fmla="*/ 0 h 187"/>
                  <a:gd name="T38" fmla="*/ 0 w 83"/>
                  <a:gd name="T39" fmla="*/ 0 h 187"/>
                  <a:gd name="T40" fmla="*/ 0 w 83"/>
                  <a:gd name="T41" fmla="*/ 0 h 187"/>
                  <a:gd name="T42" fmla="*/ 0 w 83"/>
                  <a:gd name="T43" fmla="*/ 0 h 187"/>
                  <a:gd name="T44" fmla="*/ 0 w 83"/>
                  <a:gd name="T45" fmla="*/ 0 h 187"/>
                  <a:gd name="T46" fmla="*/ 0 w 83"/>
                  <a:gd name="T47" fmla="*/ 0 h 187"/>
                  <a:gd name="T48" fmla="*/ 0 w 83"/>
                  <a:gd name="T49" fmla="*/ 0 h 18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3"/>
                  <a:gd name="T76" fmla="*/ 0 h 187"/>
                  <a:gd name="T77" fmla="*/ 83 w 83"/>
                  <a:gd name="T78" fmla="*/ 187 h 18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3" h="187">
                    <a:moveTo>
                      <a:pt x="31" y="14"/>
                    </a:moveTo>
                    <a:lnTo>
                      <a:pt x="29" y="8"/>
                    </a:lnTo>
                    <a:lnTo>
                      <a:pt x="25" y="3"/>
                    </a:lnTo>
                    <a:lnTo>
                      <a:pt x="19" y="1"/>
                    </a:lnTo>
                    <a:lnTo>
                      <a:pt x="14" y="0"/>
                    </a:lnTo>
                    <a:lnTo>
                      <a:pt x="8" y="2"/>
                    </a:lnTo>
                    <a:lnTo>
                      <a:pt x="3" y="5"/>
                    </a:lnTo>
                    <a:lnTo>
                      <a:pt x="0" y="11"/>
                    </a:lnTo>
                    <a:lnTo>
                      <a:pt x="0" y="17"/>
                    </a:lnTo>
                    <a:lnTo>
                      <a:pt x="5" y="42"/>
                    </a:lnTo>
                    <a:lnTo>
                      <a:pt x="15" y="71"/>
                    </a:lnTo>
                    <a:lnTo>
                      <a:pt x="27" y="100"/>
                    </a:lnTo>
                    <a:lnTo>
                      <a:pt x="41" y="127"/>
                    </a:lnTo>
                    <a:lnTo>
                      <a:pt x="55" y="151"/>
                    </a:lnTo>
                    <a:lnTo>
                      <a:pt x="68" y="171"/>
                    </a:lnTo>
                    <a:lnTo>
                      <a:pt x="77" y="184"/>
                    </a:lnTo>
                    <a:lnTo>
                      <a:pt x="83" y="187"/>
                    </a:lnTo>
                    <a:lnTo>
                      <a:pt x="80" y="174"/>
                    </a:lnTo>
                    <a:lnTo>
                      <a:pt x="75" y="158"/>
                    </a:lnTo>
                    <a:lnTo>
                      <a:pt x="68" y="138"/>
                    </a:lnTo>
                    <a:lnTo>
                      <a:pt x="59" y="113"/>
                    </a:lnTo>
                    <a:lnTo>
                      <a:pt x="51" y="88"/>
                    </a:lnTo>
                    <a:lnTo>
                      <a:pt x="43" y="63"/>
                    </a:lnTo>
                    <a:lnTo>
                      <a:pt x="36" y="38"/>
                    </a:lnTo>
                    <a:lnTo>
                      <a:pt x="31"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162" name="Freeform 451"/>
              <p:cNvSpPr>
                <a:spLocks/>
              </p:cNvSpPr>
              <p:nvPr/>
            </p:nvSpPr>
            <p:spPr bwMode="auto">
              <a:xfrm>
                <a:off x="2647" y="2732"/>
                <a:ext cx="7" cy="17"/>
              </a:xfrm>
              <a:custGeom>
                <a:avLst/>
                <a:gdLst>
                  <a:gd name="T0" fmla="*/ 0 w 44"/>
                  <a:gd name="T1" fmla="*/ 0 h 94"/>
                  <a:gd name="T2" fmla="*/ 0 w 44"/>
                  <a:gd name="T3" fmla="*/ 0 h 94"/>
                  <a:gd name="T4" fmla="*/ 0 w 44"/>
                  <a:gd name="T5" fmla="*/ 0 h 94"/>
                  <a:gd name="T6" fmla="*/ 0 w 44"/>
                  <a:gd name="T7" fmla="*/ 0 h 94"/>
                  <a:gd name="T8" fmla="*/ 0 w 44"/>
                  <a:gd name="T9" fmla="*/ 0 h 94"/>
                  <a:gd name="T10" fmla="*/ 0 w 44"/>
                  <a:gd name="T11" fmla="*/ 0 h 94"/>
                  <a:gd name="T12" fmla="*/ 0 w 44"/>
                  <a:gd name="T13" fmla="*/ 0 h 94"/>
                  <a:gd name="T14" fmla="*/ 0 w 44"/>
                  <a:gd name="T15" fmla="*/ 0 h 94"/>
                  <a:gd name="T16" fmla="*/ 0 w 44"/>
                  <a:gd name="T17" fmla="*/ 0 h 94"/>
                  <a:gd name="T18" fmla="*/ 0 w 44"/>
                  <a:gd name="T19" fmla="*/ 0 h 94"/>
                  <a:gd name="T20" fmla="*/ 0 w 44"/>
                  <a:gd name="T21" fmla="*/ 0 h 94"/>
                  <a:gd name="T22" fmla="*/ 0 w 44"/>
                  <a:gd name="T23" fmla="*/ 0 h 94"/>
                  <a:gd name="T24" fmla="*/ 0 w 44"/>
                  <a:gd name="T25" fmla="*/ 0 h 94"/>
                  <a:gd name="T26" fmla="*/ 0 w 44"/>
                  <a:gd name="T27" fmla="*/ 0 h 94"/>
                  <a:gd name="T28" fmla="*/ 0 w 44"/>
                  <a:gd name="T29" fmla="*/ 0 h 94"/>
                  <a:gd name="T30" fmla="*/ 0 w 44"/>
                  <a:gd name="T31" fmla="*/ 0 h 94"/>
                  <a:gd name="T32" fmla="*/ 0 w 44"/>
                  <a:gd name="T33" fmla="*/ 0 h 94"/>
                  <a:gd name="T34" fmla="*/ 0 w 44"/>
                  <a:gd name="T35" fmla="*/ 0 h 94"/>
                  <a:gd name="T36" fmla="*/ 0 w 44"/>
                  <a:gd name="T37" fmla="*/ 0 h 94"/>
                  <a:gd name="T38" fmla="*/ 0 w 44"/>
                  <a:gd name="T39" fmla="*/ 0 h 94"/>
                  <a:gd name="T40" fmla="*/ 0 w 44"/>
                  <a:gd name="T41" fmla="*/ 0 h 9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4"/>
                  <a:gd name="T64" fmla="*/ 0 h 94"/>
                  <a:gd name="T65" fmla="*/ 44 w 44"/>
                  <a:gd name="T66" fmla="*/ 94 h 9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4" h="94">
                    <a:moveTo>
                      <a:pt x="22" y="10"/>
                    </a:moveTo>
                    <a:lnTo>
                      <a:pt x="21" y="6"/>
                    </a:lnTo>
                    <a:lnTo>
                      <a:pt x="18" y="2"/>
                    </a:lnTo>
                    <a:lnTo>
                      <a:pt x="14" y="0"/>
                    </a:lnTo>
                    <a:lnTo>
                      <a:pt x="10" y="0"/>
                    </a:lnTo>
                    <a:lnTo>
                      <a:pt x="6" y="1"/>
                    </a:lnTo>
                    <a:lnTo>
                      <a:pt x="3" y="3"/>
                    </a:lnTo>
                    <a:lnTo>
                      <a:pt x="0" y="7"/>
                    </a:lnTo>
                    <a:lnTo>
                      <a:pt x="0" y="11"/>
                    </a:lnTo>
                    <a:lnTo>
                      <a:pt x="0" y="24"/>
                    </a:lnTo>
                    <a:lnTo>
                      <a:pt x="4" y="38"/>
                    </a:lnTo>
                    <a:lnTo>
                      <a:pt x="8" y="52"/>
                    </a:lnTo>
                    <a:lnTo>
                      <a:pt x="14" y="65"/>
                    </a:lnTo>
                    <a:lnTo>
                      <a:pt x="21" y="78"/>
                    </a:lnTo>
                    <a:lnTo>
                      <a:pt x="28" y="87"/>
                    </a:lnTo>
                    <a:lnTo>
                      <a:pt x="37" y="93"/>
                    </a:lnTo>
                    <a:lnTo>
                      <a:pt x="42" y="94"/>
                    </a:lnTo>
                    <a:lnTo>
                      <a:pt x="44" y="76"/>
                    </a:lnTo>
                    <a:lnTo>
                      <a:pt x="38" y="54"/>
                    </a:lnTo>
                    <a:lnTo>
                      <a:pt x="31" y="32"/>
                    </a:lnTo>
                    <a:lnTo>
                      <a:pt x="22"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163" name="Freeform 452"/>
              <p:cNvSpPr>
                <a:spLocks/>
              </p:cNvSpPr>
              <p:nvPr/>
            </p:nvSpPr>
            <p:spPr bwMode="auto">
              <a:xfrm>
                <a:off x="2642" y="2722"/>
                <a:ext cx="5" cy="9"/>
              </a:xfrm>
              <a:custGeom>
                <a:avLst/>
                <a:gdLst>
                  <a:gd name="T0" fmla="*/ 0 w 38"/>
                  <a:gd name="T1" fmla="*/ 0 h 54"/>
                  <a:gd name="T2" fmla="*/ 0 w 38"/>
                  <a:gd name="T3" fmla="*/ 0 h 54"/>
                  <a:gd name="T4" fmla="*/ 0 w 38"/>
                  <a:gd name="T5" fmla="*/ 0 h 54"/>
                  <a:gd name="T6" fmla="*/ 0 w 38"/>
                  <a:gd name="T7" fmla="*/ 0 h 54"/>
                  <a:gd name="T8" fmla="*/ 0 w 38"/>
                  <a:gd name="T9" fmla="*/ 0 h 54"/>
                  <a:gd name="T10" fmla="*/ 0 w 38"/>
                  <a:gd name="T11" fmla="*/ 0 h 54"/>
                  <a:gd name="T12" fmla="*/ 0 w 38"/>
                  <a:gd name="T13" fmla="*/ 0 h 54"/>
                  <a:gd name="T14" fmla="*/ 0 w 38"/>
                  <a:gd name="T15" fmla="*/ 0 h 54"/>
                  <a:gd name="T16" fmla="*/ 0 w 38"/>
                  <a:gd name="T17" fmla="*/ 0 h 54"/>
                  <a:gd name="T18" fmla="*/ 0 w 38"/>
                  <a:gd name="T19" fmla="*/ 0 h 54"/>
                  <a:gd name="T20" fmla="*/ 0 w 38"/>
                  <a:gd name="T21" fmla="*/ 0 h 54"/>
                  <a:gd name="T22" fmla="*/ 0 w 38"/>
                  <a:gd name="T23" fmla="*/ 0 h 54"/>
                  <a:gd name="T24" fmla="*/ 0 w 38"/>
                  <a:gd name="T25" fmla="*/ 0 h 54"/>
                  <a:gd name="T26" fmla="*/ 0 w 38"/>
                  <a:gd name="T27" fmla="*/ 0 h 54"/>
                  <a:gd name="T28" fmla="*/ 0 w 38"/>
                  <a:gd name="T29" fmla="*/ 0 h 54"/>
                  <a:gd name="T30" fmla="*/ 0 w 38"/>
                  <a:gd name="T31" fmla="*/ 0 h 54"/>
                  <a:gd name="T32" fmla="*/ 0 w 38"/>
                  <a:gd name="T33" fmla="*/ 0 h 54"/>
                  <a:gd name="T34" fmla="*/ 0 w 38"/>
                  <a:gd name="T35" fmla="*/ 0 h 54"/>
                  <a:gd name="T36" fmla="*/ 0 w 38"/>
                  <a:gd name="T37" fmla="*/ 0 h 54"/>
                  <a:gd name="T38" fmla="*/ 0 w 38"/>
                  <a:gd name="T39" fmla="*/ 0 h 54"/>
                  <a:gd name="T40" fmla="*/ 0 w 38"/>
                  <a:gd name="T41" fmla="*/ 0 h 54"/>
                  <a:gd name="T42" fmla="*/ 0 w 38"/>
                  <a:gd name="T43" fmla="*/ 0 h 54"/>
                  <a:gd name="T44" fmla="*/ 0 w 38"/>
                  <a:gd name="T45" fmla="*/ 0 h 54"/>
                  <a:gd name="T46" fmla="*/ 0 w 38"/>
                  <a:gd name="T47" fmla="*/ 0 h 54"/>
                  <a:gd name="T48" fmla="*/ 0 w 38"/>
                  <a:gd name="T49" fmla="*/ 0 h 5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8"/>
                  <a:gd name="T76" fmla="*/ 0 h 54"/>
                  <a:gd name="T77" fmla="*/ 38 w 38"/>
                  <a:gd name="T78" fmla="*/ 54 h 5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8" h="54">
                    <a:moveTo>
                      <a:pt x="20" y="7"/>
                    </a:moveTo>
                    <a:lnTo>
                      <a:pt x="20" y="8"/>
                    </a:lnTo>
                    <a:lnTo>
                      <a:pt x="19" y="4"/>
                    </a:lnTo>
                    <a:lnTo>
                      <a:pt x="15" y="1"/>
                    </a:lnTo>
                    <a:lnTo>
                      <a:pt x="12" y="0"/>
                    </a:lnTo>
                    <a:lnTo>
                      <a:pt x="7" y="0"/>
                    </a:lnTo>
                    <a:lnTo>
                      <a:pt x="4" y="1"/>
                    </a:lnTo>
                    <a:lnTo>
                      <a:pt x="1" y="4"/>
                    </a:lnTo>
                    <a:lnTo>
                      <a:pt x="0" y="8"/>
                    </a:lnTo>
                    <a:lnTo>
                      <a:pt x="0" y="11"/>
                    </a:lnTo>
                    <a:lnTo>
                      <a:pt x="1" y="17"/>
                    </a:lnTo>
                    <a:lnTo>
                      <a:pt x="4" y="24"/>
                    </a:lnTo>
                    <a:lnTo>
                      <a:pt x="8" y="32"/>
                    </a:lnTo>
                    <a:lnTo>
                      <a:pt x="14" y="39"/>
                    </a:lnTo>
                    <a:lnTo>
                      <a:pt x="20" y="46"/>
                    </a:lnTo>
                    <a:lnTo>
                      <a:pt x="27" y="50"/>
                    </a:lnTo>
                    <a:lnTo>
                      <a:pt x="33" y="54"/>
                    </a:lnTo>
                    <a:lnTo>
                      <a:pt x="38" y="54"/>
                    </a:lnTo>
                    <a:lnTo>
                      <a:pt x="36" y="42"/>
                    </a:lnTo>
                    <a:lnTo>
                      <a:pt x="32" y="29"/>
                    </a:lnTo>
                    <a:lnTo>
                      <a:pt x="25" y="16"/>
                    </a:lnTo>
                    <a:lnTo>
                      <a:pt x="2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164" name="Freeform 453"/>
              <p:cNvSpPr>
                <a:spLocks/>
              </p:cNvSpPr>
              <p:nvPr/>
            </p:nvSpPr>
            <p:spPr bwMode="auto">
              <a:xfrm>
                <a:off x="2636" y="2714"/>
                <a:ext cx="8" cy="7"/>
              </a:xfrm>
              <a:custGeom>
                <a:avLst/>
                <a:gdLst>
                  <a:gd name="T0" fmla="*/ 0 w 52"/>
                  <a:gd name="T1" fmla="*/ 0 h 36"/>
                  <a:gd name="T2" fmla="*/ 0 w 52"/>
                  <a:gd name="T3" fmla="*/ 0 h 36"/>
                  <a:gd name="T4" fmla="*/ 0 w 52"/>
                  <a:gd name="T5" fmla="*/ 0 h 36"/>
                  <a:gd name="T6" fmla="*/ 0 w 52"/>
                  <a:gd name="T7" fmla="*/ 0 h 36"/>
                  <a:gd name="T8" fmla="*/ 0 w 52"/>
                  <a:gd name="T9" fmla="*/ 0 h 36"/>
                  <a:gd name="T10" fmla="*/ 0 w 52"/>
                  <a:gd name="T11" fmla="*/ 0 h 36"/>
                  <a:gd name="T12" fmla="*/ 0 w 52"/>
                  <a:gd name="T13" fmla="*/ 0 h 36"/>
                  <a:gd name="T14" fmla="*/ 0 w 52"/>
                  <a:gd name="T15" fmla="*/ 0 h 36"/>
                  <a:gd name="T16" fmla="*/ 0 w 52"/>
                  <a:gd name="T17" fmla="*/ 0 h 36"/>
                  <a:gd name="T18" fmla="*/ 0 w 52"/>
                  <a:gd name="T19" fmla="*/ 0 h 36"/>
                  <a:gd name="T20" fmla="*/ 0 w 52"/>
                  <a:gd name="T21" fmla="*/ 0 h 36"/>
                  <a:gd name="T22" fmla="*/ 0 w 52"/>
                  <a:gd name="T23" fmla="*/ 0 h 36"/>
                  <a:gd name="T24" fmla="*/ 0 w 52"/>
                  <a:gd name="T25" fmla="*/ 0 h 36"/>
                  <a:gd name="T26" fmla="*/ 0 w 52"/>
                  <a:gd name="T27" fmla="*/ 0 h 36"/>
                  <a:gd name="T28" fmla="*/ 0 w 52"/>
                  <a:gd name="T29" fmla="*/ 0 h 36"/>
                  <a:gd name="T30" fmla="*/ 0 w 52"/>
                  <a:gd name="T31" fmla="*/ 0 h 36"/>
                  <a:gd name="T32" fmla="*/ 0 w 52"/>
                  <a:gd name="T33" fmla="*/ 0 h 36"/>
                  <a:gd name="T34" fmla="*/ 0 w 52"/>
                  <a:gd name="T35" fmla="*/ 0 h 36"/>
                  <a:gd name="T36" fmla="*/ 0 w 52"/>
                  <a:gd name="T37" fmla="*/ 0 h 36"/>
                  <a:gd name="T38" fmla="*/ 0 w 52"/>
                  <a:gd name="T39" fmla="*/ 0 h 36"/>
                  <a:gd name="T40" fmla="*/ 0 w 52"/>
                  <a:gd name="T41" fmla="*/ 0 h 36"/>
                  <a:gd name="T42" fmla="*/ 0 w 52"/>
                  <a:gd name="T43" fmla="*/ 0 h 36"/>
                  <a:gd name="T44" fmla="*/ 0 w 52"/>
                  <a:gd name="T45" fmla="*/ 0 h 36"/>
                  <a:gd name="T46" fmla="*/ 0 w 52"/>
                  <a:gd name="T47" fmla="*/ 0 h 36"/>
                  <a:gd name="T48" fmla="*/ 0 w 52"/>
                  <a:gd name="T49" fmla="*/ 0 h 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2"/>
                  <a:gd name="T76" fmla="*/ 0 h 36"/>
                  <a:gd name="T77" fmla="*/ 52 w 52"/>
                  <a:gd name="T78" fmla="*/ 36 h 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2" h="36">
                    <a:moveTo>
                      <a:pt x="41" y="27"/>
                    </a:moveTo>
                    <a:lnTo>
                      <a:pt x="46" y="24"/>
                    </a:lnTo>
                    <a:lnTo>
                      <a:pt x="51" y="21"/>
                    </a:lnTo>
                    <a:lnTo>
                      <a:pt x="52" y="16"/>
                    </a:lnTo>
                    <a:lnTo>
                      <a:pt x="52" y="12"/>
                    </a:lnTo>
                    <a:lnTo>
                      <a:pt x="50" y="6"/>
                    </a:lnTo>
                    <a:lnTo>
                      <a:pt x="46" y="2"/>
                    </a:lnTo>
                    <a:lnTo>
                      <a:pt x="41" y="0"/>
                    </a:lnTo>
                    <a:lnTo>
                      <a:pt x="36" y="0"/>
                    </a:lnTo>
                    <a:lnTo>
                      <a:pt x="33" y="0"/>
                    </a:lnTo>
                    <a:lnTo>
                      <a:pt x="29" y="1"/>
                    </a:lnTo>
                    <a:lnTo>
                      <a:pt x="21" y="4"/>
                    </a:lnTo>
                    <a:lnTo>
                      <a:pt x="13" y="8"/>
                    </a:lnTo>
                    <a:lnTo>
                      <a:pt x="6" y="15"/>
                    </a:lnTo>
                    <a:lnTo>
                      <a:pt x="3" y="22"/>
                    </a:lnTo>
                    <a:lnTo>
                      <a:pt x="0" y="29"/>
                    </a:lnTo>
                    <a:lnTo>
                      <a:pt x="0" y="31"/>
                    </a:lnTo>
                    <a:lnTo>
                      <a:pt x="4" y="33"/>
                    </a:lnTo>
                    <a:lnTo>
                      <a:pt x="9" y="36"/>
                    </a:lnTo>
                    <a:lnTo>
                      <a:pt x="13" y="36"/>
                    </a:lnTo>
                    <a:lnTo>
                      <a:pt x="18" y="36"/>
                    </a:lnTo>
                    <a:lnTo>
                      <a:pt x="24" y="33"/>
                    </a:lnTo>
                    <a:lnTo>
                      <a:pt x="30" y="32"/>
                    </a:lnTo>
                    <a:lnTo>
                      <a:pt x="36" y="30"/>
                    </a:lnTo>
                    <a:lnTo>
                      <a:pt x="41"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165" name="Freeform 454"/>
              <p:cNvSpPr>
                <a:spLocks/>
              </p:cNvSpPr>
              <p:nvPr/>
            </p:nvSpPr>
            <p:spPr bwMode="auto">
              <a:xfrm>
                <a:off x="2595" y="2703"/>
                <a:ext cx="33" cy="38"/>
              </a:xfrm>
              <a:custGeom>
                <a:avLst/>
                <a:gdLst>
                  <a:gd name="T0" fmla="*/ 0 w 198"/>
                  <a:gd name="T1" fmla="*/ 0 h 236"/>
                  <a:gd name="T2" fmla="*/ 0 w 198"/>
                  <a:gd name="T3" fmla="*/ 0 h 236"/>
                  <a:gd name="T4" fmla="*/ 0 w 198"/>
                  <a:gd name="T5" fmla="*/ 0 h 236"/>
                  <a:gd name="T6" fmla="*/ 0 w 198"/>
                  <a:gd name="T7" fmla="*/ 0 h 236"/>
                  <a:gd name="T8" fmla="*/ 0 w 198"/>
                  <a:gd name="T9" fmla="*/ 0 h 236"/>
                  <a:gd name="T10" fmla="*/ 0 w 198"/>
                  <a:gd name="T11" fmla="*/ 0 h 236"/>
                  <a:gd name="T12" fmla="*/ 0 w 198"/>
                  <a:gd name="T13" fmla="*/ 0 h 236"/>
                  <a:gd name="T14" fmla="*/ 0 w 198"/>
                  <a:gd name="T15" fmla="*/ 0 h 236"/>
                  <a:gd name="T16" fmla="*/ 0 w 198"/>
                  <a:gd name="T17" fmla="*/ 0 h 236"/>
                  <a:gd name="T18" fmla="*/ 0 w 198"/>
                  <a:gd name="T19" fmla="*/ 0 h 236"/>
                  <a:gd name="T20" fmla="*/ 0 w 198"/>
                  <a:gd name="T21" fmla="*/ 0 h 236"/>
                  <a:gd name="T22" fmla="*/ 0 w 198"/>
                  <a:gd name="T23" fmla="*/ 0 h 236"/>
                  <a:gd name="T24" fmla="*/ 0 w 198"/>
                  <a:gd name="T25" fmla="*/ 0 h 236"/>
                  <a:gd name="T26" fmla="*/ 0 w 198"/>
                  <a:gd name="T27" fmla="*/ 0 h 236"/>
                  <a:gd name="T28" fmla="*/ 0 w 198"/>
                  <a:gd name="T29" fmla="*/ 0 h 236"/>
                  <a:gd name="T30" fmla="*/ 0 w 198"/>
                  <a:gd name="T31" fmla="*/ 0 h 236"/>
                  <a:gd name="T32" fmla="*/ 0 w 198"/>
                  <a:gd name="T33" fmla="*/ 0 h 236"/>
                  <a:gd name="T34" fmla="*/ 0 w 198"/>
                  <a:gd name="T35" fmla="*/ 0 h 236"/>
                  <a:gd name="T36" fmla="*/ 0 w 198"/>
                  <a:gd name="T37" fmla="*/ 0 h 236"/>
                  <a:gd name="T38" fmla="*/ 0 w 198"/>
                  <a:gd name="T39" fmla="*/ 0 h 236"/>
                  <a:gd name="T40" fmla="*/ 0 w 198"/>
                  <a:gd name="T41" fmla="*/ 0 h 236"/>
                  <a:gd name="T42" fmla="*/ 0 w 198"/>
                  <a:gd name="T43" fmla="*/ 0 h 236"/>
                  <a:gd name="T44" fmla="*/ 0 w 198"/>
                  <a:gd name="T45" fmla="*/ 0 h 236"/>
                  <a:gd name="T46" fmla="*/ 0 w 198"/>
                  <a:gd name="T47" fmla="*/ 0 h 236"/>
                  <a:gd name="T48" fmla="*/ 0 w 198"/>
                  <a:gd name="T49" fmla="*/ 0 h 236"/>
                  <a:gd name="T50" fmla="*/ 0 w 198"/>
                  <a:gd name="T51" fmla="*/ 0 h 236"/>
                  <a:gd name="T52" fmla="*/ 0 w 198"/>
                  <a:gd name="T53" fmla="*/ 0 h 236"/>
                  <a:gd name="T54" fmla="*/ 0 w 198"/>
                  <a:gd name="T55" fmla="*/ 0 h 236"/>
                  <a:gd name="T56" fmla="*/ 0 w 198"/>
                  <a:gd name="T57" fmla="*/ 0 h 236"/>
                  <a:gd name="T58" fmla="*/ 0 w 198"/>
                  <a:gd name="T59" fmla="*/ 0 h 236"/>
                  <a:gd name="T60" fmla="*/ 0 w 198"/>
                  <a:gd name="T61" fmla="*/ 0 h 236"/>
                  <a:gd name="T62" fmla="*/ 0 w 198"/>
                  <a:gd name="T63" fmla="*/ 0 h 236"/>
                  <a:gd name="T64" fmla="*/ 0 w 198"/>
                  <a:gd name="T65" fmla="*/ 0 h 236"/>
                  <a:gd name="T66" fmla="*/ 0 w 198"/>
                  <a:gd name="T67" fmla="*/ 0 h 236"/>
                  <a:gd name="T68" fmla="*/ 0 w 198"/>
                  <a:gd name="T69" fmla="*/ 0 h 236"/>
                  <a:gd name="T70" fmla="*/ 0 w 198"/>
                  <a:gd name="T71" fmla="*/ 0 h 236"/>
                  <a:gd name="T72" fmla="*/ 0 w 198"/>
                  <a:gd name="T73" fmla="*/ 0 h 236"/>
                  <a:gd name="T74" fmla="*/ 0 w 198"/>
                  <a:gd name="T75" fmla="*/ 0 h 236"/>
                  <a:gd name="T76" fmla="*/ 0 w 198"/>
                  <a:gd name="T77" fmla="*/ 0 h 236"/>
                  <a:gd name="T78" fmla="*/ 0 w 198"/>
                  <a:gd name="T79" fmla="*/ 0 h 236"/>
                  <a:gd name="T80" fmla="*/ 0 w 198"/>
                  <a:gd name="T81" fmla="*/ 0 h 236"/>
                  <a:gd name="T82" fmla="*/ 0 w 198"/>
                  <a:gd name="T83" fmla="*/ 0 h 236"/>
                  <a:gd name="T84" fmla="*/ 0 w 198"/>
                  <a:gd name="T85" fmla="*/ 0 h 236"/>
                  <a:gd name="T86" fmla="*/ 0 w 198"/>
                  <a:gd name="T87" fmla="*/ 0 h 236"/>
                  <a:gd name="T88" fmla="*/ 0 w 198"/>
                  <a:gd name="T89" fmla="*/ 0 h 236"/>
                  <a:gd name="T90" fmla="*/ 0 w 198"/>
                  <a:gd name="T91" fmla="*/ 0 h 236"/>
                  <a:gd name="T92" fmla="*/ 0 w 198"/>
                  <a:gd name="T93" fmla="*/ 0 h 236"/>
                  <a:gd name="T94" fmla="*/ 0 w 198"/>
                  <a:gd name="T95" fmla="*/ 0 h 236"/>
                  <a:gd name="T96" fmla="*/ 0 w 198"/>
                  <a:gd name="T97" fmla="*/ 0 h 236"/>
                  <a:gd name="T98" fmla="*/ 0 w 198"/>
                  <a:gd name="T99" fmla="*/ 0 h 236"/>
                  <a:gd name="T100" fmla="*/ 0 w 198"/>
                  <a:gd name="T101" fmla="*/ 0 h 236"/>
                  <a:gd name="T102" fmla="*/ 0 w 198"/>
                  <a:gd name="T103" fmla="*/ 0 h 236"/>
                  <a:gd name="T104" fmla="*/ 0 w 198"/>
                  <a:gd name="T105" fmla="*/ 0 h 236"/>
                  <a:gd name="T106" fmla="*/ 0 w 198"/>
                  <a:gd name="T107" fmla="*/ 0 h 236"/>
                  <a:gd name="T108" fmla="*/ 0 w 198"/>
                  <a:gd name="T109" fmla="*/ 0 h 236"/>
                  <a:gd name="T110" fmla="*/ 0 w 198"/>
                  <a:gd name="T111" fmla="*/ 0 h 236"/>
                  <a:gd name="T112" fmla="*/ 0 w 198"/>
                  <a:gd name="T113" fmla="*/ 0 h 236"/>
                  <a:gd name="T114" fmla="*/ 0 w 198"/>
                  <a:gd name="T115" fmla="*/ 0 h 236"/>
                  <a:gd name="T116" fmla="*/ 0 w 198"/>
                  <a:gd name="T117" fmla="*/ 0 h 236"/>
                  <a:gd name="T118" fmla="*/ 0 w 198"/>
                  <a:gd name="T119" fmla="*/ 0 h 236"/>
                  <a:gd name="T120" fmla="*/ 0 w 198"/>
                  <a:gd name="T121" fmla="*/ 0 h 2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98"/>
                  <a:gd name="T184" fmla="*/ 0 h 236"/>
                  <a:gd name="T185" fmla="*/ 198 w 198"/>
                  <a:gd name="T186" fmla="*/ 236 h 2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98" h="236">
                    <a:moveTo>
                      <a:pt x="73" y="36"/>
                    </a:moveTo>
                    <a:lnTo>
                      <a:pt x="58" y="46"/>
                    </a:lnTo>
                    <a:lnTo>
                      <a:pt x="46" y="58"/>
                    </a:lnTo>
                    <a:lnTo>
                      <a:pt x="33" y="72"/>
                    </a:lnTo>
                    <a:lnTo>
                      <a:pt x="22" y="85"/>
                    </a:lnTo>
                    <a:lnTo>
                      <a:pt x="14" y="100"/>
                    </a:lnTo>
                    <a:lnTo>
                      <a:pt x="7" y="115"/>
                    </a:lnTo>
                    <a:lnTo>
                      <a:pt x="2" y="130"/>
                    </a:lnTo>
                    <a:lnTo>
                      <a:pt x="0" y="146"/>
                    </a:lnTo>
                    <a:lnTo>
                      <a:pt x="2" y="170"/>
                    </a:lnTo>
                    <a:lnTo>
                      <a:pt x="12" y="190"/>
                    </a:lnTo>
                    <a:lnTo>
                      <a:pt x="26" y="207"/>
                    </a:lnTo>
                    <a:lnTo>
                      <a:pt x="43" y="220"/>
                    </a:lnTo>
                    <a:lnTo>
                      <a:pt x="64" y="229"/>
                    </a:lnTo>
                    <a:lnTo>
                      <a:pt x="88" y="235"/>
                    </a:lnTo>
                    <a:lnTo>
                      <a:pt x="110" y="236"/>
                    </a:lnTo>
                    <a:lnTo>
                      <a:pt x="132" y="232"/>
                    </a:lnTo>
                    <a:lnTo>
                      <a:pt x="137" y="232"/>
                    </a:lnTo>
                    <a:lnTo>
                      <a:pt x="142" y="230"/>
                    </a:lnTo>
                    <a:lnTo>
                      <a:pt x="145" y="226"/>
                    </a:lnTo>
                    <a:lnTo>
                      <a:pt x="146" y="221"/>
                    </a:lnTo>
                    <a:lnTo>
                      <a:pt x="145" y="219"/>
                    </a:lnTo>
                    <a:lnTo>
                      <a:pt x="142" y="219"/>
                    </a:lnTo>
                    <a:lnTo>
                      <a:pt x="137" y="217"/>
                    </a:lnTo>
                    <a:lnTo>
                      <a:pt x="131" y="217"/>
                    </a:lnTo>
                    <a:lnTo>
                      <a:pt x="124" y="217"/>
                    </a:lnTo>
                    <a:lnTo>
                      <a:pt x="118" y="217"/>
                    </a:lnTo>
                    <a:lnTo>
                      <a:pt x="112" y="217"/>
                    </a:lnTo>
                    <a:lnTo>
                      <a:pt x="109" y="217"/>
                    </a:lnTo>
                    <a:lnTo>
                      <a:pt x="97" y="216"/>
                    </a:lnTo>
                    <a:lnTo>
                      <a:pt x="87" y="215"/>
                    </a:lnTo>
                    <a:lnTo>
                      <a:pt x="75" y="214"/>
                    </a:lnTo>
                    <a:lnTo>
                      <a:pt x="63" y="211"/>
                    </a:lnTo>
                    <a:lnTo>
                      <a:pt x="51" y="207"/>
                    </a:lnTo>
                    <a:lnTo>
                      <a:pt x="40" y="199"/>
                    </a:lnTo>
                    <a:lnTo>
                      <a:pt x="29" y="189"/>
                    </a:lnTo>
                    <a:lnTo>
                      <a:pt x="17" y="174"/>
                    </a:lnTo>
                    <a:lnTo>
                      <a:pt x="15" y="157"/>
                    </a:lnTo>
                    <a:lnTo>
                      <a:pt x="16" y="141"/>
                    </a:lnTo>
                    <a:lnTo>
                      <a:pt x="21" y="124"/>
                    </a:lnTo>
                    <a:lnTo>
                      <a:pt x="28" y="109"/>
                    </a:lnTo>
                    <a:lnTo>
                      <a:pt x="39" y="96"/>
                    </a:lnTo>
                    <a:lnTo>
                      <a:pt x="50" y="82"/>
                    </a:lnTo>
                    <a:lnTo>
                      <a:pt x="63" y="70"/>
                    </a:lnTo>
                    <a:lnTo>
                      <a:pt x="78" y="59"/>
                    </a:lnTo>
                    <a:lnTo>
                      <a:pt x="94" y="49"/>
                    </a:lnTo>
                    <a:lnTo>
                      <a:pt x="110" y="39"/>
                    </a:lnTo>
                    <a:lnTo>
                      <a:pt x="126" y="31"/>
                    </a:lnTo>
                    <a:lnTo>
                      <a:pt x="142" y="24"/>
                    </a:lnTo>
                    <a:lnTo>
                      <a:pt x="158" y="19"/>
                    </a:lnTo>
                    <a:lnTo>
                      <a:pt x="172" y="13"/>
                    </a:lnTo>
                    <a:lnTo>
                      <a:pt x="186" y="10"/>
                    </a:lnTo>
                    <a:lnTo>
                      <a:pt x="198" y="7"/>
                    </a:lnTo>
                    <a:lnTo>
                      <a:pt x="190" y="3"/>
                    </a:lnTo>
                    <a:lnTo>
                      <a:pt x="177" y="0"/>
                    </a:lnTo>
                    <a:lnTo>
                      <a:pt x="162" y="3"/>
                    </a:lnTo>
                    <a:lnTo>
                      <a:pt x="144" y="6"/>
                    </a:lnTo>
                    <a:lnTo>
                      <a:pt x="124" y="12"/>
                    </a:lnTo>
                    <a:lnTo>
                      <a:pt x="105" y="19"/>
                    </a:lnTo>
                    <a:lnTo>
                      <a:pt x="88" y="28"/>
                    </a:lnTo>
                    <a:lnTo>
                      <a:pt x="73" y="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166" name="Freeform 455"/>
              <p:cNvSpPr>
                <a:spLocks/>
              </p:cNvSpPr>
              <p:nvPr/>
            </p:nvSpPr>
            <p:spPr bwMode="auto">
              <a:xfrm>
                <a:off x="2652" y="2703"/>
                <a:ext cx="22" cy="29"/>
              </a:xfrm>
              <a:custGeom>
                <a:avLst/>
                <a:gdLst>
                  <a:gd name="T0" fmla="*/ 0 w 128"/>
                  <a:gd name="T1" fmla="*/ 0 h 183"/>
                  <a:gd name="T2" fmla="*/ 0 w 128"/>
                  <a:gd name="T3" fmla="*/ 0 h 183"/>
                  <a:gd name="T4" fmla="*/ 0 w 128"/>
                  <a:gd name="T5" fmla="*/ 0 h 183"/>
                  <a:gd name="T6" fmla="*/ 0 w 128"/>
                  <a:gd name="T7" fmla="*/ 0 h 183"/>
                  <a:gd name="T8" fmla="*/ 0 w 128"/>
                  <a:gd name="T9" fmla="*/ 0 h 183"/>
                  <a:gd name="T10" fmla="*/ 0 w 128"/>
                  <a:gd name="T11" fmla="*/ 0 h 183"/>
                  <a:gd name="T12" fmla="*/ 0 w 128"/>
                  <a:gd name="T13" fmla="*/ 0 h 183"/>
                  <a:gd name="T14" fmla="*/ 0 w 128"/>
                  <a:gd name="T15" fmla="*/ 0 h 183"/>
                  <a:gd name="T16" fmla="*/ 0 w 128"/>
                  <a:gd name="T17" fmla="*/ 0 h 183"/>
                  <a:gd name="T18" fmla="*/ 0 w 128"/>
                  <a:gd name="T19" fmla="*/ 0 h 183"/>
                  <a:gd name="T20" fmla="*/ 0 w 128"/>
                  <a:gd name="T21" fmla="*/ 0 h 183"/>
                  <a:gd name="T22" fmla="*/ 0 w 128"/>
                  <a:gd name="T23" fmla="*/ 0 h 183"/>
                  <a:gd name="T24" fmla="*/ 0 w 128"/>
                  <a:gd name="T25" fmla="*/ 0 h 183"/>
                  <a:gd name="T26" fmla="*/ 0 w 128"/>
                  <a:gd name="T27" fmla="*/ 0 h 183"/>
                  <a:gd name="T28" fmla="*/ 0 w 128"/>
                  <a:gd name="T29" fmla="*/ 0 h 183"/>
                  <a:gd name="T30" fmla="*/ 0 w 128"/>
                  <a:gd name="T31" fmla="*/ 0 h 183"/>
                  <a:gd name="T32" fmla="*/ 0 w 128"/>
                  <a:gd name="T33" fmla="*/ 0 h 183"/>
                  <a:gd name="T34" fmla="*/ 0 w 128"/>
                  <a:gd name="T35" fmla="*/ 0 h 183"/>
                  <a:gd name="T36" fmla="*/ 0 w 128"/>
                  <a:gd name="T37" fmla="*/ 0 h 183"/>
                  <a:gd name="T38" fmla="*/ 0 w 128"/>
                  <a:gd name="T39" fmla="*/ 0 h 183"/>
                  <a:gd name="T40" fmla="*/ 0 w 128"/>
                  <a:gd name="T41" fmla="*/ 0 h 183"/>
                  <a:gd name="T42" fmla="*/ 0 w 128"/>
                  <a:gd name="T43" fmla="*/ 0 h 183"/>
                  <a:gd name="T44" fmla="*/ 0 w 128"/>
                  <a:gd name="T45" fmla="*/ 0 h 183"/>
                  <a:gd name="T46" fmla="*/ 0 w 128"/>
                  <a:gd name="T47" fmla="*/ 0 h 183"/>
                  <a:gd name="T48" fmla="*/ 0 w 128"/>
                  <a:gd name="T49" fmla="*/ 0 h 183"/>
                  <a:gd name="T50" fmla="*/ 0 w 128"/>
                  <a:gd name="T51" fmla="*/ 0 h 183"/>
                  <a:gd name="T52" fmla="*/ 0 w 128"/>
                  <a:gd name="T53" fmla="*/ 0 h 183"/>
                  <a:gd name="T54" fmla="*/ 0 w 128"/>
                  <a:gd name="T55" fmla="*/ 0 h 183"/>
                  <a:gd name="T56" fmla="*/ 0 w 128"/>
                  <a:gd name="T57" fmla="*/ 0 h 183"/>
                  <a:gd name="T58" fmla="*/ 0 w 128"/>
                  <a:gd name="T59" fmla="*/ 0 h 183"/>
                  <a:gd name="T60" fmla="*/ 0 w 128"/>
                  <a:gd name="T61" fmla="*/ 0 h 183"/>
                  <a:gd name="T62" fmla="*/ 0 w 128"/>
                  <a:gd name="T63" fmla="*/ 0 h 183"/>
                  <a:gd name="T64" fmla="*/ 0 w 128"/>
                  <a:gd name="T65" fmla="*/ 0 h 183"/>
                  <a:gd name="T66" fmla="*/ 0 w 128"/>
                  <a:gd name="T67" fmla="*/ 0 h 183"/>
                  <a:gd name="T68" fmla="*/ 0 w 128"/>
                  <a:gd name="T69" fmla="*/ 0 h 183"/>
                  <a:gd name="T70" fmla="*/ 0 w 128"/>
                  <a:gd name="T71" fmla="*/ 0 h 183"/>
                  <a:gd name="T72" fmla="*/ 0 w 128"/>
                  <a:gd name="T73" fmla="*/ 0 h 183"/>
                  <a:gd name="T74" fmla="*/ 0 w 128"/>
                  <a:gd name="T75" fmla="*/ 0 h 183"/>
                  <a:gd name="T76" fmla="*/ 0 w 128"/>
                  <a:gd name="T77" fmla="*/ 0 h 183"/>
                  <a:gd name="T78" fmla="*/ 0 w 128"/>
                  <a:gd name="T79" fmla="*/ 0 h 183"/>
                  <a:gd name="T80" fmla="*/ 0 w 128"/>
                  <a:gd name="T81" fmla="*/ 0 h 18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8"/>
                  <a:gd name="T124" fmla="*/ 0 h 183"/>
                  <a:gd name="T125" fmla="*/ 128 w 128"/>
                  <a:gd name="T126" fmla="*/ 183 h 18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8" h="183">
                    <a:moveTo>
                      <a:pt x="108" y="61"/>
                    </a:moveTo>
                    <a:lnTo>
                      <a:pt x="111" y="80"/>
                    </a:lnTo>
                    <a:lnTo>
                      <a:pt x="109" y="97"/>
                    </a:lnTo>
                    <a:lnTo>
                      <a:pt x="101" y="110"/>
                    </a:lnTo>
                    <a:lnTo>
                      <a:pt x="89" y="123"/>
                    </a:lnTo>
                    <a:lnTo>
                      <a:pt x="75" y="134"/>
                    </a:lnTo>
                    <a:lnTo>
                      <a:pt x="60" y="145"/>
                    </a:lnTo>
                    <a:lnTo>
                      <a:pt x="43" y="156"/>
                    </a:lnTo>
                    <a:lnTo>
                      <a:pt x="29" y="167"/>
                    </a:lnTo>
                    <a:lnTo>
                      <a:pt x="27" y="170"/>
                    </a:lnTo>
                    <a:lnTo>
                      <a:pt x="26" y="172"/>
                    </a:lnTo>
                    <a:lnTo>
                      <a:pt x="26" y="176"/>
                    </a:lnTo>
                    <a:lnTo>
                      <a:pt x="28" y="179"/>
                    </a:lnTo>
                    <a:lnTo>
                      <a:pt x="30" y="182"/>
                    </a:lnTo>
                    <a:lnTo>
                      <a:pt x="34" y="183"/>
                    </a:lnTo>
                    <a:lnTo>
                      <a:pt x="37" y="183"/>
                    </a:lnTo>
                    <a:lnTo>
                      <a:pt x="41" y="182"/>
                    </a:lnTo>
                    <a:lnTo>
                      <a:pt x="58" y="171"/>
                    </a:lnTo>
                    <a:lnTo>
                      <a:pt x="76" y="160"/>
                    </a:lnTo>
                    <a:lnTo>
                      <a:pt x="92" y="147"/>
                    </a:lnTo>
                    <a:lnTo>
                      <a:pt x="108" y="132"/>
                    </a:lnTo>
                    <a:lnTo>
                      <a:pt x="118" y="116"/>
                    </a:lnTo>
                    <a:lnTo>
                      <a:pt x="125" y="98"/>
                    </a:lnTo>
                    <a:lnTo>
                      <a:pt x="128" y="78"/>
                    </a:lnTo>
                    <a:lnTo>
                      <a:pt x="123" y="58"/>
                    </a:lnTo>
                    <a:lnTo>
                      <a:pt x="112" y="41"/>
                    </a:lnTo>
                    <a:lnTo>
                      <a:pt x="98" y="28"/>
                    </a:lnTo>
                    <a:lnTo>
                      <a:pt x="80" y="16"/>
                    </a:lnTo>
                    <a:lnTo>
                      <a:pt x="61" y="8"/>
                    </a:lnTo>
                    <a:lnTo>
                      <a:pt x="41" y="2"/>
                    </a:lnTo>
                    <a:lnTo>
                      <a:pt x="23" y="0"/>
                    </a:lnTo>
                    <a:lnTo>
                      <a:pt x="9" y="1"/>
                    </a:lnTo>
                    <a:lnTo>
                      <a:pt x="0" y="6"/>
                    </a:lnTo>
                    <a:lnTo>
                      <a:pt x="16" y="10"/>
                    </a:lnTo>
                    <a:lnTo>
                      <a:pt x="33" y="14"/>
                    </a:lnTo>
                    <a:lnTo>
                      <a:pt x="48" y="17"/>
                    </a:lnTo>
                    <a:lnTo>
                      <a:pt x="63" y="22"/>
                    </a:lnTo>
                    <a:lnTo>
                      <a:pt x="77" y="28"/>
                    </a:lnTo>
                    <a:lnTo>
                      <a:pt x="90" y="36"/>
                    </a:lnTo>
                    <a:lnTo>
                      <a:pt x="101" y="46"/>
                    </a:lnTo>
                    <a:lnTo>
                      <a:pt x="108" y="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167" name="Freeform 456"/>
              <p:cNvSpPr>
                <a:spLocks/>
              </p:cNvSpPr>
              <p:nvPr/>
            </p:nvSpPr>
            <p:spPr bwMode="auto">
              <a:xfrm>
                <a:off x="2574" y="2697"/>
                <a:ext cx="54" cy="63"/>
              </a:xfrm>
              <a:custGeom>
                <a:avLst/>
                <a:gdLst>
                  <a:gd name="T0" fmla="*/ 0 w 323"/>
                  <a:gd name="T1" fmla="*/ 0 h 379"/>
                  <a:gd name="T2" fmla="*/ 0 w 323"/>
                  <a:gd name="T3" fmla="*/ 0 h 379"/>
                  <a:gd name="T4" fmla="*/ 0 w 323"/>
                  <a:gd name="T5" fmla="*/ 0 h 379"/>
                  <a:gd name="T6" fmla="*/ 0 w 323"/>
                  <a:gd name="T7" fmla="*/ 0 h 379"/>
                  <a:gd name="T8" fmla="*/ 0 w 323"/>
                  <a:gd name="T9" fmla="*/ 0 h 379"/>
                  <a:gd name="T10" fmla="*/ 0 w 323"/>
                  <a:gd name="T11" fmla="*/ 0 h 379"/>
                  <a:gd name="T12" fmla="*/ 0 w 323"/>
                  <a:gd name="T13" fmla="*/ 0 h 379"/>
                  <a:gd name="T14" fmla="*/ 0 w 323"/>
                  <a:gd name="T15" fmla="*/ 0 h 379"/>
                  <a:gd name="T16" fmla="*/ 0 w 323"/>
                  <a:gd name="T17" fmla="*/ 0 h 379"/>
                  <a:gd name="T18" fmla="*/ 0 w 323"/>
                  <a:gd name="T19" fmla="*/ 0 h 379"/>
                  <a:gd name="T20" fmla="*/ 0 w 323"/>
                  <a:gd name="T21" fmla="*/ 0 h 379"/>
                  <a:gd name="T22" fmla="*/ 0 w 323"/>
                  <a:gd name="T23" fmla="*/ 0 h 379"/>
                  <a:gd name="T24" fmla="*/ 0 w 323"/>
                  <a:gd name="T25" fmla="*/ 0 h 379"/>
                  <a:gd name="T26" fmla="*/ 0 w 323"/>
                  <a:gd name="T27" fmla="*/ 0 h 379"/>
                  <a:gd name="T28" fmla="*/ 0 w 323"/>
                  <a:gd name="T29" fmla="*/ 0 h 379"/>
                  <a:gd name="T30" fmla="*/ 0 w 323"/>
                  <a:gd name="T31" fmla="*/ 0 h 379"/>
                  <a:gd name="T32" fmla="*/ 0 w 323"/>
                  <a:gd name="T33" fmla="*/ 0 h 379"/>
                  <a:gd name="T34" fmla="*/ 0 w 323"/>
                  <a:gd name="T35" fmla="*/ 0 h 379"/>
                  <a:gd name="T36" fmla="*/ 0 w 323"/>
                  <a:gd name="T37" fmla="*/ 0 h 379"/>
                  <a:gd name="T38" fmla="*/ 0 w 323"/>
                  <a:gd name="T39" fmla="*/ 0 h 379"/>
                  <a:gd name="T40" fmla="*/ 0 w 323"/>
                  <a:gd name="T41" fmla="*/ 0 h 379"/>
                  <a:gd name="T42" fmla="*/ 0 w 323"/>
                  <a:gd name="T43" fmla="*/ 0 h 379"/>
                  <a:gd name="T44" fmla="*/ 0 w 323"/>
                  <a:gd name="T45" fmla="*/ 0 h 379"/>
                  <a:gd name="T46" fmla="*/ 0 w 323"/>
                  <a:gd name="T47" fmla="*/ 0 h 379"/>
                  <a:gd name="T48" fmla="*/ 0 w 323"/>
                  <a:gd name="T49" fmla="*/ 0 h 379"/>
                  <a:gd name="T50" fmla="*/ 0 w 323"/>
                  <a:gd name="T51" fmla="*/ 0 h 379"/>
                  <a:gd name="T52" fmla="*/ 0 w 323"/>
                  <a:gd name="T53" fmla="*/ 0 h 379"/>
                  <a:gd name="T54" fmla="*/ 0 w 323"/>
                  <a:gd name="T55" fmla="*/ 0 h 379"/>
                  <a:gd name="T56" fmla="*/ 0 w 323"/>
                  <a:gd name="T57" fmla="*/ 0 h 379"/>
                  <a:gd name="T58" fmla="*/ 0 w 323"/>
                  <a:gd name="T59" fmla="*/ 0 h 379"/>
                  <a:gd name="T60" fmla="*/ 0 w 323"/>
                  <a:gd name="T61" fmla="*/ 0 h 379"/>
                  <a:gd name="T62" fmla="*/ 0 w 323"/>
                  <a:gd name="T63" fmla="*/ 0 h 379"/>
                  <a:gd name="T64" fmla="*/ 0 w 323"/>
                  <a:gd name="T65" fmla="*/ 0 h 379"/>
                  <a:gd name="T66" fmla="*/ 0 w 323"/>
                  <a:gd name="T67" fmla="*/ 0 h 379"/>
                  <a:gd name="T68" fmla="*/ 0 w 323"/>
                  <a:gd name="T69" fmla="*/ 0 h 379"/>
                  <a:gd name="T70" fmla="*/ 0 w 323"/>
                  <a:gd name="T71" fmla="*/ 0 h 379"/>
                  <a:gd name="T72" fmla="*/ 0 w 323"/>
                  <a:gd name="T73" fmla="*/ 0 h 379"/>
                  <a:gd name="T74" fmla="*/ 0 w 323"/>
                  <a:gd name="T75" fmla="*/ 0 h 379"/>
                  <a:gd name="T76" fmla="*/ 0 w 323"/>
                  <a:gd name="T77" fmla="*/ 0 h 379"/>
                  <a:gd name="T78" fmla="*/ 0 w 323"/>
                  <a:gd name="T79" fmla="*/ 0 h 379"/>
                  <a:gd name="T80" fmla="*/ 0 w 323"/>
                  <a:gd name="T81" fmla="*/ 0 h 379"/>
                  <a:gd name="T82" fmla="*/ 0 w 323"/>
                  <a:gd name="T83" fmla="*/ 0 h 379"/>
                  <a:gd name="T84" fmla="*/ 0 w 323"/>
                  <a:gd name="T85" fmla="*/ 0 h 379"/>
                  <a:gd name="T86" fmla="*/ 0 w 323"/>
                  <a:gd name="T87" fmla="*/ 0 h 37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3"/>
                  <a:gd name="T133" fmla="*/ 0 h 379"/>
                  <a:gd name="T134" fmla="*/ 323 w 323"/>
                  <a:gd name="T135" fmla="*/ 379 h 37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3" h="379">
                    <a:moveTo>
                      <a:pt x="126" y="50"/>
                    </a:moveTo>
                    <a:lnTo>
                      <a:pt x="101" y="70"/>
                    </a:lnTo>
                    <a:lnTo>
                      <a:pt x="76" y="92"/>
                    </a:lnTo>
                    <a:lnTo>
                      <a:pt x="54" y="115"/>
                    </a:lnTo>
                    <a:lnTo>
                      <a:pt x="34" y="140"/>
                    </a:lnTo>
                    <a:lnTo>
                      <a:pt x="18" y="167"/>
                    </a:lnTo>
                    <a:lnTo>
                      <a:pt x="6" y="196"/>
                    </a:lnTo>
                    <a:lnTo>
                      <a:pt x="0" y="227"/>
                    </a:lnTo>
                    <a:lnTo>
                      <a:pt x="1" y="259"/>
                    </a:lnTo>
                    <a:lnTo>
                      <a:pt x="4" y="267"/>
                    </a:lnTo>
                    <a:lnTo>
                      <a:pt x="7" y="277"/>
                    </a:lnTo>
                    <a:lnTo>
                      <a:pt x="11" y="283"/>
                    </a:lnTo>
                    <a:lnTo>
                      <a:pt x="15" y="291"/>
                    </a:lnTo>
                    <a:lnTo>
                      <a:pt x="21" y="298"/>
                    </a:lnTo>
                    <a:lnTo>
                      <a:pt x="27" y="305"/>
                    </a:lnTo>
                    <a:lnTo>
                      <a:pt x="34" y="311"/>
                    </a:lnTo>
                    <a:lnTo>
                      <a:pt x="41" y="316"/>
                    </a:lnTo>
                    <a:lnTo>
                      <a:pt x="57" y="325"/>
                    </a:lnTo>
                    <a:lnTo>
                      <a:pt x="72" y="333"/>
                    </a:lnTo>
                    <a:lnTo>
                      <a:pt x="87" y="340"/>
                    </a:lnTo>
                    <a:lnTo>
                      <a:pt x="103" y="345"/>
                    </a:lnTo>
                    <a:lnTo>
                      <a:pt x="120" y="351"/>
                    </a:lnTo>
                    <a:lnTo>
                      <a:pt x="136" y="356"/>
                    </a:lnTo>
                    <a:lnTo>
                      <a:pt x="153" y="360"/>
                    </a:lnTo>
                    <a:lnTo>
                      <a:pt x="169" y="364"/>
                    </a:lnTo>
                    <a:lnTo>
                      <a:pt x="187" y="367"/>
                    </a:lnTo>
                    <a:lnTo>
                      <a:pt x="204" y="370"/>
                    </a:lnTo>
                    <a:lnTo>
                      <a:pt x="221" y="372"/>
                    </a:lnTo>
                    <a:lnTo>
                      <a:pt x="238" y="374"/>
                    </a:lnTo>
                    <a:lnTo>
                      <a:pt x="256" y="375"/>
                    </a:lnTo>
                    <a:lnTo>
                      <a:pt x="273" y="376"/>
                    </a:lnTo>
                    <a:lnTo>
                      <a:pt x="290" y="378"/>
                    </a:lnTo>
                    <a:lnTo>
                      <a:pt x="307" y="379"/>
                    </a:lnTo>
                    <a:lnTo>
                      <a:pt x="312" y="379"/>
                    </a:lnTo>
                    <a:lnTo>
                      <a:pt x="317" y="375"/>
                    </a:lnTo>
                    <a:lnTo>
                      <a:pt x="320" y="372"/>
                    </a:lnTo>
                    <a:lnTo>
                      <a:pt x="323" y="366"/>
                    </a:lnTo>
                    <a:lnTo>
                      <a:pt x="323" y="360"/>
                    </a:lnTo>
                    <a:lnTo>
                      <a:pt x="320" y="356"/>
                    </a:lnTo>
                    <a:lnTo>
                      <a:pt x="316" y="352"/>
                    </a:lnTo>
                    <a:lnTo>
                      <a:pt x="311" y="351"/>
                    </a:lnTo>
                    <a:lnTo>
                      <a:pt x="295" y="351"/>
                    </a:lnTo>
                    <a:lnTo>
                      <a:pt x="279" y="351"/>
                    </a:lnTo>
                    <a:lnTo>
                      <a:pt x="263" y="350"/>
                    </a:lnTo>
                    <a:lnTo>
                      <a:pt x="248" y="349"/>
                    </a:lnTo>
                    <a:lnTo>
                      <a:pt x="231" y="348"/>
                    </a:lnTo>
                    <a:lnTo>
                      <a:pt x="215" y="345"/>
                    </a:lnTo>
                    <a:lnTo>
                      <a:pt x="200" y="343"/>
                    </a:lnTo>
                    <a:lnTo>
                      <a:pt x="183" y="341"/>
                    </a:lnTo>
                    <a:lnTo>
                      <a:pt x="168" y="337"/>
                    </a:lnTo>
                    <a:lnTo>
                      <a:pt x="151" y="334"/>
                    </a:lnTo>
                    <a:lnTo>
                      <a:pt x="136" y="329"/>
                    </a:lnTo>
                    <a:lnTo>
                      <a:pt x="121" y="325"/>
                    </a:lnTo>
                    <a:lnTo>
                      <a:pt x="106" y="320"/>
                    </a:lnTo>
                    <a:lnTo>
                      <a:pt x="92" y="313"/>
                    </a:lnTo>
                    <a:lnTo>
                      <a:pt x="76" y="306"/>
                    </a:lnTo>
                    <a:lnTo>
                      <a:pt x="62" y="300"/>
                    </a:lnTo>
                    <a:lnTo>
                      <a:pt x="51" y="291"/>
                    </a:lnTo>
                    <a:lnTo>
                      <a:pt x="41" y="280"/>
                    </a:lnTo>
                    <a:lnTo>
                      <a:pt x="35" y="269"/>
                    </a:lnTo>
                    <a:lnTo>
                      <a:pt x="31" y="255"/>
                    </a:lnTo>
                    <a:lnTo>
                      <a:pt x="31" y="239"/>
                    </a:lnTo>
                    <a:lnTo>
                      <a:pt x="33" y="218"/>
                    </a:lnTo>
                    <a:lnTo>
                      <a:pt x="38" y="197"/>
                    </a:lnTo>
                    <a:lnTo>
                      <a:pt x="42" y="182"/>
                    </a:lnTo>
                    <a:lnTo>
                      <a:pt x="51" y="165"/>
                    </a:lnTo>
                    <a:lnTo>
                      <a:pt x="60" y="150"/>
                    </a:lnTo>
                    <a:lnTo>
                      <a:pt x="68" y="136"/>
                    </a:lnTo>
                    <a:lnTo>
                      <a:pt x="79" y="124"/>
                    </a:lnTo>
                    <a:lnTo>
                      <a:pt x="89" y="111"/>
                    </a:lnTo>
                    <a:lnTo>
                      <a:pt x="101" y="100"/>
                    </a:lnTo>
                    <a:lnTo>
                      <a:pt x="114" y="88"/>
                    </a:lnTo>
                    <a:lnTo>
                      <a:pt x="129" y="76"/>
                    </a:lnTo>
                    <a:lnTo>
                      <a:pt x="144" y="64"/>
                    </a:lnTo>
                    <a:lnTo>
                      <a:pt x="162" y="53"/>
                    </a:lnTo>
                    <a:lnTo>
                      <a:pt x="181" y="41"/>
                    </a:lnTo>
                    <a:lnTo>
                      <a:pt x="201" y="31"/>
                    </a:lnTo>
                    <a:lnTo>
                      <a:pt x="219" y="22"/>
                    </a:lnTo>
                    <a:lnTo>
                      <a:pt x="237" y="14"/>
                    </a:lnTo>
                    <a:lnTo>
                      <a:pt x="253" y="7"/>
                    </a:lnTo>
                    <a:lnTo>
                      <a:pt x="268" y="1"/>
                    </a:lnTo>
                    <a:lnTo>
                      <a:pt x="255" y="0"/>
                    </a:lnTo>
                    <a:lnTo>
                      <a:pt x="238" y="1"/>
                    </a:lnTo>
                    <a:lnTo>
                      <a:pt x="221" y="5"/>
                    </a:lnTo>
                    <a:lnTo>
                      <a:pt x="201" y="11"/>
                    </a:lnTo>
                    <a:lnTo>
                      <a:pt x="181" y="19"/>
                    </a:lnTo>
                    <a:lnTo>
                      <a:pt x="161" y="28"/>
                    </a:lnTo>
                    <a:lnTo>
                      <a:pt x="142" y="39"/>
                    </a:lnTo>
                    <a:lnTo>
                      <a:pt x="126" y="5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168" name="Freeform 457"/>
              <p:cNvSpPr>
                <a:spLocks/>
              </p:cNvSpPr>
              <p:nvPr/>
            </p:nvSpPr>
            <p:spPr bwMode="auto">
              <a:xfrm>
                <a:off x="2649" y="2696"/>
                <a:ext cx="46" cy="42"/>
              </a:xfrm>
              <a:custGeom>
                <a:avLst/>
                <a:gdLst>
                  <a:gd name="T0" fmla="*/ 0 w 282"/>
                  <a:gd name="T1" fmla="*/ 0 h 253"/>
                  <a:gd name="T2" fmla="*/ 0 w 282"/>
                  <a:gd name="T3" fmla="*/ 0 h 253"/>
                  <a:gd name="T4" fmla="*/ 0 w 282"/>
                  <a:gd name="T5" fmla="*/ 0 h 253"/>
                  <a:gd name="T6" fmla="*/ 0 w 282"/>
                  <a:gd name="T7" fmla="*/ 0 h 253"/>
                  <a:gd name="T8" fmla="*/ 0 w 282"/>
                  <a:gd name="T9" fmla="*/ 0 h 253"/>
                  <a:gd name="T10" fmla="*/ 0 w 282"/>
                  <a:gd name="T11" fmla="*/ 0 h 253"/>
                  <a:gd name="T12" fmla="*/ 0 w 282"/>
                  <a:gd name="T13" fmla="*/ 0 h 253"/>
                  <a:gd name="T14" fmla="*/ 0 w 282"/>
                  <a:gd name="T15" fmla="*/ 0 h 253"/>
                  <a:gd name="T16" fmla="*/ 0 w 282"/>
                  <a:gd name="T17" fmla="*/ 0 h 253"/>
                  <a:gd name="T18" fmla="*/ 0 w 282"/>
                  <a:gd name="T19" fmla="*/ 0 h 253"/>
                  <a:gd name="T20" fmla="*/ 0 w 282"/>
                  <a:gd name="T21" fmla="*/ 0 h 253"/>
                  <a:gd name="T22" fmla="*/ 0 w 282"/>
                  <a:gd name="T23" fmla="*/ 0 h 253"/>
                  <a:gd name="T24" fmla="*/ 0 w 282"/>
                  <a:gd name="T25" fmla="*/ 0 h 253"/>
                  <a:gd name="T26" fmla="*/ 0 w 282"/>
                  <a:gd name="T27" fmla="*/ 0 h 253"/>
                  <a:gd name="T28" fmla="*/ 0 w 282"/>
                  <a:gd name="T29" fmla="*/ 0 h 253"/>
                  <a:gd name="T30" fmla="*/ 0 w 282"/>
                  <a:gd name="T31" fmla="*/ 0 h 253"/>
                  <a:gd name="T32" fmla="*/ 0 w 282"/>
                  <a:gd name="T33" fmla="*/ 0 h 253"/>
                  <a:gd name="T34" fmla="*/ 0 w 282"/>
                  <a:gd name="T35" fmla="*/ 0 h 253"/>
                  <a:gd name="T36" fmla="*/ 0 w 282"/>
                  <a:gd name="T37" fmla="*/ 0 h 253"/>
                  <a:gd name="T38" fmla="*/ 0 w 282"/>
                  <a:gd name="T39" fmla="*/ 0 h 253"/>
                  <a:gd name="T40" fmla="*/ 0 w 282"/>
                  <a:gd name="T41" fmla="*/ 0 h 253"/>
                  <a:gd name="T42" fmla="*/ 0 w 282"/>
                  <a:gd name="T43" fmla="*/ 0 h 253"/>
                  <a:gd name="T44" fmla="*/ 0 w 282"/>
                  <a:gd name="T45" fmla="*/ 0 h 253"/>
                  <a:gd name="T46" fmla="*/ 0 w 282"/>
                  <a:gd name="T47" fmla="*/ 0 h 253"/>
                  <a:gd name="T48" fmla="*/ 0 w 282"/>
                  <a:gd name="T49" fmla="*/ 0 h 253"/>
                  <a:gd name="T50" fmla="*/ 0 w 282"/>
                  <a:gd name="T51" fmla="*/ 0 h 253"/>
                  <a:gd name="T52" fmla="*/ 0 w 282"/>
                  <a:gd name="T53" fmla="*/ 0 h 253"/>
                  <a:gd name="T54" fmla="*/ 0 w 282"/>
                  <a:gd name="T55" fmla="*/ 0 h 253"/>
                  <a:gd name="T56" fmla="*/ 0 w 282"/>
                  <a:gd name="T57" fmla="*/ 0 h 253"/>
                  <a:gd name="T58" fmla="*/ 0 w 282"/>
                  <a:gd name="T59" fmla="*/ 0 h 253"/>
                  <a:gd name="T60" fmla="*/ 0 w 282"/>
                  <a:gd name="T61" fmla="*/ 0 h 253"/>
                  <a:gd name="T62" fmla="*/ 0 w 282"/>
                  <a:gd name="T63" fmla="*/ 0 h 253"/>
                  <a:gd name="T64" fmla="*/ 0 w 282"/>
                  <a:gd name="T65" fmla="*/ 0 h 253"/>
                  <a:gd name="T66" fmla="*/ 0 w 282"/>
                  <a:gd name="T67" fmla="*/ 0 h 253"/>
                  <a:gd name="T68" fmla="*/ 0 w 282"/>
                  <a:gd name="T69" fmla="*/ 0 h 253"/>
                  <a:gd name="T70" fmla="*/ 0 w 282"/>
                  <a:gd name="T71" fmla="*/ 0 h 253"/>
                  <a:gd name="T72" fmla="*/ 0 w 282"/>
                  <a:gd name="T73" fmla="*/ 0 h 253"/>
                  <a:gd name="T74" fmla="*/ 0 w 282"/>
                  <a:gd name="T75" fmla="*/ 0 h 253"/>
                  <a:gd name="T76" fmla="*/ 0 w 282"/>
                  <a:gd name="T77" fmla="*/ 0 h 253"/>
                  <a:gd name="T78" fmla="*/ 0 w 282"/>
                  <a:gd name="T79" fmla="*/ 0 h 253"/>
                  <a:gd name="T80" fmla="*/ 0 w 282"/>
                  <a:gd name="T81" fmla="*/ 0 h 253"/>
                  <a:gd name="T82" fmla="*/ 0 w 282"/>
                  <a:gd name="T83" fmla="*/ 0 h 253"/>
                  <a:gd name="T84" fmla="*/ 0 w 282"/>
                  <a:gd name="T85" fmla="*/ 0 h 253"/>
                  <a:gd name="T86" fmla="*/ 0 w 282"/>
                  <a:gd name="T87" fmla="*/ 0 h 253"/>
                  <a:gd name="T88" fmla="*/ 0 w 282"/>
                  <a:gd name="T89" fmla="*/ 0 h 253"/>
                  <a:gd name="T90" fmla="*/ 0 w 282"/>
                  <a:gd name="T91" fmla="*/ 0 h 253"/>
                  <a:gd name="T92" fmla="*/ 0 w 282"/>
                  <a:gd name="T93" fmla="*/ 0 h 253"/>
                  <a:gd name="T94" fmla="*/ 0 w 282"/>
                  <a:gd name="T95" fmla="*/ 0 h 253"/>
                  <a:gd name="T96" fmla="*/ 0 w 282"/>
                  <a:gd name="T97" fmla="*/ 0 h 253"/>
                  <a:gd name="T98" fmla="*/ 0 w 282"/>
                  <a:gd name="T99" fmla="*/ 0 h 253"/>
                  <a:gd name="T100" fmla="*/ 0 w 282"/>
                  <a:gd name="T101" fmla="*/ 0 h 253"/>
                  <a:gd name="T102" fmla="*/ 0 w 282"/>
                  <a:gd name="T103" fmla="*/ 0 h 253"/>
                  <a:gd name="T104" fmla="*/ 0 w 282"/>
                  <a:gd name="T105" fmla="*/ 0 h 253"/>
                  <a:gd name="T106" fmla="*/ 0 w 282"/>
                  <a:gd name="T107" fmla="*/ 0 h 253"/>
                  <a:gd name="T108" fmla="*/ 0 w 282"/>
                  <a:gd name="T109" fmla="*/ 0 h 253"/>
                  <a:gd name="T110" fmla="*/ 0 w 282"/>
                  <a:gd name="T111" fmla="*/ 0 h 253"/>
                  <a:gd name="T112" fmla="*/ 0 w 282"/>
                  <a:gd name="T113" fmla="*/ 0 h 253"/>
                  <a:gd name="T114" fmla="*/ 0 w 282"/>
                  <a:gd name="T115" fmla="*/ 0 h 253"/>
                  <a:gd name="T116" fmla="*/ 0 w 282"/>
                  <a:gd name="T117" fmla="*/ 0 h 253"/>
                  <a:gd name="T118" fmla="*/ 0 w 282"/>
                  <a:gd name="T119" fmla="*/ 0 h 253"/>
                  <a:gd name="T120" fmla="*/ 0 w 282"/>
                  <a:gd name="T121" fmla="*/ 0 h 25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82"/>
                  <a:gd name="T184" fmla="*/ 0 h 253"/>
                  <a:gd name="T185" fmla="*/ 282 w 282"/>
                  <a:gd name="T186" fmla="*/ 253 h 25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82" h="253">
                    <a:moveTo>
                      <a:pt x="235" y="78"/>
                    </a:moveTo>
                    <a:lnTo>
                      <a:pt x="248" y="92"/>
                    </a:lnTo>
                    <a:lnTo>
                      <a:pt x="255" y="108"/>
                    </a:lnTo>
                    <a:lnTo>
                      <a:pt x="259" y="125"/>
                    </a:lnTo>
                    <a:lnTo>
                      <a:pt x="259" y="144"/>
                    </a:lnTo>
                    <a:lnTo>
                      <a:pt x="257" y="159"/>
                    </a:lnTo>
                    <a:lnTo>
                      <a:pt x="252" y="171"/>
                    </a:lnTo>
                    <a:lnTo>
                      <a:pt x="244" y="184"/>
                    </a:lnTo>
                    <a:lnTo>
                      <a:pt x="236" y="194"/>
                    </a:lnTo>
                    <a:lnTo>
                      <a:pt x="225" y="206"/>
                    </a:lnTo>
                    <a:lnTo>
                      <a:pt x="215" y="215"/>
                    </a:lnTo>
                    <a:lnTo>
                      <a:pt x="204" y="225"/>
                    </a:lnTo>
                    <a:lnTo>
                      <a:pt x="194" y="236"/>
                    </a:lnTo>
                    <a:lnTo>
                      <a:pt x="191" y="239"/>
                    </a:lnTo>
                    <a:lnTo>
                      <a:pt x="190" y="242"/>
                    </a:lnTo>
                    <a:lnTo>
                      <a:pt x="191" y="246"/>
                    </a:lnTo>
                    <a:lnTo>
                      <a:pt x="194" y="249"/>
                    </a:lnTo>
                    <a:lnTo>
                      <a:pt x="197" y="252"/>
                    </a:lnTo>
                    <a:lnTo>
                      <a:pt x="201" y="253"/>
                    </a:lnTo>
                    <a:lnTo>
                      <a:pt x="205" y="252"/>
                    </a:lnTo>
                    <a:lnTo>
                      <a:pt x="209" y="249"/>
                    </a:lnTo>
                    <a:lnTo>
                      <a:pt x="232" y="234"/>
                    </a:lnTo>
                    <a:lnTo>
                      <a:pt x="251" y="215"/>
                    </a:lnTo>
                    <a:lnTo>
                      <a:pt x="267" y="192"/>
                    </a:lnTo>
                    <a:lnTo>
                      <a:pt x="278" y="168"/>
                    </a:lnTo>
                    <a:lnTo>
                      <a:pt x="282" y="141"/>
                    </a:lnTo>
                    <a:lnTo>
                      <a:pt x="279" y="116"/>
                    </a:lnTo>
                    <a:lnTo>
                      <a:pt x="270" y="92"/>
                    </a:lnTo>
                    <a:lnTo>
                      <a:pt x="251" y="70"/>
                    </a:lnTo>
                    <a:lnTo>
                      <a:pt x="237" y="59"/>
                    </a:lnTo>
                    <a:lnTo>
                      <a:pt x="221" y="48"/>
                    </a:lnTo>
                    <a:lnTo>
                      <a:pt x="202" y="39"/>
                    </a:lnTo>
                    <a:lnTo>
                      <a:pt x="183" y="31"/>
                    </a:lnTo>
                    <a:lnTo>
                      <a:pt x="163" y="24"/>
                    </a:lnTo>
                    <a:lnTo>
                      <a:pt x="142" y="18"/>
                    </a:lnTo>
                    <a:lnTo>
                      <a:pt x="122" y="13"/>
                    </a:lnTo>
                    <a:lnTo>
                      <a:pt x="101" y="8"/>
                    </a:lnTo>
                    <a:lnTo>
                      <a:pt x="82" y="5"/>
                    </a:lnTo>
                    <a:lnTo>
                      <a:pt x="63" y="2"/>
                    </a:lnTo>
                    <a:lnTo>
                      <a:pt x="47" y="0"/>
                    </a:lnTo>
                    <a:lnTo>
                      <a:pt x="32" y="0"/>
                    </a:lnTo>
                    <a:lnTo>
                      <a:pt x="19" y="0"/>
                    </a:lnTo>
                    <a:lnTo>
                      <a:pt x="10" y="1"/>
                    </a:lnTo>
                    <a:lnTo>
                      <a:pt x="4" y="4"/>
                    </a:lnTo>
                    <a:lnTo>
                      <a:pt x="0" y="6"/>
                    </a:lnTo>
                    <a:lnTo>
                      <a:pt x="12" y="8"/>
                    </a:lnTo>
                    <a:lnTo>
                      <a:pt x="25" y="9"/>
                    </a:lnTo>
                    <a:lnTo>
                      <a:pt x="38" y="12"/>
                    </a:lnTo>
                    <a:lnTo>
                      <a:pt x="52" y="14"/>
                    </a:lnTo>
                    <a:lnTo>
                      <a:pt x="67" y="16"/>
                    </a:lnTo>
                    <a:lnTo>
                      <a:pt x="82" y="18"/>
                    </a:lnTo>
                    <a:lnTo>
                      <a:pt x="97" y="22"/>
                    </a:lnTo>
                    <a:lnTo>
                      <a:pt x="114" y="25"/>
                    </a:lnTo>
                    <a:lnTo>
                      <a:pt x="129" y="30"/>
                    </a:lnTo>
                    <a:lnTo>
                      <a:pt x="146" y="35"/>
                    </a:lnTo>
                    <a:lnTo>
                      <a:pt x="162" y="40"/>
                    </a:lnTo>
                    <a:lnTo>
                      <a:pt x="177" y="46"/>
                    </a:lnTo>
                    <a:lnTo>
                      <a:pt x="192" y="53"/>
                    </a:lnTo>
                    <a:lnTo>
                      <a:pt x="208" y="60"/>
                    </a:lnTo>
                    <a:lnTo>
                      <a:pt x="222" y="69"/>
                    </a:lnTo>
                    <a:lnTo>
                      <a:pt x="235" y="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169" name="Freeform 458"/>
              <p:cNvSpPr>
                <a:spLocks/>
              </p:cNvSpPr>
              <p:nvPr/>
            </p:nvSpPr>
            <p:spPr bwMode="auto">
              <a:xfrm>
                <a:off x="2556" y="2718"/>
                <a:ext cx="18" cy="39"/>
              </a:xfrm>
              <a:custGeom>
                <a:avLst/>
                <a:gdLst>
                  <a:gd name="T0" fmla="*/ 0 w 115"/>
                  <a:gd name="T1" fmla="*/ 0 h 236"/>
                  <a:gd name="T2" fmla="*/ 0 w 115"/>
                  <a:gd name="T3" fmla="*/ 0 h 236"/>
                  <a:gd name="T4" fmla="*/ 0 w 115"/>
                  <a:gd name="T5" fmla="*/ 0 h 236"/>
                  <a:gd name="T6" fmla="*/ 0 w 115"/>
                  <a:gd name="T7" fmla="*/ 0 h 236"/>
                  <a:gd name="T8" fmla="*/ 0 w 115"/>
                  <a:gd name="T9" fmla="*/ 0 h 236"/>
                  <a:gd name="T10" fmla="*/ 0 w 115"/>
                  <a:gd name="T11" fmla="*/ 0 h 236"/>
                  <a:gd name="T12" fmla="*/ 0 w 115"/>
                  <a:gd name="T13" fmla="*/ 0 h 236"/>
                  <a:gd name="T14" fmla="*/ 0 w 115"/>
                  <a:gd name="T15" fmla="*/ 0 h 236"/>
                  <a:gd name="T16" fmla="*/ 0 w 115"/>
                  <a:gd name="T17" fmla="*/ 0 h 236"/>
                  <a:gd name="T18" fmla="*/ 0 w 115"/>
                  <a:gd name="T19" fmla="*/ 0 h 236"/>
                  <a:gd name="T20" fmla="*/ 0 w 115"/>
                  <a:gd name="T21" fmla="*/ 0 h 236"/>
                  <a:gd name="T22" fmla="*/ 0 w 115"/>
                  <a:gd name="T23" fmla="*/ 0 h 236"/>
                  <a:gd name="T24" fmla="*/ 0 w 115"/>
                  <a:gd name="T25" fmla="*/ 0 h 236"/>
                  <a:gd name="T26" fmla="*/ 0 w 115"/>
                  <a:gd name="T27" fmla="*/ 0 h 236"/>
                  <a:gd name="T28" fmla="*/ 0 w 115"/>
                  <a:gd name="T29" fmla="*/ 0 h 236"/>
                  <a:gd name="T30" fmla="*/ 0 w 115"/>
                  <a:gd name="T31" fmla="*/ 0 h 236"/>
                  <a:gd name="T32" fmla="*/ 0 w 115"/>
                  <a:gd name="T33" fmla="*/ 0 h 236"/>
                  <a:gd name="T34" fmla="*/ 0 w 115"/>
                  <a:gd name="T35" fmla="*/ 0 h 236"/>
                  <a:gd name="T36" fmla="*/ 0 w 115"/>
                  <a:gd name="T37" fmla="*/ 0 h 236"/>
                  <a:gd name="T38" fmla="*/ 0 w 115"/>
                  <a:gd name="T39" fmla="*/ 0 h 236"/>
                  <a:gd name="T40" fmla="*/ 0 w 115"/>
                  <a:gd name="T41" fmla="*/ 0 h 236"/>
                  <a:gd name="T42" fmla="*/ 0 w 115"/>
                  <a:gd name="T43" fmla="*/ 0 h 236"/>
                  <a:gd name="T44" fmla="*/ 0 w 115"/>
                  <a:gd name="T45" fmla="*/ 0 h 236"/>
                  <a:gd name="T46" fmla="*/ 0 w 115"/>
                  <a:gd name="T47" fmla="*/ 0 h 236"/>
                  <a:gd name="T48" fmla="*/ 0 w 115"/>
                  <a:gd name="T49" fmla="*/ 0 h 236"/>
                  <a:gd name="T50" fmla="*/ 0 w 115"/>
                  <a:gd name="T51" fmla="*/ 0 h 236"/>
                  <a:gd name="T52" fmla="*/ 0 w 115"/>
                  <a:gd name="T53" fmla="*/ 0 h 236"/>
                  <a:gd name="T54" fmla="*/ 0 w 115"/>
                  <a:gd name="T55" fmla="*/ 0 h 236"/>
                  <a:gd name="T56" fmla="*/ 0 w 115"/>
                  <a:gd name="T57" fmla="*/ 0 h 236"/>
                  <a:gd name="T58" fmla="*/ 0 w 115"/>
                  <a:gd name="T59" fmla="*/ 0 h 236"/>
                  <a:gd name="T60" fmla="*/ 0 w 115"/>
                  <a:gd name="T61" fmla="*/ 0 h 236"/>
                  <a:gd name="T62" fmla="*/ 0 w 115"/>
                  <a:gd name="T63" fmla="*/ 0 h 236"/>
                  <a:gd name="T64" fmla="*/ 0 w 115"/>
                  <a:gd name="T65" fmla="*/ 0 h 236"/>
                  <a:gd name="T66" fmla="*/ 0 w 115"/>
                  <a:gd name="T67" fmla="*/ 0 h 236"/>
                  <a:gd name="T68" fmla="*/ 0 w 115"/>
                  <a:gd name="T69" fmla="*/ 0 h 236"/>
                  <a:gd name="T70" fmla="*/ 0 w 115"/>
                  <a:gd name="T71" fmla="*/ 0 h 236"/>
                  <a:gd name="T72" fmla="*/ 0 w 115"/>
                  <a:gd name="T73" fmla="*/ 0 h 236"/>
                  <a:gd name="T74" fmla="*/ 0 w 115"/>
                  <a:gd name="T75" fmla="*/ 0 h 236"/>
                  <a:gd name="T76" fmla="*/ 0 w 115"/>
                  <a:gd name="T77" fmla="*/ 0 h 236"/>
                  <a:gd name="T78" fmla="*/ 0 w 115"/>
                  <a:gd name="T79" fmla="*/ 0 h 236"/>
                  <a:gd name="T80" fmla="*/ 0 w 115"/>
                  <a:gd name="T81" fmla="*/ 0 h 2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5"/>
                  <a:gd name="T124" fmla="*/ 0 h 236"/>
                  <a:gd name="T125" fmla="*/ 115 w 115"/>
                  <a:gd name="T126" fmla="*/ 236 h 2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5" h="236">
                    <a:moveTo>
                      <a:pt x="0" y="128"/>
                    </a:moveTo>
                    <a:lnTo>
                      <a:pt x="0" y="148"/>
                    </a:lnTo>
                    <a:lnTo>
                      <a:pt x="5" y="166"/>
                    </a:lnTo>
                    <a:lnTo>
                      <a:pt x="13" y="184"/>
                    </a:lnTo>
                    <a:lnTo>
                      <a:pt x="24" y="198"/>
                    </a:lnTo>
                    <a:lnTo>
                      <a:pt x="39" y="211"/>
                    </a:lnTo>
                    <a:lnTo>
                      <a:pt x="55" y="223"/>
                    </a:lnTo>
                    <a:lnTo>
                      <a:pt x="74" y="231"/>
                    </a:lnTo>
                    <a:lnTo>
                      <a:pt x="92" y="235"/>
                    </a:lnTo>
                    <a:lnTo>
                      <a:pt x="98" y="236"/>
                    </a:lnTo>
                    <a:lnTo>
                      <a:pt x="104" y="234"/>
                    </a:lnTo>
                    <a:lnTo>
                      <a:pt x="109" y="231"/>
                    </a:lnTo>
                    <a:lnTo>
                      <a:pt x="111" y="226"/>
                    </a:lnTo>
                    <a:lnTo>
                      <a:pt x="111" y="220"/>
                    </a:lnTo>
                    <a:lnTo>
                      <a:pt x="110" y="215"/>
                    </a:lnTo>
                    <a:lnTo>
                      <a:pt x="107" y="210"/>
                    </a:lnTo>
                    <a:lnTo>
                      <a:pt x="101" y="208"/>
                    </a:lnTo>
                    <a:lnTo>
                      <a:pt x="82" y="201"/>
                    </a:lnTo>
                    <a:lnTo>
                      <a:pt x="64" y="192"/>
                    </a:lnTo>
                    <a:lnTo>
                      <a:pt x="50" y="179"/>
                    </a:lnTo>
                    <a:lnTo>
                      <a:pt x="40" y="165"/>
                    </a:lnTo>
                    <a:lnTo>
                      <a:pt x="33" y="148"/>
                    </a:lnTo>
                    <a:lnTo>
                      <a:pt x="29" y="130"/>
                    </a:lnTo>
                    <a:lnTo>
                      <a:pt x="29" y="110"/>
                    </a:lnTo>
                    <a:lnTo>
                      <a:pt x="35" y="89"/>
                    </a:lnTo>
                    <a:lnTo>
                      <a:pt x="43" y="74"/>
                    </a:lnTo>
                    <a:lnTo>
                      <a:pt x="56" y="60"/>
                    </a:lnTo>
                    <a:lnTo>
                      <a:pt x="70" y="46"/>
                    </a:lnTo>
                    <a:lnTo>
                      <a:pt x="85" y="33"/>
                    </a:lnTo>
                    <a:lnTo>
                      <a:pt x="98" y="23"/>
                    </a:lnTo>
                    <a:lnTo>
                      <a:pt x="109" y="12"/>
                    </a:lnTo>
                    <a:lnTo>
                      <a:pt x="115" y="6"/>
                    </a:lnTo>
                    <a:lnTo>
                      <a:pt x="115" y="0"/>
                    </a:lnTo>
                    <a:lnTo>
                      <a:pt x="102" y="4"/>
                    </a:lnTo>
                    <a:lnTo>
                      <a:pt x="85" y="12"/>
                    </a:lnTo>
                    <a:lnTo>
                      <a:pt x="68" y="26"/>
                    </a:lnTo>
                    <a:lnTo>
                      <a:pt x="49" y="42"/>
                    </a:lnTo>
                    <a:lnTo>
                      <a:pt x="32" y="61"/>
                    </a:lnTo>
                    <a:lnTo>
                      <a:pt x="17" y="82"/>
                    </a:lnTo>
                    <a:lnTo>
                      <a:pt x="6" y="105"/>
                    </a:lnTo>
                    <a:lnTo>
                      <a:pt x="0" y="1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170" name="Freeform 459"/>
              <p:cNvSpPr>
                <a:spLocks/>
              </p:cNvSpPr>
              <p:nvPr/>
            </p:nvSpPr>
            <p:spPr bwMode="auto">
              <a:xfrm>
                <a:off x="2689" y="2692"/>
                <a:ext cx="41" cy="54"/>
              </a:xfrm>
              <a:custGeom>
                <a:avLst/>
                <a:gdLst>
                  <a:gd name="T0" fmla="*/ 0 w 245"/>
                  <a:gd name="T1" fmla="*/ 0 h 310"/>
                  <a:gd name="T2" fmla="*/ 0 w 245"/>
                  <a:gd name="T3" fmla="*/ 0 h 310"/>
                  <a:gd name="T4" fmla="*/ 0 w 245"/>
                  <a:gd name="T5" fmla="*/ 0 h 310"/>
                  <a:gd name="T6" fmla="*/ 0 w 245"/>
                  <a:gd name="T7" fmla="*/ 0 h 310"/>
                  <a:gd name="T8" fmla="*/ 0 w 245"/>
                  <a:gd name="T9" fmla="*/ 0 h 310"/>
                  <a:gd name="T10" fmla="*/ 0 w 245"/>
                  <a:gd name="T11" fmla="*/ 0 h 310"/>
                  <a:gd name="T12" fmla="*/ 0 w 245"/>
                  <a:gd name="T13" fmla="*/ 0 h 310"/>
                  <a:gd name="T14" fmla="*/ 0 w 245"/>
                  <a:gd name="T15" fmla="*/ 0 h 310"/>
                  <a:gd name="T16" fmla="*/ 0 w 245"/>
                  <a:gd name="T17" fmla="*/ 0 h 310"/>
                  <a:gd name="T18" fmla="*/ 0 w 245"/>
                  <a:gd name="T19" fmla="*/ 0 h 310"/>
                  <a:gd name="T20" fmla="*/ 0 w 245"/>
                  <a:gd name="T21" fmla="*/ 0 h 310"/>
                  <a:gd name="T22" fmla="*/ 0 w 245"/>
                  <a:gd name="T23" fmla="*/ 0 h 310"/>
                  <a:gd name="T24" fmla="*/ 0 w 245"/>
                  <a:gd name="T25" fmla="*/ 0 h 310"/>
                  <a:gd name="T26" fmla="*/ 0 w 245"/>
                  <a:gd name="T27" fmla="*/ 0 h 310"/>
                  <a:gd name="T28" fmla="*/ 0 w 245"/>
                  <a:gd name="T29" fmla="*/ 0 h 310"/>
                  <a:gd name="T30" fmla="*/ 0 w 245"/>
                  <a:gd name="T31" fmla="*/ 0 h 310"/>
                  <a:gd name="T32" fmla="*/ 0 w 245"/>
                  <a:gd name="T33" fmla="*/ 0 h 310"/>
                  <a:gd name="T34" fmla="*/ 0 w 245"/>
                  <a:gd name="T35" fmla="*/ 0 h 310"/>
                  <a:gd name="T36" fmla="*/ 0 w 245"/>
                  <a:gd name="T37" fmla="*/ 0 h 310"/>
                  <a:gd name="T38" fmla="*/ 0 w 245"/>
                  <a:gd name="T39" fmla="*/ 0 h 310"/>
                  <a:gd name="T40" fmla="*/ 0 w 245"/>
                  <a:gd name="T41" fmla="*/ 0 h 310"/>
                  <a:gd name="T42" fmla="*/ 0 w 245"/>
                  <a:gd name="T43" fmla="*/ 0 h 310"/>
                  <a:gd name="T44" fmla="*/ 0 w 245"/>
                  <a:gd name="T45" fmla="*/ 0 h 310"/>
                  <a:gd name="T46" fmla="*/ 0 w 245"/>
                  <a:gd name="T47" fmla="*/ 0 h 310"/>
                  <a:gd name="T48" fmla="*/ 0 w 245"/>
                  <a:gd name="T49" fmla="*/ 0 h 310"/>
                  <a:gd name="T50" fmla="*/ 0 w 245"/>
                  <a:gd name="T51" fmla="*/ 0 h 310"/>
                  <a:gd name="T52" fmla="*/ 0 w 245"/>
                  <a:gd name="T53" fmla="*/ 0 h 310"/>
                  <a:gd name="T54" fmla="*/ 0 w 245"/>
                  <a:gd name="T55" fmla="*/ 0 h 310"/>
                  <a:gd name="T56" fmla="*/ 0 w 245"/>
                  <a:gd name="T57" fmla="*/ 0 h 310"/>
                  <a:gd name="T58" fmla="*/ 0 w 245"/>
                  <a:gd name="T59" fmla="*/ 0 h 310"/>
                  <a:gd name="T60" fmla="*/ 0 w 245"/>
                  <a:gd name="T61" fmla="*/ 0 h 310"/>
                  <a:gd name="T62" fmla="*/ 0 w 245"/>
                  <a:gd name="T63" fmla="*/ 0 h 310"/>
                  <a:gd name="T64" fmla="*/ 0 w 245"/>
                  <a:gd name="T65" fmla="*/ 0 h 310"/>
                  <a:gd name="T66" fmla="*/ 0 w 245"/>
                  <a:gd name="T67" fmla="*/ 0 h 310"/>
                  <a:gd name="T68" fmla="*/ 0 w 245"/>
                  <a:gd name="T69" fmla="*/ 0 h 310"/>
                  <a:gd name="T70" fmla="*/ 0 w 245"/>
                  <a:gd name="T71" fmla="*/ 0 h 310"/>
                  <a:gd name="T72" fmla="*/ 0 w 245"/>
                  <a:gd name="T73" fmla="*/ 0 h 310"/>
                  <a:gd name="T74" fmla="*/ 0 w 245"/>
                  <a:gd name="T75" fmla="*/ 0 h 3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5"/>
                  <a:gd name="T115" fmla="*/ 0 h 310"/>
                  <a:gd name="T116" fmla="*/ 245 w 245"/>
                  <a:gd name="T117" fmla="*/ 310 h 31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5" h="310">
                    <a:moveTo>
                      <a:pt x="200" y="116"/>
                    </a:moveTo>
                    <a:lnTo>
                      <a:pt x="208" y="124"/>
                    </a:lnTo>
                    <a:lnTo>
                      <a:pt x="214" y="133"/>
                    </a:lnTo>
                    <a:lnTo>
                      <a:pt x="220" y="144"/>
                    </a:lnTo>
                    <a:lnTo>
                      <a:pt x="223" y="154"/>
                    </a:lnTo>
                    <a:lnTo>
                      <a:pt x="226" y="164"/>
                    </a:lnTo>
                    <a:lnTo>
                      <a:pt x="224" y="176"/>
                    </a:lnTo>
                    <a:lnTo>
                      <a:pt x="222" y="187"/>
                    </a:lnTo>
                    <a:lnTo>
                      <a:pt x="216" y="198"/>
                    </a:lnTo>
                    <a:lnTo>
                      <a:pt x="208" y="209"/>
                    </a:lnTo>
                    <a:lnTo>
                      <a:pt x="199" y="219"/>
                    </a:lnTo>
                    <a:lnTo>
                      <a:pt x="188" y="229"/>
                    </a:lnTo>
                    <a:lnTo>
                      <a:pt x="177" y="238"/>
                    </a:lnTo>
                    <a:lnTo>
                      <a:pt x="166" y="246"/>
                    </a:lnTo>
                    <a:lnTo>
                      <a:pt x="154" y="255"/>
                    </a:lnTo>
                    <a:lnTo>
                      <a:pt x="142" y="264"/>
                    </a:lnTo>
                    <a:lnTo>
                      <a:pt x="132" y="275"/>
                    </a:lnTo>
                    <a:lnTo>
                      <a:pt x="128" y="278"/>
                    </a:lnTo>
                    <a:lnTo>
                      <a:pt x="126" y="283"/>
                    </a:lnTo>
                    <a:lnTo>
                      <a:pt x="124" y="287"/>
                    </a:lnTo>
                    <a:lnTo>
                      <a:pt x="121" y="292"/>
                    </a:lnTo>
                    <a:lnTo>
                      <a:pt x="120" y="296"/>
                    </a:lnTo>
                    <a:lnTo>
                      <a:pt x="120" y="301"/>
                    </a:lnTo>
                    <a:lnTo>
                      <a:pt x="122" y="306"/>
                    </a:lnTo>
                    <a:lnTo>
                      <a:pt x="126" y="309"/>
                    </a:lnTo>
                    <a:lnTo>
                      <a:pt x="131" y="310"/>
                    </a:lnTo>
                    <a:lnTo>
                      <a:pt x="135" y="310"/>
                    </a:lnTo>
                    <a:lnTo>
                      <a:pt x="139" y="309"/>
                    </a:lnTo>
                    <a:lnTo>
                      <a:pt x="142" y="306"/>
                    </a:lnTo>
                    <a:lnTo>
                      <a:pt x="154" y="292"/>
                    </a:lnTo>
                    <a:lnTo>
                      <a:pt x="167" y="280"/>
                    </a:lnTo>
                    <a:lnTo>
                      <a:pt x="180" y="269"/>
                    </a:lnTo>
                    <a:lnTo>
                      <a:pt x="194" y="257"/>
                    </a:lnTo>
                    <a:lnTo>
                      <a:pt x="207" y="246"/>
                    </a:lnTo>
                    <a:lnTo>
                      <a:pt x="220" y="233"/>
                    </a:lnTo>
                    <a:lnTo>
                      <a:pt x="230" y="219"/>
                    </a:lnTo>
                    <a:lnTo>
                      <a:pt x="238" y="204"/>
                    </a:lnTo>
                    <a:lnTo>
                      <a:pt x="244" y="186"/>
                    </a:lnTo>
                    <a:lnTo>
                      <a:pt x="245" y="169"/>
                    </a:lnTo>
                    <a:lnTo>
                      <a:pt x="243" y="152"/>
                    </a:lnTo>
                    <a:lnTo>
                      <a:pt x="237" y="134"/>
                    </a:lnTo>
                    <a:lnTo>
                      <a:pt x="228" y="119"/>
                    </a:lnTo>
                    <a:lnTo>
                      <a:pt x="217" y="105"/>
                    </a:lnTo>
                    <a:lnTo>
                      <a:pt x="203" y="93"/>
                    </a:lnTo>
                    <a:lnTo>
                      <a:pt x="188" y="83"/>
                    </a:lnTo>
                    <a:lnTo>
                      <a:pt x="176" y="76"/>
                    </a:lnTo>
                    <a:lnTo>
                      <a:pt x="163" y="69"/>
                    </a:lnTo>
                    <a:lnTo>
                      <a:pt x="151" y="61"/>
                    </a:lnTo>
                    <a:lnTo>
                      <a:pt x="136" y="54"/>
                    </a:lnTo>
                    <a:lnTo>
                      <a:pt x="122" y="46"/>
                    </a:lnTo>
                    <a:lnTo>
                      <a:pt x="107" y="39"/>
                    </a:lnTo>
                    <a:lnTo>
                      <a:pt x="93" y="31"/>
                    </a:lnTo>
                    <a:lnTo>
                      <a:pt x="79" y="24"/>
                    </a:lnTo>
                    <a:lnTo>
                      <a:pt x="66" y="18"/>
                    </a:lnTo>
                    <a:lnTo>
                      <a:pt x="53" y="13"/>
                    </a:lnTo>
                    <a:lnTo>
                      <a:pt x="40" y="8"/>
                    </a:lnTo>
                    <a:lnTo>
                      <a:pt x="30" y="5"/>
                    </a:lnTo>
                    <a:lnTo>
                      <a:pt x="20" y="1"/>
                    </a:lnTo>
                    <a:lnTo>
                      <a:pt x="12" y="0"/>
                    </a:lnTo>
                    <a:lnTo>
                      <a:pt x="5" y="0"/>
                    </a:lnTo>
                    <a:lnTo>
                      <a:pt x="0" y="2"/>
                    </a:lnTo>
                    <a:lnTo>
                      <a:pt x="11" y="8"/>
                    </a:lnTo>
                    <a:lnTo>
                      <a:pt x="23" y="14"/>
                    </a:lnTo>
                    <a:lnTo>
                      <a:pt x="36" y="20"/>
                    </a:lnTo>
                    <a:lnTo>
                      <a:pt x="47" y="25"/>
                    </a:lnTo>
                    <a:lnTo>
                      <a:pt x="60" y="31"/>
                    </a:lnTo>
                    <a:lnTo>
                      <a:pt x="73" y="37"/>
                    </a:lnTo>
                    <a:lnTo>
                      <a:pt x="86" y="44"/>
                    </a:lnTo>
                    <a:lnTo>
                      <a:pt x="99" y="51"/>
                    </a:lnTo>
                    <a:lnTo>
                      <a:pt x="113" y="57"/>
                    </a:lnTo>
                    <a:lnTo>
                      <a:pt x="126" y="64"/>
                    </a:lnTo>
                    <a:lnTo>
                      <a:pt x="139" y="71"/>
                    </a:lnTo>
                    <a:lnTo>
                      <a:pt x="152" y="79"/>
                    </a:lnTo>
                    <a:lnTo>
                      <a:pt x="165" y="88"/>
                    </a:lnTo>
                    <a:lnTo>
                      <a:pt x="176" y="96"/>
                    </a:lnTo>
                    <a:lnTo>
                      <a:pt x="188" y="106"/>
                    </a:lnTo>
                    <a:lnTo>
                      <a:pt x="200" y="1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grpSp>
        <p:graphicFrame>
          <p:nvGraphicFramePr>
            <p:cNvPr id="31" name="Object 5"/>
            <p:cNvGraphicFramePr>
              <a:graphicFrameLocks noChangeAspect="1"/>
            </p:cNvGraphicFramePr>
            <p:nvPr userDrawn="1"/>
          </p:nvGraphicFramePr>
          <p:xfrm>
            <a:off x="3694" y="2240"/>
            <a:ext cx="207" cy="173"/>
          </p:xfrm>
          <a:graphic>
            <a:graphicData uri="http://schemas.openxmlformats.org/presentationml/2006/ole">
              <mc:AlternateContent xmlns:mc="http://schemas.openxmlformats.org/markup-compatibility/2006">
                <mc:Choice xmlns:v="urn:schemas-microsoft-com:vml" Requires="v">
                  <p:oleObj spid="_x0000_s389607" name="Clip" r:id="rId13" imgW="1307263" imgH="1084139" progId="MS_ClipArt_Gallery.2">
                    <p:embed/>
                  </p:oleObj>
                </mc:Choice>
                <mc:Fallback>
                  <p:oleObj name="Clip" r:id="rId13" imgW="1307263" imgH="1084139" progId="MS_ClipArt_Gallery.2">
                    <p:embed/>
                    <p:pic>
                      <p:nvPicPr>
                        <p:cNvPr id="31" name="Object 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694" y="2240"/>
                          <a:ext cx="207"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2" name="Line 461"/>
            <p:cNvSpPr>
              <a:spLocks noChangeShapeType="1"/>
            </p:cNvSpPr>
            <p:nvPr/>
          </p:nvSpPr>
          <p:spPr bwMode="auto">
            <a:xfrm>
              <a:off x="4084" y="1820"/>
              <a:ext cx="321" cy="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33" name="Line 462"/>
            <p:cNvSpPr>
              <a:spLocks noChangeShapeType="1"/>
            </p:cNvSpPr>
            <p:nvPr/>
          </p:nvSpPr>
          <p:spPr bwMode="auto">
            <a:xfrm>
              <a:off x="3811" y="1712"/>
              <a:ext cx="96" cy="5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34" name="Freeform 463"/>
            <p:cNvSpPr>
              <a:spLocks/>
            </p:cNvSpPr>
            <p:nvPr/>
          </p:nvSpPr>
          <p:spPr bwMode="auto">
            <a:xfrm>
              <a:off x="3382" y="2976"/>
              <a:ext cx="1877" cy="917"/>
            </a:xfrm>
            <a:custGeom>
              <a:avLst/>
              <a:gdLst>
                <a:gd name="T0" fmla="*/ 889 w 1877"/>
                <a:gd name="T1" fmla="*/ 23 h 917"/>
                <a:gd name="T2" fmla="*/ 692 w 1877"/>
                <a:gd name="T3" fmla="*/ 109 h 917"/>
                <a:gd name="T4" fmla="*/ 415 w 1877"/>
                <a:gd name="T5" fmla="*/ 91 h 917"/>
                <a:gd name="T6" fmla="*/ 112 w 1877"/>
                <a:gd name="T7" fmla="*/ 170 h 917"/>
                <a:gd name="T8" fmla="*/ 50 w 1877"/>
                <a:gd name="T9" fmla="*/ 353 h 917"/>
                <a:gd name="T10" fmla="*/ 14 w 1877"/>
                <a:gd name="T11" fmla="*/ 528 h 917"/>
                <a:gd name="T12" fmla="*/ 139 w 1877"/>
                <a:gd name="T13" fmla="*/ 650 h 917"/>
                <a:gd name="T14" fmla="*/ 505 w 1877"/>
                <a:gd name="T15" fmla="*/ 781 h 917"/>
                <a:gd name="T16" fmla="*/ 933 w 1877"/>
                <a:gd name="T17" fmla="*/ 886 h 917"/>
                <a:gd name="T18" fmla="*/ 1370 w 1877"/>
                <a:gd name="T19" fmla="*/ 901 h 917"/>
                <a:gd name="T20" fmla="*/ 1676 w 1877"/>
                <a:gd name="T21" fmla="*/ 793 h 917"/>
                <a:gd name="T22" fmla="*/ 1860 w 1877"/>
                <a:gd name="T23" fmla="*/ 624 h 917"/>
                <a:gd name="T24" fmla="*/ 1776 w 1877"/>
                <a:gd name="T25" fmla="*/ 219 h 917"/>
                <a:gd name="T26" fmla="*/ 1503 w 1877"/>
                <a:gd name="T27" fmla="*/ 100 h 917"/>
                <a:gd name="T28" fmla="*/ 1200 w 1877"/>
                <a:gd name="T29" fmla="*/ 13 h 917"/>
                <a:gd name="T30" fmla="*/ 889 w 1877"/>
                <a:gd name="T31" fmla="*/ 23 h 91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77"/>
                <a:gd name="T49" fmla="*/ 0 h 917"/>
                <a:gd name="T50" fmla="*/ 1877 w 1877"/>
                <a:gd name="T51" fmla="*/ 917 h 91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77" h="917">
                  <a:moveTo>
                    <a:pt x="889" y="23"/>
                  </a:moveTo>
                  <a:cubicBezTo>
                    <a:pt x="804" y="39"/>
                    <a:pt x="771" y="98"/>
                    <a:pt x="692" y="109"/>
                  </a:cubicBezTo>
                  <a:cubicBezTo>
                    <a:pt x="613" y="120"/>
                    <a:pt x="511" y="81"/>
                    <a:pt x="415" y="91"/>
                  </a:cubicBezTo>
                  <a:cubicBezTo>
                    <a:pt x="319" y="101"/>
                    <a:pt x="174" y="126"/>
                    <a:pt x="112" y="170"/>
                  </a:cubicBezTo>
                  <a:cubicBezTo>
                    <a:pt x="51" y="214"/>
                    <a:pt x="66" y="294"/>
                    <a:pt x="50" y="353"/>
                  </a:cubicBezTo>
                  <a:cubicBezTo>
                    <a:pt x="34" y="412"/>
                    <a:pt x="0" y="479"/>
                    <a:pt x="14" y="528"/>
                  </a:cubicBezTo>
                  <a:cubicBezTo>
                    <a:pt x="29" y="577"/>
                    <a:pt x="57" y="608"/>
                    <a:pt x="139" y="650"/>
                  </a:cubicBezTo>
                  <a:cubicBezTo>
                    <a:pt x="221" y="692"/>
                    <a:pt x="372" y="742"/>
                    <a:pt x="505" y="781"/>
                  </a:cubicBezTo>
                  <a:cubicBezTo>
                    <a:pt x="638" y="820"/>
                    <a:pt x="789" y="866"/>
                    <a:pt x="933" y="886"/>
                  </a:cubicBezTo>
                  <a:cubicBezTo>
                    <a:pt x="1077" y="906"/>
                    <a:pt x="1246" y="917"/>
                    <a:pt x="1370" y="901"/>
                  </a:cubicBezTo>
                  <a:cubicBezTo>
                    <a:pt x="1494" y="885"/>
                    <a:pt x="1594" y="839"/>
                    <a:pt x="1676" y="793"/>
                  </a:cubicBezTo>
                  <a:cubicBezTo>
                    <a:pt x="1758" y="747"/>
                    <a:pt x="1843" y="720"/>
                    <a:pt x="1860" y="624"/>
                  </a:cubicBezTo>
                  <a:cubicBezTo>
                    <a:pt x="1877" y="528"/>
                    <a:pt x="1835" y="306"/>
                    <a:pt x="1776" y="219"/>
                  </a:cubicBezTo>
                  <a:cubicBezTo>
                    <a:pt x="1717" y="132"/>
                    <a:pt x="1599" y="134"/>
                    <a:pt x="1503" y="100"/>
                  </a:cubicBezTo>
                  <a:cubicBezTo>
                    <a:pt x="1407" y="66"/>
                    <a:pt x="1302" y="26"/>
                    <a:pt x="1200" y="13"/>
                  </a:cubicBezTo>
                  <a:cubicBezTo>
                    <a:pt x="1098" y="0"/>
                    <a:pt x="974" y="7"/>
                    <a:pt x="889" y="23"/>
                  </a:cubicBezTo>
                  <a:close/>
                </a:path>
              </a:pathLst>
            </a:custGeom>
            <a:solidFill>
              <a:srgbClr val="00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35" name="Line 464"/>
            <p:cNvSpPr>
              <a:spLocks noChangeShapeType="1"/>
            </p:cNvSpPr>
            <p:nvPr/>
          </p:nvSpPr>
          <p:spPr bwMode="auto">
            <a:xfrm rot="-5400000">
              <a:off x="4791" y="3440"/>
              <a:ext cx="330" cy="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grpSp>
          <p:nvGrpSpPr>
            <p:cNvPr id="36" name="Group 465"/>
            <p:cNvGrpSpPr>
              <a:grpSpLocks/>
            </p:cNvGrpSpPr>
            <p:nvPr/>
          </p:nvGrpSpPr>
          <p:grpSpPr bwMode="auto">
            <a:xfrm>
              <a:off x="4736" y="3526"/>
              <a:ext cx="125" cy="230"/>
              <a:chOff x="4180" y="783"/>
              <a:chExt cx="150" cy="307"/>
            </a:xfrm>
          </p:grpSpPr>
          <p:sp>
            <p:nvSpPr>
              <p:cNvPr id="146" name="AutoShape 466"/>
              <p:cNvSpPr>
                <a:spLocks noChangeArrowheads="1"/>
              </p:cNvSpPr>
              <p:nvPr/>
            </p:nvSpPr>
            <p:spPr bwMode="auto">
              <a:xfrm>
                <a:off x="4180" y="1019"/>
                <a:ext cx="150" cy="71"/>
              </a:xfrm>
              <a:prstGeom prst="parallelogram">
                <a:avLst>
                  <a:gd name="adj" fmla="val 81387"/>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sp>
            <p:nvSpPr>
              <p:cNvPr id="147" name="Rectangle 467"/>
              <p:cNvSpPr>
                <a:spLocks noChangeArrowheads="1"/>
              </p:cNvSpPr>
              <p:nvPr/>
            </p:nvSpPr>
            <p:spPr bwMode="auto">
              <a:xfrm>
                <a:off x="4256" y="784"/>
                <a:ext cx="72" cy="236"/>
              </a:xfrm>
              <a:prstGeom prst="rect">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sp>
            <p:nvSpPr>
              <p:cNvPr id="148" name="Rectangle 468"/>
              <p:cNvSpPr>
                <a:spLocks noChangeArrowheads="1"/>
              </p:cNvSpPr>
              <p:nvPr/>
            </p:nvSpPr>
            <p:spPr bwMode="auto">
              <a:xfrm>
                <a:off x="4181" y="852"/>
                <a:ext cx="95" cy="236"/>
              </a:xfrm>
              <a:prstGeom prst="rect">
                <a:avLst/>
              </a:prstGeom>
              <a:solidFill>
                <a:srgbClr val="33CCCC"/>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sp>
            <p:nvSpPr>
              <p:cNvPr id="149" name="AutoShape 469"/>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sp>
            <p:nvSpPr>
              <p:cNvPr id="150" name="Line 470"/>
              <p:cNvSpPr>
                <a:spLocks noChangeShapeType="1"/>
              </p:cNvSpPr>
              <p:nvPr/>
            </p:nvSpPr>
            <p:spPr bwMode="auto">
              <a:xfrm>
                <a:off x="4330" y="788"/>
                <a:ext cx="0" cy="23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151" name="Line 471"/>
              <p:cNvSpPr>
                <a:spLocks noChangeShapeType="1"/>
              </p:cNvSpPr>
              <p:nvPr/>
            </p:nvSpPr>
            <p:spPr bwMode="auto">
              <a:xfrm flipH="1">
                <a:off x="4276" y="1019"/>
                <a:ext cx="54" cy="6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152" name="Rectangle 472"/>
              <p:cNvSpPr>
                <a:spLocks noChangeArrowheads="1"/>
              </p:cNvSpPr>
              <p:nvPr/>
            </p:nvSpPr>
            <p:spPr bwMode="auto">
              <a:xfrm>
                <a:off x="4193" y="883"/>
                <a:ext cx="62" cy="136"/>
              </a:xfrm>
              <a:prstGeom prst="rect">
                <a:avLst/>
              </a:prstGeom>
              <a:solidFill>
                <a:schemeClr val="accent2"/>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sp>
            <p:nvSpPr>
              <p:cNvPr id="153" name="Rectangle 473"/>
              <p:cNvSpPr>
                <a:spLocks noChangeArrowheads="1"/>
              </p:cNvSpPr>
              <p:nvPr/>
            </p:nvSpPr>
            <p:spPr bwMode="auto">
              <a:xfrm>
                <a:off x="4202" y="924"/>
                <a:ext cx="48" cy="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grpSp>
        <p:sp>
          <p:nvSpPr>
            <p:cNvPr id="37" name="Line 474"/>
            <p:cNvSpPr>
              <a:spLocks noChangeShapeType="1"/>
            </p:cNvSpPr>
            <p:nvPr/>
          </p:nvSpPr>
          <p:spPr bwMode="auto">
            <a:xfrm rot="5400000" flipV="1">
              <a:off x="4883" y="3617"/>
              <a:ext cx="2" cy="5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38" name="Line 475"/>
            <p:cNvSpPr>
              <a:spLocks noChangeShapeType="1"/>
            </p:cNvSpPr>
            <p:nvPr/>
          </p:nvSpPr>
          <p:spPr bwMode="auto">
            <a:xfrm rot="-5400000">
              <a:off x="5000" y="3413"/>
              <a:ext cx="0" cy="7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grpSp>
          <p:nvGrpSpPr>
            <p:cNvPr id="39" name="Group 476"/>
            <p:cNvGrpSpPr>
              <a:grpSpLocks/>
            </p:cNvGrpSpPr>
            <p:nvPr/>
          </p:nvGrpSpPr>
          <p:grpSpPr bwMode="auto">
            <a:xfrm>
              <a:off x="4735" y="3230"/>
              <a:ext cx="316" cy="148"/>
              <a:chOff x="3600" y="219"/>
              <a:chExt cx="360" cy="175"/>
            </a:xfrm>
          </p:grpSpPr>
          <p:sp>
            <p:nvSpPr>
              <p:cNvPr id="133" name="Oval 477"/>
              <p:cNvSpPr>
                <a:spLocks noChangeArrowheads="1"/>
              </p:cNvSpPr>
              <p:nvPr/>
            </p:nvSpPr>
            <p:spPr bwMode="auto">
              <a:xfrm>
                <a:off x="3603" y="297"/>
                <a:ext cx="357" cy="97"/>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sp>
            <p:nvSpPr>
              <p:cNvPr id="134" name="Line 478"/>
              <p:cNvSpPr>
                <a:spLocks noChangeShapeType="1"/>
              </p:cNvSpPr>
              <p:nvPr/>
            </p:nvSpPr>
            <p:spPr bwMode="auto">
              <a:xfrm>
                <a:off x="3603"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135" name="Line 479"/>
              <p:cNvSpPr>
                <a:spLocks noChangeShapeType="1"/>
              </p:cNvSpPr>
              <p:nvPr/>
            </p:nvSpPr>
            <p:spPr bwMode="auto">
              <a:xfrm>
                <a:off x="3960"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136" name="Rectangle 480"/>
              <p:cNvSpPr>
                <a:spLocks noChangeArrowheads="1"/>
              </p:cNvSpPr>
              <p:nvPr/>
            </p:nvSpPr>
            <p:spPr bwMode="auto">
              <a:xfrm>
                <a:off x="3603" y="289"/>
                <a:ext cx="352" cy="59"/>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dirty="0">
                  <a:latin typeface="+mn-lt"/>
                  <a:ea typeface="宋体" panose="02010600030101010101" pitchFamily="2" charset="-122"/>
                </a:endParaRPr>
              </a:p>
            </p:txBody>
          </p:sp>
          <p:sp>
            <p:nvSpPr>
              <p:cNvPr id="137" name="Oval 481"/>
              <p:cNvSpPr>
                <a:spLocks noChangeArrowheads="1"/>
              </p:cNvSpPr>
              <p:nvPr/>
            </p:nvSpPr>
            <p:spPr bwMode="auto">
              <a:xfrm>
                <a:off x="3600" y="219"/>
                <a:ext cx="357" cy="114"/>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grpSp>
            <p:nvGrpSpPr>
              <p:cNvPr id="138" name="Group 482"/>
              <p:cNvGrpSpPr>
                <a:grpSpLocks/>
              </p:cNvGrpSpPr>
              <p:nvPr/>
            </p:nvGrpSpPr>
            <p:grpSpPr bwMode="auto">
              <a:xfrm>
                <a:off x="3686" y="244"/>
                <a:ext cx="177" cy="66"/>
                <a:chOff x="2848" y="848"/>
                <a:chExt cx="140" cy="98"/>
              </a:xfrm>
            </p:grpSpPr>
            <p:sp>
              <p:nvSpPr>
                <p:cNvPr id="143" name="Line 483"/>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144" name="Line 484"/>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145" name="Line 485"/>
                <p:cNvSpPr>
                  <a:spLocks noChangeShapeType="1"/>
                </p:cNvSpPr>
                <p:nvPr/>
              </p:nvSpPr>
              <p:spPr bwMode="auto">
                <a:xfrm>
                  <a:off x="2894" y="850"/>
                  <a:ext cx="52" cy="9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grpSp>
          <p:grpSp>
            <p:nvGrpSpPr>
              <p:cNvPr id="139" name="Group 486"/>
              <p:cNvGrpSpPr>
                <a:grpSpLocks/>
              </p:cNvGrpSpPr>
              <p:nvPr/>
            </p:nvGrpSpPr>
            <p:grpSpPr bwMode="auto">
              <a:xfrm flipV="1">
                <a:off x="3686" y="243"/>
                <a:ext cx="177" cy="66"/>
                <a:chOff x="2848" y="848"/>
                <a:chExt cx="140" cy="98"/>
              </a:xfrm>
            </p:grpSpPr>
            <p:sp>
              <p:nvSpPr>
                <p:cNvPr id="140" name="Line 487"/>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141" name="Line 488"/>
                <p:cNvSpPr>
                  <a:spLocks noChangeShapeType="1"/>
                </p:cNvSpPr>
                <p:nvPr/>
              </p:nvSpPr>
              <p:spPr bwMode="auto">
                <a:xfrm>
                  <a:off x="2944" y="948"/>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142" name="Line 489"/>
                <p:cNvSpPr>
                  <a:spLocks noChangeShapeType="1"/>
                </p:cNvSpPr>
                <p:nvPr/>
              </p:nvSpPr>
              <p:spPr bwMode="auto">
                <a:xfrm>
                  <a:off x="2894" y="850"/>
                  <a:ext cx="52" cy="9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grpSp>
        </p:grpSp>
        <p:grpSp>
          <p:nvGrpSpPr>
            <p:cNvPr id="40" name="Group 490"/>
            <p:cNvGrpSpPr>
              <a:grpSpLocks/>
            </p:cNvGrpSpPr>
            <p:nvPr/>
          </p:nvGrpSpPr>
          <p:grpSpPr bwMode="auto">
            <a:xfrm>
              <a:off x="4221" y="3056"/>
              <a:ext cx="316" cy="148"/>
              <a:chOff x="3600" y="219"/>
              <a:chExt cx="360" cy="175"/>
            </a:xfrm>
          </p:grpSpPr>
          <p:sp>
            <p:nvSpPr>
              <p:cNvPr id="120" name="Oval 491"/>
              <p:cNvSpPr>
                <a:spLocks noChangeArrowheads="1"/>
              </p:cNvSpPr>
              <p:nvPr/>
            </p:nvSpPr>
            <p:spPr bwMode="auto">
              <a:xfrm>
                <a:off x="3603" y="297"/>
                <a:ext cx="357" cy="97"/>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sp>
            <p:nvSpPr>
              <p:cNvPr id="121" name="Line 492"/>
              <p:cNvSpPr>
                <a:spLocks noChangeShapeType="1"/>
              </p:cNvSpPr>
              <p:nvPr/>
            </p:nvSpPr>
            <p:spPr bwMode="auto">
              <a:xfrm>
                <a:off x="3603"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122" name="Line 493"/>
              <p:cNvSpPr>
                <a:spLocks noChangeShapeType="1"/>
              </p:cNvSpPr>
              <p:nvPr/>
            </p:nvSpPr>
            <p:spPr bwMode="auto">
              <a:xfrm>
                <a:off x="3960"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123" name="Rectangle 494"/>
              <p:cNvSpPr>
                <a:spLocks noChangeArrowheads="1"/>
              </p:cNvSpPr>
              <p:nvPr/>
            </p:nvSpPr>
            <p:spPr bwMode="auto">
              <a:xfrm>
                <a:off x="3603" y="289"/>
                <a:ext cx="352" cy="59"/>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dirty="0">
                  <a:latin typeface="+mn-lt"/>
                  <a:ea typeface="宋体" panose="02010600030101010101" pitchFamily="2" charset="-122"/>
                </a:endParaRPr>
              </a:p>
            </p:txBody>
          </p:sp>
          <p:sp>
            <p:nvSpPr>
              <p:cNvPr id="124" name="Oval 495"/>
              <p:cNvSpPr>
                <a:spLocks noChangeArrowheads="1"/>
              </p:cNvSpPr>
              <p:nvPr/>
            </p:nvSpPr>
            <p:spPr bwMode="auto">
              <a:xfrm>
                <a:off x="3600" y="219"/>
                <a:ext cx="357" cy="114"/>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grpSp>
            <p:nvGrpSpPr>
              <p:cNvPr id="125" name="Group 496"/>
              <p:cNvGrpSpPr>
                <a:grpSpLocks/>
              </p:cNvGrpSpPr>
              <p:nvPr/>
            </p:nvGrpSpPr>
            <p:grpSpPr bwMode="auto">
              <a:xfrm>
                <a:off x="3686" y="244"/>
                <a:ext cx="177" cy="66"/>
                <a:chOff x="2848" y="848"/>
                <a:chExt cx="140" cy="98"/>
              </a:xfrm>
            </p:grpSpPr>
            <p:sp>
              <p:nvSpPr>
                <p:cNvPr id="130" name="Line 497"/>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131" name="Line 498"/>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132" name="Line 499"/>
                <p:cNvSpPr>
                  <a:spLocks noChangeShapeType="1"/>
                </p:cNvSpPr>
                <p:nvPr/>
              </p:nvSpPr>
              <p:spPr bwMode="auto">
                <a:xfrm>
                  <a:off x="2894" y="850"/>
                  <a:ext cx="52" cy="9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grpSp>
          <p:grpSp>
            <p:nvGrpSpPr>
              <p:cNvPr id="126" name="Group 500"/>
              <p:cNvGrpSpPr>
                <a:grpSpLocks/>
              </p:cNvGrpSpPr>
              <p:nvPr/>
            </p:nvGrpSpPr>
            <p:grpSpPr bwMode="auto">
              <a:xfrm flipV="1">
                <a:off x="3686" y="243"/>
                <a:ext cx="177" cy="66"/>
                <a:chOff x="2848" y="848"/>
                <a:chExt cx="140" cy="98"/>
              </a:xfrm>
            </p:grpSpPr>
            <p:sp>
              <p:nvSpPr>
                <p:cNvPr id="127" name="Line 501"/>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128" name="Line 502"/>
                <p:cNvSpPr>
                  <a:spLocks noChangeShapeType="1"/>
                </p:cNvSpPr>
                <p:nvPr/>
              </p:nvSpPr>
              <p:spPr bwMode="auto">
                <a:xfrm>
                  <a:off x="2944" y="948"/>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129" name="Line 503"/>
                <p:cNvSpPr>
                  <a:spLocks noChangeShapeType="1"/>
                </p:cNvSpPr>
                <p:nvPr/>
              </p:nvSpPr>
              <p:spPr bwMode="auto">
                <a:xfrm>
                  <a:off x="2894" y="850"/>
                  <a:ext cx="52" cy="9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grpSp>
        </p:grpSp>
        <p:grpSp>
          <p:nvGrpSpPr>
            <p:cNvPr id="41" name="Group 504"/>
            <p:cNvGrpSpPr>
              <a:grpSpLocks/>
            </p:cNvGrpSpPr>
            <p:nvPr/>
          </p:nvGrpSpPr>
          <p:grpSpPr bwMode="auto">
            <a:xfrm>
              <a:off x="3802" y="3248"/>
              <a:ext cx="316" cy="148"/>
              <a:chOff x="3600" y="219"/>
              <a:chExt cx="360" cy="175"/>
            </a:xfrm>
          </p:grpSpPr>
          <p:sp>
            <p:nvSpPr>
              <p:cNvPr id="107" name="Oval 505"/>
              <p:cNvSpPr>
                <a:spLocks noChangeArrowheads="1"/>
              </p:cNvSpPr>
              <p:nvPr/>
            </p:nvSpPr>
            <p:spPr bwMode="auto">
              <a:xfrm>
                <a:off x="3603" y="297"/>
                <a:ext cx="357" cy="97"/>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sp>
            <p:nvSpPr>
              <p:cNvPr id="108" name="Line 506"/>
              <p:cNvSpPr>
                <a:spLocks noChangeShapeType="1"/>
              </p:cNvSpPr>
              <p:nvPr/>
            </p:nvSpPr>
            <p:spPr bwMode="auto">
              <a:xfrm>
                <a:off x="3603"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109" name="Line 507"/>
              <p:cNvSpPr>
                <a:spLocks noChangeShapeType="1"/>
              </p:cNvSpPr>
              <p:nvPr/>
            </p:nvSpPr>
            <p:spPr bwMode="auto">
              <a:xfrm>
                <a:off x="3960"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110" name="Rectangle 508"/>
              <p:cNvSpPr>
                <a:spLocks noChangeArrowheads="1"/>
              </p:cNvSpPr>
              <p:nvPr/>
            </p:nvSpPr>
            <p:spPr bwMode="auto">
              <a:xfrm>
                <a:off x="3603" y="289"/>
                <a:ext cx="352" cy="59"/>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dirty="0">
                  <a:latin typeface="+mn-lt"/>
                  <a:ea typeface="宋体" panose="02010600030101010101" pitchFamily="2" charset="-122"/>
                </a:endParaRPr>
              </a:p>
            </p:txBody>
          </p:sp>
          <p:sp>
            <p:nvSpPr>
              <p:cNvPr id="111" name="Oval 509"/>
              <p:cNvSpPr>
                <a:spLocks noChangeArrowheads="1"/>
              </p:cNvSpPr>
              <p:nvPr/>
            </p:nvSpPr>
            <p:spPr bwMode="auto">
              <a:xfrm>
                <a:off x="3600" y="219"/>
                <a:ext cx="357" cy="114"/>
              </a:xfrm>
              <a:prstGeom prst="ellipse">
                <a:avLst/>
              </a:prstGeom>
              <a:solidFill>
                <a:schemeClr val="hlink"/>
              </a:solidFill>
              <a:ln w="12700">
                <a:solidFill>
                  <a:schemeClr val="tx1"/>
                </a:solidFill>
                <a:round/>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grpSp>
            <p:nvGrpSpPr>
              <p:cNvPr id="112" name="Group 510"/>
              <p:cNvGrpSpPr>
                <a:grpSpLocks/>
              </p:cNvGrpSpPr>
              <p:nvPr/>
            </p:nvGrpSpPr>
            <p:grpSpPr bwMode="auto">
              <a:xfrm>
                <a:off x="3686" y="244"/>
                <a:ext cx="177" cy="66"/>
                <a:chOff x="2848" y="848"/>
                <a:chExt cx="140" cy="98"/>
              </a:xfrm>
            </p:grpSpPr>
            <p:sp>
              <p:nvSpPr>
                <p:cNvPr id="117" name="Line 511"/>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118" name="Line 512"/>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119" name="Line 513"/>
                <p:cNvSpPr>
                  <a:spLocks noChangeShapeType="1"/>
                </p:cNvSpPr>
                <p:nvPr/>
              </p:nvSpPr>
              <p:spPr bwMode="auto">
                <a:xfrm>
                  <a:off x="2894" y="850"/>
                  <a:ext cx="52" cy="9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grpSp>
          <p:grpSp>
            <p:nvGrpSpPr>
              <p:cNvPr id="113" name="Group 514"/>
              <p:cNvGrpSpPr>
                <a:grpSpLocks/>
              </p:cNvGrpSpPr>
              <p:nvPr/>
            </p:nvGrpSpPr>
            <p:grpSpPr bwMode="auto">
              <a:xfrm flipV="1">
                <a:off x="3686" y="243"/>
                <a:ext cx="177" cy="66"/>
                <a:chOff x="2848" y="848"/>
                <a:chExt cx="140" cy="98"/>
              </a:xfrm>
            </p:grpSpPr>
            <p:sp>
              <p:nvSpPr>
                <p:cNvPr id="114" name="Line 515"/>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115" name="Line 516"/>
                <p:cNvSpPr>
                  <a:spLocks noChangeShapeType="1"/>
                </p:cNvSpPr>
                <p:nvPr/>
              </p:nvSpPr>
              <p:spPr bwMode="auto">
                <a:xfrm>
                  <a:off x="2944" y="948"/>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116" name="Line 517"/>
                <p:cNvSpPr>
                  <a:spLocks noChangeShapeType="1"/>
                </p:cNvSpPr>
                <p:nvPr/>
              </p:nvSpPr>
              <p:spPr bwMode="auto">
                <a:xfrm>
                  <a:off x="2894" y="850"/>
                  <a:ext cx="52" cy="9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grpSp>
        </p:grpSp>
        <p:sp>
          <p:nvSpPr>
            <p:cNvPr id="42" name="Line 518"/>
            <p:cNvSpPr>
              <a:spLocks noChangeShapeType="1"/>
            </p:cNvSpPr>
            <p:nvPr/>
          </p:nvSpPr>
          <p:spPr bwMode="auto">
            <a:xfrm>
              <a:off x="4504" y="3189"/>
              <a:ext cx="226" cy="7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43" name="Line 519"/>
            <p:cNvSpPr>
              <a:spLocks noChangeShapeType="1"/>
            </p:cNvSpPr>
            <p:nvPr/>
          </p:nvSpPr>
          <p:spPr bwMode="auto">
            <a:xfrm flipV="1">
              <a:off x="4093" y="3197"/>
              <a:ext cx="175" cy="6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44" name="Line 520"/>
            <p:cNvSpPr>
              <a:spLocks noChangeShapeType="1"/>
            </p:cNvSpPr>
            <p:nvPr/>
          </p:nvSpPr>
          <p:spPr bwMode="auto">
            <a:xfrm flipV="1">
              <a:off x="4120" y="3325"/>
              <a:ext cx="61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45" name="Line 521"/>
            <p:cNvSpPr>
              <a:spLocks noChangeShapeType="1"/>
            </p:cNvSpPr>
            <p:nvPr/>
          </p:nvSpPr>
          <p:spPr bwMode="auto">
            <a:xfrm flipH="1">
              <a:off x="3676" y="3165"/>
              <a:ext cx="160" cy="2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46" name="Line 522"/>
            <p:cNvSpPr>
              <a:spLocks noChangeShapeType="1"/>
            </p:cNvSpPr>
            <p:nvPr/>
          </p:nvSpPr>
          <p:spPr bwMode="auto">
            <a:xfrm>
              <a:off x="3692" y="3197"/>
              <a:ext cx="12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47" name="Line 523"/>
            <p:cNvSpPr>
              <a:spLocks noChangeShapeType="1"/>
            </p:cNvSpPr>
            <p:nvPr/>
          </p:nvSpPr>
          <p:spPr bwMode="auto">
            <a:xfrm>
              <a:off x="3604" y="3409"/>
              <a:ext cx="9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48" name="Line 524"/>
            <p:cNvSpPr>
              <a:spLocks noChangeShapeType="1"/>
            </p:cNvSpPr>
            <p:nvPr/>
          </p:nvSpPr>
          <p:spPr bwMode="auto">
            <a:xfrm>
              <a:off x="3763" y="3459"/>
              <a:ext cx="30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49" name="Line 525"/>
            <p:cNvSpPr>
              <a:spLocks noChangeShapeType="1"/>
            </p:cNvSpPr>
            <p:nvPr/>
          </p:nvSpPr>
          <p:spPr bwMode="auto">
            <a:xfrm flipH="1">
              <a:off x="3914" y="3401"/>
              <a:ext cx="34" cy="5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50" name="Line 526"/>
            <p:cNvSpPr>
              <a:spLocks noChangeShapeType="1"/>
            </p:cNvSpPr>
            <p:nvPr/>
          </p:nvSpPr>
          <p:spPr bwMode="auto">
            <a:xfrm>
              <a:off x="3796" y="3457"/>
              <a:ext cx="1" cy="5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51" name="Line 527"/>
            <p:cNvSpPr>
              <a:spLocks noChangeShapeType="1"/>
            </p:cNvSpPr>
            <p:nvPr/>
          </p:nvSpPr>
          <p:spPr bwMode="auto">
            <a:xfrm flipH="1" flipV="1">
              <a:off x="4046" y="3462"/>
              <a:ext cx="0"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graphicFrame>
          <p:nvGraphicFramePr>
            <p:cNvPr id="52" name="Object 6"/>
            <p:cNvGraphicFramePr>
              <a:graphicFrameLocks noChangeAspect="1"/>
            </p:cNvGraphicFramePr>
            <p:nvPr userDrawn="1"/>
          </p:nvGraphicFramePr>
          <p:xfrm>
            <a:off x="3451" y="3335"/>
            <a:ext cx="216" cy="180"/>
          </p:xfrm>
          <a:graphic>
            <a:graphicData uri="http://schemas.openxmlformats.org/presentationml/2006/ole">
              <mc:AlternateContent xmlns:mc="http://schemas.openxmlformats.org/markup-compatibility/2006">
                <mc:Choice xmlns:v="urn:schemas-microsoft-com:vml" Requires="v">
                  <p:oleObj spid="_x0000_s389608" name="Clip" r:id="rId15" imgW="1307263" imgH="1084139" progId="MS_ClipArt_Gallery.2">
                    <p:embed/>
                  </p:oleObj>
                </mc:Choice>
                <mc:Fallback>
                  <p:oleObj name="Clip" r:id="rId15" imgW="1307263" imgH="1084139" progId="MS_ClipArt_Gallery.2">
                    <p:embed/>
                    <p:pic>
                      <p:nvPicPr>
                        <p:cNvPr id="52" name="Object 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451" y="3335"/>
                          <a:ext cx="216" cy="1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3" name="Object 7"/>
            <p:cNvGraphicFramePr>
              <a:graphicFrameLocks noChangeAspect="1"/>
            </p:cNvGraphicFramePr>
            <p:nvPr userDrawn="1"/>
          </p:nvGraphicFramePr>
          <p:xfrm>
            <a:off x="3555" y="3135"/>
            <a:ext cx="216" cy="180"/>
          </p:xfrm>
          <a:graphic>
            <a:graphicData uri="http://schemas.openxmlformats.org/presentationml/2006/ole">
              <mc:AlternateContent xmlns:mc="http://schemas.openxmlformats.org/markup-compatibility/2006">
                <mc:Choice xmlns:v="urn:schemas-microsoft-com:vml" Requires="v">
                  <p:oleObj spid="_x0000_s389609" name="Clip" r:id="rId16" imgW="1307263" imgH="1084139" progId="MS_ClipArt_Gallery.2">
                    <p:embed/>
                  </p:oleObj>
                </mc:Choice>
                <mc:Fallback>
                  <p:oleObj name="Clip" r:id="rId16" imgW="1307263" imgH="1084139" progId="MS_ClipArt_Gallery.2">
                    <p:embed/>
                    <p:pic>
                      <p:nvPicPr>
                        <p:cNvPr id="53" name="Object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555" y="3135"/>
                          <a:ext cx="216" cy="1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4" name="Object 8"/>
            <p:cNvGraphicFramePr>
              <a:graphicFrameLocks noChangeAspect="1"/>
            </p:cNvGraphicFramePr>
            <p:nvPr userDrawn="1"/>
          </p:nvGraphicFramePr>
          <p:xfrm>
            <a:off x="3723" y="3495"/>
            <a:ext cx="216" cy="180"/>
          </p:xfrm>
          <a:graphic>
            <a:graphicData uri="http://schemas.openxmlformats.org/presentationml/2006/ole">
              <mc:AlternateContent xmlns:mc="http://schemas.openxmlformats.org/markup-compatibility/2006">
                <mc:Choice xmlns:v="urn:schemas-microsoft-com:vml" Requires="v">
                  <p:oleObj spid="_x0000_s389610" name="Clip" r:id="rId17" imgW="1307263" imgH="1084139" progId="MS_ClipArt_Gallery.2">
                    <p:embed/>
                  </p:oleObj>
                </mc:Choice>
                <mc:Fallback>
                  <p:oleObj name="Clip" r:id="rId17" imgW="1307263" imgH="1084139" progId="MS_ClipArt_Gallery.2">
                    <p:embed/>
                    <p:pic>
                      <p:nvPicPr>
                        <p:cNvPr id="54" name="Object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723" y="3495"/>
                          <a:ext cx="216" cy="1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5" name="Object 9"/>
            <p:cNvGraphicFramePr>
              <a:graphicFrameLocks noChangeAspect="1"/>
            </p:cNvGraphicFramePr>
            <p:nvPr userDrawn="1"/>
          </p:nvGraphicFramePr>
          <p:xfrm>
            <a:off x="3937" y="3497"/>
            <a:ext cx="216" cy="180"/>
          </p:xfrm>
          <a:graphic>
            <a:graphicData uri="http://schemas.openxmlformats.org/presentationml/2006/ole">
              <mc:AlternateContent xmlns:mc="http://schemas.openxmlformats.org/markup-compatibility/2006">
                <mc:Choice xmlns:v="urn:schemas-microsoft-com:vml" Requires="v">
                  <p:oleObj spid="_x0000_s389611" name="Clip" r:id="rId18" imgW="1307263" imgH="1084139" progId="MS_ClipArt_Gallery.2">
                    <p:embed/>
                  </p:oleObj>
                </mc:Choice>
                <mc:Fallback>
                  <p:oleObj name="Clip" r:id="rId18" imgW="1307263" imgH="1084139" progId="MS_ClipArt_Gallery.2">
                    <p:embed/>
                    <p:pic>
                      <p:nvPicPr>
                        <p:cNvPr id="55" name="Object 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937" y="3497"/>
                          <a:ext cx="216" cy="1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56" name="Group 532"/>
            <p:cNvGrpSpPr>
              <a:grpSpLocks/>
            </p:cNvGrpSpPr>
            <p:nvPr/>
          </p:nvGrpSpPr>
          <p:grpSpPr bwMode="auto">
            <a:xfrm>
              <a:off x="4509" y="3576"/>
              <a:ext cx="172" cy="215"/>
              <a:chOff x="2870" y="1518"/>
              <a:chExt cx="292" cy="320"/>
            </a:xfrm>
          </p:grpSpPr>
          <p:graphicFrame>
            <p:nvGraphicFramePr>
              <p:cNvPr id="105" name="Object 12"/>
              <p:cNvGraphicFramePr>
                <a:graphicFrameLocks noChangeAspect="1"/>
              </p:cNvGraphicFramePr>
              <p:nvPr userDrawn="1"/>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389612" name="Clip" r:id="rId19" imgW="826829" imgH="840406" progId="MS_ClipArt_Gallery.2">
                      <p:embed/>
                    </p:oleObj>
                  </mc:Choice>
                  <mc:Fallback>
                    <p:oleObj name="Clip" r:id="rId19" imgW="826829" imgH="840406" progId="MS_ClipArt_Gallery.2">
                      <p:embed/>
                      <p:pic>
                        <p:nvPicPr>
                          <p:cNvPr id="105" name="Object 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6" name="Object 13"/>
              <p:cNvGraphicFramePr>
                <a:graphicFrameLocks noChangeAspect="1"/>
              </p:cNvGraphicFramePr>
              <p:nvPr userDrawn="1"/>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389613" name="Clip" r:id="rId20" imgW="1268295" imgH="1199426" progId="MS_ClipArt_Gallery.2">
                      <p:embed/>
                    </p:oleObj>
                  </mc:Choice>
                  <mc:Fallback>
                    <p:oleObj name="Clip" r:id="rId20" imgW="1268295" imgH="1199426" progId="MS_ClipArt_Gallery.2">
                      <p:embed/>
                      <p:pic>
                        <p:nvPicPr>
                          <p:cNvPr id="106" name="Object 1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57" name="Group 535"/>
            <p:cNvGrpSpPr>
              <a:grpSpLocks/>
            </p:cNvGrpSpPr>
            <p:nvPr/>
          </p:nvGrpSpPr>
          <p:grpSpPr bwMode="auto">
            <a:xfrm>
              <a:off x="4225" y="3608"/>
              <a:ext cx="220" cy="203"/>
              <a:chOff x="2870" y="1518"/>
              <a:chExt cx="292" cy="320"/>
            </a:xfrm>
          </p:grpSpPr>
          <p:graphicFrame>
            <p:nvGraphicFramePr>
              <p:cNvPr id="103" name="Object 10"/>
              <p:cNvGraphicFramePr>
                <a:graphicFrameLocks noChangeAspect="1"/>
              </p:cNvGraphicFramePr>
              <p:nvPr userDrawn="1"/>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389614" name="Clip" r:id="rId21" imgW="826829" imgH="840406" progId="MS_ClipArt_Gallery.2">
                      <p:embed/>
                    </p:oleObj>
                  </mc:Choice>
                  <mc:Fallback>
                    <p:oleObj name="Clip" r:id="rId21" imgW="826829" imgH="840406" progId="MS_ClipArt_Gallery.2">
                      <p:embed/>
                      <p:pic>
                        <p:nvPicPr>
                          <p:cNvPr id="103" name="Object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4" name="Object 11"/>
              <p:cNvGraphicFramePr>
                <a:graphicFrameLocks noChangeAspect="1"/>
              </p:cNvGraphicFramePr>
              <p:nvPr userDrawn="1"/>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389615" name="Clip" r:id="rId22" imgW="1268295" imgH="1199426" progId="MS_ClipArt_Gallery.2">
                      <p:embed/>
                    </p:oleObj>
                  </mc:Choice>
                  <mc:Fallback>
                    <p:oleObj name="Clip" r:id="rId22" imgW="1268295" imgH="1199426" progId="MS_ClipArt_Gallery.2">
                      <p:embed/>
                      <p:pic>
                        <p:nvPicPr>
                          <p:cNvPr id="104" name="Object 1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58" name="Group 538"/>
            <p:cNvGrpSpPr>
              <a:grpSpLocks/>
            </p:cNvGrpSpPr>
            <p:nvPr/>
          </p:nvGrpSpPr>
          <p:grpSpPr bwMode="auto">
            <a:xfrm>
              <a:off x="4324" y="3364"/>
              <a:ext cx="183" cy="255"/>
              <a:chOff x="2556" y="2689"/>
              <a:chExt cx="183" cy="255"/>
            </a:xfrm>
          </p:grpSpPr>
          <p:pic>
            <p:nvPicPr>
              <p:cNvPr id="86" name="Picture 539" descr="31u_bnrz[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609" y="2770"/>
                <a:ext cx="121"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 name="Freeform 540"/>
              <p:cNvSpPr>
                <a:spLocks/>
              </p:cNvSpPr>
              <p:nvPr/>
            </p:nvSpPr>
            <p:spPr bwMode="auto">
              <a:xfrm>
                <a:off x="2605" y="2702"/>
                <a:ext cx="33" cy="39"/>
              </a:xfrm>
              <a:custGeom>
                <a:avLst/>
                <a:gdLst>
                  <a:gd name="T0" fmla="*/ 0 w 199"/>
                  <a:gd name="T1" fmla="*/ 0 h 232"/>
                  <a:gd name="T2" fmla="*/ 0 w 199"/>
                  <a:gd name="T3" fmla="*/ 0 h 232"/>
                  <a:gd name="T4" fmla="*/ 0 w 199"/>
                  <a:gd name="T5" fmla="*/ 0 h 232"/>
                  <a:gd name="T6" fmla="*/ 0 w 199"/>
                  <a:gd name="T7" fmla="*/ 0 h 232"/>
                  <a:gd name="T8" fmla="*/ 0 w 199"/>
                  <a:gd name="T9" fmla="*/ 0 h 232"/>
                  <a:gd name="T10" fmla="*/ 0 w 199"/>
                  <a:gd name="T11" fmla="*/ 0 h 232"/>
                  <a:gd name="T12" fmla="*/ 0 w 199"/>
                  <a:gd name="T13" fmla="*/ 0 h 232"/>
                  <a:gd name="T14" fmla="*/ 0 w 199"/>
                  <a:gd name="T15" fmla="*/ 0 h 232"/>
                  <a:gd name="T16" fmla="*/ 0 w 199"/>
                  <a:gd name="T17" fmla="*/ 0 h 232"/>
                  <a:gd name="T18" fmla="*/ 0 w 199"/>
                  <a:gd name="T19" fmla="*/ 0 h 232"/>
                  <a:gd name="T20" fmla="*/ 0 w 199"/>
                  <a:gd name="T21" fmla="*/ 0 h 232"/>
                  <a:gd name="T22" fmla="*/ 0 w 199"/>
                  <a:gd name="T23" fmla="*/ 0 h 232"/>
                  <a:gd name="T24" fmla="*/ 0 w 199"/>
                  <a:gd name="T25" fmla="*/ 0 h 232"/>
                  <a:gd name="T26" fmla="*/ 0 w 199"/>
                  <a:gd name="T27" fmla="*/ 0 h 232"/>
                  <a:gd name="T28" fmla="*/ 0 w 199"/>
                  <a:gd name="T29" fmla="*/ 0 h 232"/>
                  <a:gd name="T30" fmla="*/ 0 w 199"/>
                  <a:gd name="T31" fmla="*/ 0 h 232"/>
                  <a:gd name="T32" fmla="*/ 0 w 199"/>
                  <a:gd name="T33" fmla="*/ 0 h 232"/>
                  <a:gd name="T34" fmla="*/ 0 w 199"/>
                  <a:gd name="T35" fmla="*/ 0 h 232"/>
                  <a:gd name="T36" fmla="*/ 0 w 199"/>
                  <a:gd name="T37" fmla="*/ 0 h 232"/>
                  <a:gd name="T38" fmla="*/ 0 w 199"/>
                  <a:gd name="T39" fmla="*/ 0 h 232"/>
                  <a:gd name="T40" fmla="*/ 0 w 199"/>
                  <a:gd name="T41" fmla="*/ 0 h 232"/>
                  <a:gd name="T42" fmla="*/ 0 w 199"/>
                  <a:gd name="T43" fmla="*/ 0 h 232"/>
                  <a:gd name="T44" fmla="*/ 0 w 199"/>
                  <a:gd name="T45" fmla="*/ 0 h 232"/>
                  <a:gd name="T46" fmla="*/ 0 w 199"/>
                  <a:gd name="T47" fmla="*/ 0 h 232"/>
                  <a:gd name="T48" fmla="*/ 0 w 199"/>
                  <a:gd name="T49" fmla="*/ 0 h 232"/>
                  <a:gd name="T50" fmla="*/ 0 w 199"/>
                  <a:gd name="T51" fmla="*/ 0 h 232"/>
                  <a:gd name="T52" fmla="*/ 0 w 199"/>
                  <a:gd name="T53" fmla="*/ 0 h 232"/>
                  <a:gd name="T54" fmla="*/ 0 w 199"/>
                  <a:gd name="T55" fmla="*/ 0 h 232"/>
                  <a:gd name="T56" fmla="*/ 0 w 199"/>
                  <a:gd name="T57" fmla="*/ 0 h 232"/>
                  <a:gd name="T58" fmla="*/ 0 w 199"/>
                  <a:gd name="T59" fmla="*/ 0 h 232"/>
                  <a:gd name="T60" fmla="*/ 0 w 199"/>
                  <a:gd name="T61" fmla="*/ 0 h 232"/>
                  <a:gd name="T62" fmla="*/ 0 w 199"/>
                  <a:gd name="T63" fmla="*/ 0 h 232"/>
                  <a:gd name="T64" fmla="*/ 0 w 199"/>
                  <a:gd name="T65" fmla="*/ 0 h 232"/>
                  <a:gd name="T66" fmla="*/ 0 w 199"/>
                  <a:gd name="T67" fmla="*/ 0 h 232"/>
                  <a:gd name="T68" fmla="*/ 0 w 199"/>
                  <a:gd name="T69" fmla="*/ 0 h 232"/>
                  <a:gd name="T70" fmla="*/ 0 w 199"/>
                  <a:gd name="T71" fmla="*/ 0 h 232"/>
                  <a:gd name="T72" fmla="*/ 0 w 199"/>
                  <a:gd name="T73" fmla="*/ 0 h 232"/>
                  <a:gd name="T74" fmla="*/ 0 w 199"/>
                  <a:gd name="T75" fmla="*/ 0 h 232"/>
                  <a:gd name="T76" fmla="*/ 0 w 199"/>
                  <a:gd name="T77" fmla="*/ 0 h 232"/>
                  <a:gd name="T78" fmla="*/ 0 w 199"/>
                  <a:gd name="T79" fmla="*/ 0 h 232"/>
                  <a:gd name="T80" fmla="*/ 0 w 199"/>
                  <a:gd name="T81" fmla="*/ 0 h 232"/>
                  <a:gd name="T82" fmla="*/ 0 w 199"/>
                  <a:gd name="T83" fmla="*/ 0 h 232"/>
                  <a:gd name="T84" fmla="*/ 0 w 199"/>
                  <a:gd name="T85" fmla="*/ 0 h 232"/>
                  <a:gd name="T86" fmla="*/ 0 w 199"/>
                  <a:gd name="T87" fmla="*/ 0 h 232"/>
                  <a:gd name="T88" fmla="*/ 0 w 199"/>
                  <a:gd name="T89" fmla="*/ 0 h 232"/>
                  <a:gd name="T90" fmla="*/ 0 w 199"/>
                  <a:gd name="T91" fmla="*/ 0 h 232"/>
                  <a:gd name="T92" fmla="*/ 0 w 199"/>
                  <a:gd name="T93" fmla="*/ 0 h 232"/>
                  <a:gd name="T94" fmla="*/ 0 w 199"/>
                  <a:gd name="T95" fmla="*/ 0 h 232"/>
                  <a:gd name="T96" fmla="*/ 0 w 199"/>
                  <a:gd name="T97" fmla="*/ 0 h 23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9"/>
                  <a:gd name="T148" fmla="*/ 0 h 232"/>
                  <a:gd name="T149" fmla="*/ 199 w 199"/>
                  <a:gd name="T150" fmla="*/ 232 h 23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9" h="232">
                    <a:moveTo>
                      <a:pt x="70" y="29"/>
                    </a:moveTo>
                    <a:lnTo>
                      <a:pt x="55" y="39"/>
                    </a:lnTo>
                    <a:lnTo>
                      <a:pt x="42" y="50"/>
                    </a:lnTo>
                    <a:lnTo>
                      <a:pt x="30" y="63"/>
                    </a:lnTo>
                    <a:lnTo>
                      <a:pt x="20" y="77"/>
                    </a:lnTo>
                    <a:lnTo>
                      <a:pt x="12" y="91"/>
                    </a:lnTo>
                    <a:lnTo>
                      <a:pt x="6" y="108"/>
                    </a:lnTo>
                    <a:lnTo>
                      <a:pt x="2" y="125"/>
                    </a:lnTo>
                    <a:lnTo>
                      <a:pt x="0" y="142"/>
                    </a:lnTo>
                    <a:lnTo>
                      <a:pt x="2" y="166"/>
                    </a:lnTo>
                    <a:lnTo>
                      <a:pt x="12" y="186"/>
                    </a:lnTo>
                    <a:lnTo>
                      <a:pt x="26" y="203"/>
                    </a:lnTo>
                    <a:lnTo>
                      <a:pt x="45" y="216"/>
                    </a:lnTo>
                    <a:lnTo>
                      <a:pt x="66" y="226"/>
                    </a:lnTo>
                    <a:lnTo>
                      <a:pt x="88" y="230"/>
                    </a:lnTo>
                    <a:lnTo>
                      <a:pt x="111" y="232"/>
                    </a:lnTo>
                    <a:lnTo>
                      <a:pt x="134" y="228"/>
                    </a:lnTo>
                    <a:lnTo>
                      <a:pt x="138" y="228"/>
                    </a:lnTo>
                    <a:lnTo>
                      <a:pt x="143" y="226"/>
                    </a:lnTo>
                    <a:lnTo>
                      <a:pt x="147" y="222"/>
                    </a:lnTo>
                    <a:lnTo>
                      <a:pt x="148" y="218"/>
                    </a:lnTo>
                    <a:lnTo>
                      <a:pt x="145" y="212"/>
                    </a:lnTo>
                    <a:lnTo>
                      <a:pt x="141" y="207"/>
                    </a:lnTo>
                    <a:lnTo>
                      <a:pt x="135" y="203"/>
                    </a:lnTo>
                    <a:lnTo>
                      <a:pt x="129" y="201"/>
                    </a:lnTo>
                    <a:lnTo>
                      <a:pt x="117" y="197"/>
                    </a:lnTo>
                    <a:lnTo>
                      <a:pt x="105" y="195"/>
                    </a:lnTo>
                    <a:lnTo>
                      <a:pt x="94" y="193"/>
                    </a:lnTo>
                    <a:lnTo>
                      <a:pt x="83" y="190"/>
                    </a:lnTo>
                    <a:lnTo>
                      <a:pt x="73" y="187"/>
                    </a:lnTo>
                    <a:lnTo>
                      <a:pt x="62" y="182"/>
                    </a:lnTo>
                    <a:lnTo>
                      <a:pt x="53" y="176"/>
                    </a:lnTo>
                    <a:lnTo>
                      <a:pt x="43" y="167"/>
                    </a:lnTo>
                    <a:lnTo>
                      <a:pt x="40" y="128"/>
                    </a:lnTo>
                    <a:lnTo>
                      <a:pt x="49" y="96"/>
                    </a:lnTo>
                    <a:lnTo>
                      <a:pt x="68" y="71"/>
                    </a:lnTo>
                    <a:lnTo>
                      <a:pt x="94" y="50"/>
                    </a:lnTo>
                    <a:lnTo>
                      <a:pt x="122" y="34"/>
                    </a:lnTo>
                    <a:lnTo>
                      <a:pt x="151" y="21"/>
                    </a:lnTo>
                    <a:lnTo>
                      <a:pt x="178" y="12"/>
                    </a:lnTo>
                    <a:lnTo>
                      <a:pt x="199" y="4"/>
                    </a:lnTo>
                    <a:lnTo>
                      <a:pt x="186" y="1"/>
                    </a:lnTo>
                    <a:lnTo>
                      <a:pt x="172" y="0"/>
                    </a:lnTo>
                    <a:lnTo>
                      <a:pt x="156" y="2"/>
                    </a:lnTo>
                    <a:lnTo>
                      <a:pt x="138" y="4"/>
                    </a:lnTo>
                    <a:lnTo>
                      <a:pt x="121" y="10"/>
                    </a:lnTo>
                    <a:lnTo>
                      <a:pt x="103" y="16"/>
                    </a:lnTo>
                    <a:lnTo>
                      <a:pt x="86" y="23"/>
                    </a:lnTo>
                    <a:lnTo>
                      <a:pt x="70" y="2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88" name="Freeform 541"/>
              <p:cNvSpPr>
                <a:spLocks/>
              </p:cNvSpPr>
              <p:nvPr/>
            </p:nvSpPr>
            <p:spPr bwMode="auto">
              <a:xfrm>
                <a:off x="2661" y="2701"/>
                <a:ext cx="22" cy="30"/>
              </a:xfrm>
              <a:custGeom>
                <a:avLst/>
                <a:gdLst>
                  <a:gd name="T0" fmla="*/ 0 w 128"/>
                  <a:gd name="T1" fmla="*/ 0 h 180"/>
                  <a:gd name="T2" fmla="*/ 0 w 128"/>
                  <a:gd name="T3" fmla="*/ 0 h 180"/>
                  <a:gd name="T4" fmla="*/ 0 w 128"/>
                  <a:gd name="T5" fmla="*/ 0 h 180"/>
                  <a:gd name="T6" fmla="*/ 0 w 128"/>
                  <a:gd name="T7" fmla="*/ 0 h 180"/>
                  <a:gd name="T8" fmla="*/ 0 w 128"/>
                  <a:gd name="T9" fmla="*/ 0 h 180"/>
                  <a:gd name="T10" fmla="*/ 0 w 128"/>
                  <a:gd name="T11" fmla="*/ 0 h 180"/>
                  <a:gd name="T12" fmla="*/ 0 w 128"/>
                  <a:gd name="T13" fmla="*/ 0 h 180"/>
                  <a:gd name="T14" fmla="*/ 0 w 128"/>
                  <a:gd name="T15" fmla="*/ 0 h 180"/>
                  <a:gd name="T16" fmla="*/ 0 w 128"/>
                  <a:gd name="T17" fmla="*/ 0 h 180"/>
                  <a:gd name="T18" fmla="*/ 0 w 128"/>
                  <a:gd name="T19" fmla="*/ 0 h 180"/>
                  <a:gd name="T20" fmla="*/ 0 w 128"/>
                  <a:gd name="T21" fmla="*/ 0 h 180"/>
                  <a:gd name="T22" fmla="*/ 0 w 128"/>
                  <a:gd name="T23" fmla="*/ 0 h 180"/>
                  <a:gd name="T24" fmla="*/ 0 w 128"/>
                  <a:gd name="T25" fmla="*/ 0 h 180"/>
                  <a:gd name="T26" fmla="*/ 0 w 128"/>
                  <a:gd name="T27" fmla="*/ 0 h 180"/>
                  <a:gd name="T28" fmla="*/ 0 w 128"/>
                  <a:gd name="T29" fmla="*/ 0 h 180"/>
                  <a:gd name="T30" fmla="*/ 0 w 128"/>
                  <a:gd name="T31" fmla="*/ 0 h 180"/>
                  <a:gd name="T32" fmla="*/ 0 w 128"/>
                  <a:gd name="T33" fmla="*/ 0 h 180"/>
                  <a:gd name="T34" fmla="*/ 0 w 128"/>
                  <a:gd name="T35" fmla="*/ 0 h 180"/>
                  <a:gd name="T36" fmla="*/ 0 w 128"/>
                  <a:gd name="T37" fmla="*/ 0 h 180"/>
                  <a:gd name="T38" fmla="*/ 0 w 128"/>
                  <a:gd name="T39" fmla="*/ 0 h 180"/>
                  <a:gd name="T40" fmla="*/ 0 w 128"/>
                  <a:gd name="T41" fmla="*/ 0 h 180"/>
                  <a:gd name="T42" fmla="*/ 0 w 128"/>
                  <a:gd name="T43" fmla="*/ 0 h 180"/>
                  <a:gd name="T44" fmla="*/ 0 w 128"/>
                  <a:gd name="T45" fmla="*/ 0 h 180"/>
                  <a:gd name="T46" fmla="*/ 0 w 128"/>
                  <a:gd name="T47" fmla="*/ 0 h 180"/>
                  <a:gd name="T48" fmla="*/ 0 w 128"/>
                  <a:gd name="T49" fmla="*/ 0 h 180"/>
                  <a:gd name="T50" fmla="*/ 0 w 128"/>
                  <a:gd name="T51" fmla="*/ 0 h 180"/>
                  <a:gd name="T52" fmla="*/ 0 w 128"/>
                  <a:gd name="T53" fmla="*/ 0 h 180"/>
                  <a:gd name="T54" fmla="*/ 0 w 128"/>
                  <a:gd name="T55" fmla="*/ 0 h 180"/>
                  <a:gd name="T56" fmla="*/ 0 w 128"/>
                  <a:gd name="T57" fmla="*/ 0 h 180"/>
                  <a:gd name="T58" fmla="*/ 0 w 128"/>
                  <a:gd name="T59" fmla="*/ 0 h 180"/>
                  <a:gd name="T60" fmla="*/ 0 w 128"/>
                  <a:gd name="T61" fmla="*/ 0 h 180"/>
                  <a:gd name="T62" fmla="*/ 0 w 128"/>
                  <a:gd name="T63" fmla="*/ 0 h 180"/>
                  <a:gd name="T64" fmla="*/ 0 w 128"/>
                  <a:gd name="T65" fmla="*/ 0 h 180"/>
                  <a:gd name="T66" fmla="*/ 0 w 128"/>
                  <a:gd name="T67" fmla="*/ 0 h 180"/>
                  <a:gd name="T68" fmla="*/ 0 w 128"/>
                  <a:gd name="T69" fmla="*/ 0 h 180"/>
                  <a:gd name="T70" fmla="*/ 0 w 128"/>
                  <a:gd name="T71" fmla="*/ 0 h 180"/>
                  <a:gd name="T72" fmla="*/ 0 w 128"/>
                  <a:gd name="T73" fmla="*/ 0 h 180"/>
                  <a:gd name="T74" fmla="*/ 0 w 128"/>
                  <a:gd name="T75" fmla="*/ 0 h 180"/>
                  <a:gd name="T76" fmla="*/ 0 w 128"/>
                  <a:gd name="T77" fmla="*/ 0 h 180"/>
                  <a:gd name="T78" fmla="*/ 0 w 128"/>
                  <a:gd name="T79" fmla="*/ 0 h 180"/>
                  <a:gd name="T80" fmla="*/ 0 w 128"/>
                  <a:gd name="T81" fmla="*/ 0 h 18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8"/>
                  <a:gd name="T124" fmla="*/ 0 h 180"/>
                  <a:gd name="T125" fmla="*/ 128 w 128"/>
                  <a:gd name="T126" fmla="*/ 180 h 18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8" h="180">
                    <a:moveTo>
                      <a:pt x="108" y="59"/>
                    </a:moveTo>
                    <a:lnTo>
                      <a:pt x="113" y="77"/>
                    </a:lnTo>
                    <a:lnTo>
                      <a:pt x="111" y="94"/>
                    </a:lnTo>
                    <a:lnTo>
                      <a:pt x="103" y="108"/>
                    </a:lnTo>
                    <a:lnTo>
                      <a:pt x="91" y="121"/>
                    </a:lnTo>
                    <a:lnTo>
                      <a:pt x="77" y="132"/>
                    </a:lnTo>
                    <a:lnTo>
                      <a:pt x="61" y="144"/>
                    </a:lnTo>
                    <a:lnTo>
                      <a:pt x="45" y="154"/>
                    </a:lnTo>
                    <a:lnTo>
                      <a:pt x="30" y="164"/>
                    </a:lnTo>
                    <a:lnTo>
                      <a:pt x="28" y="168"/>
                    </a:lnTo>
                    <a:lnTo>
                      <a:pt x="27" y="170"/>
                    </a:lnTo>
                    <a:lnTo>
                      <a:pt x="27" y="174"/>
                    </a:lnTo>
                    <a:lnTo>
                      <a:pt x="28" y="177"/>
                    </a:lnTo>
                    <a:lnTo>
                      <a:pt x="32" y="179"/>
                    </a:lnTo>
                    <a:lnTo>
                      <a:pt x="35" y="180"/>
                    </a:lnTo>
                    <a:lnTo>
                      <a:pt x="37" y="180"/>
                    </a:lnTo>
                    <a:lnTo>
                      <a:pt x="41" y="179"/>
                    </a:lnTo>
                    <a:lnTo>
                      <a:pt x="60" y="169"/>
                    </a:lnTo>
                    <a:lnTo>
                      <a:pt x="77" y="158"/>
                    </a:lnTo>
                    <a:lnTo>
                      <a:pt x="94" y="145"/>
                    </a:lnTo>
                    <a:lnTo>
                      <a:pt x="109" y="130"/>
                    </a:lnTo>
                    <a:lnTo>
                      <a:pt x="120" y="114"/>
                    </a:lnTo>
                    <a:lnTo>
                      <a:pt x="127" y="95"/>
                    </a:lnTo>
                    <a:lnTo>
                      <a:pt x="128" y="76"/>
                    </a:lnTo>
                    <a:lnTo>
                      <a:pt x="123" y="55"/>
                    </a:lnTo>
                    <a:lnTo>
                      <a:pt x="113" y="39"/>
                    </a:lnTo>
                    <a:lnTo>
                      <a:pt x="97" y="25"/>
                    </a:lnTo>
                    <a:lnTo>
                      <a:pt x="79" y="15"/>
                    </a:lnTo>
                    <a:lnTo>
                      <a:pt x="57" y="7"/>
                    </a:lnTo>
                    <a:lnTo>
                      <a:pt x="36" y="2"/>
                    </a:lnTo>
                    <a:lnTo>
                      <a:pt x="19" y="0"/>
                    </a:lnTo>
                    <a:lnTo>
                      <a:pt x="6" y="0"/>
                    </a:lnTo>
                    <a:lnTo>
                      <a:pt x="0" y="4"/>
                    </a:lnTo>
                    <a:lnTo>
                      <a:pt x="14" y="9"/>
                    </a:lnTo>
                    <a:lnTo>
                      <a:pt x="29" y="14"/>
                    </a:lnTo>
                    <a:lnTo>
                      <a:pt x="46" y="19"/>
                    </a:lnTo>
                    <a:lnTo>
                      <a:pt x="61" y="23"/>
                    </a:lnTo>
                    <a:lnTo>
                      <a:pt x="76" y="29"/>
                    </a:lnTo>
                    <a:lnTo>
                      <a:pt x="89" y="37"/>
                    </a:lnTo>
                    <a:lnTo>
                      <a:pt x="100" y="46"/>
                    </a:lnTo>
                    <a:lnTo>
                      <a:pt x="108" y="5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89" name="Freeform 542"/>
              <p:cNvSpPr>
                <a:spLocks/>
              </p:cNvSpPr>
              <p:nvPr/>
            </p:nvSpPr>
            <p:spPr bwMode="auto">
              <a:xfrm>
                <a:off x="2584" y="2694"/>
                <a:ext cx="54" cy="63"/>
              </a:xfrm>
              <a:custGeom>
                <a:avLst/>
                <a:gdLst>
                  <a:gd name="T0" fmla="*/ 0 w 322"/>
                  <a:gd name="T1" fmla="*/ 0 h 378"/>
                  <a:gd name="T2" fmla="*/ 0 w 322"/>
                  <a:gd name="T3" fmla="*/ 0 h 378"/>
                  <a:gd name="T4" fmla="*/ 0 w 322"/>
                  <a:gd name="T5" fmla="*/ 0 h 378"/>
                  <a:gd name="T6" fmla="*/ 0 w 322"/>
                  <a:gd name="T7" fmla="*/ 0 h 378"/>
                  <a:gd name="T8" fmla="*/ 0 w 322"/>
                  <a:gd name="T9" fmla="*/ 0 h 378"/>
                  <a:gd name="T10" fmla="*/ 0 w 322"/>
                  <a:gd name="T11" fmla="*/ 0 h 378"/>
                  <a:gd name="T12" fmla="*/ 0 w 322"/>
                  <a:gd name="T13" fmla="*/ 0 h 378"/>
                  <a:gd name="T14" fmla="*/ 0 w 322"/>
                  <a:gd name="T15" fmla="*/ 0 h 378"/>
                  <a:gd name="T16" fmla="*/ 0 w 322"/>
                  <a:gd name="T17" fmla="*/ 0 h 378"/>
                  <a:gd name="T18" fmla="*/ 0 w 322"/>
                  <a:gd name="T19" fmla="*/ 0 h 378"/>
                  <a:gd name="T20" fmla="*/ 0 w 322"/>
                  <a:gd name="T21" fmla="*/ 0 h 378"/>
                  <a:gd name="T22" fmla="*/ 0 w 322"/>
                  <a:gd name="T23" fmla="*/ 0 h 378"/>
                  <a:gd name="T24" fmla="*/ 0 w 322"/>
                  <a:gd name="T25" fmla="*/ 0 h 378"/>
                  <a:gd name="T26" fmla="*/ 0 w 322"/>
                  <a:gd name="T27" fmla="*/ 0 h 378"/>
                  <a:gd name="T28" fmla="*/ 0 w 322"/>
                  <a:gd name="T29" fmla="*/ 0 h 378"/>
                  <a:gd name="T30" fmla="*/ 0 w 322"/>
                  <a:gd name="T31" fmla="*/ 0 h 378"/>
                  <a:gd name="T32" fmla="*/ 0 w 322"/>
                  <a:gd name="T33" fmla="*/ 0 h 378"/>
                  <a:gd name="T34" fmla="*/ 0 w 322"/>
                  <a:gd name="T35" fmla="*/ 0 h 378"/>
                  <a:gd name="T36" fmla="*/ 0 w 322"/>
                  <a:gd name="T37" fmla="*/ 0 h 378"/>
                  <a:gd name="T38" fmla="*/ 0 w 322"/>
                  <a:gd name="T39" fmla="*/ 0 h 378"/>
                  <a:gd name="T40" fmla="*/ 0 w 322"/>
                  <a:gd name="T41" fmla="*/ 0 h 378"/>
                  <a:gd name="T42" fmla="*/ 0 w 322"/>
                  <a:gd name="T43" fmla="*/ 0 h 378"/>
                  <a:gd name="T44" fmla="*/ 0 w 322"/>
                  <a:gd name="T45" fmla="*/ 0 h 378"/>
                  <a:gd name="T46" fmla="*/ 0 w 322"/>
                  <a:gd name="T47" fmla="*/ 0 h 378"/>
                  <a:gd name="T48" fmla="*/ 0 w 322"/>
                  <a:gd name="T49" fmla="*/ 0 h 378"/>
                  <a:gd name="T50" fmla="*/ 0 w 322"/>
                  <a:gd name="T51" fmla="*/ 0 h 378"/>
                  <a:gd name="T52" fmla="*/ 0 w 322"/>
                  <a:gd name="T53" fmla="*/ 0 h 378"/>
                  <a:gd name="T54" fmla="*/ 0 w 322"/>
                  <a:gd name="T55" fmla="*/ 0 h 378"/>
                  <a:gd name="T56" fmla="*/ 0 w 322"/>
                  <a:gd name="T57" fmla="*/ 0 h 378"/>
                  <a:gd name="T58" fmla="*/ 0 w 322"/>
                  <a:gd name="T59" fmla="*/ 0 h 378"/>
                  <a:gd name="T60" fmla="*/ 0 w 322"/>
                  <a:gd name="T61" fmla="*/ 0 h 378"/>
                  <a:gd name="T62" fmla="*/ 0 w 322"/>
                  <a:gd name="T63" fmla="*/ 0 h 378"/>
                  <a:gd name="T64" fmla="*/ 0 w 322"/>
                  <a:gd name="T65" fmla="*/ 0 h 378"/>
                  <a:gd name="T66" fmla="*/ 0 w 322"/>
                  <a:gd name="T67" fmla="*/ 0 h 378"/>
                  <a:gd name="T68" fmla="*/ 0 w 322"/>
                  <a:gd name="T69" fmla="*/ 0 h 378"/>
                  <a:gd name="T70" fmla="*/ 0 w 322"/>
                  <a:gd name="T71" fmla="*/ 0 h 378"/>
                  <a:gd name="T72" fmla="*/ 0 w 322"/>
                  <a:gd name="T73" fmla="*/ 0 h 378"/>
                  <a:gd name="T74" fmla="*/ 0 w 322"/>
                  <a:gd name="T75" fmla="*/ 0 h 378"/>
                  <a:gd name="T76" fmla="*/ 0 w 322"/>
                  <a:gd name="T77" fmla="*/ 0 h 378"/>
                  <a:gd name="T78" fmla="*/ 0 w 322"/>
                  <a:gd name="T79" fmla="*/ 0 h 378"/>
                  <a:gd name="T80" fmla="*/ 0 w 322"/>
                  <a:gd name="T81" fmla="*/ 0 h 378"/>
                  <a:gd name="T82" fmla="*/ 0 w 322"/>
                  <a:gd name="T83" fmla="*/ 0 h 378"/>
                  <a:gd name="T84" fmla="*/ 0 w 322"/>
                  <a:gd name="T85" fmla="*/ 0 h 378"/>
                  <a:gd name="T86" fmla="*/ 0 w 322"/>
                  <a:gd name="T87" fmla="*/ 0 h 3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2"/>
                  <a:gd name="T133" fmla="*/ 0 h 378"/>
                  <a:gd name="T134" fmla="*/ 322 w 322"/>
                  <a:gd name="T135" fmla="*/ 378 h 3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2" h="378">
                    <a:moveTo>
                      <a:pt x="125" y="49"/>
                    </a:moveTo>
                    <a:lnTo>
                      <a:pt x="100" y="70"/>
                    </a:lnTo>
                    <a:lnTo>
                      <a:pt x="76" y="90"/>
                    </a:lnTo>
                    <a:lnTo>
                      <a:pt x="53" y="115"/>
                    </a:lnTo>
                    <a:lnTo>
                      <a:pt x="34" y="140"/>
                    </a:lnTo>
                    <a:lnTo>
                      <a:pt x="17" y="166"/>
                    </a:lnTo>
                    <a:lnTo>
                      <a:pt x="5" y="195"/>
                    </a:lnTo>
                    <a:lnTo>
                      <a:pt x="0" y="226"/>
                    </a:lnTo>
                    <a:lnTo>
                      <a:pt x="1" y="258"/>
                    </a:lnTo>
                    <a:lnTo>
                      <a:pt x="3" y="266"/>
                    </a:lnTo>
                    <a:lnTo>
                      <a:pt x="5" y="275"/>
                    </a:lnTo>
                    <a:lnTo>
                      <a:pt x="9" y="282"/>
                    </a:lnTo>
                    <a:lnTo>
                      <a:pt x="14" y="290"/>
                    </a:lnTo>
                    <a:lnTo>
                      <a:pt x="19" y="297"/>
                    </a:lnTo>
                    <a:lnTo>
                      <a:pt x="26" y="304"/>
                    </a:lnTo>
                    <a:lnTo>
                      <a:pt x="32" y="310"/>
                    </a:lnTo>
                    <a:lnTo>
                      <a:pt x="41" y="314"/>
                    </a:lnTo>
                    <a:lnTo>
                      <a:pt x="56" y="324"/>
                    </a:lnTo>
                    <a:lnTo>
                      <a:pt x="71" y="332"/>
                    </a:lnTo>
                    <a:lnTo>
                      <a:pt x="86" y="338"/>
                    </a:lnTo>
                    <a:lnTo>
                      <a:pt x="103" y="344"/>
                    </a:lnTo>
                    <a:lnTo>
                      <a:pt x="119" y="350"/>
                    </a:lnTo>
                    <a:lnTo>
                      <a:pt x="136" y="355"/>
                    </a:lnTo>
                    <a:lnTo>
                      <a:pt x="152" y="359"/>
                    </a:lnTo>
                    <a:lnTo>
                      <a:pt x="168" y="363"/>
                    </a:lnTo>
                    <a:lnTo>
                      <a:pt x="186" y="366"/>
                    </a:lnTo>
                    <a:lnTo>
                      <a:pt x="202" y="368"/>
                    </a:lnTo>
                    <a:lnTo>
                      <a:pt x="220" y="371"/>
                    </a:lnTo>
                    <a:lnTo>
                      <a:pt x="238" y="373"/>
                    </a:lnTo>
                    <a:lnTo>
                      <a:pt x="254" y="374"/>
                    </a:lnTo>
                    <a:lnTo>
                      <a:pt x="272" y="375"/>
                    </a:lnTo>
                    <a:lnTo>
                      <a:pt x="289" y="376"/>
                    </a:lnTo>
                    <a:lnTo>
                      <a:pt x="306" y="378"/>
                    </a:lnTo>
                    <a:lnTo>
                      <a:pt x="311" y="378"/>
                    </a:lnTo>
                    <a:lnTo>
                      <a:pt x="316" y="375"/>
                    </a:lnTo>
                    <a:lnTo>
                      <a:pt x="320" y="371"/>
                    </a:lnTo>
                    <a:lnTo>
                      <a:pt x="322" y="366"/>
                    </a:lnTo>
                    <a:lnTo>
                      <a:pt x="322" y="360"/>
                    </a:lnTo>
                    <a:lnTo>
                      <a:pt x="320" y="356"/>
                    </a:lnTo>
                    <a:lnTo>
                      <a:pt x="315" y="352"/>
                    </a:lnTo>
                    <a:lnTo>
                      <a:pt x="309" y="350"/>
                    </a:lnTo>
                    <a:lnTo>
                      <a:pt x="294" y="347"/>
                    </a:lnTo>
                    <a:lnTo>
                      <a:pt x="279" y="344"/>
                    </a:lnTo>
                    <a:lnTo>
                      <a:pt x="263" y="341"/>
                    </a:lnTo>
                    <a:lnTo>
                      <a:pt x="247" y="338"/>
                    </a:lnTo>
                    <a:lnTo>
                      <a:pt x="232" y="336"/>
                    </a:lnTo>
                    <a:lnTo>
                      <a:pt x="216" y="334"/>
                    </a:lnTo>
                    <a:lnTo>
                      <a:pt x="200" y="332"/>
                    </a:lnTo>
                    <a:lnTo>
                      <a:pt x="185" y="328"/>
                    </a:lnTo>
                    <a:lnTo>
                      <a:pt x="170" y="326"/>
                    </a:lnTo>
                    <a:lnTo>
                      <a:pt x="154" y="322"/>
                    </a:lnTo>
                    <a:lnTo>
                      <a:pt x="139" y="318"/>
                    </a:lnTo>
                    <a:lnTo>
                      <a:pt x="124" y="314"/>
                    </a:lnTo>
                    <a:lnTo>
                      <a:pt x="110" y="309"/>
                    </a:lnTo>
                    <a:lnTo>
                      <a:pt x="94" y="303"/>
                    </a:lnTo>
                    <a:lnTo>
                      <a:pt x="80" y="297"/>
                    </a:lnTo>
                    <a:lnTo>
                      <a:pt x="66" y="289"/>
                    </a:lnTo>
                    <a:lnTo>
                      <a:pt x="55" y="281"/>
                    </a:lnTo>
                    <a:lnTo>
                      <a:pt x="45" y="271"/>
                    </a:lnTo>
                    <a:lnTo>
                      <a:pt x="38" y="259"/>
                    </a:lnTo>
                    <a:lnTo>
                      <a:pt x="35" y="245"/>
                    </a:lnTo>
                    <a:lnTo>
                      <a:pt x="34" y="232"/>
                    </a:lnTo>
                    <a:lnTo>
                      <a:pt x="35" y="216"/>
                    </a:lnTo>
                    <a:lnTo>
                      <a:pt x="38" y="200"/>
                    </a:lnTo>
                    <a:lnTo>
                      <a:pt x="43" y="187"/>
                    </a:lnTo>
                    <a:lnTo>
                      <a:pt x="51" y="170"/>
                    </a:lnTo>
                    <a:lnTo>
                      <a:pt x="60" y="152"/>
                    </a:lnTo>
                    <a:lnTo>
                      <a:pt x="71" y="137"/>
                    </a:lnTo>
                    <a:lnTo>
                      <a:pt x="83" y="124"/>
                    </a:lnTo>
                    <a:lnTo>
                      <a:pt x="94" y="110"/>
                    </a:lnTo>
                    <a:lnTo>
                      <a:pt x="107" y="96"/>
                    </a:lnTo>
                    <a:lnTo>
                      <a:pt x="123" y="82"/>
                    </a:lnTo>
                    <a:lnTo>
                      <a:pt x="138" y="69"/>
                    </a:lnTo>
                    <a:lnTo>
                      <a:pt x="153" y="57"/>
                    </a:lnTo>
                    <a:lnTo>
                      <a:pt x="173" y="47"/>
                    </a:lnTo>
                    <a:lnTo>
                      <a:pt x="195" y="38"/>
                    </a:lnTo>
                    <a:lnTo>
                      <a:pt x="218" y="28"/>
                    </a:lnTo>
                    <a:lnTo>
                      <a:pt x="238" y="20"/>
                    </a:lnTo>
                    <a:lnTo>
                      <a:pt x="254" y="13"/>
                    </a:lnTo>
                    <a:lnTo>
                      <a:pt x="264" y="7"/>
                    </a:lnTo>
                    <a:lnTo>
                      <a:pt x="268" y="2"/>
                    </a:lnTo>
                    <a:lnTo>
                      <a:pt x="256" y="0"/>
                    </a:lnTo>
                    <a:lnTo>
                      <a:pt x="240" y="1"/>
                    </a:lnTo>
                    <a:lnTo>
                      <a:pt x="221" y="4"/>
                    </a:lnTo>
                    <a:lnTo>
                      <a:pt x="201" y="10"/>
                    </a:lnTo>
                    <a:lnTo>
                      <a:pt x="180" y="18"/>
                    </a:lnTo>
                    <a:lnTo>
                      <a:pt x="160" y="27"/>
                    </a:lnTo>
                    <a:lnTo>
                      <a:pt x="141" y="38"/>
                    </a:lnTo>
                    <a:lnTo>
                      <a:pt x="125" y="4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90" name="Freeform 543"/>
              <p:cNvSpPr>
                <a:spLocks/>
              </p:cNvSpPr>
              <p:nvPr/>
            </p:nvSpPr>
            <p:spPr bwMode="auto">
              <a:xfrm>
                <a:off x="2660" y="2692"/>
                <a:ext cx="47" cy="42"/>
              </a:xfrm>
              <a:custGeom>
                <a:avLst/>
                <a:gdLst>
                  <a:gd name="T0" fmla="*/ 0 w 283"/>
                  <a:gd name="T1" fmla="*/ 0 h 252"/>
                  <a:gd name="T2" fmla="*/ 0 w 283"/>
                  <a:gd name="T3" fmla="*/ 0 h 252"/>
                  <a:gd name="T4" fmla="*/ 0 w 283"/>
                  <a:gd name="T5" fmla="*/ 0 h 252"/>
                  <a:gd name="T6" fmla="*/ 0 w 283"/>
                  <a:gd name="T7" fmla="*/ 0 h 252"/>
                  <a:gd name="T8" fmla="*/ 0 w 283"/>
                  <a:gd name="T9" fmla="*/ 0 h 252"/>
                  <a:gd name="T10" fmla="*/ 0 w 283"/>
                  <a:gd name="T11" fmla="*/ 0 h 252"/>
                  <a:gd name="T12" fmla="*/ 0 w 283"/>
                  <a:gd name="T13" fmla="*/ 0 h 252"/>
                  <a:gd name="T14" fmla="*/ 0 w 283"/>
                  <a:gd name="T15" fmla="*/ 0 h 252"/>
                  <a:gd name="T16" fmla="*/ 0 w 283"/>
                  <a:gd name="T17" fmla="*/ 0 h 252"/>
                  <a:gd name="T18" fmla="*/ 0 w 283"/>
                  <a:gd name="T19" fmla="*/ 0 h 252"/>
                  <a:gd name="T20" fmla="*/ 0 w 283"/>
                  <a:gd name="T21" fmla="*/ 0 h 252"/>
                  <a:gd name="T22" fmla="*/ 0 w 283"/>
                  <a:gd name="T23" fmla="*/ 0 h 252"/>
                  <a:gd name="T24" fmla="*/ 0 w 283"/>
                  <a:gd name="T25" fmla="*/ 0 h 252"/>
                  <a:gd name="T26" fmla="*/ 0 w 283"/>
                  <a:gd name="T27" fmla="*/ 0 h 252"/>
                  <a:gd name="T28" fmla="*/ 0 w 283"/>
                  <a:gd name="T29" fmla="*/ 0 h 252"/>
                  <a:gd name="T30" fmla="*/ 0 w 283"/>
                  <a:gd name="T31" fmla="*/ 0 h 252"/>
                  <a:gd name="T32" fmla="*/ 0 w 283"/>
                  <a:gd name="T33" fmla="*/ 0 h 252"/>
                  <a:gd name="T34" fmla="*/ 0 w 283"/>
                  <a:gd name="T35" fmla="*/ 0 h 252"/>
                  <a:gd name="T36" fmla="*/ 0 w 283"/>
                  <a:gd name="T37" fmla="*/ 0 h 252"/>
                  <a:gd name="T38" fmla="*/ 0 w 283"/>
                  <a:gd name="T39" fmla="*/ 0 h 252"/>
                  <a:gd name="T40" fmla="*/ 0 w 283"/>
                  <a:gd name="T41" fmla="*/ 0 h 252"/>
                  <a:gd name="T42" fmla="*/ 0 w 283"/>
                  <a:gd name="T43" fmla="*/ 0 h 252"/>
                  <a:gd name="T44" fmla="*/ 0 w 283"/>
                  <a:gd name="T45" fmla="*/ 0 h 252"/>
                  <a:gd name="T46" fmla="*/ 0 w 283"/>
                  <a:gd name="T47" fmla="*/ 0 h 252"/>
                  <a:gd name="T48" fmla="*/ 0 w 283"/>
                  <a:gd name="T49" fmla="*/ 0 h 252"/>
                  <a:gd name="T50" fmla="*/ 0 w 283"/>
                  <a:gd name="T51" fmla="*/ 0 h 252"/>
                  <a:gd name="T52" fmla="*/ 0 w 283"/>
                  <a:gd name="T53" fmla="*/ 0 h 252"/>
                  <a:gd name="T54" fmla="*/ 0 w 283"/>
                  <a:gd name="T55" fmla="*/ 0 h 252"/>
                  <a:gd name="T56" fmla="*/ 0 w 283"/>
                  <a:gd name="T57" fmla="*/ 0 h 252"/>
                  <a:gd name="T58" fmla="*/ 0 w 283"/>
                  <a:gd name="T59" fmla="*/ 0 h 252"/>
                  <a:gd name="T60" fmla="*/ 0 w 283"/>
                  <a:gd name="T61" fmla="*/ 0 h 252"/>
                  <a:gd name="T62" fmla="*/ 0 w 283"/>
                  <a:gd name="T63" fmla="*/ 0 h 252"/>
                  <a:gd name="T64" fmla="*/ 0 w 283"/>
                  <a:gd name="T65" fmla="*/ 0 h 252"/>
                  <a:gd name="T66" fmla="*/ 0 w 283"/>
                  <a:gd name="T67" fmla="*/ 0 h 252"/>
                  <a:gd name="T68" fmla="*/ 0 w 283"/>
                  <a:gd name="T69" fmla="*/ 0 h 252"/>
                  <a:gd name="T70" fmla="*/ 0 w 283"/>
                  <a:gd name="T71" fmla="*/ 0 h 252"/>
                  <a:gd name="T72" fmla="*/ 0 w 283"/>
                  <a:gd name="T73" fmla="*/ 0 h 252"/>
                  <a:gd name="T74" fmla="*/ 0 w 283"/>
                  <a:gd name="T75" fmla="*/ 0 h 252"/>
                  <a:gd name="T76" fmla="*/ 0 w 283"/>
                  <a:gd name="T77" fmla="*/ 0 h 252"/>
                  <a:gd name="T78" fmla="*/ 0 w 283"/>
                  <a:gd name="T79" fmla="*/ 0 h 252"/>
                  <a:gd name="T80" fmla="*/ 0 w 283"/>
                  <a:gd name="T81" fmla="*/ 0 h 252"/>
                  <a:gd name="T82" fmla="*/ 0 w 283"/>
                  <a:gd name="T83" fmla="*/ 0 h 252"/>
                  <a:gd name="T84" fmla="*/ 0 w 283"/>
                  <a:gd name="T85" fmla="*/ 0 h 252"/>
                  <a:gd name="T86" fmla="*/ 0 w 283"/>
                  <a:gd name="T87" fmla="*/ 0 h 252"/>
                  <a:gd name="T88" fmla="*/ 0 w 283"/>
                  <a:gd name="T89" fmla="*/ 0 h 252"/>
                  <a:gd name="T90" fmla="*/ 0 w 283"/>
                  <a:gd name="T91" fmla="*/ 0 h 252"/>
                  <a:gd name="T92" fmla="*/ 0 w 283"/>
                  <a:gd name="T93" fmla="*/ 0 h 252"/>
                  <a:gd name="T94" fmla="*/ 0 w 283"/>
                  <a:gd name="T95" fmla="*/ 0 h 252"/>
                  <a:gd name="T96" fmla="*/ 0 w 283"/>
                  <a:gd name="T97" fmla="*/ 0 h 252"/>
                  <a:gd name="T98" fmla="*/ 0 w 283"/>
                  <a:gd name="T99" fmla="*/ 0 h 252"/>
                  <a:gd name="T100" fmla="*/ 0 w 283"/>
                  <a:gd name="T101" fmla="*/ 0 h 252"/>
                  <a:gd name="T102" fmla="*/ 0 w 283"/>
                  <a:gd name="T103" fmla="*/ 0 h 252"/>
                  <a:gd name="T104" fmla="*/ 0 w 283"/>
                  <a:gd name="T105" fmla="*/ 0 h 252"/>
                  <a:gd name="T106" fmla="*/ 0 w 283"/>
                  <a:gd name="T107" fmla="*/ 0 h 252"/>
                  <a:gd name="T108" fmla="*/ 0 w 283"/>
                  <a:gd name="T109" fmla="*/ 0 h 252"/>
                  <a:gd name="T110" fmla="*/ 0 w 283"/>
                  <a:gd name="T111" fmla="*/ 0 h 252"/>
                  <a:gd name="T112" fmla="*/ 0 w 283"/>
                  <a:gd name="T113" fmla="*/ 0 h 252"/>
                  <a:gd name="T114" fmla="*/ 0 w 283"/>
                  <a:gd name="T115" fmla="*/ 0 h 252"/>
                  <a:gd name="T116" fmla="*/ 0 w 283"/>
                  <a:gd name="T117" fmla="*/ 0 h 252"/>
                  <a:gd name="T118" fmla="*/ 0 w 283"/>
                  <a:gd name="T119" fmla="*/ 0 h 252"/>
                  <a:gd name="T120" fmla="*/ 0 w 283"/>
                  <a:gd name="T121" fmla="*/ 0 h 25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83"/>
                  <a:gd name="T184" fmla="*/ 0 h 252"/>
                  <a:gd name="T185" fmla="*/ 283 w 283"/>
                  <a:gd name="T186" fmla="*/ 252 h 25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83" h="252">
                    <a:moveTo>
                      <a:pt x="235" y="77"/>
                    </a:moveTo>
                    <a:lnTo>
                      <a:pt x="248" y="91"/>
                    </a:lnTo>
                    <a:lnTo>
                      <a:pt x="256" y="107"/>
                    </a:lnTo>
                    <a:lnTo>
                      <a:pt x="259" y="124"/>
                    </a:lnTo>
                    <a:lnTo>
                      <a:pt x="259" y="142"/>
                    </a:lnTo>
                    <a:lnTo>
                      <a:pt x="257" y="157"/>
                    </a:lnTo>
                    <a:lnTo>
                      <a:pt x="252" y="170"/>
                    </a:lnTo>
                    <a:lnTo>
                      <a:pt x="244" y="183"/>
                    </a:lnTo>
                    <a:lnTo>
                      <a:pt x="236" y="193"/>
                    </a:lnTo>
                    <a:lnTo>
                      <a:pt x="225" y="204"/>
                    </a:lnTo>
                    <a:lnTo>
                      <a:pt x="215" y="214"/>
                    </a:lnTo>
                    <a:lnTo>
                      <a:pt x="204" y="224"/>
                    </a:lnTo>
                    <a:lnTo>
                      <a:pt x="194" y="234"/>
                    </a:lnTo>
                    <a:lnTo>
                      <a:pt x="191" y="238"/>
                    </a:lnTo>
                    <a:lnTo>
                      <a:pt x="191" y="241"/>
                    </a:lnTo>
                    <a:lnTo>
                      <a:pt x="191" y="245"/>
                    </a:lnTo>
                    <a:lnTo>
                      <a:pt x="194" y="248"/>
                    </a:lnTo>
                    <a:lnTo>
                      <a:pt x="197" y="250"/>
                    </a:lnTo>
                    <a:lnTo>
                      <a:pt x="202" y="252"/>
                    </a:lnTo>
                    <a:lnTo>
                      <a:pt x="205" y="250"/>
                    </a:lnTo>
                    <a:lnTo>
                      <a:pt x="209" y="248"/>
                    </a:lnTo>
                    <a:lnTo>
                      <a:pt x="232" y="233"/>
                    </a:lnTo>
                    <a:lnTo>
                      <a:pt x="252" y="214"/>
                    </a:lnTo>
                    <a:lnTo>
                      <a:pt x="268" y="192"/>
                    </a:lnTo>
                    <a:lnTo>
                      <a:pt x="278" y="167"/>
                    </a:lnTo>
                    <a:lnTo>
                      <a:pt x="283" y="141"/>
                    </a:lnTo>
                    <a:lnTo>
                      <a:pt x="280" y="115"/>
                    </a:lnTo>
                    <a:lnTo>
                      <a:pt x="271" y="91"/>
                    </a:lnTo>
                    <a:lnTo>
                      <a:pt x="252" y="69"/>
                    </a:lnTo>
                    <a:lnTo>
                      <a:pt x="238" y="57"/>
                    </a:lnTo>
                    <a:lnTo>
                      <a:pt x="222" y="48"/>
                    </a:lnTo>
                    <a:lnTo>
                      <a:pt x="204" y="39"/>
                    </a:lnTo>
                    <a:lnTo>
                      <a:pt x="184" y="31"/>
                    </a:lnTo>
                    <a:lnTo>
                      <a:pt x="164" y="23"/>
                    </a:lnTo>
                    <a:lnTo>
                      <a:pt x="144" y="17"/>
                    </a:lnTo>
                    <a:lnTo>
                      <a:pt x="123" y="13"/>
                    </a:lnTo>
                    <a:lnTo>
                      <a:pt x="103" y="8"/>
                    </a:lnTo>
                    <a:lnTo>
                      <a:pt x="83" y="5"/>
                    </a:lnTo>
                    <a:lnTo>
                      <a:pt x="66" y="2"/>
                    </a:lnTo>
                    <a:lnTo>
                      <a:pt x="48" y="0"/>
                    </a:lnTo>
                    <a:lnTo>
                      <a:pt x="34" y="0"/>
                    </a:lnTo>
                    <a:lnTo>
                      <a:pt x="21" y="0"/>
                    </a:lnTo>
                    <a:lnTo>
                      <a:pt x="11" y="0"/>
                    </a:lnTo>
                    <a:lnTo>
                      <a:pt x="4" y="2"/>
                    </a:lnTo>
                    <a:lnTo>
                      <a:pt x="0" y="5"/>
                    </a:lnTo>
                    <a:lnTo>
                      <a:pt x="12" y="7"/>
                    </a:lnTo>
                    <a:lnTo>
                      <a:pt x="24" y="8"/>
                    </a:lnTo>
                    <a:lnTo>
                      <a:pt x="38" y="10"/>
                    </a:lnTo>
                    <a:lnTo>
                      <a:pt x="52" y="13"/>
                    </a:lnTo>
                    <a:lnTo>
                      <a:pt x="66" y="16"/>
                    </a:lnTo>
                    <a:lnTo>
                      <a:pt x="82" y="18"/>
                    </a:lnTo>
                    <a:lnTo>
                      <a:pt x="98" y="22"/>
                    </a:lnTo>
                    <a:lnTo>
                      <a:pt x="114" y="25"/>
                    </a:lnTo>
                    <a:lnTo>
                      <a:pt x="129" y="30"/>
                    </a:lnTo>
                    <a:lnTo>
                      <a:pt x="146" y="34"/>
                    </a:lnTo>
                    <a:lnTo>
                      <a:pt x="162" y="39"/>
                    </a:lnTo>
                    <a:lnTo>
                      <a:pt x="177" y="45"/>
                    </a:lnTo>
                    <a:lnTo>
                      <a:pt x="193" y="52"/>
                    </a:lnTo>
                    <a:lnTo>
                      <a:pt x="208" y="60"/>
                    </a:lnTo>
                    <a:lnTo>
                      <a:pt x="222" y="68"/>
                    </a:lnTo>
                    <a:lnTo>
                      <a:pt x="235" y="77"/>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91" name="Freeform 544"/>
              <p:cNvSpPr>
                <a:spLocks/>
              </p:cNvSpPr>
              <p:nvPr/>
            </p:nvSpPr>
            <p:spPr bwMode="auto">
              <a:xfrm>
                <a:off x="2564" y="2712"/>
                <a:ext cx="19" cy="39"/>
              </a:xfrm>
              <a:custGeom>
                <a:avLst/>
                <a:gdLst>
                  <a:gd name="T0" fmla="*/ 0 w 114"/>
                  <a:gd name="T1" fmla="*/ 0 h 238"/>
                  <a:gd name="T2" fmla="*/ 0 w 114"/>
                  <a:gd name="T3" fmla="*/ 0 h 238"/>
                  <a:gd name="T4" fmla="*/ 0 w 114"/>
                  <a:gd name="T5" fmla="*/ 0 h 238"/>
                  <a:gd name="T6" fmla="*/ 0 w 114"/>
                  <a:gd name="T7" fmla="*/ 0 h 238"/>
                  <a:gd name="T8" fmla="*/ 0 w 114"/>
                  <a:gd name="T9" fmla="*/ 0 h 238"/>
                  <a:gd name="T10" fmla="*/ 0 w 114"/>
                  <a:gd name="T11" fmla="*/ 0 h 238"/>
                  <a:gd name="T12" fmla="*/ 0 w 114"/>
                  <a:gd name="T13" fmla="*/ 0 h 238"/>
                  <a:gd name="T14" fmla="*/ 0 w 114"/>
                  <a:gd name="T15" fmla="*/ 0 h 238"/>
                  <a:gd name="T16" fmla="*/ 0 w 114"/>
                  <a:gd name="T17" fmla="*/ 0 h 238"/>
                  <a:gd name="T18" fmla="*/ 0 w 114"/>
                  <a:gd name="T19" fmla="*/ 0 h 238"/>
                  <a:gd name="T20" fmla="*/ 0 w 114"/>
                  <a:gd name="T21" fmla="*/ 0 h 238"/>
                  <a:gd name="T22" fmla="*/ 0 w 114"/>
                  <a:gd name="T23" fmla="*/ 0 h 238"/>
                  <a:gd name="T24" fmla="*/ 0 w 114"/>
                  <a:gd name="T25" fmla="*/ 0 h 238"/>
                  <a:gd name="T26" fmla="*/ 0 w 114"/>
                  <a:gd name="T27" fmla="*/ 0 h 238"/>
                  <a:gd name="T28" fmla="*/ 0 w 114"/>
                  <a:gd name="T29" fmla="*/ 0 h 238"/>
                  <a:gd name="T30" fmla="*/ 0 w 114"/>
                  <a:gd name="T31" fmla="*/ 0 h 238"/>
                  <a:gd name="T32" fmla="*/ 0 w 114"/>
                  <a:gd name="T33" fmla="*/ 0 h 238"/>
                  <a:gd name="T34" fmla="*/ 0 w 114"/>
                  <a:gd name="T35" fmla="*/ 0 h 238"/>
                  <a:gd name="T36" fmla="*/ 0 w 114"/>
                  <a:gd name="T37" fmla="*/ 0 h 238"/>
                  <a:gd name="T38" fmla="*/ 0 w 114"/>
                  <a:gd name="T39" fmla="*/ 0 h 238"/>
                  <a:gd name="T40" fmla="*/ 0 w 114"/>
                  <a:gd name="T41" fmla="*/ 0 h 238"/>
                  <a:gd name="T42" fmla="*/ 0 w 114"/>
                  <a:gd name="T43" fmla="*/ 0 h 238"/>
                  <a:gd name="T44" fmla="*/ 0 w 114"/>
                  <a:gd name="T45" fmla="*/ 0 h 238"/>
                  <a:gd name="T46" fmla="*/ 0 w 114"/>
                  <a:gd name="T47" fmla="*/ 0 h 238"/>
                  <a:gd name="T48" fmla="*/ 0 w 114"/>
                  <a:gd name="T49" fmla="*/ 0 h 238"/>
                  <a:gd name="T50" fmla="*/ 0 w 114"/>
                  <a:gd name="T51" fmla="*/ 0 h 238"/>
                  <a:gd name="T52" fmla="*/ 0 w 114"/>
                  <a:gd name="T53" fmla="*/ 0 h 238"/>
                  <a:gd name="T54" fmla="*/ 0 w 114"/>
                  <a:gd name="T55" fmla="*/ 0 h 238"/>
                  <a:gd name="T56" fmla="*/ 0 w 114"/>
                  <a:gd name="T57" fmla="*/ 0 h 238"/>
                  <a:gd name="T58" fmla="*/ 0 w 114"/>
                  <a:gd name="T59" fmla="*/ 0 h 238"/>
                  <a:gd name="T60" fmla="*/ 0 w 114"/>
                  <a:gd name="T61" fmla="*/ 0 h 238"/>
                  <a:gd name="T62" fmla="*/ 0 w 114"/>
                  <a:gd name="T63" fmla="*/ 0 h 238"/>
                  <a:gd name="T64" fmla="*/ 0 w 114"/>
                  <a:gd name="T65" fmla="*/ 0 h 238"/>
                  <a:gd name="T66" fmla="*/ 0 w 114"/>
                  <a:gd name="T67" fmla="*/ 0 h 238"/>
                  <a:gd name="T68" fmla="*/ 0 w 114"/>
                  <a:gd name="T69" fmla="*/ 0 h 238"/>
                  <a:gd name="T70" fmla="*/ 0 w 114"/>
                  <a:gd name="T71" fmla="*/ 0 h 238"/>
                  <a:gd name="T72" fmla="*/ 0 w 114"/>
                  <a:gd name="T73" fmla="*/ 0 h 238"/>
                  <a:gd name="T74" fmla="*/ 0 w 114"/>
                  <a:gd name="T75" fmla="*/ 0 h 238"/>
                  <a:gd name="T76" fmla="*/ 0 w 114"/>
                  <a:gd name="T77" fmla="*/ 0 h 238"/>
                  <a:gd name="T78" fmla="*/ 0 w 114"/>
                  <a:gd name="T79" fmla="*/ 0 h 238"/>
                  <a:gd name="T80" fmla="*/ 0 w 114"/>
                  <a:gd name="T81" fmla="*/ 0 h 23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4"/>
                  <a:gd name="T124" fmla="*/ 0 h 238"/>
                  <a:gd name="T125" fmla="*/ 114 w 114"/>
                  <a:gd name="T126" fmla="*/ 238 h 23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4" h="238">
                    <a:moveTo>
                      <a:pt x="0" y="130"/>
                    </a:moveTo>
                    <a:lnTo>
                      <a:pt x="0" y="149"/>
                    </a:lnTo>
                    <a:lnTo>
                      <a:pt x="4" y="168"/>
                    </a:lnTo>
                    <a:lnTo>
                      <a:pt x="12" y="185"/>
                    </a:lnTo>
                    <a:lnTo>
                      <a:pt x="24" y="200"/>
                    </a:lnTo>
                    <a:lnTo>
                      <a:pt x="38" y="213"/>
                    </a:lnTo>
                    <a:lnTo>
                      <a:pt x="55" y="224"/>
                    </a:lnTo>
                    <a:lnTo>
                      <a:pt x="73" y="232"/>
                    </a:lnTo>
                    <a:lnTo>
                      <a:pt x="92" y="237"/>
                    </a:lnTo>
                    <a:lnTo>
                      <a:pt x="98" y="238"/>
                    </a:lnTo>
                    <a:lnTo>
                      <a:pt x="104" y="235"/>
                    </a:lnTo>
                    <a:lnTo>
                      <a:pt x="109" y="232"/>
                    </a:lnTo>
                    <a:lnTo>
                      <a:pt x="111" y="227"/>
                    </a:lnTo>
                    <a:lnTo>
                      <a:pt x="111" y="222"/>
                    </a:lnTo>
                    <a:lnTo>
                      <a:pt x="110" y="216"/>
                    </a:lnTo>
                    <a:lnTo>
                      <a:pt x="106" y="211"/>
                    </a:lnTo>
                    <a:lnTo>
                      <a:pt x="100" y="209"/>
                    </a:lnTo>
                    <a:lnTo>
                      <a:pt x="82" y="202"/>
                    </a:lnTo>
                    <a:lnTo>
                      <a:pt x="64" y="193"/>
                    </a:lnTo>
                    <a:lnTo>
                      <a:pt x="50" y="180"/>
                    </a:lnTo>
                    <a:lnTo>
                      <a:pt x="39" y="167"/>
                    </a:lnTo>
                    <a:lnTo>
                      <a:pt x="32" y="149"/>
                    </a:lnTo>
                    <a:lnTo>
                      <a:pt x="29" y="131"/>
                    </a:lnTo>
                    <a:lnTo>
                      <a:pt x="29" y="111"/>
                    </a:lnTo>
                    <a:lnTo>
                      <a:pt x="35" y="91"/>
                    </a:lnTo>
                    <a:lnTo>
                      <a:pt x="42" y="76"/>
                    </a:lnTo>
                    <a:lnTo>
                      <a:pt x="51" y="62"/>
                    </a:lnTo>
                    <a:lnTo>
                      <a:pt x="62" y="49"/>
                    </a:lnTo>
                    <a:lnTo>
                      <a:pt x="73" y="38"/>
                    </a:lnTo>
                    <a:lnTo>
                      <a:pt x="84" y="28"/>
                    </a:lnTo>
                    <a:lnTo>
                      <a:pt x="96" y="18"/>
                    </a:lnTo>
                    <a:lnTo>
                      <a:pt x="106" y="9"/>
                    </a:lnTo>
                    <a:lnTo>
                      <a:pt x="114" y="1"/>
                    </a:lnTo>
                    <a:lnTo>
                      <a:pt x="106" y="0"/>
                    </a:lnTo>
                    <a:lnTo>
                      <a:pt x="93" y="6"/>
                    </a:lnTo>
                    <a:lnTo>
                      <a:pt x="76" y="18"/>
                    </a:lnTo>
                    <a:lnTo>
                      <a:pt x="56" y="36"/>
                    </a:lnTo>
                    <a:lnTo>
                      <a:pt x="37" y="57"/>
                    </a:lnTo>
                    <a:lnTo>
                      <a:pt x="20" y="80"/>
                    </a:lnTo>
                    <a:lnTo>
                      <a:pt x="7" y="106"/>
                    </a:lnTo>
                    <a:lnTo>
                      <a:pt x="0" y="130"/>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92" name="Freeform 545"/>
              <p:cNvSpPr>
                <a:spLocks/>
              </p:cNvSpPr>
              <p:nvPr/>
            </p:nvSpPr>
            <p:spPr bwMode="auto">
              <a:xfrm>
                <a:off x="2698" y="2689"/>
                <a:ext cx="41" cy="52"/>
              </a:xfrm>
              <a:custGeom>
                <a:avLst/>
                <a:gdLst>
                  <a:gd name="T0" fmla="*/ 0 w 246"/>
                  <a:gd name="T1" fmla="*/ 0 h 310"/>
                  <a:gd name="T2" fmla="*/ 0 w 246"/>
                  <a:gd name="T3" fmla="*/ 0 h 310"/>
                  <a:gd name="T4" fmla="*/ 0 w 246"/>
                  <a:gd name="T5" fmla="*/ 0 h 310"/>
                  <a:gd name="T6" fmla="*/ 0 w 246"/>
                  <a:gd name="T7" fmla="*/ 0 h 310"/>
                  <a:gd name="T8" fmla="*/ 0 w 246"/>
                  <a:gd name="T9" fmla="*/ 0 h 310"/>
                  <a:gd name="T10" fmla="*/ 0 w 246"/>
                  <a:gd name="T11" fmla="*/ 0 h 310"/>
                  <a:gd name="T12" fmla="*/ 0 w 246"/>
                  <a:gd name="T13" fmla="*/ 0 h 310"/>
                  <a:gd name="T14" fmla="*/ 0 w 246"/>
                  <a:gd name="T15" fmla="*/ 0 h 310"/>
                  <a:gd name="T16" fmla="*/ 0 w 246"/>
                  <a:gd name="T17" fmla="*/ 0 h 310"/>
                  <a:gd name="T18" fmla="*/ 0 w 246"/>
                  <a:gd name="T19" fmla="*/ 0 h 310"/>
                  <a:gd name="T20" fmla="*/ 0 w 246"/>
                  <a:gd name="T21" fmla="*/ 0 h 310"/>
                  <a:gd name="T22" fmla="*/ 0 w 246"/>
                  <a:gd name="T23" fmla="*/ 0 h 310"/>
                  <a:gd name="T24" fmla="*/ 0 w 246"/>
                  <a:gd name="T25" fmla="*/ 0 h 310"/>
                  <a:gd name="T26" fmla="*/ 0 w 246"/>
                  <a:gd name="T27" fmla="*/ 0 h 310"/>
                  <a:gd name="T28" fmla="*/ 0 w 246"/>
                  <a:gd name="T29" fmla="*/ 0 h 310"/>
                  <a:gd name="T30" fmla="*/ 0 w 246"/>
                  <a:gd name="T31" fmla="*/ 0 h 310"/>
                  <a:gd name="T32" fmla="*/ 0 w 246"/>
                  <a:gd name="T33" fmla="*/ 0 h 310"/>
                  <a:gd name="T34" fmla="*/ 0 w 246"/>
                  <a:gd name="T35" fmla="*/ 0 h 310"/>
                  <a:gd name="T36" fmla="*/ 0 w 246"/>
                  <a:gd name="T37" fmla="*/ 0 h 310"/>
                  <a:gd name="T38" fmla="*/ 0 w 246"/>
                  <a:gd name="T39" fmla="*/ 0 h 310"/>
                  <a:gd name="T40" fmla="*/ 0 w 246"/>
                  <a:gd name="T41" fmla="*/ 0 h 310"/>
                  <a:gd name="T42" fmla="*/ 0 w 246"/>
                  <a:gd name="T43" fmla="*/ 0 h 310"/>
                  <a:gd name="T44" fmla="*/ 0 w 246"/>
                  <a:gd name="T45" fmla="*/ 0 h 310"/>
                  <a:gd name="T46" fmla="*/ 0 w 246"/>
                  <a:gd name="T47" fmla="*/ 0 h 310"/>
                  <a:gd name="T48" fmla="*/ 0 w 246"/>
                  <a:gd name="T49" fmla="*/ 0 h 310"/>
                  <a:gd name="T50" fmla="*/ 0 w 246"/>
                  <a:gd name="T51" fmla="*/ 0 h 310"/>
                  <a:gd name="T52" fmla="*/ 0 w 246"/>
                  <a:gd name="T53" fmla="*/ 0 h 310"/>
                  <a:gd name="T54" fmla="*/ 0 w 246"/>
                  <a:gd name="T55" fmla="*/ 0 h 310"/>
                  <a:gd name="T56" fmla="*/ 0 w 246"/>
                  <a:gd name="T57" fmla="*/ 0 h 310"/>
                  <a:gd name="T58" fmla="*/ 0 w 246"/>
                  <a:gd name="T59" fmla="*/ 0 h 310"/>
                  <a:gd name="T60" fmla="*/ 0 w 246"/>
                  <a:gd name="T61" fmla="*/ 0 h 310"/>
                  <a:gd name="T62" fmla="*/ 0 w 246"/>
                  <a:gd name="T63" fmla="*/ 0 h 310"/>
                  <a:gd name="T64" fmla="*/ 0 w 246"/>
                  <a:gd name="T65" fmla="*/ 0 h 310"/>
                  <a:gd name="T66" fmla="*/ 0 w 246"/>
                  <a:gd name="T67" fmla="*/ 0 h 310"/>
                  <a:gd name="T68" fmla="*/ 0 w 246"/>
                  <a:gd name="T69" fmla="*/ 0 h 310"/>
                  <a:gd name="T70" fmla="*/ 0 w 246"/>
                  <a:gd name="T71" fmla="*/ 0 h 310"/>
                  <a:gd name="T72" fmla="*/ 0 w 246"/>
                  <a:gd name="T73" fmla="*/ 0 h 310"/>
                  <a:gd name="T74" fmla="*/ 0 w 246"/>
                  <a:gd name="T75" fmla="*/ 0 h 3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6"/>
                  <a:gd name="T115" fmla="*/ 0 h 310"/>
                  <a:gd name="T116" fmla="*/ 246 w 246"/>
                  <a:gd name="T117" fmla="*/ 310 h 31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6" h="310">
                    <a:moveTo>
                      <a:pt x="199" y="116"/>
                    </a:moveTo>
                    <a:lnTo>
                      <a:pt x="207" y="124"/>
                    </a:lnTo>
                    <a:lnTo>
                      <a:pt x="214" y="133"/>
                    </a:lnTo>
                    <a:lnTo>
                      <a:pt x="219" y="143"/>
                    </a:lnTo>
                    <a:lnTo>
                      <a:pt x="223" y="154"/>
                    </a:lnTo>
                    <a:lnTo>
                      <a:pt x="225" y="164"/>
                    </a:lnTo>
                    <a:lnTo>
                      <a:pt x="225" y="176"/>
                    </a:lnTo>
                    <a:lnTo>
                      <a:pt x="221" y="187"/>
                    </a:lnTo>
                    <a:lnTo>
                      <a:pt x="216" y="197"/>
                    </a:lnTo>
                    <a:lnTo>
                      <a:pt x="208" y="209"/>
                    </a:lnTo>
                    <a:lnTo>
                      <a:pt x="199" y="219"/>
                    </a:lnTo>
                    <a:lnTo>
                      <a:pt x="188" y="228"/>
                    </a:lnTo>
                    <a:lnTo>
                      <a:pt x="177" y="238"/>
                    </a:lnTo>
                    <a:lnTo>
                      <a:pt x="166" y="246"/>
                    </a:lnTo>
                    <a:lnTo>
                      <a:pt x="154" y="255"/>
                    </a:lnTo>
                    <a:lnTo>
                      <a:pt x="143" y="264"/>
                    </a:lnTo>
                    <a:lnTo>
                      <a:pt x="132" y="274"/>
                    </a:lnTo>
                    <a:lnTo>
                      <a:pt x="129" y="278"/>
                    </a:lnTo>
                    <a:lnTo>
                      <a:pt x="126" y="282"/>
                    </a:lnTo>
                    <a:lnTo>
                      <a:pt x="124" y="287"/>
                    </a:lnTo>
                    <a:lnTo>
                      <a:pt x="121" y="292"/>
                    </a:lnTo>
                    <a:lnTo>
                      <a:pt x="120" y="296"/>
                    </a:lnTo>
                    <a:lnTo>
                      <a:pt x="120" y="301"/>
                    </a:lnTo>
                    <a:lnTo>
                      <a:pt x="121" y="305"/>
                    </a:lnTo>
                    <a:lnTo>
                      <a:pt x="125" y="309"/>
                    </a:lnTo>
                    <a:lnTo>
                      <a:pt x="130" y="310"/>
                    </a:lnTo>
                    <a:lnTo>
                      <a:pt x="134" y="310"/>
                    </a:lnTo>
                    <a:lnTo>
                      <a:pt x="139" y="309"/>
                    </a:lnTo>
                    <a:lnTo>
                      <a:pt x="143" y="305"/>
                    </a:lnTo>
                    <a:lnTo>
                      <a:pt x="154" y="293"/>
                    </a:lnTo>
                    <a:lnTo>
                      <a:pt x="167" y="280"/>
                    </a:lnTo>
                    <a:lnTo>
                      <a:pt x="180" y="269"/>
                    </a:lnTo>
                    <a:lnTo>
                      <a:pt x="194" y="257"/>
                    </a:lnTo>
                    <a:lnTo>
                      <a:pt x="207" y="246"/>
                    </a:lnTo>
                    <a:lnTo>
                      <a:pt x="219" y="233"/>
                    </a:lnTo>
                    <a:lnTo>
                      <a:pt x="231" y="219"/>
                    </a:lnTo>
                    <a:lnTo>
                      <a:pt x="239" y="204"/>
                    </a:lnTo>
                    <a:lnTo>
                      <a:pt x="245" y="187"/>
                    </a:lnTo>
                    <a:lnTo>
                      <a:pt x="246" y="170"/>
                    </a:lnTo>
                    <a:lnTo>
                      <a:pt x="242" y="153"/>
                    </a:lnTo>
                    <a:lnTo>
                      <a:pt x="236" y="136"/>
                    </a:lnTo>
                    <a:lnTo>
                      <a:pt x="227" y="120"/>
                    </a:lnTo>
                    <a:lnTo>
                      <a:pt x="215" y="107"/>
                    </a:lnTo>
                    <a:lnTo>
                      <a:pt x="201" y="94"/>
                    </a:lnTo>
                    <a:lnTo>
                      <a:pt x="187" y="82"/>
                    </a:lnTo>
                    <a:lnTo>
                      <a:pt x="177" y="74"/>
                    </a:lnTo>
                    <a:lnTo>
                      <a:pt x="165" y="68"/>
                    </a:lnTo>
                    <a:lnTo>
                      <a:pt x="152" y="60"/>
                    </a:lnTo>
                    <a:lnTo>
                      <a:pt x="139" y="51"/>
                    </a:lnTo>
                    <a:lnTo>
                      <a:pt x="126" y="43"/>
                    </a:lnTo>
                    <a:lnTo>
                      <a:pt x="112" y="35"/>
                    </a:lnTo>
                    <a:lnTo>
                      <a:pt x="98" y="28"/>
                    </a:lnTo>
                    <a:lnTo>
                      <a:pt x="85" y="22"/>
                    </a:lnTo>
                    <a:lnTo>
                      <a:pt x="72" y="16"/>
                    </a:lnTo>
                    <a:lnTo>
                      <a:pt x="59" y="10"/>
                    </a:lnTo>
                    <a:lnTo>
                      <a:pt x="46" y="7"/>
                    </a:lnTo>
                    <a:lnTo>
                      <a:pt x="35" y="3"/>
                    </a:lnTo>
                    <a:lnTo>
                      <a:pt x="24" y="1"/>
                    </a:lnTo>
                    <a:lnTo>
                      <a:pt x="15" y="0"/>
                    </a:lnTo>
                    <a:lnTo>
                      <a:pt x="7" y="1"/>
                    </a:lnTo>
                    <a:lnTo>
                      <a:pt x="0" y="3"/>
                    </a:lnTo>
                    <a:lnTo>
                      <a:pt x="8" y="6"/>
                    </a:lnTo>
                    <a:lnTo>
                      <a:pt x="17" y="9"/>
                    </a:lnTo>
                    <a:lnTo>
                      <a:pt x="28" y="14"/>
                    </a:lnTo>
                    <a:lnTo>
                      <a:pt x="38" y="18"/>
                    </a:lnTo>
                    <a:lnTo>
                      <a:pt x="51" y="24"/>
                    </a:lnTo>
                    <a:lnTo>
                      <a:pt x="64" y="30"/>
                    </a:lnTo>
                    <a:lnTo>
                      <a:pt x="78" y="37"/>
                    </a:lnTo>
                    <a:lnTo>
                      <a:pt x="92" y="43"/>
                    </a:lnTo>
                    <a:lnTo>
                      <a:pt x="106" y="51"/>
                    </a:lnTo>
                    <a:lnTo>
                      <a:pt x="120" y="60"/>
                    </a:lnTo>
                    <a:lnTo>
                      <a:pt x="134" y="69"/>
                    </a:lnTo>
                    <a:lnTo>
                      <a:pt x="148" y="78"/>
                    </a:lnTo>
                    <a:lnTo>
                      <a:pt x="163" y="87"/>
                    </a:lnTo>
                    <a:lnTo>
                      <a:pt x="175" y="96"/>
                    </a:lnTo>
                    <a:lnTo>
                      <a:pt x="187" y="105"/>
                    </a:lnTo>
                    <a:lnTo>
                      <a:pt x="199" y="116"/>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93" name="Freeform 546"/>
              <p:cNvSpPr>
                <a:spLocks/>
              </p:cNvSpPr>
              <p:nvPr/>
            </p:nvSpPr>
            <p:spPr bwMode="auto">
              <a:xfrm>
                <a:off x="2653" y="2750"/>
                <a:ext cx="14" cy="31"/>
              </a:xfrm>
              <a:custGeom>
                <a:avLst/>
                <a:gdLst>
                  <a:gd name="T0" fmla="*/ 0 w 83"/>
                  <a:gd name="T1" fmla="*/ 0 h 187"/>
                  <a:gd name="T2" fmla="*/ 0 w 83"/>
                  <a:gd name="T3" fmla="*/ 0 h 187"/>
                  <a:gd name="T4" fmla="*/ 0 w 83"/>
                  <a:gd name="T5" fmla="*/ 0 h 187"/>
                  <a:gd name="T6" fmla="*/ 0 w 83"/>
                  <a:gd name="T7" fmla="*/ 0 h 187"/>
                  <a:gd name="T8" fmla="*/ 0 w 83"/>
                  <a:gd name="T9" fmla="*/ 0 h 187"/>
                  <a:gd name="T10" fmla="*/ 0 w 83"/>
                  <a:gd name="T11" fmla="*/ 0 h 187"/>
                  <a:gd name="T12" fmla="*/ 0 w 83"/>
                  <a:gd name="T13" fmla="*/ 0 h 187"/>
                  <a:gd name="T14" fmla="*/ 0 w 83"/>
                  <a:gd name="T15" fmla="*/ 0 h 187"/>
                  <a:gd name="T16" fmla="*/ 0 w 83"/>
                  <a:gd name="T17" fmla="*/ 0 h 187"/>
                  <a:gd name="T18" fmla="*/ 0 w 83"/>
                  <a:gd name="T19" fmla="*/ 0 h 187"/>
                  <a:gd name="T20" fmla="*/ 0 w 83"/>
                  <a:gd name="T21" fmla="*/ 0 h 187"/>
                  <a:gd name="T22" fmla="*/ 0 w 83"/>
                  <a:gd name="T23" fmla="*/ 0 h 187"/>
                  <a:gd name="T24" fmla="*/ 0 w 83"/>
                  <a:gd name="T25" fmla="*/ 0 h 187"/>
                  <a:gd name="T26" fmla="*/ 0 w 83"/>
                  <a:gd name="T27" fmla="*/ 0 h 187"/>
                  <a:gd name="T28" fmla="*/ 0 w 83"/>
                  <a:gd name="T29" fmla="*/ 0 h 187"/>
                  <a:gd name="T30" fmla="*/ 0 w 83"/>
                  <a:gd name="T31" fmla="*/ 0 h 187"/>
                  <a:gd name="T32" fmla="*/ 0 w 83"/>
                  <a:gd name="T33" fmla="*/ 0 h 187"/>
                  <a:gd name="T34" fmla="*/ 0 w 83"/>
                  <a:gd name="T35" fmla="*/ 0 h 187"/>
                  <a:gd name="T36" fmla="*/ 0 w 83"/>
                  <a:gd name="T37" fmla="*/ 0 h 187"/>
                  <a:gd name="T38" fmla="*/ 0 w 83"/>
                  <a:gd name="T39" fmla="*/ 0 h 187"/>
                  <a:gd name="T40" fmla="*/ 0 w 83"/>
                  <a:gd name="T41" fmla="*/ 0 h 187"/>
                  <a:gd name="T42" fmla="*/ 0 w 83"/>
                  <a:gd name="T43" fmla="*/ 0 h 187"/>
                  <a:gd name="T44" fmla="*/ 0 w 83"/>
                  <a:gd name="T45" fmla="*/ 0 h 187"/>
                  <a:gd name="T46" fmla="*/ 0 w 83"/>
                  <a:gd name="T47" fmla="*/ 0 h 187"/>
                  <a:gd name="T48" fmla="*/ 0 w 83"/>
                  <a:gd name="T49" fmla="*/ 0 h 18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3"/>
                  <a:gd name="T76" fmla="*/ 0 h 187"/>
                  <a:gd name="T77" fmla="*/ 83 w 83"/>
                  <a:gd name="T78" fmla="*/ 187 h 18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3" h="187">
                    <a:moveTo>
                      <a:pt x="31" y="14"/>
                    </a:moveTo>
                    <a:lnTo>
                      <a:pt x="29" y="8"/>
                    </a:lnTo>
                    <a:lnTo>
                      <a:pt x="25" y="3"/>
                    </a:lnTo>
                    <a:lnTo>
                      <a:pt x="19" y="1"/>
                    </a:lnTo>
                    <a:lnTo>
                      <a:pt x="14" y="0"/>
                    </a:lnTo>
                    <a:lnTo>
                      <a:pt x="8" y="2"/>
                    </a:lnTo>
                    <a:lnTo>
                      <a:pt x="3" y="5"/>
                    </a:lnTo>
                    <a:lnTo>
                      <a:pt x="0" y="11"/>
                    </a:lnTo>
                    <a:lnTo>
                      <a:pt x="0" y="17"/>
                    </a:lnTo>
                    <a:lnTo>
                      <a:pt x="5" y="42"/>
                    </a:lnTo>
                    <a:lnTo>
                      <a:pt x="15" y="71"/>
                    </a:lnTo>
                    <a:lnTo>
                      <a:pt x="27" y="100"/>
                    </a:lnTo>
                    <a:lnTo>
                      <a:pt x="41" y="127"/>
                    </a:lnTo>
                    <a:lnTo>
                      <a:pt x="55" y="151"/>
                    </a:lnTo>
                    <a:lnTo>
                      <a:pt x="68" y="171"/>
                    </a:lnTo>
                    <a:lnTo>
                      <a:pt x="77" y="184"/>
                    </a:lnTo>
                    <a:lnTo>
                      <a:pt x="83" y="187"/>
                    </a:lnTo>
                    <a:lnTo>
                      <a:pt x="80" y="174"/>
                    </a:lnTo>
                    <a:lnTo>
                      <a:pt x="75" y="158"/>
                    </a:lnTo>
                    <a:lnTo>
                      <a:pt x="68" y="138"/>
                    </a:lnTo>
                    <a:lnTo>
                      <a:pt x="59" y="113"/>
                    </a:lnTo>
                    <a:lnTo>
                      <a:pt x="51" y="88"/>
                    </a:lnTo>
                    <a:lnTo>
                      <a:pt x="43" y="63"/>
                    </a:lnTo>
                    <a:lnTo>
                      <a:pt x="36" y="38"/>
                    </a:lnTo>
                    <a:lnTo>
                      <a:pt x="31"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94" name="Freeform 547"/>
              <p:cNvSpPr>
                <a:spLocks/>
              </p:cNvSpPr>
              <p:nvPr/>
            </p:nvSpPr>
            <p:spPr bwMode="auto">
              <a:xfrm>
                <a:off x="2647" y="2733"/>
                <a:ext cx="7" cy="16"/>
              </a:xfrm>
              <a:custGeom>
                <a:avLst/>
                <a:gdLst>
                  <a:gd name="T0" fmla="*/ 0 w 44"/>
                  <a:gd name="T1" fmla="*/ 0 h 94"/>
                  <a:gd name="T2" fmla="*/ 0 w 44"/>
                  <a:gd name="T3" fmla="*/ 0 h 94"/>
                  <a:gd name="T4" fmla="*/ 0 w 44"/>
                  <a:gd name="T5" fmla="*/ 0 h 94"/>
                  <a:gd name="T6" fmla="*/ 0 w 44"/>
                  <a:gd name="T7" fmla="*/ 0 h 94"/>
                  <a:gd name="T8" fmla="*/ 0 w 44"/>
                  <a:gd name="T9" fmla="*/ 0 h 94"/>
                  <a:gd name="T10" fmla="*/ 0 w 44"/>
                  <a:gd name="T11" fmla="*/ 0 h 94"/>
                  <a:gd name="T12" fmla="*/ 0 w 44"/>
                  <a:gd name="T13" fmla="*/ 0 h 94"/>
                  <a:gd name="T14" fmla="*/ 0 w 44"/>
                  <a:gd name="T15" fmla="*/ 0 h 94"/>
                  <a:gd name="T16" fmla="*/ 0 w 44"/>
                  <a:gd name="T17" fmla="*/ 0 h 94"/>
                  <a:gd name="T18" fmla="*/ 0 w 44"/>
                  <a:gd name="T19" fmla="*/ 0 h 94"/>
                  <a:gd name="T20" fmla="*/ 0 w 44"/>
                  <a:gd name="T21" fmla="*/ 0 h 94"/>
                  <a:gd name="T22" fmla="*/ 0 w 44"/>
                  <a:gd name="T23" fmla="*/ 0 h 94"/>
                  <a:gd name="T24" fmla="*/ 0 w 44"/>
                  <a:gd name="T25" fmla="*/ 0 h 94"/>
                  <a:gd name="T26" fmla="*/ 0 w 44"/>
                  <a:gd name="T27" fmla="*/ 0 h 94"/>
                  <a:gd name="T28" fmla="*/ 0 w 44"/>
                  <a:gd name="T29" fmla="*/ 0 h 94"/>
                  <a:gd name="T30" fmla="*/ 0 w 44"/>
                  <a:gd name="T31" fmla="*/ 0 h 94"/>
                  <a:gd name="T32" fmla="*/ 0 w 44"/>
                  <a:gd name="T33" fmla="*/ 0 h 94"/>
                  <a:gd name="T34" fmla="*/ 0 w 44"/>
                  <a:gd name="T35" fmla="*/ 0 h 94"/>
                  <a:gd name="T36" fmla="*/ 0 w 44"/>
                  <a:gd name="T37" fmla="*/ 0 h 94"/>
                  <a:gd name="T38" fmla="*/ 0 w 44"/>
                  <a:gd name="T39" fmla="*/ 0 h 94"/>
                  <a:gd name="T40" fmla="*/ 0 w 44"/>
                  <a:gd name="T41" fmla="*/ 0 h 9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4"/>
                  <a:gd name="T64" fmla="*/ 0 h 94"/>
                  <a:gd name="T65" fmla="*/ 44 w 44"/>
                  <a:gd name="T66" fmla="*/ 94 h 9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4" h="94">
                    <a:moveTo>
                      <a:pt x="22" y="10"/>
                    </a:moveTo>
                    <a:lnTo>
                      <a:pt x="21" y="6"/>
                    </a:lnTo>
                    <a:lnTo>
                      <a:pt x="18" y="2"/>
                    </a:lnTo>
                    <a:lnTo>
                      <a:pt x="14" y="0"/>
                    </a:lnTo>
                    <a:lnTo>
                      <a:pt x="10" y="0"/>
                    </a:lnTo>
                    <a:lnTo>
                      <a:pt x="6" y="1"/>
                    </a:lnTo>
                    <a:lnTo>
                      <a:pt x="3" y="3"/>
                    </a:lnTo>
                    <a:lnTo>
                      <a:pt x="0" y="7"/>
                    </a:lnTo>
                    <a:lnTo>
                      <a:pt x="0" y="11"/>
                    </a:lnTo>
                    <a:lnTo>
                      <a:pt x="0" y="24"/>
                    </a:lnTo>
                    <a:lnTo>
                      <a:pt x="4" y="38"/>
                    </a:lnTo>
                    <a:lnTo>
                      <a:pt x="8" y="52"/>
                    </a:lnTo>
                    <a:lnTo>
                      <a:pt x="14" y="65"/>
                    </a:lnTo>
                    <a:lnTo>
                      <a:pt x="21" y="78"/>
                    </a:lnTo>
                    <a:lnTo>
                      <a:pt x="28" y="87"/>
                    </a:lnTo>
                    <a:lnTo>
                      <a:pt x="37" y="93"/>
                    </a:lnTo>
                    <a:lnTo>
                      <a:pt x="42" y="94"/>
                    </a:lnTo>
                    <a:lnTo>
                      <a:pt x="44" y="76"/>
                    </a:lnTo>
                    <a:lnTo>
                      <a:pt x="38" y="54"/>
                    </a:lnTo>
                    <a:lnTo>
                      <a:pt x="31" y="32"/>
                    </a:lnTo>
                    <a:lnTo>
                      <a:pt x="22"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95" name="Freeform 548"/>
              <p:cNvSpPr>
                <a:spLocks/>
              </p:cNvSpPr>
              <p:nvPr/>
            </p:nvSpPr>
            <p:spPr bwMode="auto">
              <a:xfrm>
                <a:off x="2641" y="2722"/>
                <a:ext cx="6" cy="9"/>
              </a:xfrm>
              <a:custGeom>
                <a:avLst/>
                <a:gdLst>
                  <a:gd name="T0" fmla="*/ 0 w 38"/>
                  <a:gd name="T1" fmla="*/ 0 h 54"/>
                  <a:gd name="T2" fmla="*/ 0 w 38"/>
                  <a:gd name="T3" fmla="*/ 0 h 54"/>
                  <a:gd name="T4" fmla="*/ 0 w 38"/>
                  <a:gd name="T5" fmla="*/ 0 h 54"/>
                  <a:gd name="T6" fmla="*/ 0 w 38"/>
                  <a:gd name="T7" fmla="*/ 0 h 54"/>
                  <a:gd name="T8" fmla="*/ 0 w 38"/>
                  <a:gd name="T9" fmla="*/ 0 h 54"/>
                  <a:gd name="T10" fmla="*/ 0 w 38"/>
                  <a:gd name="T11" fmla="*/ 0 h 54"/>
                  <a:gd name="T12" fmla="*/ 0 w 38"/>
                  <a:gd name="T13" fmla="*/ 0 h 54"/>
                  <a:gd name="T14" fmla="*/ 0 w 38"/>
                  <a:gd name="T15" fmla="*/ 0 h 54"/>
                  <a:gd name="T16" fmla="*/ 0 w 38"/>
                  <a:gd name="T17" fmla="*/ 0 h 54"/>
                  <a:gd name="T18" fmla="*/ 0 w 38"/>
                  <a:gd name="T19" fmla="*/ 0 h 54"/>
                  <a:gd name="T20" fmla="*/ 0 w 38"/>
                  <a:gd name="T21" fmla="*/ 0 h 54"/>
                  <a:gd name="T22" fmla="*/ 0 w 38"/>
                  <a:gd name="T23" fmla="*/ 0 h 54"/>
                  <a:gd name="T24" fmla="*/ 0 w 38"/>
                  <a:gd name="T25" fmla="*/ 0 h 54"/>
                  <a:gd name="T26" fmla="*/ 0 w 38"/>
                  <a:gd name="T27" fmla="*/ 0 h 54"/>
                  <a:gd name="T28" fmla="*/ 0 w 38"/>
                  <a:gd name="T29" fmla="*/ 0 h 54"/>
                  <a:gd name="T30" fmla="*/ 0 w 38"/>
                  <a:gd name="T31" fmla="*/ 0 h 54"/>
                  <a:gd name="T32" fmla="*/ 0 w 38"/>
                  <a:gd name="T33" fmla="*/ 0 h 54"/>
                  <a:gd name="T34" fmla="*/ 0 w 38"/>
                  <a:gd name="T35" fmla="*/ 0 h 54"/>
                  <a:gd name="T36" fmla="*/ 0 w 38"/>
                  <a:gd name="T37" fmla="*/ 0 h 54"/>
                  <a:gd name="T38" fmla="*/ 0 w 38"/>
                  <a:gd name="T39" fmla="*/ 0 h 54"/>
                  <a:gd name="T40" fmla="*/ 0 w 38"/>
                  <a:gd name="T41" fmla="*/ 0 h 54"/>
                  <a:gd name="T42" fmla="*/ 0 w 38"/>
                  <a:gd name="T43" fmla="*/ 0 h 54"/>
                  <a:gd name="T44" fmla="*/ 0 w 38"/>
                  <a:gd name="T45" fmla="*/ 0 h 54"/>
                  <a:gd name="T46" fmla="*/ 0 w 38"/>
                  <a:gd name="T47" fmla="*/ 0 h 54"/>
                  <a:gd name="T48" fmla="*/ 0 w 38"/>
                  <a:gd name="T49" fmla="*/ 0 h 5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8"/>
                  <a:gd name="T76" fmla="*/ 0 h 54"/>
                  <a:gd name="T77" fmla="*/ 38 w 38"/>
                  <a:gd name="T78" fmla="*/ 54 h 5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8" h="54">
                    <a:moveTo>
                      <a:pt x="20" y="7"/>
                    </a:moveTo>
                    <a:lnTo>
                      <a:pt x="20" y="8"/>
                    </a:lnTo>
                    <a:lnTo>
                      <a:pt x="19" y="4"/>
                    </a:lnTo>
                    <a:lnTo>
                      <a:pt x="15" y="1"/>
                    </a:lnTo>
                    <a:lnTo>
                      <a:pt x="12" y="0"/>
                    </a:lnTo>
                    <a:lnTo>
                      <a:pt x="7" y="0"/>
                    </a:lnTo>
                    <a:lnTo>
                      <a:pt x="4" y="1"/>
                    </a:lnTo>
                    <a:lnTo>
                      <a:pt x="1" y="4"/>
                    </a:lnTo>
                    <a:lnTo>
                      <a:pt x="0" y="8"/>
                    </a:lnTo>
                    <a:lnTo>
                      <a:pt x="0" y="11"/>
                    </a:lnTo>
                    <a:lnTo>
                      <a:pt x="1" y="17"/>
                    </a:lnTo>
                    <a:lnTo>
                      <a:pt x="4" y="24"/>
                    </a:lnTo>
                    <a:lnTo>
                      <a:pt x="8" y="32"/>
                    </a:lnTo>
                    <a:lnTo>
                      <a:pt x="14" y="39"/>
                    </a:lnTo>
                    <a:lnTo>
                      <a:pt x="20" y="46"/>
                    </a:lnTo>
                    <a:lnTo>
                      <a:pt x="27" y="50"/>
                    </a:lnTo>
                    <a:lnTo>
                      <a:pt x="33" y="54"/>
                    </a:lnTo>
                    <a:lnTo>
                      <a:pt x="38" y="54"/>
                    </a:lnTo>
                    <a:lnTo>
                      <a:pt x="36" y="42"/>
                    </a:lnTo>
                    <a:lnTo>
                      <a:pt x="32" y="29"/>
                    </a:lnTo>
                    <a:lnTo>
                      <a:pt x="25" y="16"/>
                    </a:lnTo>
                    <a:lnTo>
                      <a:pt x="2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96" name="Freeform 549"/>
              <p:cNvSpPr>
                <a:spLocks/>
              </p:cNvSpPr>
              <p:nvPr/>
            </p:nvSpPr>
            <p:spPr bwMode="auto">
              <a:xfrm>
                <a:off x="2636" y="2714"/>
                <a:ext cx="8" cy="6"/>
              </a:xfrm>
              <a:custGeom>
                <a:avLst/>
                <a:gdLst>
                  <a:gd name="T0" fmla="*/ 0 w 52"/>
                  <a:gd name="T1" fmla="*/ 0 h 36"/>
                  <a:gd name="T2" fmla="*/ 0 w 52"/>
                  <a:gd name="T3" fmla="*/ 0 h 36"/>
                  <a:gd name="T4" fmla="*/ 0 w 52"/>
                  <a:gd name="T5" fmla="*/ 0 h 36"/>
                  <a:gd name="T6" fmla="*/ 0 w 52"/>
                  <a:gd name="T7" fmla="*/ 0 h 36"/>
                  <a:gd name="T8" fmla="*/ 0 w 52"/>
                  <a:gd name="T9" fmla="*/ 0 h 36"/>
                  <a:gd name="T10" fmla="*/ 0 w 52"/>
                  <a:gd name="T11" fmla="*/ 0 h 36"/>
                  <a:gd name="T12" fmla="*/ 0 w 52"/>
                  <a:gd name="T13" fmla="*/ 0 h 36"/>
                  <a:gd name="T14" fmla="*/ 0 w 52"/>
                  <a:gd name="T15" fmla="*/ 0 h 36"/>
                  <a:gd name="T16" fmla="*/ 0 w 52"/>
                  <a:gd name="T17" fmla="*/ 0 h 36"/>
                  <a:gd name="T18" fmla="*/ 0 w 52"/>
                  <a:gd name="T19" fmla="*/ 0 h 36"/>
                  <a:gd name="T20" fmla="*/ 0 w 52"/>
                  <a:gd name="T21" fmla="*/ 0 h 36"/>
                  <a:gd name="T22" fmla="*/ 0 w 52"/>
                  <a:gd name="T23" fmla="*/ 0 h 36"/>
                  <a:gd name="T24" fmla="*/ 0 w 52"/>
                  <a:gd name="T25" fmla="*/ 0 h 36"/>
                  <a:gd name="T26" fmla="*/ 0 w 52"/>
                  <a:gd name="T27" fmla="*/ 0 h 36"/>
                  <a:gd name="T28" fmla="*/ 0 w 52"/>
                  <a:gd name="T29" fmla="*/ 0 h 36"/>
                  <a:gd name="T30" fmla="*/ 0 w 52"/>
                  <a:gd name="T31" fmla="*/ 0 h 36"/>
                  <a:gd name="T32" fmla="*/ 0 w 52"/>
                  <a:gd name="T33" fmla="*/ 0 h 36"/>
                  <a:gd name="T34" fmla="*/ 0 w 52"/>
                  <a:gd name="T35" fmla="*/ 0 h 36"/>
                  <a:gd name="T36" fmla="*/ 0 w 52"/>
                  <a:gd name="T37" fmla="*/ 0 h 36"/>
                  <a:gd name="T38" fmla="*/ 0 w 52"/>
                  <a:gd name="T39" fmla="*/ 0 h 36"/>
                  <a:gd name="T40" fmla="*/ 0 w 52"/>
                  <a:gd name="T41" fmla="*/ 0 h 36"/>
                  <a:gd name="T42" fmla="*/ 0 w 52"/>
                  <a:gd name="T43" fmla="*/ 0 h 36"/>
                  <a:gd name="T44" fmla="*/ 0 w 52"/>
                  <a:gd name="T45" fmla="*/ 0 h 36"/>
                  <a:gd name="T46" fmla="*/ 0 w 52"/>
                  <a:gd name="T47" fmla="*/ 0 h 36"/>
                  <a:gd name="T48" fmla="*/ 0 w 52"/>
                  <a:gd name="T49" fmla="*/ 0 h 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2"/>
                  <a:gd name="T76" fmla="*/ 0 h 36"/>
                  <a:gd name="T77" fmla="*/ 52 w 52"/>
                  <a:gd name="T78" fmla="*/ 36 h 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2" h="36">
                    <a:moveTo>
                      <a:pt x="41" y="27"/>
                    </a:moveTo>
                    <a:lnTo>
                      <a:pt x="46" y="24"/>
                    </a:lnTo>
                    <a:lnTo>
                      <a:pt x="51" y="21"/>
                    </a:lnTo>
                    <a:lnTo>
                      <a:pt x="52" y="16"/>
                    </a:lnTo>
                    <a:lnTo>
                      <a:pt x="52" y="12"/>
                    </a:lnTo>
                    <a:lnTo>
                      <a:pt x="50" y="6"/>
                    </a:lnTo>
                    <a:lnTo>
                      <a:pt x="46" y="2"/>
                    </a:lnTo>
                    <a:lnTo>
                      <a:pt x="41" y="0"/>
                    </a:lnTo>
                    <a:lnTo>
                      <a:pt x="36" y="0"/>
                    </a:lnTo>
                    <a:lnTo>
                      <a:pt x="33" y="0"/>
                    </a:lnTo>
                    <a:lnTo>
                      <a:pt x="29" y="1"/>
                    </a:lnTo>
                    <a:lnTo>
                      <a:pt x="21" y="4"/>
                    </a:lnTo>
                    <a:lnTo>
                      <a:pt x="13" y="8"/>
                    </a:lnTo>
                    <a:lnTo>
                      <a:pt x="6" y="15"/>
                    </a:lnTo>
                    <a:lnTo>
                      <a:pt x="3" y="22"/>
                    </a:lnTo>
                    <a:lnTo>
                      <a:pt x="0" y="29"/>
                    </a:lnTo>
                    <a:lnTo>
                      <a:pt x="0" y="31"/>
                    </a:lnTo>
                    <a:lnTo>
                      <a:pt x="4" y="33"/>
                    </a:lnTo>
                    <a:lnTo>
                      <a:pt x="9" y="36"/>
                    </a:lnTo>
                    <a:lnTo>
                      <a:pt x="13" y="36"/>
                    </a:lnTo>
                    <a:lnTo>
                      <a:pt x="18" y="36"/>
                    </a:lnTo>
                    <a:lnTo>
                      <a:pt x="24" y="33"/>
                    </a:lnTo>
                    <a:lnTo>
                      <a:pt x="30" y="32"/>
                    </a:lnTo>
                    <a:lnTo>
                      <a:pt x="36" y="30"/>
                    </a:lnTo>
                    <a:lnTo>
                      <a:pt x="41"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97" name="Freeform 550"/>
              <p:cNvSpPr>
                <a:spLocks/>
              </p:cNvSpPr>
              <p:nvPr/>
            </p:nvSpPr>
            <p:spPr bwMode="auto">
              <a:xfrm>
                <a:off x="2596" y="2704"/>
                <a:ext cx="33" cy="39"/>
              </a:xfrm>
              <a:custGeom>
                <a:avLst/>
                <a:gdLst>
                  <a:gd name="T0" fmla="*/ 0 w 198"/>
                  <a:gd name="T1" fmla="*/ 0 h 236"/>
                  <a:gd name="T2" fmla="*/ 0 w 198"/>
                  <a:gd name="T3" fmla="*/ 0 h 236"/>
                  <a:gd name="T4" fmla="*/ 0 w 198"/>
                  <a:gd name="T5" fmla="*/ 0 h 236"/>
                  <a:gd name="T6" fmla="*/ 0 w 198"/>
                  <a:gd name="T7" fmla="*/ 0 h 236"/>
                  <a:gd name="T8" fmla="*/ 0 w 198"/>
                  <a:gd name="T9" fmla="*/ 0 h 236"/>
                  <a:gd name="T10" fmla="*/ 0 w 198"/>
                  <a:gd name="T11" fmla="*/ 0 h 236"/>
                  <a:gd name="T12" fmla="*/ 0 w 198"/>
                  <a:gd name="T13" fmla="*/ 0 h 236"/>
                  <a:gd name="T14" fmla="*/ 0 w 198"/>
                  <a:gd name="T15" fmla="*/ 0 h 236"/>
                  <a:gd name="T16" fmla="*/ 0 w 198"/>
                  <a:gd name="T17" fmla="*/ 0 h 236"/>
                  <a:gd name="T18" fmla="*/ 0 w 198"/>
                  <a:gd name="T19" fmla="*/ 0 h 236"/>
                  <a:gd name="T20" fmla="*/ 0 w 198"/>
                  <a:gd name="T21" fmla="*/ 0 h 236"/>
                  <a:gd name="T22" fmla="*/ 0 w 198"/>
                  <a:gd name="T23" fmla="*/ 0 h 236"/>
                  <a:gd name="T24" fmla="*/ 0 w 198"/>
                  <a:gd name="T25" fmla="*/ 0 h 236"/>
                  <a:gd name="T26" fmla="*/ 0 w 198"/>
                  <a:gd name="T27" fmla="*/ 0 h 236"/>
                  <a:gd name="T28" fmla="*/ 0 w 198"/>
                  <a:gd name="T29" fmla="*/ 0 h 236"/>
                  <a:gd name="T30" fmla="*/ 0 w 198"/>
                  <a:gd name="T31" fmla="*/ 0 h 236"/>
                  <a:gd name="T32" fmla="*/ 0 w 198"/>
                  <a:gd name="T33" fmla="*/ 0 h 236"/>
                  <a:gd name="T34" fmla="*/ 0 w 198"/>
                  <a:gd name="T35" fmla="*/ 0 h 236"/>
                  <a:gd name="T36" fmla="*/ 0 w 198"/>
                  <a:gd name="T37" fmla="*/ 0 h 236"/>
                  <a:gd name="T38" fmla="*/ 0 w 198"/>
                  <a:gd name="T39" fmla="*/ 0 h 236"/>
                  <a:gd name="T40" fmla="*/ 0 w 198"/>
                  <a:gd name="T41" fmla="*/ 0 h 236"/>
                  <a:gd name="T42" fmla="*/ 0 w 198"/>
                  <a:gd name="T43" fmla="*/ 0 h 236"/>
                  <a:gd name="T44" fmla="*/ 0 w 198"/>
                  <a:gd name="T45" fmla="*/ 0 h 236"/>
                  <a:gd name="T46" fmla="*/ 0 w 198"/>
                  <a:gd name="T47" fmla="*/ 0 h 236"/>
                  <a:gd name="T48" fmla="*/ 0 w 198"/>
                  <a:gd name="T49" fmla="*/ 0 h 236"/>
                  <a:gd name="T50" fmla="*/ 0 w 198"/>
                  <a:gd name="T51" fmla="*/ 0 h 236"/>
                  <a:gd name="T52" fmla="*/ 0 w 198"/>
                  <a:gd name="T53" fmla="*/ 0 h 236"/>
                  <a:gd name="T54" fmla="*/ 0 w 198"/>
                  <a:gd name="T55" fmla="*/ 0 h 236"/>
                  <a:gd name="T56" fmla="*/ 0 w 198"/>
                  <a:gd name="T57" fmla="*/ 0 h 236"/>
                  <a:gd name="T58" fmla="*/ 0 w 198"/>
                  <a:gd name="T59" fmla="*/ 0 h 236"/>
                  <a:gd name="T60" fmla="*/ 0 w 198"/>
                  <a:gd name="T61" fmla="*/ 0 h 236"/>
                  <a:gd name="T62" fmla="*/ 0 w 198"/>
                  <a:gd name="T63" fmla="*/ 0 h 236"/>
                  <a:gd name="T64" fmla="*/ 0 w 198"/>
                  <a:gd name="T65" fmla="*/ 0 h 236"/>
                  <a:gd name="T66" fmla="*/ 0 w 198"/>
                  <a:gd name="T67" fmla="*/ 0 h 236"/>
                  <a:gd name="T68" fmla="*/ 0 w 198"/>
                  <a:gd name="T69" fmla="*/ 0 h 236"/>
                  <a:gd name="T70" fmla="*/ 0 w 198"/>
                  <a:gd name="T71" fmla="*/ 0 h 236"/>
                  <a:gd name="T72" fmla="*/ 0 w 198"/>
                  <a:gd name="T73" fmla="*/ 0 h 236"/>
                  <a:gd name="T74" fmla="*/ 0 w 198"/>
                  <a:gd name="T75" fmla="*/ 0 h 236"/>
                  <a:gd name="T76" fmla="*/ 0 w 198"/>
                  <a:gd name="T77" fmla="*/ 0 h 236"/>
                  <a:gd name="T78" fmla="*/ 0 w 198"/>
                  <a:gd name="T79" fmla="*/ 0 h 236"/>
                  <a:gd name="T80" fmla="*/ 0 w 198"/>
                  <a:gd name="T81" fmla="*/ 0 h 236"/>
                  <a:gd name="T82" fmla="*/ 0 w 198"/>
                  <a:gd name="T83" fmla="*/ 0 h 236"/>
                  <a:gd name="T84" fmla="*/ 0 w 198"/>
                  <a:gd name="T85" fmla="*/ 0 h 236"/>
                  <a:gd name="T86" fmla="*/ 0 w 198"/>
                  <a:gd name="T87" fmla="*/ 0 h 236"/>
                  <a:gd name="T88" fmla="*/ 0 w 198"/>
                  <a:gd name="T89" fmla="*/ 0 h 236"/>
                  <a:gd name="T90" fmla="*/ 0 w 198"/>
                  <a:gd name="T91" fmla="*/ 0 h 236"/>
                  <a:gd name="T92" fmla="*/ 0 w 198"/>
                  <a:gd name="T93" fmla="*/ 0 h 236"/>
                  <a:gd name="T94" fmla="*/ 0 w 198"/>
                  <a:gd name="T95" fmla="*/ 0 h 236"/>
                  <a:gd name="T96" fmla="*/ 0 w 198"/>
                  <a:gd name="T97" fmla="*/ 0 h 236"/>
                  <a:gd name="T98" fmla="*/ 0 w 198"/>
                  <a:gd name="T99" fmla="*/ 0 h 236"/>
                  <a:gd name="T100" fmla="*/ 0 w 198"/>
                  <a:gd name="T101" fmla="*/ 0 h 236"/>
                  <a:gd name="T102" fmla="*/ 0 w 198"/>
                  <a:gd name="T103" fmla="*/ 0 h 236"/>
                  <a:gd name="T104" fmla="*/ 0 w 198"/>
                  <a:gd name="T105" fmla="*/ 0 h 236"/>
                  <a:gd name="T106" fmla="*/ 0 w 198"/>
                  <a:gd name="T107" fmla="*/ 0 h 236"/>
                  <a:gd name="T108" fmla="*/ 0 w 198"/>
                  <a:gd name="T109" fmla="*/ 0 h 236"/>
                  <a:gd name="T110" fmla="*/ 0 w 198"/>
                  <a:gd name="T111" fmla="*/ 0 h 236"/>
                  <a:gd name="T112" fmla="*/ 0 w 198"/>
                  <a:gd name="T113" fmla="*/ 0 h 236"/>
                  <a:gd name="T114" fmla="*/ 0 w 198"/>
                  <a:gd name="T115" fmla="*/ 0 h 236"/>
                  <a:gd name="T116" fmla="*/ 0 w 198"/>
                  <a:gd name="T117" fmla="*/ 0 h 236"/>
                  <a:gd name="T118" fmla="*/ 0 w 198"/>
                  <a:gd name="T119" fmla="*/ 0 h 236"/>
                  <a:gd name="T120" fmla="*/ 0 w 198"/>
                  <a:gd name="T121" fmla="*/ 0 h 2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98"/>
                  <a:gd name="T184" fmla="*/ 0 h 236"/>
                  <a:gd name="T185" fmla="*/ 198 w 198"/>
                  <a:gd name="T186" fmla="*/ 236 h 2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98" h="236">
                    <a:moveTo>
                      <a:pt x="73" y="36"/>
                    </a:moveTo>
                    <a:lnTo>
                      <a:pt x="58" y="46"/>
                    </a:lnTo>
                    <a:lnTo>
                      <a:pt x="46" y="58"/>
                    </a:lnTo>
                    <a:lnTo>
                      <a:pt x="33" y="72"/>
                    </a:lnTo>
                    <a:lnTo>
                      <a:pt x="22" y="85"/>
                    </a:lnTo>
                    <a:lnTo>
                      <a:pt x="14" y="100"/>
                    </a:lnTo>
                    <a:lnTo>
                      <a:pt x="7" y="115"/>
                    </a:lnTo>
                    <a:lnTo>
                      <a:pt x="2" y="130"/>
                    </a:lnTo>
                    <a:lnTo>
                      <a:pt x="0" y="146"/>
                    </a:lnTo>
                    <a:lnTo>
                      <a:pt x="2" y="170"/>
                    </a:lnTo>
                    <a:lnTo>
                      <a:pt x="12" y="190"/>
                    </a:lnTo>
                    <a:lnTo>
                      <a:pt x="26" y="207"/>
                    </a:lnTo>
                    <a:lnTo>
                      <a:pt x="43" y="220"/>
                    </a:lnTo>
                    <a:lnTo>
                      <a:pt x="64" y="229"/>
                    </a:lnTo>
                    <a:lnTo>
                      <a:pt x="88" y="235"/>
                    </a:lnTo>
                    <a:lnTo>
                      <a:pt x="110" y="236"/>
                    </a:lnTo>
                    <a:lnTo>
                      <a:pt x="132" y="232"/>
                    </a:lnTo>
                    <a:lnTo>
                      <a:pt x="137" y="232"/>
                    </a:lnTo>
                    <a:lnTo>
                      <a:pt x="142" y="230"/>
                    </a:lnTo>
                    <a:lnTo>
                      <a:pt x="145" y="226"/>
                    </a:lnTo>
                    <a:lnTo>
                      <a:pt x="146" y="221"/>
                    </a:lnTo>
                    <a:lnTo>
                      <a:pt x="145" y="219"/>
                    </a:lnTo>
                    <a:lnTo>
                      <a:pt x="142" y="219"/>
                    </a:lnTo>
                    <a:lnTo>
                      <a:pt x="137" y="217"/>
                    </a:lnTo>
                    <a:lnTo>
                      <a:pt x="131" y="217"/>
                    </a:lnTo>
                    <a:lnTo>
                      <a:pt x="124" y="217"/>
                    </a:lnTo>
                    <a:lnTo>
                      <a:pt x="118" y="217"/>
                    </a:lnTo>
                    <a:lnTo>
                      <a:pt x="112" y="217"/>
                    </a:lnTo>
                    <a:lnTo>
                      <a:pt x="109" y="217"/>
                    </a:lnTo>
                    <a:lnTo>
                      <a:pt x="97" y="216"/>
                    </a:lnTo>
                    <a:lnTo>
                      <a:pt x="87" y="215"/>
                    </a:lnTo>
                    <a:lnTo>
                      <a:pt x="75" y="214"/>
                    </a:lnTo>
                    <a:lnTo>
                      <a:pt x="63" y="211"/>
                    </a:lnTo>
                    <a:lnTo>
                      <a:pt x="51" y="207"/>
                    </a:lnTo>
                    <a:lnTo>
                      <a:pt x="40" y="199"/>
                    </a:lnTo>
                    <a:lnTo>
                      <a:pt x="29" y="189"/>
                    </a:lnTo>
                    <a:lnTo>
                      <a:pt x="17" y="174"/>
                    </a:lnTo>
                    <a:lnTo>
                      <a:pt x="15" y="157"/>
                    </a:lnTo>
                    <a:lnTo>
                      <a:pt x="16" y="141"/>
                    </a:lnTo>
                    <a:lnTo>
                      <a:pt x="21" y="124"/>
                    </a:lnTo>
                    <a:lnTo>
                      <a:pt x="28" y="109"/>
                    </a:lnTo>
                    <a:lnTo>
                      <a:pt x="39" y="96"/>
                    </a:lnTo>
                    <a:lnTo>
                      <a:pt x="50" y="82"/>
                    </a:lnTo>
                    <a:lnTo>
                      <a:pt x="63" y="70"/>
                    </a:lnTo>
                    <a:lnTo>
                      <a:pt x="78" y="59"/>
                    </a:lnTo>
                    <a:lnTo>
                      <a:pt x="94" y="49"/>
                    </a:lnTo>
                    <a:lnTo>
                      <a:pt x="110" y="39"/>
                    </a:lnTo>
                    <a:lnTo>
                      <a:pt x="126" y="31"/>
                    </a:lnTo>
                    <a:lnTo>
                      <a:pt x="142" y="24"/>
                    </a:lnTo>
                    <a:lnTo>
                      <a:pt x="158" y="19"/>
                    </a:lnTo>
                    <a:lnTo>
                      <a:pt x="172" y="13"/>
                    </a:lnTo>
                    <a:lnTo>
                      <a:pt x="186" y="10"/>
                    </a:lnTo>
                    <a:lnTo>
                      <a:pt x="198" y="7"/>
                    </a:lnTo>
                    <a:lnTo>
                      <a:pt x="190" y="3"/>
                    </a:lnTo>
                    <a:lnTo>
                      <a:pt x="177" y="0"/>
                    </a:lnTo>
                    <a:lnTo>
                      <a:pt x="162" y="3"/>
                    </a:lnTo>
                    <a:lnTo>
                      <a:pt x="144" y="6"/>
                    </a:lnTo>
                    <a:lnTo>
                      <a:pt x="124" y="12"/>
                    </a:lnTo>
                    <a:lnTo>
                      <a:pt x="105" y="19"/>
                    </a:lnTo>
                    <a:lnTo>
                      <a:pt x="88" y="28"/>
                    </a:lnTo>
                    <a:lnTo>
                      <a:pt x="73" y="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98" name="Freeform 551"/>
              <p:cNvSpPr>
                <a:spLocks/>
              </p:cNvSpPr>
              <p:nvPr/>
            </p:nvSpPr>
            <p:spPr bwMode="auto">
              <a:xfrm>
                <a:off x="2652" y="2704"/>
                <a:ext cx="22" cy="30"/>
              </a:xfrm>
              <a:custGeom>
                <a:avLst/>
                <a:gdLst>
                  <a:gd name="T0" fmla="*/ 0 w 128"/>
                  <a:gd name="T1" fmla="*/ 0 h 183"/>
                  <a:gd name="T2" fmla="*/ 0 w 128"/>
                  <a:gd name="T3" fmla="*/ 0 h 183"/>
                  <a:gd name="T4" fmla="*/ 0 w 128"/>
                  <a:gd name="T5" fmla="*/ 0 h 183"/>
                  <a:gd name="T6" fmla="*/ 0 w 128"/>
                  <a:gd name="T7" fmla="*/ 0 h 183"/>
                  <a:gd name="T8" fmla="*/ 0 w 128"/>
                  <a:gd name="T9" fmla="*/ 0 h 183"/>
                  <a:gd name="T10" fmla="*/ 0 w 128"/>
                  <a:gd name="T11" fmla="*/ 0 h 183"/>
                  <a:gd name="T12" fmla="*/ 0 w 128"/>
                  <a:gd name="T13" fmla="*/ 0 h 183"/>
                  <a:gd name="T14" fmla="*/ 0 w 128"/>
                  <a:gd name="T15" fmla="*/ 0 h 183"/>
                  <a:gd name="T16" fmla="*/ 0 w 128"/>
                  <a:gd name="T17" fmla="*/ 0 h 183"/>
                  <a:gd name="T18" fmla="*/ 0 w 128"/>
                  <a:gd name="T19" fmla="*/ 0 h 183"/>
                  <a:gd name="T20" fmla="*/ 0 w 128"/>
                  <a:gd name="T21" fmla="*/ 0 h 183"/>
                  <a:gd name="T22" fmla="*/ 0 w 128"/>
                  <a:gd name="T23" fmla="*/ 0 h 183"/>
                  <a:gd name="T24" fmla="*/ 0 w 128"/>
                  <a:gd name="T25" fmla="*/ 0 h 183"/>
                  <a:gd name="T26" fmla="*/ 0 w 128"/>
                  <a:gd name="T27" fmla="*/ 0 h 183"/>
                  <a:gd name="T28" fmla="*/ 0 w 128"/>
                  <a:gd name="T29" fmla="*/ 0 h 183"/>
                  <a:gd name="T30" fmla="*/ 0 w 128"/>
                  <a:gd name="T31" fmla="*/ 0 h 183"/>
                  <a:gd name="T32" fmla="*/ 0 w 128"/>
                  <a:gd name="T33" fmla="*/ 0 h 183"/>
                  <a:gd name="T34" fmla="*/ 0 w 128"/>
                  <a:gd name="T35" fmla="*/ 0 h 183"/>
                  <a:gd name="T36" fmla="*/ 0 w 128"/>
                  <a:gd name="T37" fmla="*/ 0 h 183"/>
                  <a:gd name="T38" fmla="*/ 0 w 128"/>
                  <a:gd name="T39" fmla="*/ 0 h 183"/>
                  <a:gd name="T40" fmla="*/ 0 w 128"/>
                  <a:gd name="T41" fmla="*/ 0 h 183"/>
                  <a:gd name="T42" fmla="*/ 0 w 128"/>
                  <a:gd name="T43" fmla="*/ 0 h 183"/>
                  <a:gd name="T44" fmla="*/ 0 w 128"/>
                  <a:gd name="T45" fmla="*/ 0 h 183"/>
                  <a:gd name="T46" fmla="*/ 0 w 128"/>
                  <a:gd name="T47" fmla="*/ 0 h 183"/>
                  <a:gd name="T48" fmla="*/ 0 w 128"/>
                  <a:gd name="T49" fmla="*/ 0 h 183"/>
                  <a:gd name="T50" fmla="*/ 0 w 128"/>
                  <a:gd name="T51" fmla="*/ 0 h 183"/>
                  <a:gd name="T52" fmla="*/ 0 w 128"/>
                  <a:gd name="T53" fmla="*/ 0 h 183"/>
                  <a:gd name="T54" fmla="*/ 0 w 128"/>
                  <a:gd name="T55" fmla="*/ 0 h 183"/>
                  <a:gd name="T56" fmla="*/ 0 w 128"/>
                  <a:gd name="T57" fmla="*/ 0 h 183"/>
                  <a:gd name="T58" fmla="*/ 0 w 128"/>
                  <a:gd name="T59" fmla="*/ 0 h 183"/>
                  <a:gd name="T60" fmla="*/ 0 w 128"/>
                  <a:gd name="T61" fmla="*/ 0 h 183"/>
                  <a:gd name="T62" fmla="*/ 0 w 128"/>
                  <a:gd name="T63" fmla="*/ 0 h 183"/>
                  <a:gd name="T64" fmla="*/ 0 w 128"/>
                  <a:gd name="T65" fmla="*/ 0 h 183"/>
                  <a:gd name="T66" fmla="*/ 0 w 128"/>
                  <a:gd name="T67" fmla="*/ 0 h 183"/>
                  <a:gd name="T68" fmla="*/ 0 w 128"/>
                  <a:gd name="T69" fmla="*/ 0 h 183"/>
                  <a:gd name="T70" fmla="*/ 0 w 128"/>
                  <a:gd name="T71" fmla="*/ 0 h 183"/>
                  <a:gd name="T72" fmla="*/ 0 w 128"/>
                  <a:gd name="T73" fmla="*/ 0 h 183"/>
                  <a:gd name="T74" fmla="*/ 0 w 128"/>
                  <a:gd name="T75" fmla="*/ 0 h 183"/>
                  <a:gd name="T76" fmla="*/ 0 w 128"/>
                  <a:gd name="T77" fmla="*/ 0 h 183"/>
                  <a:gd name="T78" fmla="*/ 0 w 128"/>
                  <a:gd name="T79" fmla="*/ 0 h 183"/>
                  <a:gd name="T80" fmla="*/ 0 w 128"/>
                  <a:gd name="T81" fmla="*/ 0 h 18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8"/>
                  <a:gd name="T124" fmla="*/ 0 h 183"/>
                  <a:gd name="T125" fmla="*/ 128 w 128"/>
                  <a:gd name="T126" fmla="*/ 183 h 18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8" h="183">
                    <a:moveTo>
                      <a:pt x="108" y="61"/>
                    </a:moveTo>
                    <a:lnTo>
                      <a:pt x="111" y="80"/>
                    </a:lnTo>
                    <a:lnTo>
                      <a:pt x="109" y="97"/>
                    </a:lnTo>
                    <a:lnTo>
                      <a:pt x="101" y="110"/>
                    </a:lnTo>
                    <a:lnTo>
                      <a:pt x="89" y="123"/>
                    </a:lnTo>
                    <a:lnTo>
                      <a:pt x="75" y="134"/>
                    </a:lnTo>
                    <a:lnTo>
                      <a:pt x="60" y="145"/>
                    </a:lnTo>
                    <a:lnTo>
                      <a:pt x="43" y="156"/>
                    </a:lnTo>
                    <a:lnTo>
                      <a:pt x="29" y="167"/>
                    </a:lnTo>
                    <a:lnTo>
                      <a:pt x="27" y="170"/>
                    </a:lnTo>
                    <a:lnTo>
                      <a:pt x="26" y="172"/>
                    </a:lnTo>
                    <a:lnTo>
                      <a:pt x="26" y="176"/>
                    </a:lnTo>
                    <a:lnTo>
                      <a:pt x="28" y="179"/>
                    </a:lnTo>
                    <a:lnTo>
                      <a:pt x="30" y="182"/>
                    </a:lnTo>
                    <a:lnTo>
                      <a:pt x="34" y="183"/>
                    </a:lnTo>
                    <a:lnTo>
                      <a:pt x="37" y="183"/>
                    </a:lnTo>
                    <a:lnTo>
                      <a:pt x="41" y="182"/>
                    </a:lnTo>
                    <a:lnTo>
                      <a:pt x="58" y="171"/>
                    </a:lnTo>
                    <a:lnTo>
                      <a:pt x="76" y="160"/>
                    </a:lnTo>
                    <a:lnTo>
                      <a:pt x="92" y="147"/>
                    </a:lnTo>
                    <a:lnTo>
                      <a:pt x="108" y="132"/>
                    </a:lnTo>
                    <a:lnTo>
                      <a:pt x="118" y="116"/>
                    </a:lnTo>
                    <a:lnTo>
                      <a:pt x="125" y="98"/>
                    </a:lnTo>
                    <a:lnTo>
                      <a:pt x="128" y="78"/>
                    </a:lnTo>
                    <a:lnTo>
                      <a:pt x="123" y="58"/>
                    </a:lnTo>
                    <a:lnTo>
                      <a:pt x="112" y="41"/>
                    </a:lnTo>
                    <a:lnTo>
                      <a:pt x="98" y="28"/>
                    </a:lnTo>
                    <a:lnTo>
                      <a:pt x="80" y="16"/>
                    </a:lnTo>
                    <a:lnTo>
                      <a:pt x="61" y="8"/>
                    </a:lnTo>
                    <a:lnTo>
                      <a:pt x="41" y="2"/>
                    </a:lnTo>
                    <a:lnTo>
                      <a:pt x="23" y="0"/>
                    </a:lnTo>
                    <a:lnTo>
                      <a:pt x="9" y="1"/>
                    </a:lnTo>
                    <a:lnTo>
                      <a:pt x="0" y="6"/>
                    </a:lnTo>
                    <a:lnTo>
                      <a:pt x="16" y="10"/>
                    </a:lnTo>
                    <a:lnTo>
                      <a:pt x="33" y="14"/>
                    </a:lnTo>
                    <a:lnTo>
                      <a:pt x="48" y="17"/>
                    </a:lnTo>
                    <a:lnTo>
                      <a:pt x="63" y="22"/>
                    </a:lnTo>
                    <a:lnTo>
                      <a:pt x="77" y="28"/>
                    </a:lnTo>
                    <a:lnTo>
                      <a:pt x="90" y="36"/>
                    </a:lnTo>
                    <a:lnTo>
                      <a:pt x="101" y="46"/>
                    </a:lnTo>
                    <a:lnTo>
                      <a:pt x="108" y="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99" name="Freeform 552"/>
              <p:cNvSpPr>
                <a:spLocks/>
              </p:cNvSpPr>
              <p:nvPr/>
            </p:nvSpPr>
            <p:spPr bwMode="auto">
              <a:xfrm>
                <a:off x="2575" y="2697"/>
                <a:ext cx="53" cy="63"/>
              </a:xfrm>
              <a:custGeom>
                <a:avLst/>
                <a:gdLst>
                  <a:gd name="T0" fmla="*/ 0 w 323"/>
                  <a:gd name="T1" fmla="*/ 0 h 379"/>
                  <a:gd name="T2" fmla="*/ 0 w 323"/>
                  <a:gd name="T3" fmla="*/ 0 h 379"/>
                  <a:gd name="T4" fmla="*/ 0 w 323"/>
                  <a:gd name="T5" fmla="*/ 0 h 379"/>
                  <a:gd name="T6" fmla="*/ 0 w 323"/>
                  <a:gd name="T7" fmla="*/ 0 h 379"/>
                  <a:gd name="T8" fmla="*/ 0 w 323"/>
                  <a:gd name="T9" fmla="*/ 0 h 379"/>
                  <a:gd name="T10" fmla="*/ 0 w 323"/>
                  <a:gd name="T11" fmla="*/ 0 h 379"/>
                  <a:gd name="T12" fmla="*/ 0 w 323"/>
                  <a:gd name="T13" fmla="*/ 0 h 379"/>
                  <a:gd name="T14" fmla="*/ 0 w 323"/>
                  <a:gd name="T15" fmla="*/ 0 h 379"/>
                  <a:gd name="T16" fmla="*/ 0 w 323"/>
                  <a:gd name="T17" fmla="*/ 0 h 379"/>
                  <a:gd name="T18" fmla="*/ 0 w 323"/>
                  <a:gd name="T19" fmla="*/ 0 h 379"/>
                  <a:gd name="T20" fmla="*/ 0 w 323"/>
                  <a:gd name="T21" fmla="*/ 0 h 379"/>
                  <a:gd name="T22" fmla="*/ 0 w 323"/>
                  <a:gd name="T23" fmla="*/ 0 h 379"/>
                  <a:gd name="T24" fmla="*/ 0 w 323"/>
                  <a:gd name="T25" fmla="*/ 0 h 379"/>
                  <a:gd name="T26" fmla="*/ 0 w 323"/>
                  <a:gd name="T27" fmla="*/ 0 h 379"/>
                  <a:gd name="T28" fmla="*/ 0 w 323"/>
                  <a:gd name="T29" fmla="*/ 0 h 379"/>
                  <a:gd name="T30" fmla="*/ 0 w 323"/>
                  <a:gd name="T31" fmla="*/ 0 h 379"/>
                  <a:gd name="T32" fmla="*/ 0 w 323"/>
                  <a:gd name="T33" fmla="*/ 0 h 379"/>
                  <a:gd name="T34" fmla="*/ 0 w 323"/>
                  <a:gd name="T35" fmla="*/ 0 h 379"/>
                  <a:gd name="T36" fmla="*/ 0 w 323"/>
                  <a:gd name="T37" fmla="*/ 0 h 379"/>
                  <a:gd name="T38" fmla="*/ 0 w 323"/>
                  <a:gd name="T39" fmla="*/ 0 h 379"/>
                  <a:gd name="T40" fmla="*/ 0 w 323"/>
                  <a:gd name="T41" fmla="*/ 0 h 379"/>
                  <a:gd name="T42" fmla="*/ 0 w 323"/>
                  <a:gd name="T43" fmla="*/ 0 h 379"/>
                  <a:gd name="T44" fmla="*/ 0 w 323"/>
                  <a:gd name="T45" fmla="*/ 0 h 379"/>
                  <a:gd name="T46" fmla="*/ 0 w 323"/>
                  <a:gd name="T47" fmla="*/ 0 h 379"/>
                  <a:gd name="T48" fmla="*/ 0 w 323"/>
                  <a:gd name="T49" fmla="*/ 0 h 379"/>
                  <a:gd name="T50" fmla="*/ 0 w 323"/>
                  <a:gd name="T51" fmla="*/ 0 h 379"/>
                  <a:gd name="T52" fmla="*/ 0 w 323"/>
                  <a:gd name="T53" fmla="*/ 0 h 379"/>
                  <a:gd name="T54" fmla="*/ 0 w 323"/>
                  <a:gd name="T55" fmla="*/ 0 h 379"/>
                  <a:gd name="T56" fmla="*/ 0 w 323"/>
                  <a:gd name="T57" fmla="*/ 0 h 379"/>
                  <a:gd name="T58" fmla="*/ 0 w 323"/>
                  <a:gd name="T59" fmla="*/ 0 h 379"/>
                  <a:gd name="T60" fmla="*/ 0 w 323"/>
                  <a:gd name="T61" fmla="*/ 0 h 379"/>
                  <a:gd name="T62" fmla="*/ 0 w 323"/>
                  <a:gd name="T63" fmla="*/ 0 h 379"/>
                  <a:gd name="T64" fmla="*/ 0 w 323"/>
                  <a:gd name="T65" fmla="*/ 0 h 379"/>
                  <a:gd name="T66" fmla="*/ 0 w 323"/>
                  <a:gd name="T67" fmla="*/ 0 h 379"/>
                  <a:gd name="T68" fmla="*/ 0 w 323"/>
                  <a:gd name="T69" fmla="*/ 0 h 379"/>
                  <a:gd name="T70" fmla="*/ 0 w 323"/>
                  <a:gd name="T71" fmla="*/ 0 h 379"/>
                  <a:gd name="T72" fmla="*/ 0 w 323"/>
                  <a:gd name="T73" fmla="*/ 0 h 379"/>
                  <a:gd name="T74" fmla="*/ 0 w 323"/>
                  <a:gd name="T75" fmla="*/ 0 h 379"/>
                  <a:gd name="T76" fmla="*/ 0 w 323"/>
                  <a:gd name="T77" fmla="*/ 0 h 379"/>
                  <a:gd name="T78" fmla="*/ 0 w 323"/>
                  <a:gd name="T79" fmla="*/ 0 h 379"/>
                  <a:gd name="T80" fmla="*/ 0 w 323"/>
                  <a:gd name="T81" fmla="*/ 0 h 379"/>
                  <a:gd name="T82" fmla="*/ 0 w 323"/>
                  <a:gd name="T83" fmla="*/ 0 h 379"/>
                  <a:gd name="T84" fmla="*/ 0 w 323"/>
                  <a:gd name="T85" fmla="*/ 0 h 379"/>
                  <a:gd name="T86" fmla="*/ 0 w 323"/>
                  <a:gd name="T87" fmla="*/ 0 h 37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3"/>
                  <a:gd name="T133" fmla="*/ 0 h 379"/>
                  <a:gd name="T134" fmla="*/ 323 w 323"/>
                  <a:gd name="T135" fmla="*/ 379 h 37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3" h="379">
                    <a:moveTo>
                      <a:pt x="126" y="50"/>
                    </a:moveTo>
                    <a:lnTo>
                      <a:pt x="101" y="70"/>
                    </a:lnTo>
                    <a:lnTo>
                      <a:pt x="76" y="92"/>
                    </a:lnTo>
                    <a:lnTo>
                      <a:pt x="54" y="115"/>
                    </a:lnTo>
                    <a:lnTo>
                      <a:pt x="34" y="140"/>
                    </a:lnTo>
                    <a:lnTo>
                      <a:pt x="18" y="167"/>
                    </a:lnTo>
                    <a:lnTo>
                      <a:pt x="6" y="196"/>
                    </a:lnTo>
                    <a:lnTo>
                      <a:pt x="0" y="227"/>
                    </a:lnTo>
                    <a:lnTo>
                      <a:pt x="1" y="259"/>
                    </a:lnTo>
                    <a:lnTo>
                      <a:pt x="4" y="267"/>
                    </a:lnTo>
                    <a:lnTo>
                      <a:pt x="7" y="277"/>
                    </a:lnTo>
                    <a:lnTo>
                      <a:pt x="11" y="283"/>
                    </a:lnTo>
                    <a:lnTo>
                      <a:pt x="15" y="291"/>
                    </a:lnTo>
                    <a:lnTo>
                      <a:pt x="21" y="298"/>
                    </a:lnTo>
                    <a:lnTo>
                      <a:pt x="27" y="305"/>
                    </a:lnTo>
                    <a:lnTo>
                      <a:pt x="34" y="311"/>
                    </a:lnTo>
                    <a:lnTo>
                      <a:pt x="41" y="316"/>
                    </a:lnTo>
                    <a:lnTo>
                      <a:pt x="57" y="325"/>
                    </a:lnTo>
                    <a:lnTo>
                      <a:pt x="72" y="333"/>
                    </a:lnTo>
                    <a:lnTo>
                      <a:pt x="87" y="340"/>
                    </a:lnTo>
                    <a:lnTo>
                      <a:pt x="103" y="345"/>
                    </a:lnTo>
                    <a:lnTo>
                      <a:pt x="120" y="351"/>
                    </a:lnTo>
                    <a:lnTo>
                      <a:pt x="136" y="356"/>
                    </a:lnTo>
                    <a:lnTo>
                      <a:pt x="153" y="360"/>
                    </a:lnTo>
                    <a:lnTo>
                      <a:pt x="169" y="364"/>
                    </a:lnTo>
                    <a:lnTo>
                      <a:pt x="187" y="367"/>
                    </a:lnTo>
                    <a:lnTo>
                      <a:pt x="204" y="370"/>
                    </a:lnTo>
                    <a:lnTo>
                      <a:pt x="221" y="372"/>
                    </a:lnTo>
                    <a:lnTo>
                      <a:pt x="238" y="374"/>
                    </a:lnTo>
                    <a:lnTo>
                      <a:pt x="256" y="375"/>
                    </a:lnTo>
                    <a:lnTo>
                      <a:pt x="273" y="376"/>
                    </a:lnTo>
                    <a:lnTo>
                      <a:pt x="290" y="378"/>
                    </a:lnTo>
                    <a:lnTo>
                      <a:pt x="307" y="379"/>
                    </a:lnTo>
                    <a:lnTo>
                      <a:pt x="312" y="379"/>
                    </a:lnTo>
                    <a:lnTo>
                      <a:pt x="317" y="375"/>
                    </a:lnTo>
                    <a:lnTo>
                      <a:pt x="320" y="372"/>
                    </a:lnTo>
                    <a:lnTo>
                      <a:pt x="323" y="366"/>
                    </a:lnTo>
                    <a:lnTo>
                      <a:pt x="323" y="360"/>
                    </a:lnTo>
                    <a:lnTo>
                      <a:pt x="320" y="356"/>
                    </a:lnTo>
                    <a:lnTo>
                      <a:pt x="316" y="352"/>
                    </a:lnTo>
                    <a:lnTo>
                      <a:pt x="311" y="351"/>
                    </a:lnTo>
                    <a:lnTo>
                      <a:pt x="295" y="351"/>
                    </a:lnTo>
                    <a:lnTo>
                      <a:pt x="279" y="351"/>
                    </a:lnTo>
                    <a:lnTo>
                      <a:pt x="263" y="350"/>
                    </a:lnTo>
                    <a:lnTo>
                      <a:pt x="248" y="349"/>
                    </a:lnTo>
                    <a:lnTo>
                      <a:pt x="231" y="348"/>
                    </a:lnTo>
                    <a:lnTo>
                      <a:pt x="215" y="345"/>
                    </a:lnTo>
                    <a:lnTo>
                      <a:pt x="200" y="343"/>
                    </a:lnTo>
                    <a:lnTo>
                      <a:pt x="183" y="341"/>
                    </a:lnTo>
                    <a:lnTo>
                      <a:pt x="168" y="337"/>
                    </a:lnTo>
                    <a:lnTo>
                      <a:pt x="151" y="334"/>
                    </a:lnTo>
                    <a:lnTo>
                      <a:pt x="136" y="329"/>
                    </a:lnTo>
                    <a:lnTo>
                      <a:pt x="121" y="325"/>
                    </a:lnTo>
                    <a:lnTo>
                      <a:pt x="106" y="320"/>
                    </a:lnTo>
                    <a:lnTo>
                      <a:pt x="92" y="313"/>
                    </a:lnTo>
                    <a:lnTo>
                      <a:pt x="76" y="306"/>
                    </a:lnTo>
                    <a:lnTo>
                      <a:pt x="62" y="300"/>
                    </a:lnTo>
                    <a:lnTo>
                      <a:pt x="51" y="291"/>
                    </a:lnTo>
                    <a:lnTo>
                      <a:pt x="41" y="280"/>
                    </a:lnTo>
                    <a:lnTo>
                      <a:pt x="35" y="269"/>
                    </a:lnTo>
                    <a:lnTo>
                      <a:pt x="31" y="255"/>
                    </a:lnTo>
                    <a:lnTo>
                      <a:pt x="31" y="239"/>
                    </a:lnTo>
                    <a:lnTo>
                      <a:pt x="33" y="218"/>
                    </a:lnTo>
                    <a:lnTo>
                      <a:pt x="38" y="197"/>
                    </a:lnTo>
                    <a:lnTo>
                      <a:pt x="42" y="182"/>
                    </a:lnTo>
                    <a:lnTo>
                      <a:pt x="51" y="165"/>
                    </a:lnTo>
                    <a:lnTo>
                      <a:pt x="60" y="150"/>
                    </a:lnTo>
                    <a:lnTo>
                      <a:pt x="68" y="136"/>
                    </a:lnTo>
                    <a:lnTo>
                      <a:pt x="79" y="124"/>
                    </a:lnTo>
                    <a:lnTo>
                      <a:pt x="89" y="111"/>
                    </a:lnTo>
                    <a:lnTo>
                      <a:pt x="101" y="100"/>
                    </a:lnTo>
                    <a:lnTo>
                      <a:pt x="114" y="88"/>
                    </a:lnTo>
                    <a:lnTo>
                      <a:pt x="129" y="76"/>
                    </a:lnTo>
                    <a:lnTo>
                      <a:pt x="144" y="64"/>
                    </a:lnTo>
                    <a:lnTo>
                      <a:pt x="162" y="53"/>
                    </a:lnTo>
                    <a:lnTo>
                      <a:pt x="181" y="41"/>
                    </a:lnTo>
                    <a:lnTo>
                      <a:pt x="201" y="31"/>
                    </a:lnTo>
                    <a:lnTo>
                      <a:pt x="219" y="22"/>
                    </a:lnTo>
                    <a:lnTo>
                      <a:pt x="237" y="14"/>
                    </a:lnTo>
                    <a:lnTo>
                      <a:pt x="253" y="7"/>
                    </a:lnTo>
                    <a:lnTo>
                      <a:pt x="268" y="1"/>
                    </a:lnTo>
                    <a:lnTo>
                      <a:pt x="255" y="0"/>
                    </a:lnTo>
                    <a:lnTo>
                      <a:pt x="238" y="1"/>
                    </a:lnTo>
                    <a:lnTo>
                      <a:pt x="221" y="5"/>
                    </a:lnTo>
                    <a:lnTo>
                      <a:pt x="201" y="11"/>
                    </a:lnTo>
                    <a:lnTo>
                      <a:pt x="181" y="19"/>
                    </a:lnTo>
                    <a:lnTo>
                      <a:pt x="161" y="28"/>
                    </a:lnTo>
                    <a:lnTo>
                      <a:pt x="142" y="39"/>
                    </a:lnTo>
                    <a:lnTo>
                      <a:pt x="126" y="5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100" name="Freeform 553"/>
              <p:cNvSpPr>
                <a:spLocks/>
              </p:cNvSpPr>
              <p:nvPr/>
            </p:nvSpPr>
            <p:spPr bwMode="auto">
              <a:xfrm>
                <a:off x="2650" y="2695"/>
                <a:ext cx="47" cy="42"/>
              </a:xfrm>
              <a:custGeom>
                <a:avLst/>
                <a:gdLst>
                  <a:gd name="T0" fmla="*/ 0 w 282"/>
                  <a:gd name="T1" fmla="*/ 0 h 253"/>
                  <a:gd name="T2" fmla="*/ 0 w 282"/>
                  <a:gd name="T3" fmla="*/ 0 h 253"/>
                  <a:gd name="T4" fmla="*/ 0 w 282"/>
                  <a:gd name="T5" fmla="*/ 0 h 253"/>
                  <a:gd name="T6" fmla="*/ 0 w 282"/>
                  <a:gd name="T7" fmla="*/ 0 h 253"/>
                  <a:gd name="T8" fmla="*/ 0 w 282"/>
                  <a:gd name="T9" fmla="*/ 0 h 253"/>
                  <a:gd name="T10" fmla="*/ 0 w 282"/>
                  <a:gd name="T11" fmla="*/ 0 h 253"/>
                  <a:gd name="T12" fmla="*/ 0 w 282"/>
                  <a:gd name="T13" fmla="*/ 0 h 253"/>
                  <a:gd name="T14" fmla="*/ 0 w 282"/>
                  <a:gd name="T15" fmla="*/ 0 h 253"/>
                  <a:gd name="T16" fmla="*/ 0 w 282"/>
                  <a:gd name="T17" fmla="*/ 0 h 253"/>
                  <a:gd name="T18" fmla="*/ 0 w 282"/>
                  <a:gd name="T19" fmla="*/ 0 h 253"/>
                  <a:gd name="T20" fmla="*/ 0 w 282"/>
                  <a:gd name="T21" fmla="*/ 0 h 253"/>
                  <a:gd name="T22" fmla="*/ 0 w 282"/>
                  <a:gd name="T23" fmla="*/ 0 h 253"/>
                  <a:gd name="T24" fmla="*/ 0 w 282"/>
                  <a:gd name="T25" fmla="*/ 0 h 253"/>
                  <a:gd name="T26" fmla="*/ 0 w 282"/>
                  <a:gd name="T27" fmla="*/ 0 h 253"/>
                  <a:gd name="T28" fmla="*/ 0 w 282"/>
                  <a:gd name="T29" fmla="*/ 0 h 253"/>
                  <a:gd name="T30" fmla="*/ 0 w 282"/>
                  <a:gd name="T31" fmla="*/ 0 h 253"/>
                  <a:gd name="T32" fmla="*/ 0 w 282"/>
                  <a:gd name="T33" fmla="*/ 0 h 253"/>
                  <a:gd name="T34" fmla="*/ 0 w 282"/>
                  <a:gd name="T35" fmla="*/ 0 h 253"/>
                  <a:gd name="T36" fmla="*/ 0 w 282"/>
                  <a:gd name="T37" fmla="*/ 0 h 253"/>
                  <a:gd name="T38" fmla="*/ 0 w 282"/>
                  <a:gd name="T39" fmla="*/ 0 h 253"/>
                  <a:gd name="T40" fmla="*/ 0 w 282"/>
                  <a:gd name="T41" fmla="*/ 0 h 253"/>
                  <a:gd name="T42" fmla="*/ 0 w 282"/>
                  <a:gd name="T43" fmla="*/ 0 h 253"/>
                  <a:gd name="T44" fmla="*/ 0 w 282"/>
                  <a:gd name="T45" fmla="*/ 0 h 253"/>
                  <a:gd name="T46" fmla="*/ 0 w 282"/>
                  <a:gd name="T47" fmla="*/ 0 h 253"/>
                  <a:gd name="T48" fmla="*/ 0 w 282"/>
                  <a:gd name="T49" fmla="*/ 0 h 253"/>
                  <a:gd name="T50" fmla="*/ 0 w 282"/>
                  <a:gd name="T51" fmla="*/ 0 h 253"/>
                  <a:gd name="T52" fmla="*/ 0 w 282"/>
                  <a:gd name="T53" fmla="*/ 0 h 253"/>
                  <a:gd name="T54" fmla="*/ 0 w 282"/>
                  <a:gd name="T55" fmla="*/ 0 h 253"/>
                  <a:gd name="T56" fmla="*/ 0 w 282"/>
                  <a:gd name="T57" fmla="*/ 0 h 253"/>
                  <a:gd name="T58" fmla="*/ 0 w 282"/>
                  <a:gd name="T59" fmla="*/ 0 h 253"/>
                  <a:gd name="T60" fmla="*/ 0 w 282"/>
                  <a:gd name="T61" fmla="*/ 0 h 253"/>
                  <a:gd name="T62" fmla="*/ 0 w 282"/>
                  <a:gd name="T63" fmla="*/ 0 h 253"/>
                  <a:gd name="T64" fmla="*/ 0 w 282"/>
                  <a:gd name="T65" fmla="*/ 0 h 253"/>
                  <a:gd name="T66" fmla="*/ 0 w 282"/>
                  <a:gd name="T67" fmla="*/ 0 h 253"/>
                  <a:gd name="T68" fmla="*/ 0 w 282"/>
                  <a:gd name="T69" fmla="*/ 0 h 253"/>
                  <a:gd name="T70" fmla="*/ 0 w 282"/>
                  <a:gd name="T71" fmla="*/ 0 h 253"/>
                  <a:gd name="T72" fmla="*/ 0 w 282"/>
                  <a:gd name="T73" fmla="*/ 0 h 253"/>
                  <a:gd name="T74" fmla="*/ 0 w 282"/>
                  <a:gd name="T75" fmla="*/ 0 h 253"/>
                  <a:gd name="T76" fmla="*/ 0 w 282"/>
                  <a:gd name="T77" fmla="*/ 0 h 253"/>
                  <a:gd name="T78" fmla="*/ 0 w 282"/>
                  <a:gd name="T79" fmla="*/ 0 h 253"/>
                  <a:gd name="T80" fmla="*/ 0 w 282"/>
                  <a:gd name="T81" fmla="*/ 0 h 253"/>
                  <a:gd name="T82" fmla="*/ 0 w 282"/>
                  <a:gd name="T83" fmla="*/ 0 h 253"/>
                  <a:gd name="T84" fmla="*/ 0 w 282"/>
                  <a:gd name="T85" fmla="*/ 0 h 253"/>
                  <a:gd name="T86" fmla="*/ 0 w 282"/>
                  <a:gd name="T87" fmla="*/ 0 h 253"/>
                  <a:gd name="T88" fmla="*/ 0 w 282"/>
                  <a:gd name="T89" fmla="*/ 0 h 253"/>
                  <a:gd name="T90" fmla="*/ 0 w 282"/>
                  <a:gd name="T91" fmla="*/ 0 h 253"/>
                  <a:gd name="T92" fmla="*/ 0 w 282"/>
                  <a:gd name="T93" fmla="*/ 0 h 253"/>
                  <a:gd name="T94" fmla="*/ 0 w 282"/>
                  <a:gd name="T95" fmla="*/ 0 h 253"/>
                  <a:gd name="T96" fmla="*/ 0 w 282"/>
                  <a:gd name="T97" fmla="*/ 0 h 253"/>
                  <a:gd name="T98" fmla="*/ 0 w 282"/>
                  <a:gd name="T99" fmla="*/ 0 h 253"/>
                  <a:gd name="T100" fmla="*/ 0 w 282"/>
                  <a:gd name="T101" fmla="*/ 0 h 253"/>
                  <a:gd name="T102" fmla="*/ 0 w 282"/>
                  <a:gd name="T103" fmla="*/ 0 h 253"/>
                  <a:gd name="T104" fmla="*/ 0 w 282"/>
                  <a:gd name="T105" fmla="*/ 0 h 253"/>
                  <a:gd name="T106" fmla="*/ 0 w 282"/>
                  <a:gd name="T107" fmla="*/ 0 h 253"/>
                  <a:gd name="T108" fmla="*/ 0 w 282"/>
                  <a:gd name="T109" fmla="*/ 0 h 253"/>
                  <a:gd name="T110" fmla="*/ 0 w 282"/>
                  <a:gd name="T111" fmla="*/ 0 h 253"/>
                  <a:gd name="T112" fmla="*/ 0 w 282"/>
                  <a:gd name="T113" fmla="*/ 0 h 253"/>
                  <a:gd name="T114" fmla="*/ 0 w 282"/>
                  <a:gd name="T115" fmla="*/ 0 h 253"/>
                  <a:gd name="T116" fmla="*/ 0 w 282"/>
                  <a:gd name="T117" fmla="*/ 0 h 253"/>
                  <a:gd name="T118" fmla="*/ 0 w 282"/>
                  <a:gd name="T119" fmla="*/ 0 h 253"/>
                  <a:gd name="T120" fmla="*/ 0 w 282"/>
                  <a:gd name="T121" fmla="*/ 0 h 25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82"/>
                  <a:gd name="T184" fmla="*/ 0 h 253"/>
                  <a:gd name="T185" fmla="*/ 282 w 282"/>
                  <a:gd name="T186" fmla="*/ 253 h 25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82" h="253">
                    <a:moveTo>
                      <a:pt x="235" y="78"/>
                    </a:moveTo>
                    <a:lnTo>
                      <a:pt x="248" y="92"/>
                    </a:lnTo>
                    <a:lnTo>
                      <a:pt x="255" y="108"/>
                    </a:lnTo>
                    <a:lnTo>
                      <a:pt x="259" y="125"/>
                    </a:lnTo>
                    <a:lnTo>
                      <a:pt x="259" y="144"/>
                    </a:lnTo>
                    <a:lnTo>
                      <a:pt x="257" y="159"/>
                    </a:lnTo>
                    <a:lnTo>
                      <a:pt x="252" y="171"/>
                    </a:lnTo>
                    <a:lnTo>
                      <a:pt x="244" y="184"/>
                    </a:lnTo>
                    <a:lnTo>
                      <a:pt x="236" y="194"/>
                    </a:lnTo>
                    <a:lnTo>
                      <a:pt x="225" y="206"/>
                    </a:lnTo>
                    <a:lnTo>
                      <a:pt x="215" y="215"/>
                    </a:lnTo>
                    <a:lnTo>
                      <a:pt x="204" y="225"/>
                    </a:lnTo>
                    <a:lnTo>
                      <a:pt x="194" y="236"/>
                    </a:lnTo>
                    <a:lnTo>
                      <a:pt x="191" y="239"/>
                    </a:lnTo>
                    <a:lnTo>
                      <a:pt x="190" y="242"/>
                    </a:lnTo>
                    <a:lnTo>
                      <a:pt x="191" y="246"/>
                    </a:lnTo>
                    <a:lnTo>
                      <a:pt x="194" y="249"/>
                    </a:lnTo>
                    <a:lnTo>
                      <a:pt x="197" y="252"/>
                    </a:lnTo>
                    <a:lnTo>
                      <a:pt x="201" y="253"/>
                    </a:lnTo>
                    <a:lnTo>
                      <a:pt x="205" y="252"/>
                    </a:lnTo>
                    <a:lnTo>
                      <a:pt x="209" y="249"/>
                    </a:lnTo>
                    <a:lnTo>
                      <a:pt x="232" y="234"/>
                    </a:lnTo>
                    <a:lnTo>
                      <a:pt x="251" y="215"/>
                    </a:lnTo>
                    <a:lnTo>
                      <a:pt x="267" y="192"/>
                    </a:lnTo>
                    <a:lnTo>
                      <a:pt x="278" y="168"/>
                    </a:lnTo>
                    <a:lnTo>
                      <a:pt x="282" y="141"/>
                    </a:lnTo>
                    <a:lnTo>
                      <a:pt x="279" y="116"/>
                    </a:lnTo>
                    <a:lnTo>
                      <a:pt x="270" y="92"/>
                    </a:lnTo>
                    <a:lnTo>
                      <a:pt x="251" y="70"/>
                    </a:lnTo>
                    <a:lnTo>
                      <a:pt x="237" y="59"/>
                    </a:lnTo>
                    <a:lnTo>
                      <a:pt x="221" y="48"/>
                    </a:lnTo>
                    <a:lnTo>
                      <a:pt x="202" y="39"/>
                    </a:lnTo>
                    <a:lnTo>
                      <a:pt x="183" y="31"/>
                    </a:lnTo>
                    <a:lnTo>
                      <a:pt x="163" y="24"/>
                    </a:lnTo>
                    <a:lnTo>
                      <a:pt x="142" y="18"/>
                    </a:lnTo>
                    <a:lnTo>
                      <a:pt x="122" y="13"/>
                    </a:lnTo>
                    <a:lnTo>
                      <a:pt x="101" y="8"/>
                    </a:lnTo>
                    <a:lnTo>
                      <a:pt x="82" y="5"/>
                    </a:lnTo>
                    <a:lnTo>
                      <a:pt x="63" y="2"/>
                    </a:lnTo>
                    <a:lnTo>
                      <a:pt x="47" y="0"/>
                    </a:lnTo>
                    <a:lnTo>
                      <a:pt x="32" y="0"/>
                    </a:lnTo>
                    <a:lnTo>
                      <a:pt x="19" y="0"/>
                    </a:lnTo>
                    <a:lnTo>
                      <a:pt x="10" y="1"/>
                    </a:lnTo>
                    <a:lnTo>
                      <a:pt x="4" y="4"/>
                    </a:lnTo>
                    <a:lnTo>
                      <a:pt x="0" y="6"/>
                    </a:lnTo>
                    <a:lnTo>
                      <a:pt x="12" y="8"/>
                    </a:lnTo>
                    <a:lnTo>
                      <a:pt x="25" y="9"/>
                    </a:lnTo>
                    <a:lnTo>
                      <a:pt x="38" y="12"/>
                    </a:lnTo>
                    <a:lnTo>
                      <a:pt x="52" y="14"/>
                    </a:lnTo>
                    <a:lnTo>
                      <a:pt x="67" y="16"/>
                    </a:lnTo>
                    <a:lnTo>
                      <a:pt x="82" y="18"/>
                    </a:lnTo>
                    <a:lnTo>
                      <a:pt x="97" y="22"/>
                    </a:lnTo>
                    <a:lnTo>
                      <a:pt x="114" y="25"/>
                    </a:lnTo>
                    <a:lnTo>
                      <a:pt x="129" y="30"/>
                    </a:lnTo>
                    <a:lnTo>
                      <a:pt x="146" y="35"/>
                    </a:lnTo>
                    <a:lnTo>
                      <a:pt x="162" y="40"/>
                    </a:lnTo>
                    <a:lnTo>
                      <a:pt x="177" y="46"/>
                    </a:lnTo>
                    <a:lnTo>
                      <a:pt x="192" y="53"/>
                    </a:lnTo>
                    <a:lnTo>
                      <a:pt x="208" y="60"/>
                    </a:lnTo>
                    <a:lnTo>
                      <a:pt x="222" y="69"/>
                    </a:lnTo>
                    <a:lnTo>
                      <a:pt x="235" y="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101" name="Freeform 554"/>
              <p:cNvSpPr>
                <a:spLocks/>
              </p:cNvSpPr>
              <p:nvPr/>
            </p:nvSpPr>
            <p:spPr bwMode="auto">
              <a:xfrm>
                <a:off x="2556" y="2718"/>
                <a:ext cx="19" cy="39"/>
              </a:xfrm>
              <a:custGeom>
                <a:avLst/>
                <a:gdLst>
                  <a:gd name="T0" fmla="*/ 0 w 115"/>
                  <a:gd name="T1" fmla="*/ 0 h 236"/>
                  <a:gd name="T2" fmla="*/ 0 w 115"/>
                  <a:gd name="T3" fmla="*/ 0 h 236"/>
                  <a:gd name="T4" fmla="*/ 0 w 115"/>
                  <a:gd name="T5" fmla="*/ 0 h 236"/>
                  <a:gd name="T6" fmla="*/ 0 w 115"/>
                  <a:gd name="T7" fmla="*/ 0 h 236"/>
                  <a:gd name="T8" fmla="*/ 0 w 115"/>
                  <a:gd name="T9" fmla="*/ 0 h 236"/>
                  <a:gd name="T10" fmla="*/ 0 w 115"/>
                  <a:gd name="T11" fmla="*/ 0 h 236"/>
                  <a:gd name="T12" fmla="*/ 0 w 115"/>
                  <a:gd name="T13" fmla="*/ 0 h 236"/>
                  <a:gd name="T14" fmla="*/ 0 w 115"/>
                  <a:gd name="T15" fmla="*/ 0 h 236"/>
                  <a:gd name="T16" fmla="*/ 0 w 115"/>
                  <a:gd name="T17" fmla="*/ 0 h 236"/>
                  <a:gd name="T18" fmla="*/ 0 w 115"/>
                  <a:gd name="T19" fmla="*/ 0 h 236"/>
                  <a:gd name="T20" fmla="*/ 0 w 115"/>
                  <a:gd name="T21" fmla="*/ 0 h 236"/>
                  <a:gd name="T22" fmla="*/ 0 w 115"/>
                  <a:gd name="T23" fmla="*/ 0 h 236"/>
                  <a:gd name="T24" fmla="*/ 0 w 115"/>
                  <a:gd name="T25" fmla="*/ 0 h 236"/>
                  <a:gd name="T26" fmla="*/ 0 w 115"/>
                  <a:gd name="T27" fmla="*/ 0 h 236"/>
                  <a:gd name="T28" fmla="*/ 0 w 115"/>
                  <a:gd name="T29" fmla="*/ 0 h 236"/>
                  <a:gd name="T30" fmla="*/ 0 w 115"/>
                  <a:gd name="T31" fmla="*/ 0 h 236"/>
                  <a:gd name="T32" fmla="*/ 0 w 115"/>
                  <a:gd name="T33" fmla="*/ 0 h 236"/>
                  <a:gd name="T34" fmla="*/ 0 w 115"/>
                  <a:gd name="T35" fmla="*/ 0 h 236"/>
                  <a:gd name="T36" fmla="*/ 0 w 115"/>
                  <a:gd name="T37" fmla="*/ 0 h 236"/>
                  <a:gd name="T38" fmla="*/ 0 w 115"/>
                  <a:gd name="T39" fmla="*/ 0 h 236"/>
                  <a:gd name="T40" fmla="*/ 0 w 115"/>
                  <a:gd name="T41" fmla="*/ 0 h 236"/>
                  <a:gd name="T42" fmla="*/ 0 w 115"/>
                  <a:gd name="T43" fmla="*/ 0 h 236"/>
                  <a:gd name="T44" fmla="*/ 0 w 115"/>
                  <a:gd name="T45" fmla="*/ 0 h 236"/>
                  <a:gd name="T46" fmla="*/ 0 w 115"/>
                  <a:gd name="T47" fmla="*/ 0 h 236"/>
                  <a:gd name="T48" fmla="*/ 0 w 115"/>
                  <a:gd name="T49" fmla="*/ 0 h 236"/>
                  <a:gd name="T50" fmla="*/ 0 w 115"/>
                  <a:gd name="T51" fmla="*/ 0 h 236"/>
                  <a:gd name="T52" fmla="*/ 0 w 115"/>
                  <a:gd name="T53" fmla="*/ 0 h 236"/>
                  <a:gd name="T54" fmla="*/ 0 w 115"/>
                  <a:gd name="T55" fmla="*/ 0 h 236"/>
                  <a:gd name="T56" fmla="*/ 0 w 115"/>
                  <a:gd name="T57" fmla="*/ 0 h 236"/>
                  <a:gd name="T58" fmla="*/ 0 w 115"/>
                  <a:gd name="T59" fmla="*/ 0 h 236"/>
                  <a:gd name="T60" fmla="*/ 0 w 115"/>
                  <a:gd name="T61" fmla="*/ 0 h 236"/>
                  <a:gd name="T62" fmla="*/ 0 w 115"/>
                  <a:gd name="T63" fmla="*/ 0 h 236"/>
                  <a:gd name="T64" fmla="*/ 0 w 115"/>
                  <a:gd name="T65" fmla="*/ 0 h 236"/>
                  <a:gd name="T66" fmla="*/ 0 w 115"/>
                  <a:gd name="T67" fmla="*/ 0 h 236"/>
                  <a:gd name="T68" fmla="*/ 0 w 115"/>
                  <a:gd name="T69" fmla="*/ 0 h 236"/>
                  <a:gd name="T70" fmla="*/ 0 w 115"/>
                  <a:gd name="T71" fmla="*/ 0 h 236"/>
                  <a:gd name="T72" fmla="*/ 0 w 115"/>
                  <a:gd name="T73" fmla="*/ 0 h 236"/>
                  <a:gd name="T74" fmla="*/ 0 w 115"/>
                  <a:gd name="T75" fmla="*/ 0 h 236"/>
                  <a:gd name="T76" fmla="*/ 0 w 115"/>
                  <a:gd name="T77" fmla="*/ 0 h 236"/>
                  <a:gd name="T78" fmla="*/ 0 w 115"/>
                  <a:gd name="T79" fmla="*/ 0 h 236"/>
                  <a:gd name="T80" fmla="*/ 0 w 115"/>
                  <a:gd name="T81" fmla="*/ 0 h 2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5"/>
                  <a:gd name="T124" fmla="*/ 0 h 236"/>
                  <a:gd name="T125" fmla="*/ 115 w 115"/>
                  <a:gd name="T126" fmla="*/ 236 h 2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5" h="236">
                    <a:moveTo>
                      <a:pt x="0" y="128"/>
                    </a:moveTo>
                    <a:lnTo>
                      <a:pt x="0" y="148"/>
                    </a:lnTo>
                    <a:lnTo>
                      <a:pt x="5" y="166"/>
                    </a:lnTo>
                    <a:lnTo>
                      <a:pt x="13" y="184"/>
                    </a:lnTo>
                    <a:lnTo>
                      <a:pt x="24" y="198"/>
                    </a:lnTo>
                    <a:lnTo>
                      <a:pt x="39" y="211"/>
                    </a:lnTo>
                    <a:lnTo>
                      <a:pt x="55" y="223"/>
                    </a:lnTo>
                    <a:lnTo>
                      <a:pt x="74" y="231"/>
                    </a:lnTo>
                    <a:lnTo>
                      <a:pt x="92" y="235"/>
                    </a:lnTo>
                    <a:lnTo>
                      <a:pt x="98" y="236"/>
                    </a:lnTo>
                    <a:lnTo>
                      <a:pt x="104" y="234"/>
                    </a:lnTo>
                    <a:lnTo>
                      <a:pt x="109" y="231"/>
                    </a:lnTo>
                    <a:lnTo>
                      <a:pt x="111" y="226"/>
                    </a:lnTo>
                    <a:lnTo>
                      <a:pt x="111" y="220"/>
                    </a:lnTo>
                    <a:lnTo>
                      <a:pt x="110" y="215"/>
                    </a:lnTo>
                    <a:lnTo>
                      <a:pt x="107" y="210"/>
                    </a:lnTo>
                    <a:lnTo>
                      <a:pt x="101" y="208"/>
                    </a:lnTo>
                    <a:lnTo>
                      <a:pt x="82" y="201"/>
                    </a:lnTo>
                    <a:lnTo>
                      <a:pt x="64" y="192"/>
                    </a:lnTo>
                    <a:lnTo>
                      <a:pt x="50" y="179"/>
                    </a:lnTo>
                    <a:lnTo>
                      <a:pt x="40" y="165"/>
                    </a:lnTo>
                    <a:lnTo>
                      <a:pt x="33" y="148"/>
                    </a:lnTo>
                    <a:lnTo>
                      <a:pt x="29" y="130"/>
                    </a:lnTo>
                    <a:lnTo>
                      <a:pt x="29" y="110"/>
                    </a:lnTo>
                    <a:lnTo>
                      <a:pt x="35" y="89"/>
                    </a:lnTo>
                    <a:lnTo>
                      <a:pt x="43" y="74"/>
                    </a:lnTo>
                    <a:lnTo>
                      <a:pt x="56" y="60"/>
                    </a:lnTo>
                    <a:lnTo>
                      <a:pt x="70" y="46"/>
                    </a:lnTo>
                    <a:lnTo>
                      <a:pt x="85" y="33"/>
                    </a:lnTo>
                    <a:lnTo>
                      <a:pt x="98" y="23"/>
                    </a:lnTo>
                    <a:lnTo>
                      <a:pt x="109" y="12"/>
                    </a:lnTo>
                    <a:lnTo>
                      <a:pt x="115" y="6"/>
                    </a:lnTo>
                    <a:lnTo>
                      <a:pt x="115" y="0"/>
                    </a:lnTo>
                    <a:lnTo>
                      <a:pt x="102" y="4"/>
                    </a:lnTo>
                    <a:lnTo>
                      <a:pt x="85" y="12"/>
                    </a:lnTo>
                    <a:lnTo>
                      <a:pt x="68" y="26"/>
                    </a:lnTo>
                    <a:lnTo>
                      <a:pt x="49" y="42"/>
                    </a:lnTo>
                    <a:lnTo>
                      <a:pt x="32" y="61"/>
                    </a:lnTo>
                    <a:lnTo>
                      <a:pt x="17" y="82"/>
                    </a:lnTo>
                    <a:lnTo>
                      <a:pt x="6" y="105"/>
                    </a:lnTo>
                    <a:lnTo>
                      <a:pt x="0" y="1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sp>
            <p:nvSpPr>
              <p:cNvPr id="102" name="Freeform 555"/>
              <p:cNvSpPr>
                <a:spLocks/>
              </p:cNvSpPr>
              <p:nvPr/>
            </p:nvSpPr>
            <p:spPr bwMode="auto">
              <a:xfrm>
                <a:off x="2689" y="2692"/>
                <a:ext cx="41" cy="52"/>
              </a:xfrm>
              <a:custGeom>
                <a:avLst/>
                <a:gdLst>
                  <a:gd name="T0" fmla="*/ 0 w 245"/>
                  <a:gd name="T1" fmla="*/ 0 h 310"/>
                  <a:gd name="T2" fmla="*/ 0 w 245"/>
                  <a:gd name="T3" fmla="*/ 0 h 310"/>
                  <a:gd name="T4" fmla="*/ 0 w 245"/>
                  <a:gd name="T5" fmla="*/ 0 h 310"/>
                  <a:gd name="T6" fmla="*/ 0 w 245"/>
                  <a:gd name="T7" fmla="*/ 0 h 310"/>
                  <a:gd name="T8" fmla="*/ 0 w 245"/>
                  <a:gd name="T9" fmla="*/ 0 h 310"/>
                  <a:gd name="T10" fmla="*/ 0 w 245"/>
                  <a:gd name="T11" fmla="*/ 0 h 310"/>
                  <a:gd name="T12" fmla="*/ 0 w 245"/>
                  <a:gd name="T13" fmla="*/ 0 h 310"/>
                  <a:gd name="T14" fmla="*/ 0 w 245"/>
                  <a:gd name="T15" fmla="*/ 0 h 310"/>
                  <a:gd name="T16" fmla="*/ 0 w 245"/>
                  <a:gd name="T17" fmla="*/ 0 h 310"/>
                  <a:gd name="T18" fmla="*/ 0 w 245"/>
                  <a:gd name="T19" fmla="*/ 0 h 310"/>
                  <a:gd name="T20" fmla="*/ 0 w 245"/>
                  <a:gd name="T21" fmla="*/ 0 h 310"/>
                  <a:gd name="T22" fmla="*/ 0 w 245"/>
                  <a:gd name="T23" fmla="*/ 0 h 310"/>
                  <a:gd name="T24" fmla="*/ 0 w 245"/>
                  <a:gd name="T25" fmla="*/ 0 h 310"/>
                  <a:gd name="T26" fmla="*/ 0 w 245"/>
                  <a:gd name="T27" fmla="*/ 0 h 310"/>
                  <a:gd name="T28" fmla="*/ 0 w 245"/>
                  <a:gd name="T29" fmla="*/ 0 h 310"/>
                  <a:gd name="T30" fmla="*/ 0 w 245"/>
                  <a:gd name="T31" fmla="*/ 0 h 310"/>
                  <a:gd name="T32" fmla="*/ 0 w 245"/>
                  <a:gd name="T33" fmla="*/ 0 h 310"/>
                  <a:gd name="T34" fmla="*/ 0 w 245"/>
                  <a:gd name="T35" fmla="*/ 0 h 310"/>
                  <a:gd name="T36" fmla="*/ 0 w 245"/>
                  <a:gd name="T37" fmla="*/ 0 h 310"/>
                  <a:gd name="T38" fmla="*/ 0 w 245"/>
                  <a:gd name="T39" fmla="*/ 0 h 310"/>
                  <a:gd name="T40" fmla="*/ 0 w 245"/>
                  <a:gd name="T41" fmla="*/ 0 h 310"/>
                  <a:gd name="T42" fmla="*/ 0 w 245"/>
                  <a:gd name="T43" fmla="*/ 0 h 310"/>
                  <a:gd name="T44" fmla="*/ 0 w 245"/>
                  <a:gd name="T45" fmla="*/ 0 h 310"/>
                  <a:gd name="T46" fmla="*/ 0 w 245"/>
                  <a:gd name="T47" fmla="*/ 0 h 310"/>
                  <a:gd name="T48" fmla="*/ 0 w 245"/>
                  <a:gd name="T49" fmla="*/ 0 h 310"/>
                  <a:gd name="T50" fmla="*/ 0 w 245"/>
                  <a:gd name="T51" fmla="*/ 0 h 310"/>
                  <a:gd name="T52" fmla="*/ 0 w 245"/>
                  <a:gd name="T53" fmla="*/ 0 h 310"/>
                  <a:gd name="T54" fmla="*/ 0 w 245"/>
                  <a:gd name="T55" fmla="*/ 0 h 310"/>
                  <a:gd name="T56" fmla="*/ 0 w 245"/>
                  <a:gd name="T57" fmla="*/ 0 h 310"/>
                  <a:gd name="T58" fmla="*/ 0 w 245"/>
                  <a:gd name="T59" fmla="*/ 0 h 310"/>
                  <a:gd name="T60" fmla="*/ 0 w 245"/>
                  <a:gd name="T61" fmla="*/ 0 h 310"/>
                  <a:gd name="T62" fmla="*/ 0 w 245"/>
                  <a:gd name="T63" fmla="*/ 0 h 310"/>
                  <a:gd name="T64" fmla="*/ 0 w 245"/>
                  <a:gd name="T65" fmla="*/ 0 h 310"/>
                  <a:gd name="T66" fmla="*/ 0 w 245"/>
                  <a:gd name="T67" fmla="*/ 0 h 310"/>
                  <a:gd name="T68" fmla="*/ 0 w 245"/>
                  <a:gd name="T69" fmla="*/ 0 h 310"/>
                  <a:gd name="T70" fmla="*/ 0 w 245"/>
                  <a:gd name="T71" fmla="*/ 0 h 310"/>
                  <a:gd name="T72" fmla="*/ 0 w 245"/>
                  <a:gd name="T73" fmla="*/ 0 h 310"/>
                  <a:gd name="T74" fmla="*/ 0 w 245"/>
                  <a:gd name="T75" fmla="*/ 0 h 3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5"/>
                  <a:gd name="T115" fmla="*/ 0 h 310"/>
                  <a:gd name="T116" fmla="*/ 245 w 245"/>
                  <a:gd name="T117" fmla="*/ 310 h 31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5" h="310">
                    <a:moveTo>
                      <a:pt x="200" y="116"/>
                    </a:moveTo>
                    <a:lnTo>
                      <a:pt x="208" y="124"/>
                    </a:lnTo>
                    <a:lnTo>
                      <a:pt x="214" y="133"/>
                    </a:lnTo>
                    <a:lnTo>
                      <a:pt x="220" y="144"/>
                    </a:lnTo>
                    <a:lnTo>
                      <a:pt x="223" y="154"/>
                    </a:lnTo>
                    <a:lnTo>
                      <a:pt x="226" y="164"/>
                    </a:lnTo>
                    <a:lnTo>
                      <a:pt x="224" y="176"/>
                    </a:lnTo>
                    <a:lnTo>
                      <a:pt x="222" y="187"/>
                    </a:lnTo>
                    <a:lnTo>
                      <a:pt x="216" y="198"/>
                    </a:lnTo>
                    <a:lnTo>
                      <a:pt x="208" y="209"/>
                    </a:lnTo>
                    <a:lnTo>
                      <a:pt x="199" y="219"/>
                    </a:lnTo>
                    <a:lnTo>
                      <a:pt x="188" y="229"/>
                    </a:lnTo>
                    <a:lnTo>
                      <a:pt x="177" y="238"/>
                    </a:lnTo>
                    <a:lnTo>
                      <a:pt x="166" y="246"/>
                    </a:lnTo>
                    <a:lnTo>
                      <a:pt x="154" y="255"/>
                    </a:lnTo>
                    <a:lnTo>
                      <a:pt x="142" y="264"/>
                    </a:lnTo>
                    <a:lnTo>
                      <a:pt x="132" y="275"/>
                    </a:lnTo>
                    <a:lnTo>
                      <a:pt x="128" y="278"/>
                    </a:lnTo>
                    <a:lnTo>
                      <a:pt x="126" y="283"/>
                    </a:lnTo>
                    <a:lnTo>
                      <a:pt x="124" y="287"/>
                    </a:lnTo>
                    <a:lnTo>
                      <a:pt x="121" y="292"/>
                    </a:lnTo>
                    <a:lnTo>
                      <a:pt x="120" y="296"/>
                    </a:lnTo>
                    <a:lnTo>
                      <a:pt x="120" y="301"/>
                    </a:lnTo>
                    <a:lnTo>
                      <a:pt x="122" y="306"/>
                    </a:lnTo>
                    <a:lnTo>
                      <a:pt x="126" y="309"/>
                    </a:lnTo>
                    <a:lnTo>
                      <a:pt x="131" y="310"/>
                    </a:lnTo>
                    <a:lnTo>
                      <a:pt x="135" y="310"/>
                    </a:lnTo>
                    <a:lnTo>
                      <a:pt x="139" y="309"/>
                    </a:lnTo>
                    <a:lnTo>
                      <a:pt x="142" y="306"/>
                    </a:lnTo>
                    <a:lnTo>
                      <a:pt x="154" y="292"/>
                    </a:lnTo>
                    <a:lnTo>
                      <a:pt x="167" y="280"/>
                    </a:lnTo>
                    <a:lnTo>
                      <a:pt x="180" y="269"/>
                    </a:lnTo>
                    <a:lnTo>
                      <a:pt x="194" y="257"/>
                    </a:lnTo>
                    <a:lnTo>
                      <a:pt x="207" y="246"/>
                    </a:lnTo>
                    <a:lnTo>
                      <a:pt x="220" y="233"/>
                    </a:lnTo>
                    <a:lnTo>
                      <a:pt x="230" y="219"/>
                    </a:lnTo>
                    <a:lnTo>
                      <a:pt x="238" y="204"/>
                    </a:lnTo>
                    <a:lnTo>
                      <a:pt x="244" y="186"/>
                    </a:lnTo>
                    <a:lnTo>
                      <a:pt x="245" y="169"/>
                    </a:lnTo>
                    <a:lnTo>
                      <a:pt x="243" y="152"/>
                    </a:lnTo>
                    <a:lnTo>
                      <a:pt x="237" y="134"/>
                    </a:lnTo>
                    <a:lnTo>
                      <a:pt x="228" y="119"/>
                    </a:lnTo>
                    <a:lnTo>
                      <a:pt x="217" y="105"/>
                    </a:lnTo>
                    <a:lnTo>
                      <a:pt x="203" y="93"/>
                    </a:lnTo>
                    <a:lnTo>
                      <a:pt x="188" y="83"/>
                    </a:lnTo>
                    <a:lnTo>
                      <a:pt x="176" y="76"/>
                    </a:lnTo>
                    <a:lnTo>
                      <a:pt x="163" y="69"/>
                    </a:lnTo>
                    <a:lnTo>
                      <a:pt x="151" y="61"/>
                    </a:lnTo>
                    <a:lnTo>
                      <a:pt x="136" y="54"/>
                    </a:lnTo>
                    <a:lnTo>
                      <a:pt x="122" y="46"/>
                    </a:lnTo>
                    <a:lnTo>
                      <a:pt x="107" y="39"/>
                    </a:lnTo>
                    <a:lnTo>
                      <a:pt x="93" y="31"/>
                    </a:lnTo>
                    <a:lnTo>
                      <a:pt x="79" y="24"/>
                    </a:lnTo>
                    <a:lnTo>
                      <a:pt x="66" y="18"/>
                    </a:lnTo>
                    <a:lnTo>
                      <a:pt x="53" y="13"/>
                    </a:lnTo>
                    <a:lnTo>
                      <a:pt x="40" y="8"/>
                    </a:lnTo>
                    <a:lnTo>
                      <a:pt x="30" y="5"/>
                    </a:lnTo>
                    <a:lnTo>
                      <a:pt x="20" y="1"/>
                    </a:lnTo>
                    <a:lnTo>
                      <a:pt x="12" y="0"/>
                    </a:lnTo>
                    <a:lnTo>
                      <a:pt x="5" y="0"/>
                    </a:lnTo>
                    <a:lnTo>
                      <a:pt x="0" y="2"/>
                    </a:lnTo>
                    <a:lnTo>
                      <a:pt x="11" y="8"/>
                    </a:lnTo>
                    <a:lnTo>
                      <a:pt x="23" y="14"/>
                    </a:lnTo>
                    <a:lnTo>
                      <a:pt x="36" y="20"/>
                    </a:lnTo>
                    <a:lnTo>
                      <a:pt x="47" y="25"/>
                    </a:lnTo>
                    <a:lnTo>
                      <a:pt x="60" y="31"/>
                    </a:lnTo>
                    <a:lnTo>
                      <a:pt x="73" y="37"/>
                    </a:lnTo>
                    <a:lnTo>
                      <a:pt x="86" y="44"/>
                    </a:lnTo>
                    <a:lnTo>
                      <a:pt x="99" y="51"/>
                    </a:lnTo>
                    <a:lnTo>
                      <a:pt x="113" y="57"/>
                    </a:lnTo>
                    <a:lnTo>
                      <a:pt x="126" y="64"/>
                    </a:lnTo>
                    <a:lnTo>
                      <a:pt x="139" y="71"/>
                    </a:lnTo>
                    <a:lnTo>
                      <a:pt x="152" y="79"/>
                    </a:lnTo>
                    <a:lnTo>
                      <a:pt x="165" y="88"/>
                    </a:lnTo>
                    <a:lnTo>
                      <a:pt x="176" y="96"/>
                    </a:lnTo>
                    <a:lnTo>
                      <a:pt x="188" y="106"/>
                    </a:lnTo>
                    <a:lnTo>
                      <a:pt x="200" y="1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n-lt"/>
                </a:endParaRPr>
              </a:p>
            </p:txBody>
          </p:sp>
        </p:grpSp>
        <p:sp>
          <p:nvSpPr>
            <p:cNvPr id="59" name="Line 556"/>
            <p:cNvSpPr>
              <a:spLocks noChangeShapeType="1"/>
            </p:cNvSpPr>
            <p:nvPr/>
          </p:nvSpPr>
          <p:spPr bwMode="auto">
            <a:xfrm>
              <a:off x="4097" y="3373"/>
              <a:ext cx="317" cy="17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60" name="Line 557"/>
            <p:cNvSpPr>
              <a:spLocks noChangeShapeType="1"/>
            </p:cNvSpPr>
            <p:nvPr/>
          </p:nvSpPr>
          <p:spPr bwMode="auto">
            <a:xfrm>
              <a:off x="3750" y="3332"/>
              <a:ext cx="5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grpSp>
          <p:nvGrpSpPr>
            <p:cNvPr id="61" name="Group 558"/>
            <p:cNvGrpSpPr>
              <a:grpSpLocks/>
            </p:cNvGrpSpPr>
            <p:nvPr/>
          </p:nvGrpSpPr>
          <p:grpSpPr bwMode="auto">
            <a:xfrm>
              <a:off x="4995" y="3370"/>
              <a:ext cx="131" cy="258"/>
              <a:chOff x="4180" y="783"/>
              <a:chExt cx="150" cy="307"/>
            </a:xfrm>
          </p:grpSpPr>
          <p:sp>
            <p:nvSpPr>
              <p:cNvPr id="78" name="AutoShape 559"/>
              <p:cNvSpPr>
                <a:spLocks noChangeArrowheads="1"/>
              </p:cNvSpPr>
              <p:nvPr/>
            </p:nvSpPr>
            <p:spPr bwMode="auto">
              <a:xfrm>
                <a:off x="4180" y="1019"/>
                <a:ext cx="150" cy="71"/>
              </a:xfrm>
              <a:prstGeom prst="parallelogram">
                <a:avLst>
                  <a:gd name="adj" fmla="val 81387"/>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sp>
            <p:nvSpPr>
              <p:cNvPr id="79" name="Rectangle 560"/>
              <p:cNvSpPr>
                <a:spLocks noChangeArrowheads="1"/>
              </p:cNvSpPr>
              <p:nvPr/>
            </p:nvSpPr>
            <p:spPr bwMode="auto">
              <a:xfrm>
                <a:off x="4256" y="785"/>
                <a:ext cx="71" cy="236"/>
              </a:xfrm>
              <a:prstGeom prst="rect">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sp>
            <p:nvSpPr>
              <p:cNvPr id="80" name="Rectangle 561"/>
              <p:cNvSpPr>
                <a:spLocks noChangeArrowheads="1"/>
              </p:cNvSpPr>
              <p:nvPr/>
            </p:nvSpPr>
            <p:spPr bwMode="auto">
              <a:xfrm>
                <a:off x="4181" y="852"/>
                <a:ext cx="95" cy="236"/>
              </a:xfrm>
              <a:prstGeom prst="rect">
                <a:avLst/>
              </a:prstGeom>
              <a:solidFill>
                <a:srgbClr val="33CCCC"/>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sp>
            <p:nvSpPr>
              <p:cNvPr id="81" name="AutoShape 562"/>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sp>
            <p:nvSpPr>
              <p:cNvPr id="82" name="Line 563"/>
              <p:cNvSpPr>
                <a:spLocks noChangeShapeType="1"/>
              </p:cNvSpPr>
              <p:nvPr/>
            </p:nvSpPr>
            <p:spPr bwMode="auto">
              <a:xfrm>
                <a:off x="4330" y="788"/>
                <a:ext cx="0" cy="23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83" name="Line 564"/>
              <p:cNvSpPr>
                <a:spLocks noChangeShapeType="1"/>
              </p:cNvSpPr>
              <p:nvPr/>
            </p:nvSpPr>
            <p:spPr bwMode="auto">
              <a:xfrm flipH="1">
                <a:off x="4276" y="1019"/>
                <a:ext cx="54" cy="6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84" name="Rectangle 565"/>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sp>
            <p:nvSpPr>
              <p:cNvPr id="85" name="Rectangle 566"/>
              <p:cNvSpPr>
                <a:spLocks noChangeArrowheads="1"/>
              </p:cNvSpPr>
              <p:nvPr/>
            </p:nvSpPr>
            <p:spPr bwMode="auto">
              <a:xfrm>
                <a:off x="4202" y="923"/>
                <a:ext cx="48" cy="4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dirty="0">
                  <a:latin typeface="+mn-lt"/>
                  <a:ea typeface="宋体" panose="02010600030101010101" pitchFamily="2" charset="-122"/>
                </a:endParaRPr>
              </a:p>
            </p:txBody>
          </p:sp>
        </p:grpSp>
        <p:sp>
          <p:nvSpPr>
            <p:cNvPr id="62" name="Line 567"/>
            <p:cNvSpPr>
              <a:spLocks noChangeShapeType="1"/>
            </p:cNvSpPr>
            <p:nvPr/>
          </p:nvSpPr>
          <p:spPr bwMode="auto">
            <a:xfrm flipH="1">
              <a:off x="3806" y="2401"/>
              <a:ext cx="2" cy="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63" name="Line 568"/>
            <p:cNvSpPr>
              <a:spLocks noChangeShapeType="1"/>
            </p:cNvSpPr>
            <p:nvPr/>
          </p:nvSpPr>
          <p:spPr bwMode="auto">
            <a:xfrm flipV="1">
              <a:off x="4623" y="1760"/>
              <a:ext cx="78" cy="5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64" name="Line 569"/>
            <p:cNvSpPr>
              <a:spLocks noChangeShapeType="1"/>
            </p:cNvSpPr>
            <p:nvPr/>
          </p:nvSpPr>
          <p:spPr bwMode="auto">
            <a:xfrm>
              <a:off x="4514" y="1869"/>
              <a:ext cx="0" cy="5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65" name="Line 570"/>
            <p:cNvSpPr>
              <a:spLocks noChangeShapeType="1"/>
            </p:cNvSpPr>
            <p:nvPr/>
          </p:nvSpPr>
          <p:spPr bwMode="auto">
            <a:xfrm flipV="1">
              <a:off x="4630" y="1804"/>
              <a:ext cx="166" cy="18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66" name="Line 571"/>
            <p:cNvSpPr>
              <a:spLocks noChangeShapeType="1"/>
            </p:cNvSpPr>
            <p:nvPr/>
          </p:nvSpPr>
          <p:spPr bwMode="auto">
            <a:xfrm>
              <a:off x="4852" y="1803"/>
              <a:ext cx="0" cy="12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67" name="Line 572"/>
            <p:cNvSpPr>
              <a:spLocks noChangeShapeType="1"/>
            </p:cNvSpPr>
            <p:nvPr/>
          </p:nvSpPr>
          <p:spPr bwMode="auto">
            <a:xfrm>
              <a:off x="4634" y="1996"/>
              <a:ext cx="119"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68" name="Line 573"/>
            <p:cNvSpPr>
              <a:spLocks noChangeShapeType="1"/>
            </p:cNvSpPr>
            <p:nvPr/>
          </p:nvSpPr>
          <p:spPr bwMode="auto">
            <a:xfrm flipV="1">
              <a:off x="3560" y="2542"/>
              <a:ext cx="106" cy="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69" name="Line 574"/>
            <p:cNvSpPr>
              <a:spLocks noChangeShapeType="1"/>
            </p:cNvSpPr>
            <p:nvPr/>
          </p:nvSpPr>
          <p:spPr bwMode="auto">
            <a:xfrm flipV="1">
              <a:off x="4895" y="1614"/>
              <a:ext cx="150" cy="10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70" name="Line 575"/>
            <p:cNvSpPr>
              <a:spLocks noChangeShapeType="1"/>
            </p:cNvSpPr>
            <p:nvPr/>
          </p:nvSpPr>
          <p:spPr bwMode="auto">
            <a:xfrm>
              <a:off x="4983" y="1990"/>
              <a:ext cx="11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71" name="Line 576"/>
            <p:cNvSpPr>
              <a:spLocks noChangeShapeType="1"/>
            </p:cNvSpPr>
            <p:nvPr/>
          </p:nvSpPr>
          <p:spPr bwMode="auto">
            <a:xfrm flipH="1">
              <a:off x="4445" y="2038"/>
              <a:ext cx="62" cy="4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72" name="Line 577"/>
            <p:cNvSpPr>
              <a:spLocks noChangeShapeType="1"/>
            </p:cNvSpPr>
            <p:nvPr/>
          </p:nvSpPr>
          <p:spPr bwMode="auto">
            <a:xfrm flipH="1">
              <a:off x="4817" y="2038"/>
              <a:ext cx="70" cy="45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73" name="Text Box 578"/>
            <p:cNvSpPr txBox="1">
              <a:spLocks noChangeArrowheads="1"/>
            </p:cNvSpPr>
            <p:nvPr/>
          </p:nvSpPr>
          <p:spPr bwMode="auto">
            <a:xfrm>
              <a:off x="3204" y="1880"/>
              <a:ext cx="88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r>
                <a:rPr lang="en-US" altLang="zh-CN" sz="1800" dirty="0">
                  <a:latin typeface="+mn-lt"/>
                  <a:ea typeface="宋体" panose="02010600030101010101" pitchFamily="2" charset="-122"/>
                </a:rPr>
                <a:t>Home network</a:t>
              </a:r>
            </a:p>
          </p:txBody>
        </p:sp>
        <p:sp>
          <p:nvSpPr>
            <p:cNvPr id="74" name="Text Box 579"/>
            <p:cNvSpPr txBox="1">
              <a:spLocks noChangeArrowheads="1"/>
            </p:cNvSpPr>
            <p:nvPr/>
          </p:nvSpPr>
          <p:spPr bwMode="auto">
            <a:xfrm>
              <a:off x="2993" y="2780"/>
              <a:ext cx="1173"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r>
                <a:rPr lang="en-US" altLang="zh-CN" sz="1800" dirty="0">
                  <a:latin typeface="+mn-lt"/>
                  <a:ea typeface="宋体" panose="02010600030101010101" pitchFamily="2" charset="-122"/>
                </a:rPr>
                <a:t>Institutional network</a:t>
              </a:r>
            </a:p>
          </p:txBody>
        </p:sp>
        <p:sp>
          <p:nvSpPr>
            <p:cNvPr id="75" name="Text Box 580"/>
            <p:cNvSpPr txBox="1">
              <a:spLocks noChangeArrowheads="1"/>
            </p:cNvSpPr>
            <p:nvPr/>
          </p:nvSpPr>
          <p:spPr bwMode="auto">
            <a:xfrm>
              <a:off x="3456" y="1028"/>
              <a:ext cx="919"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r>
                <a:rPr lang="en-US" altLang="zh-CN" sz="1800">
                  <a:latin typeface="+mn-lt"/>
                  <a:ea typeface="宋体" panose="02010600030101010101" pitchFamily="2" charset="-122"/>
                </a:rPr>
                <a:t>Mobile network</a:t>
              </a:r>
            </a:p>
          </p:txBody>
        </p:sp>
        <p:sp>
          <p:nvSpPr>
            <p:cNvPr id="76" name="Text Box 581"/>
            <p:cNvSpPr txBox="1">
              <a:spLocks noChangeArrowheads="1"/>
            </p:cNvSpPr>
            <p:nvPr/>
          </p:nvSpPr>
          <p:spPr bwMode="auto">
            <a:xfrm>
              <a:off x="4369" y="1368"/>
              <a:ext cx="688"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r>
                <a:rPr lang="en-US" altLang="zh-CN" sz="1800">
                  <a:latin typeface="+mn-lt"/>
                  <a:ea typeface="宋体" panose="02010600030101010101" pitchFamily="2" charset="-122"/>
                </a:rPr>
                <a:t>Global ISP</a:t>
              </a:r>
            </a:p>
          </p:txBody>
        </p:sp>
        <p:sp>
          <p:nvSpPr>
            <p:cNvPr id="77" name="Text Box 582"/>
            <p:cNvSpPr txBox="1">
              <a:spLocks noChangeArrowheads="1"/>
            </p:cNvSpPr>
            <p:nvPr/>
          </p:nvSpPr>
          <p:spPr bwMode="auto">
            <a:xfrm>
              <a:off x="4851" y="2210"/>
              <a:ext cx="831"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r>
                <a:rPr lang="en-US" altLang="zh-CN" sz="1800" dirty="0">
                  <a:latin typeface="+mn-lt"/>
                  <a:ea typeface="宋体" panose="02010600030101010101" pitchFamily="2" charset="-122"/>
                </a:rPr>
                <a:t>Regional ISP</a:t>
              </a:r>
            </a:p>
          </p:txBody>
        </p:sp>
      </p:grpSp>
      <p:sp>
        <p:nvSpPr>
          <p:cNvPr id="327" name="文本框 326"/>
          <p:cNvSpPr txBox="1"/>
          <p:nvPr/>
        </p:nvSpPr>
        <p:spPr>
          <a:xfrm>
            <a:off x="6605830" y="1524000"/>
            <a:ext cx="2821606" cy="1815882"/>
          </a:xfrm>
          <a:prstGeom prst="rect">
            <a:avLst/>
          </a:prstGeom>
          <a:noFill/>
          <a:ln>
            <a:noFill/>
          </a:ln>
        </p:spPr>
        <p:txBody>
          <a:bodyPr wrap="none" rtlCol="0">
            <a:spAutoFit/>
          </a:bodyPr>
          <a:lstStyle/>
          <a:p>
            <a:pPr algn="ctr"/>
            <a:r>
              <a:rPr lang="en-US" altLang="zh-CN" sz="2800" b="1" dirty="0">
                <a:solidFill>
                  <a:schemeClr val="accent2"/>
                </a:solidFill>
                <a:latin typeface="+mn-lt"/>
                <a:ea typeface="+mn-ea"/>
              </a:rPr>
              <a:t>Three scenarios</a:t>
            </a:r>
          </a:p>
          <a:p>
            <a:pPr marL="457200" indent="-457200">
              <a:buAutoNum type="arabicParenR"/>
            </a:pPr>
            <a:r>
              <a:rPr lang="en-US" altLang="zh-CN" sz="2800" dirty="0">
                <a:latin typeface="+mn-lt"/>
                <a:ea typeface="+mn-ea"/>
              </a:rPr>
              <a:t>Router to Router</a:t>
            </a:r>
          </a:p>
          <a:p>
            <a:pPr marL="457200" indent="-457200">
              <a:buAutoNum type="arabicParenR"/>
            </a:pPr>
            <a:r>
              <a:rPr lang="en-US" altLang="zh-CN" sz="2800" dirty="0">
                <a:latin typeface="+mn-lt"/>
                <a:ea typeface="+mn-ea"/>
              </a:rPr>
              <a:t>Router to Host</a:t>
            </a:r>
          </a:p>
          <a:p>
            <a:pPr marL="457200" indent="-457200">
              <a:buAutoNum type="arabicParenR"/>
            </a:pPr>
            <a:r>
              <a:rPr lang="en-US" altLang="zh-CN" sz="2800" dirty="0">
                <a:latin typeface="+mn-lt"/>
                <a:ea typeface="+mn-ea"/>
              </a:rPr>
              <a:t>Host to Router</a:t>
            </a:r>
            <a:endParaRPr lang="zh-CN" altLang="en-US" sz="2800" dirty="0">
              <a:latin typeface="+mn-lt"/>
              <a:ea typeface="+mn-ea"/>
            </a:endParaRPr>
          </a:p>
        </p:txBody>
      </p:sp>
      <p:sp>
        <p:nvSpPr>
          <p:cNvPr id="328" name="文本框 327"/>
          <p:cNvSpPr txBox="1"/>
          <p:nvPr/>
        </p:nvSpPr>
        <p:spPr>
          <a:xfrm>
            <a:off x="6253168" y="3686310"/>
            <a:ext cx="3526928" cy="2246769"/>
          </a:xfrm>
          <a:prstGeom prst="rect">
            <a:avLst/>
          </a:prstGeom>
          <a:noFill/>
          <a:ln>
            <a:noFill/>
          </a:ln>
        </p:spPr>
        <p:txBody>
          <a:bodyPr wrap="none" rtlCol="0">
            <a:spAutoFit/>
          </a:bodyPr>
          <a:lstStyle/>
          <a:p>
            <a:pPr algn="ctr"/>
            <a:r>
              <a:rPr lang="en-US" altLang="zh-CN" sz="2800" b="1" dirty="0">
                <a:solidFill>
                  <a:schemeClr val="accent2"/>
                </a:solidFill>
                <a:latin typeface="+mn-lt"/>
                <a:ea typeface="+mn-ea"/>
              </a:rPr>
              <a:t>Security services</a:t>
            </a:r>
          </a:p>
          <a:p>
            <a:pPr marL="457200" indent="-457200">
              <a:buAutoNum type="arabicParenR"/>
            </a:pPr>
            <a:r>
              <a:rPr lang="en-US" altLang="zh-CN" sz="2800" dirty="0">
                <a:latin typeface="+mn-lt"/>
                <a:ea typeface="+mn-ea"/>
              </a:rPr>
              <a:t>Confidentiality</a:t>
            </a:r>
          </a:p>
          <a:p>
            <a:pPr marL="457200" indent="-457200">
              <a:buAutoNum type="arabicParenR"/>
            </a:pPr>
            <a:r>
              <a:rPr lang="en-US" altLang="zh-CN" sz="2800" dirty="0">
                <a:latin typeface="+mn-lt"/>
                <a:ea typeface="+mn-ea"/>
              </a:rPr>
              <a:t>Data integrity</a:t>
            </a:r>
          </a:p>
          <a:p>
            <a:pPr marL="457200" indent="-457200">
              <a:buAutoNum type="arabicParenR"/>
            </a:pPr>
            <a:r>
              <a:rPr lang="en-US" altLang="zh-CN" sz="2800" dirty="0">
                <a:latin typeface="+mn-lt"/>
                <a:ea typeface="+mn-ea"/>
              </a:rPr>
              <a:t>Authentication</a:t>
            </a:r>
          </a:p>
          <a:p>
            <a:pPr marL="457200" indent="-457200">
              <a:buAutoNum type="arabicParenR"/>
            </a:pPr>
            <a:r>
              <a:rPr lang="en-US" altLang="zh-CN" sz="2800" dirty="0">
                <a:latin typeface="+mn-lt"/>
                <a:ea typeface="+mn-ea"/>
              </a:rPr>
              <a:t>Against replay attacks</a:t>
            </a:r>
          </a:p>
        </p:txBody>
      </p:sp>
      <p:sp>
        <p:nvSpPr>
          <p:cNvPr id="329" name="矩形 328"/>
          <p:cNvSpPr/>
          <p:nvPr/>
        </p:nvSpPr>
        <p:spPr>
          <a:xfrm>
            <a:off x="6770939" y="6279506"/>
            <a:ext cx="2491387" cy="461665"/>
          </a:xfrm>
          <a:prstGeom prst="rect">
            <a:avLst/>
          </a:prstGeom>
        </p:spPr>
        <p:txBody>
          <a:bodyPr wrap="none">
            <a:spAutoFit/>
          </a:bodyPr>
          <a:lstStyle/>
          <a:p>
            <a:pPr algn="ctr"/>
            <a:r>
              <a:rPr lang="en-US" altLang="ja-JP" b="1" dirty="0">
                <a:solidFill>
                  <a:schemeClr val="accent5"/>
                </a:solidFill>
                <a:latin typeface="+mn-lt"/>
              </a:rPr>
              <a:t>"blanket coverage"</a:t>
            </a:r>
            <a:endParaRPr lang="en-US" altLang="zh-CN" b="1" dirty="0">
              <a:solidFill>
                <a:schemeClr val="accent5"/>
              </a:solidFill>
              <a:latin typeface="+mn-lt"/>
            </a:endParaRPr>
          </a:p>
        </p:txBody>
      </p:sp>
    </p:spTree>
    <p:extLst>
      <p:ext uri="{BB962C8B-B14F-4D97-AF65-F5344CB8AC3E}">
        <p14:creationId xmlns:p14="http://schemas.microsoft.com/office/powerpoint/2010/main" val="994167626"/>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圆角矩形 136"/>
          <p:cNvSpPr/>
          <p:nvPr/>
        </p:nvSpPr>
        <p:spPr>
          <a:xfrm>
            <a:off x="5694801" y="3352800"/>
            <a:ext cx="3200400" cy="3409950"/>
          </a:xfrm>
          <a:prstGeom prst="roundRect">
            <a:avLst/>
          </a:prstGeom>
          <a:solidFill>
            <a:schemeClr val="accent4">
              <a:lumMod val="10000"/>
              <a:lumOff val="90000"/>
              <a:alpha val="48000"/>
            </a:schemeClr>
          </a:solidFill>
          <a:ln w="15875">
            <a:solidFill>
              <a:schemeClr val="tx1"/>
            </a:solidFill>
            <a:prstDash val="dash"/>
          </a:ln>
        </p:spPr>
        <p:txBody>
          <a:bodyPr wrap="square" rtlCol="0" anchor="ctr" anchorCtr="0">
            <a:noAutofit/>
          </a:bodyPr>
          <a:lstStyle/>
          <a:p>
            <a:pPr algn="ctr"/>
            <a:endParaRPr lang="zh-CN" altLang="en-US" dirty="0">
              <a:latin typeface="Comic Sans MS" panose="030F0702030302020204" pitchFamily="66" charset="0"/>
            </a:endParaRPr>
          </a:p>
        </p:txBody>
      </p:sp>
      <p:sp>
        <p:nvSpPr>
          <p:cNvPr id="6" name="圆角矩形 5"/>
          <p:cNvSpPr/>
          <p:nvPr/>
        </p:nvSpPr>
        <p:spPr>
          <a:xfrm>
            <a:off x="1857375" y="3352800"/>
            <a:ext cx="3200400" cy="3409950"/>
          </a:xfrm>
          <a:prstGeom prst="roundRect">
            <a:avLst/>
          </a:prstGeom>
          <a:solidFill>
            <a:schemeClr val="accent4">
              <a:lumMod val="10000"/>
              <a:lumOff val="90000"/>
              <a:alpha val="48000"/>
            </a:schemeClr>
          </a:solidFill>
          <a:ln w="15875">
            <a:solidFill>
              <a:schemeClr val="tx1"/>
            </a:solidFill>
            <a:prstDash val="dash"/>
          </a:ln>
        </p:spPr>
        <p:txBody>
          <a:bodyPr wrap="square" rtlCol="0" anchor="ctr" anchorCtr="0">
            <a:noAutofit/>
          </a:bodyPr>
          <a:lstStyle/>
          <a:p>
            <a:pPr algn="ctr"/>
            <a:endParaRPr lang="zh-CN" altLang="en-US" dirty="0">
              <a:latin typeface="Comic Sans MS" panose="030F0702030302020204" pitchFamily="66" charset="0"/>
            </a:endParaRPr>
          </a:p>
        </p:txBody>
      </p:sp>
      <p:sp>
        <p:nvSpPr>
          <p:cNvPr id="122882" name="Line 3"/>
          <p:cNvSpPr>
            <a:spLocks noChangeShapeType="1"/>
          </p:cNvSpPr>
          <p:nvPr/>
        </p:nvSpPr>
        <p:spPr bwMode="auto">
          <a:xfrm>
            <a:off x="5915025" y="1995208"/>
            <a:ext cx="3043238" cy="328893"/>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22883" name="Line 36"/>
          <p:cNvSpPr>
            <a:spLocks noChangeShapeType="1"/>
          </p:cNvSpPr>
          <p:nvPr/>
        </p:nvSpPr>
        <p:spPr bwMode="auto">
          <a:xfrm flipH="1">
            <a:off x="3213100" y="2243686"/>
            <a:ext cx="1110972" cy="1866353"/>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22884" name="Line 37"/>
          <p:cNvSpPr>
            <a:spLocks noChangeShapeType="1"/>
          </p:cNvSpPr>
          <p:nvPr/>
        </p:nvSpPr>
        <p:spPr bwMode="auto">
          <a:xfrm>
            <a:off x="5042432" y="2349515"/>
            <a:ext cx="1736091" cy="2016528"/>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22885" name="Line 48"/>
          <p:cNvSpPr>
            <a:spLocks noChangeShapeType="1"/>
          </p:cNvSpPr>
          <p:nvPr/>
        </p:nvSpPr>
        <p:spPr bwMode="auto">
          <a:xfrm flipV="1">
            <a:off x="2374901" y="4443413"/>
            <a:ext cx="665163" cy="109220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22886" name="Line 49"/>
          <p:cNvSpPr>
            <a:spLocks noChangeShapeType="1"/>
          </p:cNvSpPr>
          <p:nvPr/>
        </p:nvSpPr>
        <p:spPr bwMode="auto">
          <a:xfrm flipH="1" flipV="1">
            <a:off x="3213100" y="4529139"/>
            <a:ext cx="76200" cy="1158875"/>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22887" name="Line 51"/>
          <p:cNvSpPr>
            <a:spLocks noChangeShapeType="1"/>
          </p:cNvSpPr>
          <p:nvPr/>
        </p:nvSpPr>
        <p:spPr bwMode="auto">
          <a:xfrm>
            <a:off x="3438526" y="4389439"/>
            <a:ext cx="765175" cy="1298575"/>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22888" name="Line 62"/>
          <p:cNvSpPr>
            <a:spLocks noChangeShapeType="1"/>
          </p:cNvSpPr>
          <p:nvPr/>
        </p:nvSpPr>
        <p:spPr bwMode="auto">
          <a:xfrm>
            <a:off x="6780324" y="4402268"/>
            <a:ext cx="14176" cy="904745"/>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22889" name="Line 63"/>
          <p:cNvSpPr>
            <a:spLocks noChangeShapeType="1"/>
          </p:cNvSpPr>
          <p:nvPr/>
        </p:nvSpPr>
        <p:spPr bwMode="auto">
          <a:xfrm>
            <a:off x="6800874" y="4405170"/>
            <a:ext cx="1212826" cy="1130443"/>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grpSp>
        <p:nvGrpSpPr>
          <p:cNvPr id="122893" name="Group 76"/>
          <p:cNvGrpSpPr>
            <a:grpSpLocks/>
          </p:cNvGrpSpPr>
          <p:nvPr/>
        </p:nvGrpSpPr>
        <p:grpSpPr bwMode="auto">
          <a:xfrm rot="-3587012">
            <a:off x="1776413" y="4467225"/>
            <a:ext cx="1295400" cy="361950"/>
            <a:chOff x="4320" y="1728"/>
            <a:chExt cx="816" cy="192"/>
          </a:xfrm>
        </p:grpSpPr>
        <p:sp>
          <p:nvSpPr>
            <p:cNvPr id="123003" name="Rectangle 77"/>
            <p:cNvSpPr>
              <a:spLocks noChangeArrowheads="1"/>
            </p:cNvSpPr>
            <p:nvPr/>
          </p:nvSpPr>
          <p:spPr bwMode="auto">
            <a:xfrm>
              <a:off x="4320" y="1728"/>
              <a:ext cx="336" cy="192"/>
            </a:xfrm>
            <a:prstGeom prst="rect">
              <a:avLst/>
            </a:prstGeom>
            <a:solidFill>
              <a:schemeClr val="tx1">
                <a:lumMod val="50000"/>
                <a:lumOff val="50000"/>
              </a:schemeClr>
            </a:solidFill>
            <a:ln w="9525">
              <a:solidFill>
                <a:schemeClr val="tx1"/>
              </a:solidFill>
              <a:miter lim="800000"/>
              <a:headEnd/>
              <a:tailEnd/>
            </a:ln>
          </p:spPr>
          <p:txBody>
            <a:bodyPr wrap="none" anchor="ctr"/>
            <a:lstStyle/>
            <a:p>
              <a:pPr algn="ctr" eaLnBrk="1" hangingPunct="1"/>
              <a:r>
                <a:rPr lang="en-US" sz="1000" dirty="0">
                  <a:solidFill>
                    <a:schemeClr val="bg1"/>
                  </a:solidFill>
                  <a:latin typeface="+mn-lt"/>
                </a:rPr>
                <a:t>IP</a:t>
              </a:r>
            </a:p>
            <a:p>
              <a:pPr algn="ctr" eaLnBrk="1" hangingPunct="1"/>
              <a:r>
                <a:rPr lang="en-US" sz="1000" dirty="0">
                  <a:solidFill>
                    <a:schemeClr val="bg1"/>
                  </a:solidFill>
                  <a:latin typeface="+mn-lt"/>
                </a:rPr>
                <a:t>header</a:t>
              </a:r>
            </a:p>
          </p:txBody>
        </p:sp>
        <p:sp>
          <p:nvSpPr>
            <p:cNvPr id="123004" name="Rectangle 78"/>
            <p:cNvSpPr>
              <a:spLocks noChangeArrowheads="1"/>
            </p:cNvSpPr>
            <p:nvPr/>
          </p:nvSpPr>
          <p:spPr bwMode="auto">
            <a:xfrm>
              <a:off x="4656" y="1728"/>
              <a:ext cx="480" cy="192"/>
            </a:xfrm>
            <a:prstGeom prst="rect">
              <a:avLst/>
            </a:prstGeom>
            <a:solidFill>
              <a:schemeClr val="tx1">
                <a:lumMod val="50000"/>
                <a:lumOff val="50000"/>
              </a:schemeClr>
            </a:solidFill>
            <a:ln w="9525">
              <a:solidFill>
                <a:schemeClr val="tx1"/>
              </a:solidFill>
              <a:miter lim="800000"/>
              <a:headEnd/>
              <a:tailEnd/>
            </a:ln>
          </p:spPr>
          <p:txBody>
            <a:bodyPr wrap="none" anchor="ctr"/>
            <a:lstStyle/>
            <a:p>
              <a:pPr algn="ctr" eaLnBrk="1" hangingPunct="1"/>
              <a:r>
                <a:rPr lang="en-US" sz="1000" dirty="0">
                  <a:solidFill>
                    <a:schemeClr val="bg1"/>
                  </a:solidFill>
                  <a:latin typeface="+mn-lt"/>
                </a:rPr>
                <a:t>payload</a:t>
              </a:r>
            </a:p>
          </p:txBody>
        </p:sp>
      </p:grpSp>
      <p:grpSp>
        <p:nvGrpSpPr>
          <p:cNvPr id="122894" name="Group 79"/>
          <p:cNvGrpSpPr>
            <a:grpSpLocks/>
          </p:cNvGrpSpPr>
          <p:nvPr/>
        </p:nvGrpSpPr>
        <p:grpSpPr bwMode="auto">
          <a:xfrm rot="3125522">
            <a:off x="7100888" y="4502150"/>
            <a:ext cx="1295400" cy="406400"/>
            <a:chOff x="4320" y="1728"/>
            <a:chExt cx="816" cy="192"/>
          </a:xfrm>
          <a:solidFill>
            <a:schemeClr val="tx1">
              <a:lumMod val="50000"/>
              <a:lumOff val="50000"/>
            </a:schemeClr>
          </a:solidFill>
        </p:grpSpPr>
        <p:sp>
          <p:nvSpPr>
            <p:cNvPr id="123001" name="Rectangle 80"/>
            <p:cNvSpPr>
              <a:spLocks noChangeArrowheads="1"/>
            </p:cNvSpPr>
            <p:nvPr/>
          </p:nvSpPr>
          <p:spPr bwMode="auto">
            <a:xfrm>
              <a:off x="4320" y="1728"/>
              <a:ext cx="336" cy="192"/>
            </a:xfrm>
            <a:prstGeom prst="rect">
              <a:avLst/>
            </a:prstGeom>
            <a:grpFill/>
            <a:ln w="9525">
              <a:solidFill>
                <a:schemeClr val="tx1"/>
              </a:solidFill>
              <a:miter lim="800000"/>
              <a:headEnd/>
              <a:tailEnd/>
            </a:ln>
          </p:spPr>
          <p:txBody>
            <a:bodyPr wrap="none" anchor="ctr"/>
            <a:lstStyle/>
            <a:p>
              <a:pPr algn="ctr" eaLnBrk="1" hangingPunct="1"/>
              <a:r>
                <a:rPr lang="en-US" sz="1000" dirty="0">
                  <a:solidFill>
                    <a:schemeClr val="bg1"/>
                  </a:solidFill>
                  <a:latin typeface="+mn-lt"/>
                </a:rPr>
                <a:t>IP</a:t>
              </a:r>
            </a:p>
            <a:p>
              <a:pPr algn="ctr" eaLnBrk="1" hangingPunct="1"/>
              <a:r>
                <a:rPr lang="en-US" sz="1000" dirty="0">
                  <a:solidFill>
                    <a:schemeClr val="bg1"/>
                  </a:solidFill>
                  <a:latin typeface="+mn-lt"/>
                </a:rPr>
                <a:t>header</a:t>
              </a:r>
            </a:p>
          </p:txBody>
        </p:sp>
        <p:sp>
          <p:nvSpPr>
            <p:cNvPr id="123002" name="Rectangle 81"/>
            <p:cNvSpPr>
              <a:spLocks noChangeArrowheads="1"/>
            </p:cNvSpPr>
            <p:nvPr/>
          </p:nvSpPr>
          <p:spPr bwMode="auto">
            <a:xfrm>
              <a:off x="4656" y="1728"/>
              <a:ext cx="480" cy="192"/>
            </a:xfrm>
            <a:prstGeom prst="rect">
              <a:avLst/>
            </a:prstGeom>
            <a:grpFill/>
            <a:ln w="9525">
              <a:solidFill>
                <a:schemeClr val="tx1"/>
              </a:solidFill>
              <a:miter lim="800000"/>
              <a:headEnd/>
              <a:tailEnd/>
            </a:ln>
          </p:spPr>
          <p:txBody>
            <a:bodyPr wrap="none" anchor="ctr"/>
            <a:lstStyle/>
            <a:p>
              <a:pPr algn="ctr" eaLnBrk="1" hangingPunct="1"/>
              <a:r>
                <a:rPr lang="en-US" sz="1000" dirty="0">
                  <a:solidFill>
                    <a:schemeClr val="bg1"/>
                  </a:solidFill>
                  <a:latin typeface="+mn-lt"/>
                </a:rPr>
                <a:t>payload</a:t>
              </a:r>
            </a:p>
          </p:txBody>
        </p:sp>
      </p:grpSp>
      <p:sp>
        <p:nvSpPr>
          <p:cNvPr id="122895" name="Text Box 82"/>
          <p:cNvSpPr txBox="1">
            <a:spLocks noChangeArrowheads="1"/>
          </p:cNvSpPr>
          <p:nvPr/>
        </p:nvSpPr>
        <p:spPr bwMode="auto">
          <a:xfrm>
            <a:off x="2527300" y="6297613"/>
            <a:ext cx="130356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eaLnBrk="1" hangingPunct="1"/>
            <a:r>
              <a:rPr lang="en-US" sz="1800" dirty="0">
                <a:latin typeface="+mn-lt"/>
                <a:cs typeface="Arial" charset="0"/>
              </a:rPr>
              <a:t>headquarters</a:t>
            </a:r>
          </a:p>
        </p:txBody>
      </p:sp>
      <p:sp>
        <p:nvSpPr>
          <p:cNvPr id="122896" name="Text Box 83"/>
          <p:cNvSpPr txBox="1">
            <a:spLocks noChangeArrowheads="1"/>
          </p:cNvSpPr>
          <p:nvPr/>
        </p:nvSpPr>
        <p:spPr bwMode="auto">
          <a:xfrm>
            <a:off x="6626225" y="6034088"/>
            <a:ext cx="1384866"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eaLnBrk="1" hangingPunct="1"/>
            <a:r>
              <a:rPr lang="en-US" dirty="0">
                <a:latin typeface="+mn-lt"/>
              </a:rPr>
              <a:t>branch office</a:t>
            </a:r>
          </a:p>
        </p:txBody>
      </p:sp>
      <p:sp>
        <p:nvSpPr>
          <p:cNvPr id="122897" name="Text Box 84"/>
          <p:cNvSpPr txBox="1">
            <a:spLocks noChangeArrowheads="1"/>
          </p:cNvSpPr>
          <p:nvPr/>
        </p:nvSpPr>
        <p:spPr bwMode="auto">
          <a:xfrm>
            <a:off x="8701088" y="2601914"/>
            <a:ext cx="1207382"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eaLnBrk="1" hangingPunct="1"/>
            <a:r>
              <a:rPr lang="en-US" sz="1800" dirty="0">
                <a:latin typeface="+mn-lt"/>
                <a:cs typeface="Arial" charset="0"/>
              </a:rPr>
              <a:t>salesperson</a:t>
            </a:r>
            <a:br>
              <a:rPr lang="en-US" sz="1800" dirty="0">
                <a:latin typeface="+mn-lt"/>
                <a:cs typeface="Arial" charset="0"/>
              </a:rPr>
            </a:br>
            <a:r>
              <a:rPr lang="en-US" sz="1800" dirty="0">
                <a:latin typeface="+mn-lt"/>
                <a:cs typeface="Arial" charset="0"/>
              </a:rPr>
              <a:t>in hotel</a:t>
            </a:r>
          </a:p>
        </p:txBody>
      </p:sp>
      <p:sp>
        <p:nvSpPr>
          <p:cNvPr id="122898" name="Text Box 104"/>
          <p:cNvSpPr txBox="1">
            <a:spLocks noChangeArrowheads="1"/>
          </p:cNvSpPr>
          <p:nvPr/>
        </p:nvSpPr>
        <p:spPr bwMode="auto">
          <a:xfrm>
            <a:off x="9006391" y="1180865"/>
            <a:ext cx="901209"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eaLnBrk="1" hangingPunct="1"/>
            <a:r>
              <a:rPr lang="en-US" sz="1800" dirty="0">
                <a:latin typeface="+mn-lt"/>
                <a:cs typeface="Arial" charset="0"/>
              </a:rPr>
              <a:t>laptop </a:t>
            </a:r>
          </a:p>
          <a:p>
            <a:pPr eaLnBrk="1" hangingPunct="1"/>
            <a:r>
              <a:rPr lang="en-US" sz="1800" dirty="0">
                <a:latin typeface="+mn-lt"/>
                <a:cs typeface="Arial" charset="0"/>
              </a:rPr>
              <a:t>w/ IPsec</a:t>
            </a:r>
          </a:p>
        </p:txBody>
      </p:sp>
      <p:sp>
        <p:nvSpPr>
          <p:cNvPr id="122899" name="Text Box 105"/>
          <p:cNvSpPr txBox="1">
            <a:spLocks noChangeArrowheads="1"/>
          </p:cNvSpPr>
          <p:nvPr/>
        </p:nvSpPr>
        <p:spPr bwMode="auto">
          <a:xfrm>
            <a:off x="3541304" y="3497269"/>
            <a:ext cx="1675556"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eaLnBrk="1" hangingPunct="1"/>
            <a:r>
              <a:rPr lang="en-US" sz="1800" dirty="0">
                <a:latin typeface="+mn-lt"/>
                <a:cs typeface="Arial" charset="0"/>
              </a:rPr>
              <a:t>router w/</a:t>
            </a:r>
          </a:p>
          <a:p>
            <a:pPr eaLnBrk="1" hangingPunct="1"/>
            <a:r>
              <a:rPr lang="en-US" sz="1800" dirty="0">
                <a:latin typeface="+mn-lt"/>
                <a:cs typeface="Arial" charset="0"/>
              </a:rPr>
              <a:t>IPv4 and IPsec</a:t>
            </a:r>
          </a:p>
        </p:txBody>
      </p:sp>
      <p:grpSp>
        <p:nvGrpSpPr>
          <p:cNvPr id="122900" name="Group 542"/>
          <p:cNvGrpSpPr>
            <a:grpSpLocks/>
          </p:cNvGrpSpPr>
          <p:nvPr/>
        </p:nvGrpSpPr>
        <p:grpSpPr bwMode="auto">
          <a:xfrm>
            <a:off x="2760663" y="5454651"/>
            <a:ext cx="762000" cy="779463"/>
            <a:chOff x="-44" y="1473"/>
            <a:chExt cx="981" cy="1105"/>
          </a:xfrm>
        </p:grpSpPr>
        <p:pic>
          <p:nvPicPr>
            <p:cNvPr id="122999" name="Picture 529"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3000" name="Freeform 530"/>
            <p:cNvSpPr>
              <a:spLocks/>
            </p:cNvSpPr>
            <p:nvPr/>
          </p:nvSpPr>
          <p:spPr bwMode="auto">
            <a:xfrm flipH="1">
              <a:off x="374" y="1579"/>
              <a:ext cx="477" cy="506"/>
            </a:xfrm>
            <a:custGeom>
              <a:avLst/>
              <a:gdLst>
                <a:gd name="T0" fmla="*/ 0 w 356"/>
                <a:gd name="T1" fmla="*/ 0 h 368"/>
                <a:gd name="T2" fmla="*/ 722 w 356"/>
                <a:gd name="T3" fmla="*/ 36 h 368"/>
                <a:gd name="T4" fmla="*/ 856 w 356"/>
                <a:gd name="T5" fmla="*/ 765 h 368"/>
                <a:gd name="T6" fmla="*/ 189 w 356"/>
                <a:gd name="T7" fmla="*/ 957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xmlns="" w="9525" cap="flat" cmpd="sng">
                  <a:solidFill>
                    <a:schemeClr val="tx1"/>
                  </a:solidFill>
                  <a:prstDash val="solid"/>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dirty="0">
                <a:latin typeface="+mn-lt"/>
              </a:endParaRPr>
            </a:p>
          </p:txBody>
        </p:sp>
      </p:grpSp>
      <p:grpSp>
        <p:nvGrpSpPr>
          <p:cNvPr id="122901" name="Group 542"/>
          <p:cNvGrpSpPr>
            <a:grpSpLocks/>
          </p:cNvGrpSpPr>
          <p:nvPr/>
        </p:nvGrpSpPr>
        <p:grpSpPr bwMode="auto">
          <a:xfrm>
            <a:off x="3613151" y="5467351"/>
            <a:ext cx="760413" cy="777875"/>
            <a:chOff x="-44" y="1473"/>
            <a:chExt cx="981" cy="1105"/>
          </a:xfrm>
        </p:grpSpPr>
        <p:pic>
          <p:nvPicPr>
            <p:cNvPr id="122997" name="Picture 529"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2998" name="Freeform 530"/>
            <p:cNvSpPr>
              <a:spLocks/>
            </p:cNvSpPr>
            <p:nvPr/>
          </p:nvSpPr>
          <p:spPr bwMode="auto">
            <a:xfrm flipH="1">
              <a:off x="374" y="1579"/>
              <a:ext cx="477" cy="506"/>
            </a:xfrm>
            <a:custGeom>
              <a:avLst/>
              <a:gdLst>
                <a:gd name="T0" fmla="*/ 0 w 356"/>
                <a:gd name="T1" fmla="*/ 0 h 368"/>
                <a:gd name="T2" fmla="*/ 722 w 356"/>
                <a:gd name="T3" fmla="*/ 36 h 368"/>
                <a:gd name="T4" fmla="*/ 856 w 356"/>
                <a:gd name="T5" fmla="*/ 765 h 368"/>
                <a:gd name="T6" fmla="*/ 189 w 356"/>
                <a:gd name="T7" fmla="*/ 957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xmlns="" w="9525" cap="flat" cmpd="sng">
                  <a:solidFill>
                    <a:schemeClr val="tx1"/>
                  </a:solidFill>
                  <a:prstDash val="solid"/>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dirty="0">
                <a:latin typeface="+mn-lt"/>
              </a:endParaRPr>
            </a:p>
          </p:txBody>
        </p:sp>
      </p:grpSp>
      <p:grpSp>
        <p:nvGrpSpPr>
          <p:cNvPr id="122902" name="Group 542"/>
          <p:cNvGrpSpPr>
            <a:grpSpLocks/>
          </p:cNvGrpSpPr>
          <p:nvPr/>
        </p:nvGrpSpPr>
        <p:grpSpPr bwMode="auto">
          <a:xfrm>
            <a:off x="7486650" y="5372101"/>
            <a:ext cx="762000" cy="779463"/>
            <a:chOff x="-44" y="1473"/>
            <a:chExt cx="981" cy="1105"/>
          </a:xfrm>
        </p:grpSpPr>
        <p:pic>
          <p:nvPicPr>
            <p:cNvPr id="122995" name="Picture 529"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2996" name="Freeform 530"/>
            <p:cNvSpPr>
              <a:spLocks/>
            </p:cNvSpPr>
            <p:nvPr/>
          </p:nvSpPr>
          <p:spPr bwMode="auto">
            <a:xfrm flipH="1">
              <a:off x="374" y="1579"/>
              <a:ext cx="477" cy="506"/>
            </a:xfrm>
            <a:custGeom>
              <a:avLst/>
              <a:gdLst>
                <a:gd name="T0" fmla="*/ 0 w 356"/>
                <a:gd name="T1" fmla="*/ 0 h 368"/>
                <a:gd name="T2" fmla="*/ 722 w 356"/>
                <a:gd name="T3" fmla="*/ 36 h 368"/>
                <a:gd name="T4" fmla="*/ 856 w 356"/>
                <a:gd name="T5" fmla="*/ 765 h 368"/>
                <a:gd name="T6" fmla="*/ 189 w 356"/>
                <a:gd name="T7" fmla="*/ 957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xmlns="" w="9525" cap="flat" cmpd="sng">
                  <a:solidFill>
                    <a:schemeClr val="tx1"/>
                  </a:solidFill>
                  <a:prstDash val="solid"/>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dirty="0">
                <a:latin typeface="+mn-lt"/>
              </a:endParaRPr>
            </a:p>
          </p:txBody>
        </p:sp>
      </p:grpSp>
      <p:grpSp>
        <p:nvGrpSpPr>
          <p:cNvPr id="122903" name="Group 249"/>
          <p:cNvGrpSpPr>
            <a:grpSpLocks/>
          </p:cNvGrpSpPr>
          <p:nvPr/>
        </p:nvGrpSpPr>
        <p:grpSpPr bwMode="auto">
          <a:xfrm>
            <a:off x="6611938" y="5110163"/>
            <a:ext cx="400050" cy="819150"/>
            <a:chOff x="4140" y="429"/>
            <a:chExt cx="1425" cy="2396"/>
          </a:xfrm>
        </p:grpSpPr>
        <p:sp>
          <p:nvSpPr>
            <p:cNvPr id="122963" name="Freeform 250"/>
            <p:cNvSpPr>
              <a:spLocks/>
            </p:cNvSpPr>
            <p:nvPr/>
          </p:nvSpPr>
          <p:spPr bwMode="auto">
            <a:xfrm>
              <a:off x="5268" y="433"/>
              <a:ext cx="283" cy="2286"/>
            </a:xfrm>
            <a:custGeom>
              <a:avLst/>
              <a:gdLst>
                <a:gd name="T0" fmla="*/ 32 w 354"/>
                <a:gd name="T1" fmla="*/ 0 h 2742"/>
                <a:gd name="T2" fmla="*/ 181 w 354"/>
                <a:gd name="T3" fmla="*/ 197 h 2742"/>
                <a:gd name="T4" fmla="*/ 177 w 354"/>
                <a:gd name="T5" fmla="*/ 1521 h 2742"/>
                <a:gd name="T6" fmla="*/ 0 w 354"/>
                <a:gd name="T7" fmla="*/ 1589 h 2742"/>
                <a:gd name="T8" fmla="*/ 32 w 354"/>
                <a:gd name="T9" fmla="*/ 0 h 27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4" h="2742">
                  <a:moveTo>
                    <a:pt x="63" y="0"/>
                  </a:moveTo>
                  <a:lnTo>
                    <a:pt x="354" y="339"/>
                  </a:lnTo>
                  <a:lnTo>
                    <a:pt x="346" y="2624"/>
                  </a:lnTo>
                  <a:lnTo>
                    <a:pt x="0" y="2742"/>
                  </a:lnTo>
                  <a:lnTo>
                    <a:pt x="63" y="0"/>
                  </a:lnTo>
                  <a:close/>
                </a:path>
              </a:pathLst>
            </a:custGeom>
            <a:gradFill rotWithShape="1">
              <a:gsLst>
                <a:gs pos="0">
                  <a:srgbClr val="DDDDDD"/>
                </a:gs>
                <a:gs pos="100000">
                  <a:srgbClr val="333333"/>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86101" name="Rectangle 251"/>
            <p:cNvSpPr>
              <a:spLocks noChangeArrowheads="1"/>
            </p:cNvSpPr>
            <p:nvPr/>
          </p:nvSpPr>
          <p:spPr bwMode="auto">
            <a:xfrm>
              <a:off x="4208" y="429"/>
              <a:ext cx="1046" cy="2285"/>
            </a:xfrm>
            <a:prstGeom prst="rect">
              <a:avLst/>
            </a:pr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sp>
          <p:nvSpPr>
            <p:cNvPr id="122965" name="Freeform 252"/>
            <p:cNvSpPr>
              <a:spLocks/>
            </p:cNvSpPr>
            <p:nvPr/>
          </p:nvSpPr>
          <p:spPr bwMode="auto">
            <a:xfrm>
              <a:off x="5321" y="570"/>
              <a:ext cx="169" cy="2115"/>
            </a:xfrm>
            <a:custGeom>
              <a:avLst/>
              <a:gdLst>
                <a:gd name="T0" fmla="*/ 4 w 211"/>
                <a:gd name="T1" fmla="*/ 0 h 2537"/>
                <a:gd name="T2" fmla="*/ 108 w 211"/>
                <a:gd name="T3" fmla="*/ 127 h 2537"/>
                <a:gd name="T4" fmla="*/ 4 w 211"/>
                <a:gd name="T5" fmla="*/ 1449 h 2537"/>
                <a:gd name="T6" fmla="*/ 4 w 211"/>
                <a:gd name="T7" fmla="*/ 0 h 253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 h="2537">
                  <a:moveTo>
                    <a:pt x="7" y="0"/>
                  </a:moveTo>
                  <a:cubicBezTo>
                    <a:pt x="7" y="0"/>
                    <a:pt x="57" y="28"/>
                    <a:pt x="211" y="218"/>
                  </a:cubicBezTo>
                  <a:cubicBezTo>
                    <a:pt x="0" y="1229"/>
                    <a:pt x="41" y="2537"/>
                    <a:pt x="7" y="2501"/>
                  </a:cubicBezTo>
                  <a:lnTo>
                    <a:pt x="7" y="0"/>
                  </a:lnTo>
                  <a:close/>
                </a:path>
              </a:pathLst>
            </a:custGeom>
            <a:gradFill rotWithShape="1">
              <a:gsLst>
                <a:gs pos="0">
                  <a:srgbClr val="808080"/>
                </a:gs>
                <a:gs pos="100000">
                  <a:srgbClr val="F8F8F8"/>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122966" name="Freeform 253"/>
            <p:cNvSpPr>
              <a:spLocks/>
            </p:cNvSpPr>
            <p:nvPr/>
          </p:nvSpPr>
          <p:spPr bwMode="auto">
            <a:xfrm>
              <a:off x="5284" y="1640"/>
              <a:ext cx="263" cy="189"/>
            </a:xfrm>
            <a:custGeom>
              <a:avLst/>
              <a:gdLst>
                <a:gd name="T0" fmla="*/ 2 w 328"/>
                <a:gd name="T1" fmla="*/ 0 h 226"/>
                <a:gd name="T2" fmla="*/ 169 w 328"/>
                <a:gd name="T3" fmla="*/ 74 h 226"/>
                <a:gd name="T4" fmla="*/ 168 w 328"/>
                <a:gd name="T5" fmla="*/ 132 h 226"/>
                <a:gd name="T6" fmla="*/ 0 w 328"/>
                <a:gd name="T7" fmla="*/ 59 h 226"/>
                <a:gd name="T8" fmla="*/ 2 w 328"/>
                <a:gd name="T9" fmla="*/ 0 h 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86104" name="Rectangle 254"/>
            <p:cNvSpPr>
              <a:spLocks noChangeArrowheads="1"/>
            </p:cNvSpPr>
            <p:nvPr/>
          </p:nvSpPr>
          <p:spPr bwMode="auto">
            <a:xfrm>
              <a:off x="4214" y="694"/>
              <a:ext cx="594" cy="46"/>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grpSp>
          <p:nvGrpSpPr>
            <p:cNvPr id="122968" name="Group 255"/>
            <p:cNvGrpSpPr>
              <a:grpSpLocks/>
            </p:cNvGrpSpPr>
            <p:nvPr/>
          </p:nvGrpSpPr>
          <p:grpSpPr bwMode="auto">
            <a:xfrm>
              <a:off x="4749" y="668"/>
              <a:ext cx="581" cy="145"/>
              <a:chOff x="614" y="2568"/>
              <a:chExt cx="725" cy="139"/>
            </a:xfrm>
          </p:grpSpPr>
          <p:sp>
            <p:nvSpPr>
              <p:cNvPr id="86130" name="AutoShape 256"/>
              <p:cNvSpPr>
                <a:spLocks noChangeArrowheads="1"/>
              </p:cNvSpPr>
              <p:nvPr/>
            </p:nvSpPr>
            <p:spPr bwMode="auto">
              <a:xfrm>
                <a:off x="616" y="2566"/>
                <a:ext cx="720" cy="142"/>
              </a:xfrm>
              <a:prstGeom prst="roundRect">
                <a:avLst>
                  <a:gd name="adj" fmla="val 50000"/>
                </a:avLst>
              </a:prstGeom>
              <a:solidFill>
                <a:schemeClr val="tx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sp>
            <p:nvSpPr>
              <p:cNvPr id="86131" name="AutoShape 257"/>
              <p:cNvSpPr>
                <a:spLocks noChangeArrowheads="1"/>
              </p:cNvSpPr>
              <p:nvPr/>
            </p:nvSpPr>
            <p:spPr bwMode="auto">
              <a:xfrm>
                <a:off x="630" y="2584"/>
                <a:ext cx="684" cy="107"/>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grpSp>
        <p:sp>
          <p:nvSpPr>
            <p:cNvPr id="86106" name="Rectangle 258"/>
            <p:cNvSpPr>
              <a:spLocks noChangeArrowheads="1"/>
            </p:cNvSpPr>
            <p:nvPr/>
          </p:nvSpPr>
          <p:spPr bwMode="auto">
            <a:xfrm>
              <a:off x="4225" y="1019"/>
              <a:ext cx="594" cy="46"/>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grpSp>
          <p:nvGrpSpPr>
            <p:cNvPr id="122970" name="Group 259"/>
            <p:cNvGrpSpPr>
              <a:grpSpLocks/>
            </p:cNvGrpSpPr>
            <p:nvPr/>
          </p:nvGrpSpPr>
          <p:grpSpPr bwMode="auto">
            <a:xfrm>
              <a:off x="4747" y="994"/>
              <a:ext cx="581" cy="134"/>
              <a:chOff x="614" y="2568"/>
              <a:chExt cx="725" cy="139"/>
            </a:xfrm>
          </p:grpSpPr>
          <p:sp>
            <p:nvSpPr>
              <p:cNvPr id="86128" name="AutoShape 260"/>
              <p:cNvSpPr>
                <a:spLocks noChangeArrowheads="1"/>
              </p:cNvSpPr>
              <p:nvPr/>
            </p:nvSpPr>
            <p:spPr bwMode="auto">
              <a:xfrm>
                <a:off x="612" y="2570"/>
                <a:ext cx="727" cy="140"/>
              </a:xfrm>
              <a:prstGeom prst="roundRect">
                <a:avLst>
                  <a:gd name="adj" fmla="val 50000"/>
                </a:avLst>
              </a:prstGeom>
              <a:solidFill>
                <a:schemeClr val="tx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sp>
            <p:nvSpPr>
              <p:cNvPr id="86129" name="AutoShape 261"/>
              <p:cNvSpPr>
                <a:spLocks noChangeArrowheads="1"/>
              </p:cNvSpPr>
              <p:nvPr/>
            </p:nvSpPr>
            <p:spPr bwMode="auto">
              <a:xfrm>
                <a:off x="626" y="2584"/>
                <a:ext cx="692" cy="106"/>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grpSp>
        <p:sp>
          <p:nvSpPr>
            <p:cNvPr id="86108" name="Rectangle 262"/>
            <p:cNvSpPr>
              <a:spLocks noChangeArrowheads="1"/>
            </p:cNvSpPr>
            <p:nvPr/>
          </p:nvSpPr>
          <p:spPr bwMode="auto">
            <a:xfrm>
              <a:off x="4219" y="1358"/>
              <a:ext cx="594" cy="46"/>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sp>
          <p:nvSpPr>
            <p:cNvPr id="86109" name="Rectangle 263"/>
            <p:cNvSpPr>
              <a:spLocks noChangeArrowheads="1"/>
            </p:cNvSpPr>
            <p:nvPr/>
          </p:nvSpPr>
          <p:spPr bwMode="auto">
            <a:xfrm>
              <a:off x="4230" y="1655"/>
              <a:ext cx="594" cy="46"/>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grpSp>
          <p:nvGrpSpPr>
            <p:cNvPr id="122973" name="Group 264"/>
            <p:cNvGrpSpPr>
              <a:grpSpLocks/>
            </p:cNvGrpSpPr>
            <p:nvPr/>
          </p:nvGrpSpPr>
          <p:grpSpPr bwMode="auto">
            <a:xfrm>
              <a:off x="4735" y="1627"/>
              <a:ext cx="582" cy="151"/>
              <a:chOff x="614" y="2568"/>
              <a:chExt cx="725" cy="139"/>
            </a:xfrm>
          </p:grpSpPr>
          <p:sp>
            <p:nvSpPr>
              <p:cNvPr id="86126" name="AutoShape 265"/>
              <p:cNvSpPr>
                <a:spLocks noChangeArrowheads="1"/>
              </p:cNvSpPr>
              <p:nvPr/>
            </p:nvSpPr>
            <p:spPr bwMode="auto">
              <a:xfrm>
                <a:off x="612" y="2568"/>
                <a:ext cx="726" cy="141"/>
              </a:xfrm>
              <a:prstGeom prst="roundRect">
                <a:avLst>
                  <a:gd name="adj" fmla="val 50000"/>
                </a:avLst>
              </a:prstGeom>
              <a:solidFill>
                <a:schemeClr val="tx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sp>
            <p:nvSpPr>
              <p:cNvPr id="86127" name="AutoShape 266"/>
              <p:cNvSpPr>
                <a:spLocks noChangeArrowheads="1"/>
              </p:cNvSpPr>
              <p:nvPr/>
            </p:nvSpPr>
            <p:spPr bwMode="auto">
              <a:xfrm>
                <a:off x="627" y="2585"/>
                <a:ext cx="690" cy="107"/>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grpSp>
        <p:sp>
          <p:nvSpPr>
            <p:cNvPr id="122974" name="Freeform 267"/>
            <p:cNvSpPr>
              <a:spLocks/>
            </p:cNvSpPr>
            <p:nvPr/>
          </p:nvSpPr>
          <p:spPr bwMode="auto">
            <a:xfrm>
              <a:off x="5288" y="1354"/>
              <a:ext cx="263" cy="188"/>
            </a:xfrm>
            <a:custGeom>
              <a:avLst/>
              <a:gdLst>
                <a:gd name="T0" fmla="*/ 2 w 328"/>
                <a:gd name="T1" fmla="*/ 0 h 226"/>
                <a:gd name="T2" fmla="*/ 169 w 328"/>
                <a:gd name="T3" fmla="*/ 73 h 226"/>
                <a:gd name="T4" fmla="*/ 168 w 328"/>
                <a:gd name="T5" fmla="*/ 130 h 226"/>
                <a:gd name="T6" fmla="*/ 0 w 328"/>
                <a:gd name="T7" fmla="*/ 57 h 226"/>
                <a:gd name="T8" fmla="*/ 2 w 328"/>
                <a:gd name="T9" fmla="*/ 0 h 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grpSp>
          <p:nvGrpSpPr>
            <p:cNvPr id="122975" name="Group 268"/>
            <p:cNvGrpSpPr>
              <a:grpSpLocks/>
            </p:cNvGrpSpPr>
            <p:nvPr/>
          </p:nvGrpSpPr>
          <p:grpSpPr bwMode="auto">
            <a:xfrm>
              <a:off x="4739" y="1327"/>
              <a:ext cx="582" cy="139"/>
              <a:chOff x="614" y="2568"/>
              <a:chExt cx="725" cy="139"/>
            </a:xfrm>
          </p:grpSpPr>
          <p:sp>
            <p:nvSpPr>
              <p:cNvPr id="86124" name="AutoShape 269"/>
              <p:cNvSpPr>
                <a:spLocks noChangeArrowheads="1"/>
              </p:cNvSpPr>
              <p:nvPr/>
            </p:nvSpPr>
            <p:spPr bwMode="auto">
              <a:xfrm>
                <a:off x="615" y="2566"/>
                <a:ext cx="726" cy="139"/>
              </a:xfrm>
              <a:prstGeom prst="roundRect">
                <a:avLst>
                  <a:gd name="adj" fmla="val 50000"/>
                </a:avLst>
              </a:prstGeom>
              <a:solidFill>
                <a:schemeClr val="tx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sp>
            <p:nvSpPr>
              <p:cNvPr id="86125" name="AutoShape 270"/>
              <p:cNvSpPr>
                <a:spLocks noChangeArrowheads="1"/>
              </p:cNvSpPr>
              <p:nvPr/>
            </p:nvSpPr>
            <p:spPr bwMode="auto">
              <a:xfrm>
                <a:off x="629" y="2580"/>
                <a:ext cx="690" cy="107"/>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grpSp>
        <p:sp>
          <p:nvSpPr>
            <p:cNvPr id="86113" name="Rectangle 271"/>
            <p:cNvSpPr>
              <a:spLocks noChangeArrowheads="1"/>
            </p:cNvSpPr>
            <p:nvPr/>
          </p:nvSpPr>
          <p:spPr bwMode="auto">
            <a:xfrm>
              <a:off x="5248" y="429"/>
              <a:ext cx="68" cy="2289"/>
            </a:xfrm>
            <a:prstGeom prst="rect">
              <a:avLst/>
            </a:prstGeom>
            <a:gradFill rotWithShape="1">
              <a:gsLst>
                <a:gs pos="0">
                  <a:srgbClr val="333333"/>
                </a:gs>
                <a:gs pos="50000">
                  <a:srgbClr val="DDDDDD"/>
                </a:gs>
                <a:gs pos="100000">
                  <a:srgbClr val="333333"/>
                </a:gs>
              </a:gsLst>
              <a:lin ang="0" scaled="1"/>
            </a:gra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sp>
          <p:nvSpPr>
            <p:cNvPr id="122977" name="Freeform 272"/>
            <p:cNvSpPr>
              <a:spLocks/>
            </p:cNvSpPr>
            <p:nvPr/>
          </p:nvSpPr>
          <p:spPr bwMode="auto">
            <a:xfrm>
              <a:off x="5312" y="1007"/>
              <a:ext cx="237" cy="213"/>
            </a:xfrm>
            <a:custGeom>
              <a:avLst/>
              <a:gdLst>
                <a:gd name="T0" fmla="*/ 2 w 296"/>
                <a:gd name="T1" fmla="*/ 0 h 256"/>
                <a:gd name="T2" fmla="*/ 150 w 296"/>
                <a:gd name="T3" fmla="*/ 83 h 256"/>
                <a:gd name="T4" fmla="*/ 152 w 296"/>
                <a:gd name="T5" fmla="*/ 147 h 256"/>
                <a:gd name="T6" fmla="*/ 0 w 296"/>
                <a:gd name="T7" fmla="*/ 57 h 256"/>
                <a:gd name="T8" fmla="*/ 2 w 296"/>
                <a:gd name="T9" fmla="*/ 0 h 2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6" h="25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122978" name="Freeform 273"/>
            <p:cNvSpPr>
              <a:spLocks/>
            </p:cNvSpPr>
            <p:nvPr/>
          </p:nvSpPr>
          <p:spPr bwMode="auto">
            <a:xfrm>
              <a:off x="5315" y="680"/>
              <a:ext cx="244" cy="240"/>
            </a:xfrm>
            <a:custGeom>
              <a:avLst/>
              <a:gdLst>
                <a:gd name="T0" fmla="*/ 0 w 304"/>
                <a:gd name="T1" fmla="*/ 0 h 288"/>
                <a:gd name="T2" fmla="*/ 157 w 304"/>
                <a:gd name="T3" fmla="*/ 95 h 288"/>
                <a:gd name="T4" fmla="*/ 147 w 304"/>
                <a:gd name="T5" fmla="*/ 167 h 288"/>
                <a:gd name="T6" fmla="*/ 4 w 304"/>
                <a:gd name="T7" fmla="*/ 72 h 288"/>
                <a:gd name="T8" fmla="*/ 0 w 304"/>
                <a:gd name="T9" fmla="*/ 0 h 2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4" h="288">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86116" name="Oval 274"/>
            <p:cNvSpPr>
              <a:spLocks noChangeArrowheads="1"/>
            </p:cNvSpPr>
            <p:nvPr/>
          </p:nvSpPr>
          <p:spPr bwMode="auto">
            <a:xfrm>
              <a:off x="5520" y="2611"/>
              <a:ext cx="45" cy="98"/>
            </a:xfrm>
            <a:prstGeom prst="ellipse">
              <a:avLst/>
            </a:prstGeom>
            <a:solidFill>
              <a:srgbClr val="3333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sp>
          <p:nvSpPr>
            <p:cNvPr id="122980" name="Freeform 275"/>
            <p:cNvSpPr>
              <a:spLocks/>
            </p:cNvSpPr>
            <p:nvPr/>
          </p:nvSpPr>
          <p:spPr bwMode="auto">
            <a:xfrm>
              <a:off x="5302" y="2614"/>
              <a:ext cx="245" cy="200"/>
            </a:xfrm>
            <a:custGeom>
              <a:avLst/>
              <a:gdLst>
                <a:gd name="T0" fmla="*/ 0 w 306"/>
                <a:gd name="T1" fmla="*/ 61 h 240"/>
                <a:gd name="T2" fmla="*/ 2 w 306"/>
                <a:gd name="T3" fmla="*/ 139 h 240"/>
                <a:gd name="T4" fmla="*/ 157 w 306"/>
                <a:gd name="T5" fmla="*/ 64 h 240"/>
                <a:gd name="T6" fmla="*/ 154 w 306"/>
                <a:gd name="T7" fmla="*/ 0 h 240"/>
                <a:gd name="T8" fmla="*/ 0 w 306"/>
                <a:gd name="T9" fmla="*/ 61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6" h="240">
                  <a:moveTo>
                    <a:pt x="0" y="106"/>
                  </a:moveTo>
                  <a:lnTo>
                    <a:pt x="2" y="240"/>
                  </a:lnTo>
                  <a:lnTo>
                    <a:pt x="306" y="110"/>
                  </a:lnTo>
                  <a:lnTo>
                    <a:pt x="300" y="0"/>
                  </a:lnTo>
                  <a:lnTo>
                    <a:pt x="0" y="106"/>
                  </a:lnTo>
                  <a:close/>
                </a:path>
              </a:pathLst>
            </a:custGeom>
            <a:solidFill>
              <a:srgbClr val="3333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86118" name="AutoShape 276"/>
            <p:cNvSpPr>
              <a:spLocks noChangeArrowheads="1"/>
            </p:cNvSpPr>
            <p:nvPr/>
          </p:nvSpPr>
          <p:spPr bwMode="auto">
            <a:xfrm>
              <a:off x="4140" y="2676"/>
              <a:ext cx="1199" cy="149"/>
            </a:xfrm>
            <a:prstGeom prst="roundRect">
              <a:avLst>
                <a:gd name="adj" fmla="val 50000"/>
              </a:avLst>
            </a:prstGeom>
            <a:solidFill>
              <a:srgbClr val="DDDDDD"/>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sp>
          <p:nvSpPr>
            <p:cNvPr id="86119" name="AutoShape 277"/>
            <p:cNvSpPr>
              <a:spLocks noChangeArrowheads="1"/>
            </p:cNvSpPr>
            <p:nvPr/>
          </p:nvSpPr>
          <p:spPr bwMode="auto">
            <a:xfrm>
              <a:off x="4208" y="2709"/>
              <a:ext cx="1069" cy="84"/>
            </a:xfrm>
            <a:prstGeom prst="roundRect">
              <a:avLst>
                <a:gd name="adj" fmla="val 50000"/>
              </a:avLst>
            </a:prstGeom>
            <a:gradFill rotWithShape="1">
              <a:gsLst>
                <a:gs pos="0">
                  <a:schemeClr val="tx2"/>
                </a:gs>
                <a:gs pos="100000">
                  <a:schemeClr val="bg2"/>
                </a:gs>
              </a:gsLst>
              <a:lin ang="0" scaled="1"/>
            </a:gra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sp>
          <p:nvSpPr>
            <p:cNvPr id="86120" name="Oval 278"/>
            <p:cNvSpPr>
              <a:spLocks noChangeArrowheads="1"/>
            </p:cNvSpPr>
            <p:nvPr/>
          </p:nvSpPr>
          <p:spPr bwMode="auto">
            <a:xfrm>
              <a:off x="4310" y="2384"/>
              <a:ext cx="158" cy="144"/>
            </a:xfrm>
            <a:prstGeom prst="ellipse">
              <a:avLst/>
            </a:prstGeom>
            <a:solidFill>
              <a:srgbClr val="33CC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sp>
          <p:nvSpPr>
            <p:cNvPr id="86121" name="Oval 279"/>
            <p:cNvSpPr>
              <a:spLocks noChangeArrowheads="1"/>
            </p:cNvSpPr>
            <p:nvPr/>
          </p:nvSpPr>
          <p:spPr bwMode="auto">
            <a:xfrm>
              <a:off x="4485" y="2384"/>
              <a:ext cx="158" cy="144"/>
            </a:xfrm>
            <a:prstGeom prst="ellipse">
              <a:avLst/>
            </a:prstGeom>
            <a:solidFill>
              <a:srgbClr val="FF0000"/>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lang="en-US" dirty="0">
                <a:solidFill>
                  <a:srgbClr val="FF0000"/>
                </a:solidFill>
                <a:latin typeface="+mn-lt"/>
              </a:endParaRPr>
            </a:p>
          </p:txBody>
        </p:sp>
        <p:sp>
          <p:nvSpPr>
            <p:cNvPr id="86122" name="Oval 280"/>
            <p:cNvSpPr>
              <a:spLocks noChangeArrowheads="1"/>
            </p:cNvSpPr>
            <p:nvPr/>
          </p:nvSpPr>
          <p:spPr bwMode="auto">
            <a:xfrm>
              <a:off x="4660" y="2379"/>
              <a:ext cx="158" cy="144"/>
            </a:xfrm>
            <a:prstGeom prst="ellipse">
              <a:avLst/>
            </a:prstGeom>
            <a:solidFill>
              <a:srgbClr val="33CC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sp>
          <p:nvSpPr>
            <p:cNvPr id="86123" name="Rectangle 281"/>
            <p:cNvSpPr>
              <a:spLocks noChangeArrowheads="1"/>
            </p:cNvSpPr>
            <p:nvPr/>
          </p:nvSpPr>
          <p:spPr bwMode="auto">
            <a:xfrm>
              <a:off x="5062" y="1836"/>
              <a:ext cx="85" cy="762"/>
            </a:xfrm>
            <a:prstGeom prst="rect">
              <a:avLst/>
            </a:prstGeom>
            <a:solidFill>
              <a:srgbClr val="292929"/>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grpSp>
      <p:grpSp>
        <p:nvGrpSpPr>
          <p:cNvPr id="122904" name="Group 249"/>
          <p:cNvGrpSpPr>
            <a:grpSpLocks/>
          </p:cNvGrpSpPr>
          <p:nvPr/>
        </p:nvGrpSpPr>
        <p:grpSpPr bwMode="auto">
          <a:xfrm>
            <a:off x="2257426" y="5391150"/>
            <a:ext cx="398463" cy="820738"/>
            <a:chOff x="4140" y="429"/>
            <a:chExt cx="1425" cy="2396"/>
          </a:xfrm>
        </p:grpSpPr>
        <p:sp>
          <p:nvSpPr>
            <p:cNvPr id="122931" name="Freeform 250"/>
            <p:cNvSpPr>
              <a:spLocks/>
            </p:cNvSpPr>
            <p:nvPr/>
          </p:nvSpPr>
          <p:spPr bwMode="auto">
            <a:xfrm>
              <a:off x="5268" y="433"/>
              <a:ext cx="283" cy="2286"/>
            </a:xfrm>
            <a:custGeom>
              <a:avLst/>
              <a:gdLst>
                <a:gd name="T0" fmla="*/ 32 w 354"/>
                <a:gd name="T1" fmla="*/ 0 h 2742"/>
                <a:gd name="T2" fmla="*/ 181 w 354"/>
                <a:gd name="T3" fmla="*/ 197 h 2742"/>
                <a:gd name="T4" fmla="*/ 177 w 354"/>
                <a:gd name="T5" fmla="*/ 1521 h 2742"/>
                <a:gd name="T6" fmla="*/ 0 w 354"/>
                <a:gd name="T7" fmla="*/ 1589 h 2742"/>
                <a:gd name="T8" fmla="*/ 32 w 354"/>
                <a:gd name="T9" fmla="*/ 0 h 27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4" h="2742">
                  <a:moveTo>
                    <a:pt x="63" y="0"/>
                  </a:moveTo>
                  <a:lnTo>
                    <a:pt x="354" y="339"/>
                  </a:lnTo>
                  <a:lnTo>
                    <a:pt x="346" y="2624"/>
                  </a:lnTo>
                  <a:lnTo>
                    <a:pt x="0" y="2742"/>
                  </a:lnTo>
                  <a:lnTo>
                    <a:pt x="63" y="0"/>
                  </a:lnTo>
                  <a:close/>
                </a:path>
              </a:pathLst>
            </a:custGeom>
            <a:gradFill rotWithShape="1">
              <a:gsLst>
                <a:gs pos="0">
                  <a:srgbClr val="DDDDDD"/>
                </a:gs>
                <a:gs pos="100000">
                  <a:srgbClr val="333333"/>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86069" name="Rectangle 251"/>
            <p:cNvSpPr>
              <a:spLocks noChangeArrowheads="1"/>
            </p:cNvSpPr>
            <p:nvPr/>
          </p:nvSpPr>
          <p:spPr bwMode="auto">
            <a:xfrm>
              <a:off x="4208" y="429"/>
              <a:ext cx="1045" cy="2285"/>
            </a:xfrm>
            <a:prstGeom prst="rect">
              <a:avLst/>
            </a:pr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sp>
          <p:nvSpPr>
            <p:cNvPr id="122933" name="Freeform 252"/>
            <p:cNvSpPr>
              <a:spLocks/>
            </p:cNvSpPr>
            <p:nvPr/>
          </p:nvSpPr>
          <p:spPr bwMode="auto">
            <a:xfrm>
              <a:off x="5321" y="570"/>
              <a:ext cx="169" cy="2115"/>
            </a:xfrm>
            <a:custGeom>
              <a:avLst/>
              <a:gdLst>
                <a:gd name="T0" fmla="*/ 4 w 211"/>
                <a:gd name="T1" fmla="*/ 0 h 2537"/>
                <a:gd name="T2" fmla="*/ 108 w 211"/>
                <a:gd name="T3" fmla="*/ 127 h 2537"/>
                <a:gd name="T4" fmla="*/ 4 w 211"/>
                <a:gd name="T5" fmla="*/ 1449 h 2537"/>
                <a:gd name="T6" fmla="*/ 4 w 211"/>
                <a:gd name="T7" fmla="*/ 0 h 253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 h="2537">
                  <a:moveTo>
                    <a:pt x="7" y="0"/>
                  </a:moveTo>
                  <a:cubicBezTo>
                    <a:pt x="7" y="0"/>
                    <a:pt x="57" y="28"/>
                    <a:pt x="211" y="218"/>
                  </a:cubicBezTo>
                  <a:cubicBezTo>
                    <a:pt x="0" y="1229"/>
                    <a:pt x="41" y="2537"/>
                    <a:pt x="7" y="2501"/>
                  </a:cubicBezTo>
                  <a:lnTo>
                    <a:pt x="7" y="0"/>
                  </a:lnTo>
                  <a:close/>
                </a:path>
              </a:pathLst>
            </a:custGeom>
            <a:gradFill rotWithShape="1">
              <a:gsLst>
                <a:gs pos="0">
                  <a:srgbClr val="808080"/>
                </a:gs>
                <a:gs pos="100000">
                  <a:srgbClr val="F8F8F8"/>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122934" name="Freeform 253"/>
            <p:cNvSpPr>
              <a:spLocks/>
            </p:cNvSpPr>
            <p:nvPr/>
          </p:nvSpPr>
          <p:spPr bwMode="auto">
            <a:xfrm>
              <a:off x="5284" y="1640"/>
              <a:ext cx="263" cy="189"/>
            </a:xfrm>
            <a:custGeom>
              <a:avLst/>
              <a:gdLst>
                <a:gd name="T0" fmla="*/ 2 w 328"/>
                <a:gd name="T1" fmla="*/ 0 h 226"/>
                <a:gd name="T2" fmla="*/ 169 w 328"/>
                <a:gd name="T3" fmla="*/ 74 h 226"/>
                <a:gd name="T4" fmla="*/ 168 w 328"/>
                <a:gd name="T5" fmla="*/ 132 h 226"/>
                <a:gd name="T6" fmla="*/ 0 w 328"/>
                <a:gd name="T7" fmla="*/ 59 h 226"/>
                <a:gd name="T8" fmla="*/ 2 w 328"/>
                <a:gd name="T9" fmla="*/ 0 h 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86072" name="Rectangle 254"/>
            <p:cNvSpPr>
              <a:spLocks noChangeArrowheads="1"/>
            </p:cNvSpPr>
            <p:nvPr/>
          </p:nvSpPr>
          <p:spPr bwMode="auto">
            <a:xfrm>
              <a:off x="4214" y="693"/>
              <a:ext cx="596" cy="46"/>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grpSp>
          <p:nvGrpSpPr>
            <p:cNvPr id="122936" name="Group 255"/>
            <p:cNvGrpSpPr>
              <a:grpSpLocks/>
            </p:cNvGrpSpPr>
            <p:nvPr/>
          </p:nvGrpSpPr>
          <p:grpSpPr bwMode="auto">
            <a:xfrm>
              <a:off x="4749" y="668"/>
              <a:ext cx="581" cy="145"/>
              <a:chOff x="614" y="2568"/>
              <a:chExt cx="725" cy="139"/>
            </a:xfrm>
          </p:grpSpPr>
          <p:sp>
            <p:nvSpPr>
              <p:cNvPr id="86098" name="AutoShape 256"/>
              <p:cNvSpPr>
                <a:spLocks noChangeArrowheads="1"/>
              </p:cNvSpPr>
              <p:nvPr/>
            </p:nvSpPr>
            <p:spPr bwMode="auto">
              <a:xfrm>
                <a:off x="612" y="2570"/>
                <a:ext cx="730" cy="138"/>
              </a:xfrm>
              <a:prstGeom prst="roundRect">
                <a:avLst>
                  <a:gd name="adj" fmla="val 50000"/>
                </a:avLst>
              </a:prstGeom>
              <a:solidFill>
                <a:schemeClr val="tx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sp>
            <p:nvSpPr>
              <p:cNvPr id="86099" name="AutoShape 257"/>
              <p:cNvSpPr>
                <a:spLocks noChangeArrowheads="1"/>
              </p:cNvSpPr>
              <p:nvPr/>
            </p:nvSpPr>
            <p:spPr bwMode="auto">
              <a:xfrm>
                <a:off x="626" y="2588"/>
                <a:ext cx="694" cy="102"/>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grpSp>
        <p:sp>
          <p:nvSpPr>
            <p:cNvPr id="86074" name="Rectangle 258"/>
            <p:cNvSpPr>
              <a:spLocks noChangeArrowheads="1"/>
            </p:cNvSpPr>
            <p:nvPr/>
          </p:nvSpPr>
          <p:spPr bwMode="auto">
            <a:xfrm>
              <a:off x="4225" y="1018"/>
              <a:ext cx="596" cy="46"/>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grpSp>
          <p:nvGrpSpPr>
            <p:cNvPr id="122938" name="Group 259"/>
            <p:cNvGrpSpPr>
              <a:grpSpLocks/>
            </p:cNvGrpSpPr>
            <p:nvPr/>
          </p:nvGrpSpPr>
          <p:grpSpPr bwMode="auto">
            <a:xfrm>
              <a:off x="4747" y="994"/>
              <a:ext cx="581" cy="134"/>
              <a:chOff x="614" y="2568"/>
              <a:chExt cx="725" cy="139"/>
            </a:xfrm>
          </p:grpSpPr>
          <p:sp>
            <p:nvSpPr>
              <p:cNvPr id="86096" name="AutoShape 260"/>
              <p:cNvSpPr>
                <a:spLocks noChangeArrowheads="1"/>
              </p:cNvSpPr>
              <p:nvPr/>
            </p:nvSpPr>
            <p:spPr bwMode="auto">
              <a:xfrm>
                <a:off x="615" y="2568"/>
                <a:ext cx="723" cy="139"/>
              </a:xfrm>
              <a:prstGeom prst="roundRect">
                <a:avLst>
                  <a:gd name="adj" fmla="val 50000"/>
                </a:avLst>
              </a:prstGeom>
              <a:solidFill>
                <a:schemeClr val="tx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sp>
            <p:nvSpPr>
              <p:cNvPr id="86097" name="AutoShape 261"/>
              <p:cNvSpPr>
                <a:spLocks noChangeArrowheads="1"/>
              </p:cNvSpPr>
              <p:nvPr/>
            </p:nvSpPr>
            <p:spPr bwMode="auto">
              <a:xfrm>
                <a:off x="629" y="2583"/>
                <a:ext cx="687" cy="106"/>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grpSp>
        <p:sp>
          <p:nvSpPr>
            <p:cNvPr id="86076" name="Rectangle 262"/>
            <p:cNvSpPr>
              <a:spLocks noChangeArrowheads="1"/>
            </p:cNvSpPr>
            <p:nvPr/>
          </p:nvSpPr>
          <p:spPr bwMode="auto">
            <a:xfrm>
              <a:off x="4219" y="1356"/>
              <a:ext cx="596" cy="46"/>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sp>
          <p:nvSpPr>
            <p:cNvPr id="86077" name="Rectangle 263"/>
            <p:cNvSpPr>
              <a:spLocks noChangeArrowheads="1"/>
            </p:cNvSpPr>
            <p:nvPr/>
          </p:nvSpPr>
          <p:spPr bwMode="auto">
            <a:xfrm>
              <a:off x="4231" y="1657"/>
              <a:ext cx="590" cy="46"/>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grpSp>
          <p:nvGrpSpPr>
            <p:cNvPr id="122941" name="Group 264"/>
            <p:cNvGrpSpPr>
              <a:grpSpLocks/>
            </p:cNvGrpSpPr>
            <p:nvPr/>
          </p:nvGrpSpPr>
          <p:grpSpPr bwMode="auto">
            <a:xfrm>
              <a:off x="4735" y="1627"/>
              <a:ext cx="582" cy="151"/>
              <a:chOff x="614" y="2568"/>
              <a:chExt cx="725" cy="139"/>
            </a:xfrm>
          </p:grpSpPr>
          <p:sp>
            <p:nvSpPr>
              <p:cNvPr id="86094" name="AutoShape 265"/>
              <p:cNvSpPr>
                <a:spLocks noChangeArrowheads="1"/>
              </p:cNvSpPr>
              <p:nvPr/>
            </p:nvSpPr>
            <p:spPr bwMode="auto">
              <a:xfrm>
                <a:off x="615" y="2570"/>
                <a:ext cx="721" cy="137"/>
              </a:xfrm>
              <a:prstGeom prst="roundRect">
                <a:avLst>
                  <a:gd name="adj" fmla="val 50000"/>
                </a:avLst>
              </a:prstGeom>
              <a:solidFill>
                <a:schemeClr val="tx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sp>
            <p:nvSpPr>
              <p:cNvPr id="86095" name="AutoShape 266"/>
              <p:cNvSpPr>
                <a:spLocks noChangeArrowheads="1"/>
              </p:cNvSpPr>
              <p:nvPr/>
            </p:nvSpPr>
            <p:spPr bwMode="auto">
              <a:xfrm>
                <a:off x="630" y="2587"/>
                <a:ext cx="686" cy="102"/>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grpSp>
        <p:sp>
          <p:nvSpPr>
            <p:cNvPr id="122942" name="Freeform 267"/>
            <p:cNvSpPr>
              <a:spLocks/>
            </p:cNvSpPr>
            <p:nvPr/>
          </p:nvSpPr>
          <p:spPr bwMode="auto">
            <a:xfrm>
              <a:off x="5288" y="1354"/>
              <a:ext cx="263" cy="188"/>
            </a:xfrm>
            <a:custGeom>
              <a:avLst/>
              <a:gdLst>
                <a:gd name="T0" fmla="*/ 2 w 328"/>
                <a:gd name="T1" fmla="*/ 0 h 226"/>
                <a:gd name="T2" fmla="*/ 169 w 328"/>
                <a:gd name="T3" fmla="*/ 73 h 226"/>
                <a:gd name="T4" fmla="*/ 168 w 328"/>
                <a:gd name="T5" fmla="*/ 130 h 226"/>
                <a:gd name="T6" fmla="*/ 0 w 328"/>
                <a:gd name="T7" fmla="*/ 57 h 226"/>
                <a:gd name="T8" fmla="*/ 2 w 328"/>
                <a:gd name="T9" fmla="*/ 0 h 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grpSp>
          <p:nvGrpSpPr>
            <p:cNvPr id="122943" name="Group 268"/>
            <p:cNvGrpSpPr>
              <a:grpSpLocks/>
            </p:cNvGrpSpPr>
            <p:nvPr/>
          </p:nvGrpSpPr>
          <p:grpSpPr bwMode="auto">
            <a:xfrm>
              <a:off x="4739" y="1327"/>
              <a:ext cx="582" cy="139"/>
              <a:chOff x="614" y="2568"/>
              <a:chExt cx="725" cy="139"/>
            </a:xfrm>
          </p:grpSpPr>
          <p:sp>
            <p:nvSpPr>
              <p:cNvPr id="86092" name="AutoShape 269"/>
              <p:cNvSpPr>
                <a:spLocks noChangeArrowheads="1"/>
              </p:cNvSpPr>
              <p:nvPr/>
            </p:nvSpPr>
            <p:spPr bwMode="auto">
              <a:xfrm>
                <a:off x="617" y="2569"/>
                <a:ext cx="721" cy="139"/>
              </a:xfrm>
              <a:prstGeom prst="roundRect">
                <a:avLst>
                  <a:gd name="adj" fmla="val 50000"/>
                </a:avLst>
              </a:prstGeom>
              <a:solidFill>
                <a:schemeClr val="tx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sp>
            <p:nvSpPr>
              <p:cNvPr id="86093" name="AutoShape 270"/>
              <p:cNvSpPr>
                <a:spLocks noChangeArrowheads="1"/>
              </p:cNvSpPr>
              <p:nvPr/>
            </p:nvSpPr>
            <p:spPr bwMode="auto">
              <a:xfrm>
                <a:off x="632" y="2583"/>
                <a:ext cx="686" cy="107"/>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grpSp>
        <p:sp>
          <p:nvSpPr>
            <p:cNvPr id="86081" name="Rectangle 271"/>
            <p:cNvSpPr>
              <a:spLocks noChangeArrowheads="1"/>
            </p:cNvSpPr>
            <p:nvPr/>
          </p:nvSpPr>
          <p:spPr bwMode="auto">
            <a:xfrm>
              <a:off x="5253" y="429"/>
              <a:ext cx="62" cy="2289"/>
            </a:xfrm>
            <a:prstGeom prst="rect">
              <a:avLst/>
            </a:prstGeom>
            <a:gradFill rotWithShape="1">
              <a:gsLst>
                <a:gs pos="0">
                  <a:srgbClr val="333333"/>
                </a:gs>
                <a:gs pos="50000">
                  <a:srgbClr val="DDDDDD"/>
                </a:gs>
                <a:gs pos="100000">
                  <a:srgbClr val="333333"/>
                </a:gs>
              </a:gsLst>
              <a:lin ang="0" scaled="1"/>
            </a:gra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sp>
          <p:nvSpPr>
            <p:cNvPr id="122945" name="Freeform 272"/>
            <p:cNvSpPr>
              <a:spLocks/>
            </p:cNvSpPr>
            <p:nvPr/>
          </p:nvSpPr>
          <p:spPr bwMode="auto">
            <a:xfrm>
              <a:off x="5312" y="1007"/>
              <a:ext cx="237" cy="213"/>
            </a:xfrm>
            <a:custGeom>
              <a:avLst/>
              <a:gdLst>
                <a:gd name="T0" fmla="*/ 2 w 296"/>
                <a:gd name="T1" fmla="*/ 0 h 256"/>
                <a:gd name="T2" fmla="*/ 150 w 296"/>
                <a:gd name="T3" fmla="*/ 83 h 256"/>
                <a:gd name="T4" fmla="*/ 152 w 296"/>
                <a:gd name="T5" fmla="*/ 147 h 256"/>
                <a:gd name="T6" fmla="*/ 0 w 296"/>
                <a:gd name="T7" fmla="*/ 57 h 256"/>
                <a:gd name="T8" fmla="*/ 2 w 296"/>
                <a:gd name="T9" fmla="*/ 0 h 2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6" h="25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122946" name="Freeform 273"/>
            <p:cNvSpPr>
              <a:spLocks/>
            </p:cNvSpPr>
            <p:nvPr/>
          </p:nvSpPr>
          <p:spPr bwMode="auto">
            <a:xfrm>
              <a:off x="5315" y="680"/>
              <a:ext cx="244" cy="240"/>
            </a:xfrm>
            <a:custGeom>
              <a:avLst/>
              <a:gdLst>
                <a:gd name="T0" fmla="*/ 0 w 304"/>
                <a:gd name="T1" fmla="*/ 0 h 288"/>
                <a:gd name="T2" fmla="*/ 157 w 304"/>
                <a:gd name="T3" fmla="*/ 95 h 288"/>
                <a:gd name="T4" fmla="*/ 147 w 304"/>
                <a:gd name="T5" fmla="*/ 167 h 288"/>
                <a:gd name="T6" fmla="*/ 4 w 304"/>
                <a:gd name="T7" fmla="*/ 72 h 288"/>
                <a:gd name="T8" fmla="*/ 0 w 304"/>
                <a:gd name="T9" fmla="*/ 0 h 2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4" h="288">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86084" name="Oval 274"/>
            <p:cNvSpPr>
              <a:spLocks noChangeArrowheads="1"/>
            </p:cNvSpPr>
            <p:nvPr/>
          </p:nvSpPr>
          <p:spPr bwMode="auto">
            <a:xfrm>
              <a:off x="5520" y="2612"/>
              <a:ext cx="45" cy="97"/>
            </a:xfrm>
            <a:prstGeom prst="ellipse">
              <a:avLst/>
            </a:prstGeom>
            <a:solidFill>
              <a:srgbClr val="3333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sp>
          <p:nvSpPr>
            <p:cNvPr id="122948" name="Freeform 275"/>
            <p:cNvSpPr>
              <a:spLocks/>
            </p:cNvSpPr>
            <p:nvPr/>
          </p:nvSpPr>
          <p:spPr bwMode="auto">
            <a:xfrm>
              <a:off x="5302" y="2614"/>
              <a:ext cx="245" cy="200"/>
            </a:xfrm>
            <a:custGeom>
              <a:avLst/>
              <a:gdLst>
                <a:gd name="T0" fmla="*/ 0 w 306"/>
                <a:gd name="T1" fmla="*/ 61 h 240"/>
                <a:gd name="T2" fmla="*/ 2 w 306"/>
                <a:gd name="T3" fmla="*/ 139 h 240"/>
                <a:gd name="T4" fmla="*/ 157 w 306"/>
                <a:gd name="T5" fmla="*/ 64 h 240"/>
                <a:gd name="T6" fmla="*/ 154 w 306"/>
                <a:gd name="T7" fmla="*/ 0 h 240"/>
                <a:gd name="T8" fmla="*/ 0 w 306"/>
                <a:gd name="T9" fmla="*/ 61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6" h="240">
                  <a:moveTo>
                    <a:pt x="0" y="106"/>
                  </a:moveTo>
                  <a:lnTo>
                    <a:pt x="2" y="240"/>
                  </a:lnTo>
                  <a:lnTo>
                    <a:pt x="306" y="110"/>
                  </a:lnTo>
                  <a:lnTo>
                    <a:pt x="300" y="0"/>
                  </a:lnTo>
                  <a:lnTo>
                    <a:pt x="0" y="106"/>
                  </a:lnTo>
                  <a:close/>
                </a:path>
              </a:pathLst>
            </a:custGeom>
            <a:solidFill>
              <a:srgbClr val="3333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86086" name="AutoShape 276"/>
            <p:cNvSpPr>
              <a:spLocks noChangeArrowheads="1"/>
            </p:cNvSpPr>
            <p:nvPr/>
          </p:nvSpPr>
          <p:spPr bwMode="auto">
            <a:xfrm>
              <a:off x="4140" y="2677"/>
              <a:ext cx="1198" cy="148"/>
            </a:xfrm>
            <a:prstGeom prst="roundRect">
              <a:avLst>
                <a:gd name="adj" fmla="val 50000"/>
              </a:avLst>
            </a:prstGeom>
            <a:solidFill>
              <a:srgbClr val="DDDDDD"/>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sp>
          <p:nvSpPr>
            <p:cNvPr id="86087" name="AutoShape 277"/>
            <p:cNvSpPr>
              <a:spLocks noChangeArrowheads="1"/>
            </p:cNvSpPr>
            <p:nvPr/>
          </p:nvSpPr>
          <p:spPr bwMode="auto">
            <a:xfrm>
              <a:off x="4208" y="2709"/>
              <a:ext cx="1067" cy="83"/>
            </a:xfrm>
            <a:prstGeom prst="roundRect">
              <a:avLst>
                <a:gd name="adj" fmla="val 50000"/>
              </a:avLst>
            </a:prstGeom>
            <a:gradFill rotWithShape="1">
              <a:gsLst>
                <a:gs pos="0">
                  <a:schemeClr val="tx2"/>
                </a:gs>
                <a:gs pos="100000">
                  <a:schemeClr val="bg2"/>
                </a:gs>
              </a:gsLst>
              <a:lin ang="0" scaled="1"/>
            </a:gra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sp>
          <p:nvSpPr>
            <p:cNvPr id="86088" name="Oval 278"/>
            <p:cNvSpPr>
              <a:spLocks noChangeArrowheads="1"/>
            </p:cNvSpPr>
            <p:nvPr/>
          </p:nvSpPr>
          <p:spPr bwMode="auto">
            <a:xfrm>
              <a:off x="4310" y="2385"/>
              <a:ext cx="153" cy="139"/>
            </a:xfrm>
            <a:prstGeom prst="ellipse">
              <a:avLst/>
            </a:prstGeom>
            <a:solidFill>
              <a:srgbClr val="33CC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sp>
          <p:nvSpPr>
            <p:cNvPr id="86089" name="Oval 279"/>
            <p:cNvSpPr>
              <a:spLocks noChangeArrowheads="1"/>
            </p:cNvSpPr>
            <p:nvPr/>
          </p:nvSpPr>
          <p:spPr bwMode="auto">
            <a:xfrm>
              <a:off x="4486" y="2385"/>
              <a:ext cx="159" cy="144"/>
            </a:xfrm>
            <a:prstGeom prst="ellipse">
              <a:avLst/>
            </a:prstGeom>
            <a:solidFill>
              <a:srgbClr val="FF0000"/>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lang="en-US" dirty="0">
                <a:solidFill>
                  <a:srgbClr val="FF0000"/>
                </a:solidFill>
                <a:latin typeface="+mn-lt"/>
              </a:endParaRPr>
            </a:p>
          </p:txBody>
        </p:sp>
        <p:sp>
          <p:nvSpPr>
            <p:cNvPr id="86090" name="Oval 280"/>
            <p:cNvSpPr>
              <a:spLocks noChangeArrowheads="1"/>
            </p:cNvSpPr>
            <p:nvPr/>
          </p:nvSpPr>
          <p:spPr bwMode="auto">
            <a:xfrm>
              <a:off x="4662" y="2380"/>
              <a:ext cx="159" cy="144"/>
            </a:xfrm>
            <a:prstGeom prst="ellipse">
              <a:avLst/>
            </a:prstGeom>
            <a:solidFill>
              <a:srgbClr val="33CC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sp>
          <p:nvSpPr>
            <p:cNvPr id="86091" name="Rectangle 281"/>
            <p:cNvSpPr>
              <a:spLocks noChangeArrowheads="1"/>
            </p:cNvSpPr>
            <p:nvPr/>
          </p:nvSpPr>
          <p:spPr bwMode="auto">
            <a:xfrm>
              <a:off x="5060" y="1833"/>
              <a:ext cx="85" cy="765"/>
            </a:xfrm>
            <a:prstGeom prst="rect">
              <a:avLst/>
            </a:prstGeom>
            <a:solidFill>
              <a:srgbClr val="292929"/>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grpSp>
      <p:grpSp>
        <p:nvGrpSpPr>
          <p:cNvPr id="122905" name="Group 332"/>
          <p:cNvGrpSpPr>
            <a:grpSpLocks/>
          </p:cNvGrpSpPr>
          <p:nvPr/>
        </p:nvGrpSpPr>
        <p:grpSpPr bwMode="auto">
          <a:xfrm>
            <a:off x="2738101" y="4083040"/>
            <a:ext cx="1146175" cy="473075"/>
            <a:chOff x="2356" y="1300"/>
            <a:chExt cx="555" cy="194"/>
          </a:xfrm>
        </p:grpSpPr>
        <p:sp>
          <p:nvSpPr>
            <p:cNvPr id="122923" name="Oval 407"/>
            <p:cNvSpPr>
              <a:spLocks noChangeArrowheads="1"/>
            </p:cNvSpPr>
            <p:nvPr/>
          </p:nvSpPr>
          <p:spPr bwMode="auto">
            <a:xfrm>
              <a:off x="2357" y="1385"/>
              <a:ext cx="551" cy="109"/>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p>
              <a:endParaRPr lang="en-US" dirty="0">
                <a:latin typeface="+mn-lt"/>
              </a:endParaRPr>
            </a:p>
          </p:txBody>
        </p:sp>
        <p:sp>
          <p:nvSpPr>
            <p:cNvPr id="122924" name="Rectangle 410"/>
            <p:cNvSpPr>
              <a:spLocks noChangeArrowheads="1"/>
            </p:cNvSpPr>
            <p:nvPr/>
          </p:nvSpPr>
          <p:spPr bwMode="auto">
            <a:xfrm>
              <a:off x="2357" y="1374"/>
              <a:ext cx="554" cy="66"/>
            </a:xfrm>
            <a:prstGeom prst="rect">
              <a:avLst/>
            </a:prstGeom>
            <a:gradFill rotWithShape="1">
              <a:gsLst>
                <a:gs pos="0">
                  <a:schemeClr val="hlink"/>
                </a:gs>
                <a:gs pos="100000">
                  <a:srgbClr val="FFFFFF"/>
                </a:gs>
              </a:gsLst>
              <a:lin ang="0" scaled="1"/>
            </a:gra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pPr algn="ctr"/>
              <a:endParaRPr lang="en-US" dirty="0">
                <a:latin typeface="+mn-lt"/>
              </a:endParaRPr>
            </a:p>
          </p:txBody>
        </p:sp>
        <p:sp>
          <p:nvSpPr>
            <p:cNvPr id="122925" name="Oval 411"/>
            <p:cNvSpPr>
              <a:spLocks noChangeArrowheads="1"/>
            </p:cNvSpPr>
            <p:nvPr/>
          </p:nvSpPr>
          <p:spPr bwMode="auto">
            <a:xfrm>
              <a:off x="2356" y="1300"/>
              <a:ext cx="551" cy="127"/>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p>
              <a:endParaRPr lang="en-US" dirty="0">
                <a:latin typeface="+mn-lt"/>
              </a:endParaRPr>
            </a:p>
          </p:txBody>
        </p:sp>
        <p:grpSp>
          <p:nvGrpSpPr>
            <p:cNvPr id="122926" name="Group 329"/>
            <p:cNvGrpSpPr>
              <a:grpSpLocks/>
            </p:cNvGrpSpPr>
            <p:nvPr/>
          </p:nvGrpSpPr>
          <p:grpSpPr bwMode="auto">
            <a:xfrm>
              <a:off x="2468" y="1332"/>
              <a:ext cx="310" cy="60"/>
              <a:chOff x="2468" y="1332"/>
              <a:chExt cx="310" cy="60"/>
            </a:xfrm>
          </p:grpSpPr>
          <p:sp>
            <p:nvSpPr>
              <p:cNvPr id="122929" name="Freeform 326"/>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noFill/>
              <a:ln w="28575" cmpd="sng">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122930" name="Freeform 327"/>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noFill/>
              <a:ln w="28575" cmpd="sng">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grpSp>
        <p:sp>
          <p:nvSpPr>
            <p:cNvPr id="86064" name="Line 330"/>
            <p:cNvSpPr>
              <a:spLocks noChangeShapeType="1"/>
            </p:cNvSpPr>
            <p:nvPr/>
          </p:nvSpPr>
          <p:spPr bwMode="auto">
            <a:xfrm>
              <a:off x="2357" y="1361"/>
              <a:ext cx="0" cy="84"/>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latin typeface="+mn-lt"/>
              </a:endParaRPr>
            </a:p>
          </p:txBody>
        </p:sp>
        <p:sp>
          <p:nvSpPr>
            <p:cNvPr id="86065" name="Line 331"/>
            <p:cNvSpPr>
              <a:spLocks noChangeShapeType="1"/>
            </p:cNvSpPr>
            <p:nvPr/>
          </p:nvSpPr>
          <p:spPr bwMode="auto">
            <a:xfrm>
              <a:off x="2907" y="1363"/>
              <a:ext cx="0" cy="84"/>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latin typeface="+mn-lt"/>
              </a:endParaRPr>
            </a:p>
          </p:txBody>
        </p:sp>
      </p:grpSp>
      <p:grpSp>
        <p:nvGrpSpPr>
          <p:cNvPr id="122906" name="Group 332"/>
          <p:cNvGrpSpPr>
            <a:grpSpLocks/>
          </p:cNvGrpSpPr>
          <p:nvPr/>
        </p:nvGrpSpPr>
        <p:grpSpPr bwMode="auto">
          <a:xfrm>
            <a:off x="5775326" y="3954464"/>
            <a:ext cx="1146175" cy="473075"/>
            <a:chOff x="2356" y="1300"/>
            <a:chExt cx="555" cy="194"/>
          </a:xfrm>
        </p:grpSpPr>
        <p:sp>
          <p:nvSpPr>
            <p:cNvPr id="122915" name="Oval 407"/>
            <p:cNvSpPr>
              <a:spLocks noChangeArrowheads="1"/>
            </p:cNvSpPr>
            <p:nvPr/>
          </p:nvSpPr>
          <p:spPr bwMode="auto">
            <a:xfrm>
              <a:off x="2357" y="1385"/>
              <a:ext cx="551" cy="109"/>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p>
              <a:endParaRPr lang="en-US" dirty="0">
                <a:latin typeface="+mn-lt"/>
              </a:endParaRPr>
            </a:p>
          </p:txBody>
        </p:sp>
        <p:sp>
          <p:nvSpPr>
            <p:cNvPr id="122916" name="Rectangle 410"/>
            <p:cNvSpPr>
              <a:spLocks noChangeArrowheads="1"/>
            </p:cNvSpPr>
            <p:nvPr/>
          </p:nvSpPr>
          <p:spPr bwMode="auto">
            <a:xfrm>
              <a:off x="2357" y="1374"/>
              <a:ext cx="554" cy="66"/>
            </a:xfrm>
            <a:prstGeom prst="rect">
              <a:avLst/>
            </a:prstGeom>
            <a:gradFill rotWithShape="1">
              <a:gsLst>
                <a:gs pos="0">
                  <a:schemeClr val="hlink"/>
                </a:gs>
                <a:gs pos="100000">
                  <a:srgbClr val="FFFFFF"/>
                </a:gs>
              </a:gsLst>
              <a:lin ang="0" scaled="1"/>
            </a:gra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pPr algn="ctr"/>
              <a:endParaRPr lang="en-US" dirty="0">
                <a:latin typeface="+mn-lt"/>
              </a:endParaRPr>
            </a:p>
          </p:txBody>
        </p:sp>
        <p:sp>
          <p:nvSpPr>
            <p:cNvPr id="122917" name="Oval 411"/>
            <p:cNvSpPr>
              <a:spLocks noChangeArrowheads="1"/>
            </p:cNvSpPr>
            <p:nvPr/>
          </p:nvSpPr>
          <p:spPr bwMode="auto">
            <a:xfrm>
              <a:off x="2356" y="1300"/>
              <a:ext cx="551" cy="127"/>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p>
              <a:endParaRPr lang="en-US" dirty="0">
                <a:latin typeface="+mn-lt"/>
              </a:endParaRPr>
            </a:p>
          </p:txBody>
        </p:sp>
        <p:grpSp>
          <p:nvGrpSpPr>
            <p:cNvPr id="122918" name="Group 329"/>
            <p:cNvGrpSpPr>
              <a:grpSpLocks/>
            </p:cNvGrpSpPr>
            <p:nvPr/>
          </p:nvGrpSpPr>
          <p:grpSpPr bwMode="auto">
            <a:xfrm>
              <a:off x="2468" y="1332"/>
              <a:ext cx="310" cy="60"/>
              <a:chOff x="2468" y="1332"/>
              <a:chExt cx="310" cy="60"/>
            </a:xfrm>
          </p:grpSpPr>
          <p:sp>
            <p:nvSpPr>
              <p:cNvPr id="122921" name="Freeform 326"/>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noFill/>
              <a:ln w="28575" cmpd="sng">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122922" name="Freeform 327"/>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noFill/>
              <a:ln w="28575" cmpd="sng">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grpSp>
        <p:sp>
          <p:nvSpPr>
            <p:cNvPr id="86056" name="Line 330"/>
            <p:cNvSpPr>
              <a:spLocks noChangeShapeType="1"/>
            </p:cNvSpPr>
            <p:nvPr/>
          </p:nvSpPr>
          <p:spPr bwMode="auto">
            <a:xfrm>
              <a:off x="2357" y="1361"/>
              <a:ext cx="0" cy="84"/>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latin typeface="+mn-lt"/>
              </a:endParaRPr>
            </a:p>
          </p:txBody>
        </p:sp>
        <p:sp>
          <p:nvSpPr>
            <p:cNvPr id="86057" name="Line 331"/>
            <p:cNvSpPr>
              <a:spLocks noChangeShapeType="1"/>
            </p:cNvSpPr>
            <p:nvPr/>
          </p:nvSpPr>
          <p:spPr bwMode="auto">
            <a:xfrm>
              <a:off x="2907" y="1363"/>
              <a:ext cx="0" cy="84"/>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latin typeface="+mn-lt"/>
              </a:endParaRPr>
            </a:p>
          </p:txBody>
        </p:sp>
      </p:grpSp>
      <p:sp>
        <p:nvSpPr>
          <p:cNvPr id="122907" name="Text Box 105"/>
          <p:cNvSpPr txBox="1">
            <a:spLocks noChangeArrowheads="1"/>
          </p:cNvSpPr>
          <p:nvPr/>
        </p:nvSpPr>
        <p:spPr bwMode="auto">
          <a:xfrm>
            <a:off x="7010400" y="3465514"/>
            <a:ext cx="146226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eaLnBrk="1" hangingPunct="1"/>
            <a:r>
              <a:rPr lang="en-US" sz="1800" dirty="0">
                <a:latin typeface="+mn-lt"/>
                <a:cs typeface="Arial" charset="0"/>
              </a:rPr>
              <a:t>router w/</a:t>
            </a:r>
          </a:p>
          <a:p>
            <a:pPr eaLnBrk="1" hangingPunct="1"/>
            <a:r>
              <a:rPr lang="en-US" sz="1800" dirty="0">
                <a:latin typeface="+mn-lt"/>
                <a:cs typeface="Arial" charset="0"/>
              </a:rPr>
              <a:t>IPv4 and IPsec</a:t>
            </a:r>
          </a:p>
        </p:txBody>
      </p:sp>
      <p:grpSp>
        <p:nvGrpSpPr>
          <p:cNvPr id="122908" name="Group 356"/>
          <p:cNvGrpSpPr>
            <a:grpSpLocks/>
          </p:cNvGrpSpPr>
          <p:nvPr/>
        </p:nvGrpSpPr>
        <p:grpSpPr bwMode="auto">
          <a:xfrm>
            <a:off x="8861425" y="1806576"/>
            <a:ext cx="723900" cy="760413"/>
            <a:chOff x="313" y="1497"/>
            <a:chExt cx="1152" cy="1014"/>
          </a:xfrm>
        </p:grpSpPr>
        <p:pic>
          <p:nvPicPr>
            <p:cNvPr id="122913" name="Picture 354" descr="laptop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2914" name="Picture 355" descr="antenna_styliz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22909" name="Freeform 2"/>
          <p:cNvSpPr>
            <a:spLocks/>
          </p:cNvSpPr>
          <p:nvPr/>
        </p:nvSpPr>
        <p:spPr bwMode="auto">
          <a:xfrm>
            <a:off x="3200400" y="1258888"/>
            <a:ext cx="2819400" cy="1162050"/>
          </a:xfrm>
          <a:custGeom>
            <a:avLst/>
            <a:gdLst>
              <a:gd name="T0" fmla="*/ 2147483647 w 1292"/>
              <a:gd name="T1" fmla="*/ 1715760 h 1255"/>
              <a:gd name="T2" fmla="*/ 819061886 w 1292"/>
              <a:gd name="T3" fmla="*/ 34315198 h 1255"/>
              <a:gd name="T4" fmla="*/ 680963659 w 1292"/>
              <a:gd name="T5" fmla="*/ 114955912 h 1255"/>
              <a:gd name="T6" fmla="*/ 1228592830 w 1292"/>
              <a:gd name="T7" fmla="*/ 181870547 h 1255"/>
              <a:gd name="T8" fmla="*/ 2147483647 w 1292"/>
              <a:gd name="T9" fmla="*/ 190449347 h 1255"/>
              <a:gd name="T10" fmla="*/ 2147483647 w 1292"/>
              <a:gd name="T11" fmla="*/ 247070349 h 1255"/>
              <a:gd name="T12" fmla="*/ 2147483647 w 1292"/>
              <a:gd name="T13" fmla="*/ 271090987 h 1255"/>
              <a:gd name="T14" fmla="*/ 2147483647 w 1292"/>
              <a:gd name="T15" fmla="*/ 223049710 h 1255"/>
              <a:gd name="T16" fmla="*/ 2147483647 w 1292"/>
              <a:gd name="T17" fmla="*/ 96940896 h 1255"/>
              <a:gd name="T18" fmla="*/ 2147483647 w 1292"/>
              <a:gd name="T19" fmla="*/ 47183860 h 1255"/>
              <a:gd name="T20" fmla="*/ 2147483647 w 1292"/>
              <a:gd name="T21" fmla="*/ 25736398 h 1255"/>
              <a:gd name="T22" fmla="*/ 2147483647 w 1292"/>
              <a:gd name="T23" fmla="*/ 1715760 h 125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92"/>
              <a:gd name="T37" fmla="*/ 0 h 1255"/>
              <a:gd name="T38" fmla="*/ 1292 w 1292"/>
              <a:gd name="T39" fmla="*/ 1255 h 125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92" h="1255">
                <a:moveTo>
                  <a:pt x="239" y="7"/>
                </a:moveTo>
                <a:cubicBezTo>
                  <a:pt x="120" y="14"/>
                  <a:pt x="70" y="71"/>
                  <a:pt x="35" y="157"/>
                </a:cubicBezTo>
                <a:cubicBezTo>
                  <a:pt x="0" y="243"/>
                  <a:pt x="26" y="411"/>
                  <a:pt x="29" y="523"/>
                </a:cubicBezTo>
                <a:cubicBezTo>
                  <a:pt x="32" y="635"/>
                  <a:pt x="17" y="771"/>
                  <a:pt x="53" y="829"/>
                </a:cubicBezTo>
                <a:cubicBezTo>
                  <a:pt x="89" y="887"/>
                  <a:pt x="146" y="821"/>
                  <a:pt x="245" y="871"/>
                </a:cubicBezTo>
                <a:cubicBezTo>
                  <a:pt x="344" y="921"/>
                  <a:pt x="522" y="1068"/>
                  <a:pt x="647" y="1129"/>
                </a:cubicBezTo>
                <a:cubicBezTo>
                  <a:pt x="772" y="1190"/>
                  <a:pt x="903" y="1255"/>
                  <a:pt x="995" y="1237"/>
                </a:cubicBezTo>
                <a:cubicBezTo>
                  <a:pt x="1087" y="1219"/>
                  <a:pt x="1153" y="1153"/>
                  <a:pt x="1199" y="1021"/>
                </a:cubicBezTo>
                <a:cubicBezTo>
                  <a:pt x="1245" y="889"/>
                  <a:pt x="1270" y="580"/>
                  <a:pt x="1271" y="445"/>
                </a:cubicBezTo>
                <a:cubicBezTo>
                  <a:pt x="1272" y="310"/>
                  <a:pt x="1292" y="266"/>
                  <a:pt x="1205" y="211"/>
                </a:cubicBezTo>
                <a:cubicBezTo>
                  <a:pt x="1118" y="156"/>
                  <a:pt x="908" y="150"/>
                  <a:pt x="749" y="115"/>
                </a:cubicBezTo>
                <a:cubicBezTo>
                  <a:pt x="590" y="80"/>
                  <a:pt x="358" y="0"/>
                  <a:pt x="239" y="7"/>
                </a:cubicBezTo>
                <a:close/>
              </a:path>
            </a:pathLst>
          </a:custGeom>
          <a:solidFill>
            <a:srgbClr val="00CCFF"/>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en-US" dirty="0">
              <a:latin typeface="+mn-lt"/>
            </a:endParaRPr>
          </a:p>
        </p:txBody>
      </p:sp>
      <p:sp>
        <p:nvSpPr>
          <p:cNvPr id="122910" name="Text Box 103"/>
          <p:cNvSpPr txBox="1">
            <a:spLocks noChangeArrowheads="1"/>
          </p:cNvSpPr>
          <p:nvPr/>
        </p:nvSpPr>
        <p:spPr bwMode="auto">
          <a:xfrm>
            <a:off x="4065883" y="1522735"/>
            <a:ext cx="878767"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eaLnBrk="1" hangingPunct="1"/>
            <a:r>
              <a:rPr lang="en-US" sz="1800" b="1" dirty="0">
                <a:solidFill>
                  <a:schemeClr val="bg1"/>
                </a:solidFill>
                <a:latin typeface="+mn-lt"/>
                <a:cs typeface="Arial" charset="0"/>
              </a:rPr>
              <a:t>public</a:t>
            </a:r>
            <a:br>
              <a:rPr lang="en-US" sz="1800" b="1" dirty="0">
                <a:solidFill>
                  <a:schemeClr val="bg1"/>
                </a:solidFill>
                <a:latin typeface="+mn-lt"/>
                <a:cs typeface="Arial" charset="0"/>
              </a:rPr>
            </a:br>
            <a:r>
              <a:rPr lang="en-US" sz="1800" b="1" dirty="0">
                <a:solidFill>
                  <a:schemeClr val="bg1"/>
                </a:solidFill>
                <a:latin typeface="+mn-lt"/>
                <a:cs typeface="Arial" charset="0"/>
              </a:rPr>
              <a:t>Internet</a:t>
            </a:r>
          </a:p>
        </p:txBody>
      </p:sp>
      <p:sp>
        <p:nvSpPr>
          <p:cNvPr id="5" name="标题 4"/>
          <p:cNvSpPr>
            <a:spLocks noGrp="1"/>
          </p:cNvSpPr>
          <p:nvPr>
            <p:ph type="title"/>
          </p:nvPr>
        </p:nvSpPr>
        <p:spPr/>
        <p:txBody>
          <a:bodyPr/>
          <a:lstStyle/>
          <a:p>
            <a:r>
              <a:rPr lang="en-US" altLang="zh-CN" dirty="0"/>
              <a:t>An institute connected by Internet</a:t>
            </a:r>
            <a:endParaRPr lang="zh-CN" altLang="en-US" dirty="0"/>
          </a:p>
        </p:txBody>
      </p:sp>
      <p:sp>
        <p:nvSpPr>
          <p:cNvPr id="3" name="灯片编号占位符 2"/>
          <p:cNvSpPr>
            <a:spLocks noGrp="1"/>
          </p:cNvSpPr>
          <p:nvPr>
            <p:ph type="sldNum" sz="quarter" idx="12"/>
          </p:nvPr>
        </p:nvSpPr>
        <p:spPr/>
        <p:txBody>
          <a:bodyPr/>
          <a:lstStyle/>
          <a:p>
            <a:fld id="{B5976719-4C93-4032-AE44-9AF0CDE2F195}" type="slidenum">
              <a:rPr lang="en-US" altLang="zh-CN" smtClean="0"/>
              <a:pPr/>
              <a:t>158</a:t>
            </a:fld>
            <a:endParaRPr lang="en-US" altLang="zh-CN" dirty="0"/>
          </a:p>
        </p:txBody>
      </p:sp>
      <p:sp>
        <p:nvSpPr>
          <p:cNvPr id="7" name="文本框 6"/>
          <p:cNvSpPr txBox="1"/>
          <p:nvPr/>
        </p:nvSpPr>
        <p:spPr>
          <a:xfrm>
            <a:off x="2145616" y="2890140"/>
            <a:ext cx="910827" cy="400110"/>
          </a:xfrm>
          <a:prstGeom prst="rect">
            <a:avLst/>
          </a:prstGeom>
          <a:noFill/>
          <a:ln>
            <a:noFill/>
          </a:ln>
        </p:spPr>
        <p:txBody>
          <a:bodyPr wrap="none" rtlCol="0">
            <a:spAutoFit/>
          </a:bodyPr>
          <a:lstStyle/>
          <a:p>
            <a:r>
              <a:rPr lang="en-US" altLang="zh-CN" sz="2000" dirty="0">
                <a:solidFill>
                  <a:schemeClr val="accent5"/>
                </a:solidFill>
                <a:latin typeface="+mn-lt"/>
                <a:ea typeface="+mn-ea"/>
              </a:rPr>
              <a:t>Secure!</a:t>
            </a:r>
            <a:endParaRPr lang="zh-CN" altLang="en-US" sz="2000" dirty="0">
              <a:solidFill>
                <a:schemeClr val="accent5"/>
              </a:solidFill>
              <a:latin typeface="+mn-lt"/>
              <a:ea typeface="+mn-ea"/>
            </a:endParaRPr>
          </a:p>
        </p:txBody>
      </p:sp>
      <p:sp>
        <p:nvSpPr>
          <p:cNvPr id="139" name="文本框 138"/>
          <p:cNvSpPr txBox="1"/>
          <p:nvPr/>
        </p:nvSpPr>
        <p:spPr>
          <a:xfrm>
            <a:off x="7597201" y="2944469"/>
            <a:ext cx="910827" cy="400110"/>
          </a:xfrm>
          <a:prstGeom prst="rect">
            <a:avLst/>
          </a:prstGeom>
          <a:noFill/>
          <a:ln>
            <a:noFill/>
          </a:ln>
        </p:spPr>
        <p:txBody>
          <a:bodyPr wrap="none" rtlCol="0">
            <a:spAutoFit/>
          </a:bodyPr>
          <a:lstStyle/>
          <a:p>
            <a:r>
              <a:rPr lang="en-US" altLang="zh-CN" sz="2000" dirty="0">
                <a:solidFill>
                  <a:schemeClr val="accent5"/>
                </a:solidFill>
                <a:latin typeface="+mn-lt"/>
                <a:ea typeface="+mn-ea"/>
              </a:rPr>
              <a:t>Secure!</a:t>
            </a:r>
            <a:endParaRPr lang="zh-CN" altLang="en-US" sz="2000" dirty="0">
              <a:solidFill>
                <a:schemeClr val="accent5"/>
              </a:solidFill>
              <a:latin typeface="+mn-lt"/>
              <a:ea typeface="+mn-ea"/>
            </a:endParaRPr>
          </a:p>
        </p:txBody>
      </p:sp>
      <p:sp>
        <p:nvSpPr>
          <p:cNvPr id="140" name="文本框 139"/>
          <p:cNvSpPr txBox="1"/>
          <p:nvPr/>
        </p:nvSpPr>
        <p:spPr>
          <a:xfrm>
            <a:off x="5999604" y="1324535"/>
            <a:ext cx="1144865" cy="400110"/>
          </a:xfrm>
          <a:prstGeom prst="rect">
            <a:avLst/>
          </a:prstGeom>
          <a:noFill/>
          <a:ln>
            <a:noFill/>
          </a:ln>
        </p:spPr>
        <p:txBody>
          <a:bodyPr wrap="none" rtlCol="0">
            <a:spAutoFit/>
          </a:bodyPr>
          <a:lstStyle/>
          <a:p>
            <a:r>
              <a:rPr lang="en-US" altLang="zh-CN" sz="2000" dirty="0">
                <a:solidFill>
                  <a:schemeClr val="accent2"/>
                </a:solidFill>
                <a:latin typeface="+mn-lt"/>
                <a:ea typeface="+mn-ea"/>
              </a:rPr>
              <a:t>Unsecure!</a:t>
            </a:r>
            <a:endParaRPr lang="zh-CN" altLang="en-US" sz="2000" dirty="0">
              <a:solidFill>
                <a:schemeClr val="accent2"/>
              </a:solidFill>
              <a:latin typeface="+mn-lt"/>
              <a:ea typeface="+mn-ea"/>
            </a:endParaRPr>
          </a:p>
        </p:txBody>
      </p:sp>
    </p:spTree>
    <p:extLst>
      <p:ext uri="{BB962C8B-B14F-4D97-AF65-F5344CB8AC3E}">
        <p14:creationId xmlns:p14="http://schemas.microsoft.com/office/powerpoint/2010/main" val="1145413119"/>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9" name="Rectangle 2"/>
          <p:cNvSpPr>
            <a:spLocks noGrp="1" noChangeArrowheads="1"/>
          </p:cNvSpPr>
          <p:nvPr>
            <p:ph type="title"/>
          </p:nvPr>
        </p:nvSpPr>
        <p:spPr/>
        <p:txBody>
          <a:bodyPr/>
          <a:lstStyle/>
          <a:p>
            <a:r>
              <a:rPr lang="en-US" dirty="0"/>
              <a:t>Motivation for VPNs</a:t>
            </a:r>
          </a:p>
        </p:txBody>
      </p:sp>
      <p:sp>
        <p:nvSpPr>
          <p:cNvPr id="121860" name="Rectangle 3"/>
          <p:cNvSpPr>
            <a:spLocks noGrp="1" noChangeArrowheads="1"/>
          </p:cNvSpPr>
          <p:nvPr>
            <p:ph idx="1"/>
          </p:nvPr>
        </p:nvSpPr>
        <p:spPr/>
        <p:txBody>
          <a:bodyPr/>
          <a:lstStyle/>
          <a:p>
            <a:pPr marL="277813" indent="-277813">
              <a:lnSpc>
                <a:spcPct val="90000"/>
              </a:lnSpc>
            </a:pPr>
            <a:r>
              <a:rPr lang="en-US" dirty="0">
                <a:latin typeface="+mn-ea"/>
              </a:rPr>
              <a:t>institutions often want </a:t>
            </a:r>
            <a:r>
              <a:rPr lang="en-US" b="1" dirty="0">
                <a:solidFill>
                  <a:schemeClr val="accent2"/>
                </a:solidFill>
                <a:latin typeface="+mn-ea"/>
              </a:rPr>
              <a:t>private networks </a:t>
            </a:r>
            <a:r>
              <a:rPr lang="en-US" dirty="0">
                <a:latin typeface="+mn-ea"/>
              </a:rPr>
              <a:t>for security. </a:t>
            </a:r>
          </a:p>
          <a:p>
            <a:pPr marL="579438" lvl="2" indent="-179388">
              <a:lnSpc>
                <a:spcPct val="90000"/>
              </a:lnSpc>
            </a:pPr>
            <a:r>
              <a:rPr lang="en-US" sz="2400" dirty="0">
                <a:latin typeface="+mn-ea"/>
                <a:ea typeface="+mn-ea"/>
              </a:rPr>
              <a:t>costly: separate routers, links, DNS infrastructure.</a:t>
            </a:r>
          </a:p>
          <a:p>
            <a:pPr marL="277813" indent="-277813">
              <a:lnSpc>
                <a:spcPct val="90000"/>
              </a:lnSpc>
            </a:pPr>
            <a:endParaRPr lang="en-US" altLang="zh-CN" dirty="0">
              <a:latin typeface="+mn-ea"/>
              <a:cs typeface="SimSun" charset="0"/>
            </a:endParaRPr>
          </a:p>
          <a:p>
            <a:pPr marL="277813" indent="-277813">
              <a:lnSpc>
                <a:spcPct val="90000"/>
              </a:lnSpc>
            </a:pPr>
            <a:r>
              <a:rPr lang="en-US" altLang="zh-CN" dirty="0">
                <a:solidFill>
                  <a:schemeClr val="accent2"/>
                </a:solidFill>
                <a:latin typeface="+mn-ea"/>
                <a:cs typeface="SimSun" charset="0"/>
              </a:rPr>
              <a:t>Virtual private networks (VPN)</a:t>
            </a:r>
            <a:r>
              <a:rPr lang="en-US" altLang="zh-CN" dirty="0">
                <a:latin typeface="+mn-ea"/>
                <a:cs typeface="SimSun" charset="0"/>
              </a:rPr>
              <a:t>: institution's inter-office traffic is sent over </a:t>
            </a:r>
            <a:r>
              <a:rPr lang="en-US" altLang="zh-CN" dirty="0">
                <a:solidFill>
                  <a:schemeClr val="accent2"/>
                </a:solidFill>
                <a:latin typeface="+mn-ea"/>
                <a:cs typeface="SimSun" charset="0"/>
              </a:rPr>
              <a:t>public Internet </a:t>
            </a:r>
            <a:r>
              <a:rPr lang="en-US" altLang="zh-CN" dirty="0">
                <a:latin typeface="+mn-ea"/>
                <a:cs typeface="SimSun" charset="0"/>
              </a:rPr>
              <a:t>instead </a:t>
            </a:r>
          </a:p>
          <a:p>
            <a:pPr marL="695325" lvl="1" indent="-238125">
              <a:lnSpc>
                <a:spcPct val="90000"/>
              </a:lnSpc>
            </a:pPr>
            <a:r>
              <a:rPr lang="en-US" dirty="0">
                <a:latin typeface="+mn-ea"/>
                <a:ea typeface="+mn-ea"/>
              </a:rPr>
              <a:t>encrypted before entering public Internet</a:t>
            </a:r>
          </a:p>
          <a:p>
            <a:pPr marL="695325" lvl="1" indent="-238125">
              <a:lnSpc>
                <a:spcPct val="90000"/>
              </a:lnSpc>
            </a:pPr>
            <a:r>
              <a:rPr lang="en-US" dirty="0">
                <a:latin typeface="+mn-ea"/>
                <a:ea typeface="+mn-ea"/>
              </a:rPr>
              <a:t>logically separate from other traffic</a:t>
            </a:r>
          </a:p>
        </p:txBody>
      </p:sp>
      <p:sp>
        <p:nvSpPr>
          <p:cNvPr id="3" name="灯片编号占位符 2"/>
          <p:cNvSpPr>
            <a:spLocks noGrp="1"/>
          </p:cNvSpPr>
          <p:nvPr>
            <p:ph type="sldNum" sz="quarter" idx="12"/>
          </p:nvPr>
        </p:nvSpPr>
        <p:spPr/>
        <p:txBody>
          <a:bodyPr/>
          <a:lstStyle/>
          <a:p>
            <a:pPr>
              <a:defRPr/>
            </a:pPr>
            <a:fld id="{8DE895D9-91D8-4958-BB05-9803D63D1C8A}" type="slidenum">
              <a:rPr lang="en-US" altLang="zh-CN" smtClean="0"/>
              <a:pPr>
                <a:defRPr/>
              </a:pPr>
              <a:t>159</a:t>
            </a:fld>
            <a:endParaRPr lang="en-US" altLang="zh-CN" dirty="0"/>
          </a:p>
        </p:txBody>
      </p:sp>
    </p:spTree>
    <p:extLst>
      <p:ext uri="{BB962C8B-B14F-4D97-AF65-F5344CB8AC3E}">
        <p14:creationId xmlns:p14="http://schemas.microsoft.com/office/powerpoint/2010/main" val="1391484368"/>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5"/>
          <p:cNvSpPr/>
          <p:nvPr/>
        </p:nvSpPr>
        <p:spPr>
          <a:xfrm>
            <a:off x="1828800" y="1133476"/>
            <a:ext cx="8869448" cy="5553075"/>
          </a:xfrm>
          <a:custGeom>
            <a:avLst/>
            <a:gdLst>
              <a:gd name="connsiteX0" fmla="*/ 819150 w 8869448"/>
              <a:gd name="connsiteY0" fmla="*/ 2733675 h 5553075"/>
              <a:gd name="connsiteX1" fmla="*/ 647700 w 8869448"/>
              <a:gd name="connsiteY1" fmla="*/ 2752725 h 5553075"/>
              <a:gd name="connsiteX2" fmla="*/ 609600 w 8869448"/>
              <a:gd name="connsiteY2" fmla="*/ 2762250 h 5553075"/>
              <a:gd name="connsiteX3" fmla="*/ 581025 w 8869448"/>
              <a:gd name="connsiteY3" fmla="*/ 2781300 h 5553075"/>
              <a:gd name="connsiteX4" fmla="*/ 504825 w 8869448"/>
              <a:gd name="connsiteY4" fmla="*/ 2867025 h 5553075"/>
              <a:gd name="connsiteX5" fmla="*/ 485775 w 8869448"/>
              <a:gd name="connsiteY5" fmla="*/ 2905125 h 5553075"/>
              <a:gd name="connsiteX6" fmla="*/ 476250 w 8869448"/>
              <a:gd name="connsiteY6" fmla="*/ 2933700 h 5553075"/>
              <a:gd name="connsiteX7" fmla="*/ 419100 w 8869448"/>
              <a:gd name="connsiteY7" fmla="*/ 3000375 h 5553075"/>
              <a:gd name="connsiteX8" fmla="*/ 371475 w 8869448"/>
              <a:gd name="connsiteY8" fmla="*/ 3105150 h 5553075"/>
              <a:gd name="connsiteX9" fmla="*/ 352425 w 8869448"/>
              <a:gd name="connsiteY9" fmla="*/ 3133725 h 5553075"/>
              <a:gd name="connsiteX10" fmla="*/ 342900 w 8869448"/>
              <a:gd name="connsiteY10" fmla="*/ 3162300 h 5553075"/>
              <a:gd name="connsiteX11" fmla="*/ 323850 w 8869448"/>
              <a:gd name="connsiteY11" fmla="*/ 3190875 h 5553075"/>
              <a:gd name="connsiteX12" fmla="*/ 314325 w 8869448"/>
              <a:gd name="connsiteY12" fmla="*/ 3219450 h 5553075"/>
              <a:gd name="connsiteX13" fmla="*/ 285750 w 8869448"/>
              <a:gd name="connsiteY13" fmla="*/ 3276600 h 5553075"/>
              <a:gd name="connsiteX14" fmla="*/ 266700 w 8869448"/>
              <a:gd name="connsiteY14" fmla="*/ 3305175 h 5553075"/>
              <a:gd name="connsiteX15" fmla="*/ 257175 w 8869448"/>
              <a:gd name="connsiteY15" fmla="*/ 3333750 h 5553075"/>
              <a:gd name="connsiteX16" fmla="*/ 228600 w 8869448"/>
              <a:gd name="connsiteY16" fmla="*/ 3362325 h 5553075"/>
              <a:gd name="connsiteX17" fmla="*/ 190500 w 8869448"/>
              <a:gd name="connsiteY17" fmla="*/ 3438525 h 5553075"/>
              <a:gd name="connsiteX18" fmla="*/ 180975 w 8869448"/>
              <a:gd name="connsiteY18" fmla="*/ 3495675 h 5553075"/>
              <a:gd name="connsiteX19" fmla="*/ 133350 w 8869448"/>
              <a:gd name="connsiteY19" fmla="*/ 3571875 h 5553075"/>
              <a:gd name="connsiteX20" fmla="*/ 114300 w 8869448"/>
              <a:gd name="connsiteY20" fmla="*/ 3638550 h 5553075"/>
              <a:gd name="connsiteX21" fmla="*/ 85725 w 8869448"/>
              <a:gd name="connsiteY21" fmla="*/ 3714750 h 5553075"/>
              <a:gd name="connsiteX22" fmla="*/ 66675 w 8869448"/>
              <a:gd name="connsiteY22" fmla="*/ 3848100 h 5553075"/>
              <a:gd name="connsiteX23" fmla="*/ 47625 w 8869448"/>
              <a:gd name="connsiteY23" fmla="*/ 4010025 h 5553075"/>
              <a:gd name="connsiteX24" fmla="*/ 28575 w 8869448"/>
              <a:gd name="connsiteY24" fmla="*/ 4076700 h 5553075"/>
              <a:gd name="connsiteX25" fmla="*/ 19050 w 8869448"/>
              <a:gd name="connsiteY25" fmla="*/ 4181475 h 5553075"/>
              <a:gd name="connsiteX26" fmla="*/ 9525 w 8869448"/>
              <a:gd name="connsiteY26" fmla="*/ 4257675 h 5553075"/>
              <a:gd name="connsiteX27" fmla="*/ 0 w 8869448"/>
              <a:gd name="connsiteY27" fmla="*/ 4400550 h 5553075"/>
              <a:gd name="connsiteX28" fmla="*/ 9525 w 8869448"/>
              <a:gd name="connsiteY28" fmla="*/ 4724400 h 5553075"/>
              <a:gd name="connsiteX29" fmla="*/ 47625 w 8869448"/>
              <a:gd name="connsiteY29" fmla="*/ 4800600 h 5553075"/>
              <a:gd name="connsiteX30" fmla="*/ 85725 w 8869448"/>
              <a:gd name="connsiteY30" fmla="*/ 4857750 h 5553075"/>
              <a:gd name="connsiteX31" fmla="*/ 104775 w 8869448"/>
              <a:gd name="connsiteY31" fmla="*/ 4886325 h 5553075"/>
              <a:gd name="connsiteX32" fmla="*/ 123825 w 8869448"/>
              <a:gd name="connsiteY32" fmla="*/ 4933950 h 5553075"/>
              <a:gd name="connsiteX33" fmla="*/ 152400 w 8869448"/>
              <a:gd name="connsiteY33" fmla="*/ 5010150 h 5553075"/>
              <a:gd name="connsiteX34" fmla="*/ 257175 w 8869448"/>
              <a:gd name="connsiteY34" fmla="*/ 5133975 h 5553075"/>
              <a:gd name="connsiteX35" fmla="*/ 333375 w 8869448"/>
              <a:gd name="connsiteY35" fmla="*/ 5191125 h 5553075"/>
              <a:gd name="connsiteX36" fmla="*/ 352425 w 8869448"/>
              <a:gd name="connsiteY36" fmla="*/ 5219700 h 5553075"/>
              <a:gd name="connsiteX37" fmla="*/ 428625 w 8869448"/>
              <a:gd name="connsiteY37" fmla="*/ 5257800 h 5553075"/>
              <a:gd name="connsiteX38" fmla="*/ 457200 w 8869448"/>
              <a:gd name="connsiteY38" fmla="*/ 5276850 h 5553075"/>
              <a:gd name="connsiteX39" fmla="*/ 552450 w 8869448"/>
              <a:gd name="connsiteY39" fmla="*/ 5314950 h 5553075"/>
              <a:gd name="connsiteX40" fmla="*/ 590550 w 8869448"/>
              <a:gd name="connsiteY40" fmla="*/ 5343525 h 5553075"/>
              <a:gd name="connsiteX41" fmla="*/ 628650 w 8869448"/>
              <a:gd name="connsiteY41" fmla="*/ 5353050 h 5553075"/>
              <a:gd name="connsiteX42" fmla="*/ 666750 w 8869448"/>
              <a:gd name="connsiteY42" fmla="*/ 5372100 h 5553075"/>
              <a:gd name="connsiteX43" fmla="*/ 695325 w 8869448"/>
              <a:gd name="connsiteY43" fmla="*/ 5381625 h 5553075"/>
              <a:gd name="connsiteX44" fmla="*/ 790575 w 8869448"/>
              <a:gd name="connsiteY44" fmla="*/ 5419725 h 5553075"/>
              <a:gd name="connsiteX45" fmla="*/ 819150 w 8869448"/>
              <a:gd name="connsiteY45" fmla="*/ 5429250 h 5553075"/>
              <a:gd name="connsiteX46" fmla="*/ 847725 w 8869448"/>
              <a:gd name="connsiteY46" fmla="*/ 5438775 h 5553075"/>
              <a:gd name="connsiteX47" fmla="*/ 933450 w 8869448"/>
              <a:gd name="connsiteY47" fmla="*/ 5448300 h 5553075"/>
              <a:gd name="connsiteX48" fmla="*/ 1114425 w 8869448"/>
              <a:gd name="connsiteY48" fmla="*/ 5476875 h 5553075"/>
              <a:gd name="connsiteX49" fmla="*/ 1181100 w 8869448"/>
              <a:gd name="connsiteY49" fmla="*/ 5495925 h 5553075"/>
              <a:gd name="connsiteX50" fmla="*/ 1333500 w 8869448"/>
              <a:gd name="connsiteY50" fmla="*/ 5505450 h 5553075"/>
              <a:gd name="connsiteX51" fmla="*/ 1409700 w 8869448"/>
              <a:gd name="connsiteY51" fmla="*/ 5524500 h 5553075"/>
              <a:gd name="connsiteX52" fmla="*/ 1447800 w 8869448"/>
              <a:gd name="connsiteY52" fmla="*/ 5534025 h 5553075"/>
              <a:gd name="connsiteX53" fmla="*/ 1752600 w 8869448"/>
              <a:gd name="connsiteY53" fmla="*/ 5553075 h 5553075"/>
              <a:gd name="connsiteX54" fmla="*/ 2628900 w 8869448"/>
              <a:gd name="connsiteY54" fmla="*/ 5543550 h 5553075"/>
              <a:gd name="connsiteX55" fmla="*/ 2695575 w 8869448"/>
              <a:gd name="connsiteY55" fmla="*/ 5505450 h 5553075"/>
              <a:gd name="connsiteX56" fmla="*/ 2724150 w 8869448"/>
              <a:gd name="connsiteY56" fmla="*/ 5495925 h 5553075"/>
              <a:gd name="connsiteX57" fmla="*/ 2790825 w 8869448"/>
              <a:gd name="connsiteY57" fmla="*/ 5448300 h 5553075"/>
              <a:gd name="connsiteX58" fmla="*/ 2838450 w 8869448"/>
              <a:gd name="connsiteY58" fmla="*/ 5429250 h 5553075"/>
              <a:gd name="connsiteX59" fmla="*/ 2876550 w 8869448"/>
              <a:gd name="connsiteY59" fmla="*/ 5400675 h 5553075"/>
              <a:gd name="connsiteX60" fmla="*/ 2943225 w 8869448"/>
              <a:gd name="connsiteY60" fmla="*/ 5372100 h 5553075"/>
              <a:gd name="connsiteX61" fmla="*/ 2990850 w 8869448"/>
              <a:gd name="connsiteY61" fmla="*/ 5334000 h 5553075"/>
              <a:gd name="connsiteX62" fmla="*/ 3038475 w 8869448"/>
              <a:gd name="connsiteY62" fmla="*/ 5305425 h 5553075"/>
              <a:gd name="connsiteX63" fmla="*/ 3067050 w 8869448"/>
              <a:gd name="connsiteY63" fmla="*/ 5286375 h 5553075"/>
              <a:gd name="connsiteX64" fmla="*/ 3105150 w 8869448"/>
              <a:gd name="connsiteY64" fmla="*/ 5257800 h 5553075"/>
              <a:gd name="connsiteX65" fmla="*/ 3133725 w 8869448"/>
              <a:gd name="connsiteY65" fmla="*/ 5219700 h 5553075"/>
              <a:gd name="connsiteX66" fmla="*/ 3181350 w 8869448"/>
              <a:gd name="connsiteY66" fmla="*/ 5143500 h 5553075"/>
              <a:gd name="connsiteX67" fmla="*/ 3200400 w 8869448"/>
              <a:gd name="connsiteY67" fmla="*/ 5086350 h 5553075"/>
              <a:gd name="connsiteX68" fmla="*/ 3248025 w 8869448"/>
              <a:gd name="connsiteY68" fmla="*/ 5010150 h 5553075"/>
              <a:gd name="connsiteX69" fmla="*/ 3257550 w 8869448"/>
              <a:gd name="connsiteY69" fmla="*/ 4981575 h 5553075"/>
              <a:gd name="connsiteX70" fmla="*/ 3305175 w 8869448"/>
              <a:gd name="connsiteY70" fmla="*/ 4905375 h 5553075"/>
              <a:gd name="connsiteX71" fmla="*/ 3324225 w 8869448"/>
              <a:gd name="connsiteY71" fmla="*/ 4819650 h 5553075"/>
              <a:gd name="connsiteX72" fmla="*/ 3343275 w 8869448"/>
              <a:gd name="connsiteY72" fmla="*/ 4591050 h 5553075"/>
              <a:gd name="connsiteX73" fmla="*/ 3352800 w 8869448"/>
              <a:gd name="connsiteY73" fmla="*/ 4343400 h 5553075"/>
              <a:gd name="connsiteX74" fmla="*/ 3371850 w 8869448"/>
              <a:gd name="connsiteY74" fmla="*/ 4210050 h 5553075"/>
              <a:gd name="connsiteX75" fmla="*/ 3381375 w 8869448"/>
              <a:gd name="connsiteY75" fmla="*/ 4133850 h 5553075"/>
              <a:gd name="connsiteX76" fmla="*/ 3390900 w 8869448"/>
              <a:gd name="connsiteY76" fmla="*/ 4105275 h 5553075"/>
              <a:gd name="connsiteX77" fmla="*/ 3400425 w 8869448"/>
              <a:gd name="connsiteY77" fmla="*/ 4067175 h 5553075"/>
              <a:gd name="connsiteX78" fmla="*/ 3419475 w 8869448"/>
              <a:gd name="connsiteY78" fmla="*/ 4010025 h 5553075"/>
              <a:gd name="connsiteX79" fmla="*/ 3429000 w 8869448"/>
              <a:gd name="connsiteY79" fmla="*/ 3971925 h 5553075"/>
              <a:gd name="connsiteX80" fmla="*/ 3486150 w 8869448"/>
              <a:gd name="connsiteY80" fmla="*/ 3867150 h 5553075"/>
              <a:gd name="connsiteX81" fmla="*/ 3514725 w 8869448"/>
              <a:gd name="connsiteY81" fmla="*/ 3838575 h 5553075"/>
              <a:gd name="connsiteX82" fmla="*/ 3543300 w 8869448"/>
              <a:gd name="connsiteY82" fmla="*/ 3800475 h 5553075"/>
              <a:gd name="connsiteX83" fmla="*/ 3571875 w 8869448"/>
              <a:gd name="connsiteY83" fmla="*/ 3790950 h 5553075"/>
              <a:gd name="connsiteX84" fmla="*/ 3648075 w 8869448"/>
              <a:gd name="connsiteY84" fmla="*/ 3752850 h 5553075"/>
              <a:gd name="connsiteX85" fmla="*/ 3752850 w 8869448"/>
              <a:gd name="connsiteY85" fmla="*/ 3771900 h 5553075"/>
              <a:gd name="connsiteX86" fmla="*/ 3800475 w 8869448"/>
              <a:gd name="connsiteY86" fmla="*/ 3800475 h 5553075"/>
              <a:gd name="connsiteX87" fmla="*/ 3867150 w 8869448"/>
              <a:gd name="connsiteY87" fmla="*/ 3857625 h 5553075"/>
              <a:gd name="connsiteX88" fmla="*/ 3914775 w 8869448"/>
              <a:gd name="connsiteY88" fmla="*/ 3905250 h 5553075"/>
              <a:gd name="connsiteX89" fmla="*/ 3962400 w 8869448"/>
              <a:gd name="connsiteY89" fmla="*/ 3952875 h 5553075"/>
              <a:gd name="connsiteX90" fmla="*/ 3981450 w 8869448"/>
              <a:gd name="connsiteY90" fmla="*/ 3990975 h 5553075"/>
              <a:gd name="connsiteX91" fmla="*/ 4019550 w 8869448"/>
              <a:gd name="connsiteY91" fmla="*/ 4076700 h 5553075"/>
              <a:gd name="connsiteX92" fmla="*/ 4038600 w 8869448"/>
              <a:gd name="connsiteY92" fmla="*/ 4114800 h 5553075"/>
              <a:gd name="connsiteX93" fmla="*/ 4067175 w 8869448"/>
              <a:gd name="connsiteY93" fmla="*/ 4200525 h 5553075"/>
              <a:gd name="connsiteX94" fmla="*/ 4076700 w 8869448"/>
              <a:gd name="connsiteY94" fmla="*/ 4229100 h 5553075"/>
              <a:gd name="connsiteX95" fmla="*/ 4162425 w 8869448"/>
              <a:gd name="connsiteY95" fmla="*/ 4495800 h 5553075"/>
              <a:gd name="connsiteX96" fmla="*/ 4191000 w 8869448"/>
              <a:gd name="connsiteY96" fmla="*/ 4543425 h 5553075"/>
              <a:gd name="connsiteX97" fmla="*/ 4229100 w 8869448"/>
              <a:gd name="connsiteY97" fmla="*/ 4572000 h 5553075"/>
              <a:gd name="connsiteX98" fmla="*/ 4257675 w 8869448"/>
              <a:gd name="connsiteY98" fmla="*/ 4629150 h 5553075"/>
              <a:gd name="connsiteX99" fmla="*/ 4286250 w 8869448"/>
              <a:gd name="connsiteY99" fmla="*/ 4695825 h 5553075"/>
              <a:gd name="connsiteX100" fmla="*/ 4324350 w 8869448"/>
              <a:gd name="connsiteY100" fmla="*/ 4762500 h 5553075"/>
              <a:gd name="connsiteX101" fmla="*/ 4333875 w 8869448"/>
              <a:gd name="connsiteY101" fmla="*/ 4791075 h 5553075"/>
              <a:gd name="connsiteX102" fmla="*/ 4371975 w 8869448"/>
              <a:gd name="connsiteY102" fmla="*/ 4857750 h 5553075"/>
              <a:gd name="connsiteX103" fmla="*/ 4457700 w 8869448"/>
              <a:gd name="connsiteY103" fmla="*/ 4933950 h 5553075"/>
              <a:gd name="connsiteX104" fmla="*/ 4572000 w 8869448"/>
              <a:gd name="connsiteY104" fmla="*/ 5010150 h 5553075"/>
              <a:gd name="connsiteX105" fmla="*/ 4610100 w 8869448"/>
              <a:gd name="connsiteY105" fmla="*/ 5029200 h 5553075"/>
              <a:gd name="connsiteX106" fmla="*/ 4714875 w 8869448"/>
              <a:gd name="connsiteY106" fmla="*/ 5067300 h 5553075"/>
              <a:gd name="connsiteX107" fmla="*/ 4933950 w 8869448"/>
              <a:gd name="connsiteY107" fmla="*/ 5162550 h 5553075"/>
              <a:gd name="connsiteX108" fmla="*/ 4972050 w 8869448"/>
              <a:gd name="connsiteY108" fmla="*/ 5181600 h 5553075"/>
              <a:gd name="connsiteX109" fmla="*/ 5105400 w 8869448"/>
              <a:gd name="connsiteY109" fmla="*/ 5219700 h 5553075"/>
              <a:gd name="connsiteX110" fmla="*/ 5181600 w 8869448"/>
              <a:gd name="connsiteY110" fmla="*/ 5267325 h 5553075"/>
              <a:gd name="connsiteX111" fmla="*/ 5267325 w 8869448"/>
              <a:gd name="connsiteY111" fmla="*/ 5286375 h 5553075"/>
              <a:gd name="connsiteX112" fmla="*/ 5372100 w 8869448"/>
              <a:gd name="connsiteY112" fmla="*/ 5314950 h 5553075"/>
              <a:gd name="connsiteX113" fmla="*/ 5457825 w 8869448"/>
              <a:gd name="connsiteY113" fmla="*/ 5343525 h 5553075"/>
              <a:gd name="connsiteX114" fmla="*/ 5553075 w 8869448"/>
              <a:gd name="connsiteY114" fmla="*/ 5362575 h 5553075"/>
              <a:gd name="connsiteX115" fmla="*/ 5724525 w 8869448"/>
              <a:gd name="connsiteY115" fmla="*/ 5400675 h 5553075"/>
              <a:gd name="connsiteX116" fmla="*/ 5915025 w 8869448"/>
              <a:gd name="connsiteY116" fmla="*/ 5419725 h 5553075"/>
              <a:gd name="connsiteX117" fmla="*/ 5991225 w 8869448"/>
              <a:gd name="connsiteY117" fmla="*/ 5429250 h 5553075"/>
              <a:gd name="connsiteX118" fmla="*/ 6200775 w 8869448"/>
              <a:gd name="connsiteY118" fmla="*/ 5438775 h 5553075"/>
              <a:gd name="connsiteX119" fmla="*/ 6372225 w 8869448"/>
              <a:gd name="connsiteY119" fmla="*/ 5448300 h 5553075"/>
              <a:gd name="connsiteX120" fmla="*/ 6705600 w 8869448"/>
              <a:gd name="connsiteY120" fmla="*/ 5429250 h 5553075"/>
              <a:gd name="connsiteX121" fmla="*/ 6762750 w 8869448"/>
              <a:gd name="connsiteY121" fmla="*/ 5400675 h 5553075"/>
              <a:gd name="connsiteX122" fmla="*/ 6905625 w 8869448"/>
              <a:gd name="connsiteY122" fmla="*/ 5210175 h 5553075"/>
              <a:gd name="connsiteX123" fmla="*/ 6924675 w 8869448"/>
              <a:gd name="connsiteY123" fmla="*/ 5124450 h 5553075"/>
              <a:gd name="connsiteX124" fmla="*/ 6962775 w 8869448"/>
              <a:gd name="connsiteY124" fmla="*/ 5029200 h 5553075"/>
              <a:gd name="connsiteX125" fmla="*/ 6991350 w 8869448"/>
              <a:gd name="connsiteY125" fmla="*/ 4933950 h 5553075"/>
              <a:gd name="connsiteX126" fmla="*/ 7000875 w 8869448"/>
              <a:gd name="connsiteY126" fmla="*/ 4848225 h 5553075"/>
              <a:gd name="connsiteX127" fmla="*/ 7019925 w 8869448"/>
              <a:gd name="connsiteY127" fmla="*/ 4800600 h 5553075"/>
              <a:gd name="connsiteX128" fmla="*/ 7029450 w 8869448"/>
              <a:gd name="connsiteY128" fmla="*/ 4724400 h 5553075"/>
              <a:gd name="connsiteX129" fmla="*/ 7058025 w 8869448"/>
              <a:gd name="connsiteY129" fmla="*/ 4638675 h 5553075"/>
              <a:gd name="connsiteX130" fmla="*/ 7067550 w 8869448"/>
              <a:gd name="connsiteY130" fmla="*/ 4467225 h 5553075"/>
              <a:gd name="connsiteX131" fmla="*/ 7086600 w 8869448"/>
              <a:gd name="connsiteY131" fmla="*/ 4429125 h 5553075"/>
              <a:gd name="connsiteX132" fmla="*/ 7096125 w 8869448"/>
              <a:gd name="connsiteY132" fmla="*/ 4257675 h 5553075"/>
              <a:gd name="connsiteX133" fmla="*/ 7029450 w 8869448"/>
              <a:gd name="connsiteY133" fmla="*/ 3600450 h 5553075"/>
              <a:gd name="connsiteX134" fmla="*/ 7019925 w 8869448"/>
              <a:gd name="connsiteY134" fmla="*/ 3562350 h 5553075"/>
              <a:gd name="connsiteX135" fmla="*/ 6962775 w 8869448"/>
              <a:gd name="connsiteY135" fmla="*/ 3467100 h 5553075"/>
              <a:gd name="connsiteX136" fmla="*/ 6934200 w 8869448"/>
              <a:gd name="connsiteY136" fmla="*/ 3400425 h 5553075"/>
              <a:gd name="connsiteX137" fmla="*/ 6886575 w 8869448"/>
              <a:gd name="connsiteY137" fmla="*/ 3343275 h 5553075"/>
              <a:gd name="connsiteX138" fmla="*/ 6829425 w 8869448"/>
              <a:gd name="connsiteY138" fmla="*/ 3257550 h 5553075"/>
              <a:gd name="connsiteX139" fmla="*/ 6753225 w 8869448"/>
              <a:gd name="connsiteY139" fmla="*/ 3171825 h 5553075"/>
              <a:gd name="connsiteX140" fmla="*/ 6696075 w 8869448"/>
              <a:gd name="connsiteY140" fmla="*/ 3067050 h 5553075"/>
              <a:gd name="connsiteX141" fmla="*/ 6686550 w 8869448"/>
              <a:gd name="connsiteY141" fmla="*/ 3028950 h 5553075"/>
              <a:gd name="connsiteX142" fmla="*/ 6705600 w 8869448"/>
              <a:gd name="connsiteY142" fmla="*/ 2952750 h 5553075"/>
              <a:gd name="connsiteX143" fmla="*/ 6772275 w 8869448"/>
              <a:gd name="connsiteY143" fmla="*/ 2895600 h 5553075"/>
              <a:gd name="connsiteX144" fmla="*/ 6886575 w 8869448"/>
              <a:gd name="connsiteY144" fmla="*/ 2838450 h 5553075"/>
              <a:gd name="connsiteX145" fmla="*/ 7000875 w 8869448"/>
              <a:gd name="connsiteY145" fmla="*/ 2828925 h 5553075"/>
              <a:gd name="connsiteX146" fmla="*/ 7038975 w 8869448"/>
              <a:gd name="connsiteY146" fmla="*/ 2809875 h 5553075"/>
              <a:gd name="connsiteX147" fmla="*/ 7296150 w 8869448"/>
              <a:gd name="connsiteY147" fmla="*/ 2771775 h 5553075"/>
              <a:gd name="connsiteX148" fmla="*/ 7334250 w 8869448"/>
              <a:gd name="connsiteY148" fmla="*/ 2743200 h 5553075"/>
              <a:gd name="connsiteX149" fmla="*/ 7362825 w 8869448"/>
              <a:gd name="connsiteY149" fmla="*/ 2705100 h 5553075"/>
              <a:gd name="connsiteX150" fmla="*/ 7400925 w 8869448"/>
              <a:gd name="connsiteY150" fmla="*/ 2667000 h 5553075"/>
              <a:gd name="connsiteX151" fmla="*/ 7410450 w 8869448"/>
              <a:gd name="connsiteY151" fmla="*/ 2638425 h 5553075"/>
              <a:gd name="connsiteX152" fmla="*/ 7429500 w 8869448"/>
              <a:gd name="connsiteY152" fmla="*/ 2543175 h 5553075"/>
              <a:gd name="connsiteX153" fmla="*/ 7448550 w 8869448"/>
              <a:gd name="connsiteY153" fmla="*/ 2352675 h 5553075"/>
              <a:gd name="connsiteX154" fmla="*/ 7496175 w 8869448"/>
              <a:gd name="connsiteY154" fmla="*/ 2314575 h 5553075"/>
              <a:gd name="connsiteX155" fmla="*/ 7524750 w 8869448"/>
              <a:gd name="connsiteY155" fmla="*/ 2276475 h 5553075"/>
              <a:gd name="connsiteX156" fmla="*/ 7658100 w 8869448"/>
              <a:gd name="connsiteY156" fmla="*/ 2228850 h 5553075"/>
              <a:gd name="connsiteX157" fmla="*/ 7753350 w 8869448"/>
              <a:gd name="connsiteY157" fmla="*/ 2190750 h 5553075"/>
              <a:gd name="connsiteX158" fmla="*/ 7791450 w 8869448"/>
              <a:gd name="connsiteY158" fmla="*/ 2181225 h 5553075"/>
              <a:gd name="connsiteX159" fmla="*/ 7848600 w 8869448"/>
              <a:gd name="connsiteY159" fmla="*/ 2152650 h 5553075"/>
              <a:gd name="connsiteX160" fmla="*/ 8105775 w 8869448"/>
              <a:gd name="connsiteY160" fmla="*/ 2124075 h 5553075"/>
              <a:gd name="connsiteX161" fmla="*/ 8439150 w 8869448"/>
              <a:gd name="connsiteY161" fmla="*/ 2105025 h 5553075"/>
              <a:gd name="connsiteX162" fmla="*/ 8658225 w 8869448"/>
              <a:gd name="connsiteY162" fmla="*/ 2095500 h 5553075"/>
              <a:gd name="connsiteX163" fmla="*/ 8734425 w 8869448"/>
              <a:gd name="connsiteY163" fmla="*/ 2085975 h 5553075"/>
              <a:gd name="connsiteX164" fmla="*/ 8848725 w 8869448"/>
              <a:gd name="connsiteY164" fmla="*/ 1895475 h 5553075"/>
              <a:gd name="connsiteX165" fmla="*/ 8858250 w 8869448"/>
              <a:gd name="connsiteY165" fmla="*/ 1847850 h 5553075"/>
              <a:gd name="connsiteX166" fmla="*/ 8858250 w 8869448"/>
              <a:gd name="connsiteY166" fmla="*/ 1638300 h 5553075"/>
              <a:gd name="connsiteX167" fmla="*/ 8791575 w 8869448"/>
              <a:gd name="connsiteY167" fmla="*/ 1552575 h 5553075"/>
              <a:gd name="connsiteX168" fmla="*/ 8763000 w 8869448"/>
              <a:gd name="connsiteY168" fmla="*/ 1485900 h 5553075"/>
              <a:gd name="connsiteX169" fmla="*/ 8743950 w 8869448"/>
              <a:gd name="connsiteY169" fmla="*/ 1428750 h 5553075"/>
              <a:gd name="connsiteX170" fmla="*/ 8724900 w 8869448"/>
              <a:gd name="connsiteY170" fmla="*/ 1390650 h 5553075"/>
              <a:gd name="connsiteX171" fmla="*/ 8696325 w 8869448"/>
              <a:gd name="connsiteY171" fmla="*/ 1314450 h 5553075"/>
              <a:gd name="connsiteX172" fmla="*/ 8677275 w 8869448"/>
              <a:gd name="connsiteY172" fmla="*/ 1228725 h 5553075"/>
              <a:gd name="connsiteX173" fmla="*/ 8610600 w 8869448"/>
              <a:gd name="connsiteY173" fmla="*/ 1076325 h 5553075"/>
              <a:gd name="connsiteX174" fmla="*/ 8591550 w 8869448"/>
              <a:gd name="connsiteY174" fmla="*/ 981075 h 5553075"/>
              <a:gd name="connsiteX175" fmla="*/ 8582025 w 8869448"/>
              <a:gd name="connsiteY175" fmla="*/ 923925 h 5553075"/>
              <a:gd name="connsiteX176" fmla="*/ 8553450 w 8869448"/>
              <a:gd name="connsiteY176" fmla="*/ 819150 h 5553075"/>
              <a:gd name="connsiteX177" fmla="*/ 8534400 w 8869448"/>
              <a:gd name="connsiteY177" fmla="*/ 685800 h 5553075"/>
              <a:gd name="connsiteX178" fmla="*/ 8515350 w 8869448"/>
              <a:gd name="connsiteY178" fmla="*/ 657225 h 5553075"/>
              <a:gd name="connsiteX179" fmla="*/ 8467725 w 8869448"/>
              <a:gd name="connsiteY179" fmla="*/ 542925 h 5553075"/>
              <a:gd name="connsiteX180" fmla="*/ 8429625 w 8869448"/>
              <a:gd name="connsiteY180" fmla="*/ 457200 h 5553075"/>
              <a:gd name="connsiteX181" fmla="*/ 8372475 w 8869448"/>
              <a:gd name="connsiteY181" fmla="*/ 381000 h 5553075"/>
              <a:gd name="connsiteX182" fmla="*/ 8334375 w 8869448"/>
              <a:gd name="connsiteY182" fmla="*/ 333375 h 5553075"/>
              <a:gd name="connsiteX183" fmla="*/ 8248650 w 8869448"/>
              <a:gd name="connsiteY183" fmla="*/ 266700 h 5553075"/>
              <a:gd name="connsiteX184" fmla="*/ 8220075 w 8869448"/>
              <a:gd name="connsiteY184" fmla="*/ 247650 h 5553075"/>
              <a:gd name="connsiteX185" fmla="*/ 8181975 w 8869448"/>
              <a:gd name="connsiteY185" fmla="*/ 219075 h 5553075"/>
              <a:gd name="connsiteX186" fmla="*/ 8124825 w 8869448"/>
              <a:gd name="connsiteY186" fmla="*/ 171450 h 5553075"/>
              <a:gd name="connsiteX187" fmla="*/ 7972425 w 8869448"/>
              <a:gd name="connsiteY187" fmla="*/ 114300 h 5553075"/>
              <a:gd name="connsiteX188" fmla="*/ 7934325 w 8869448"/>
              <a:gd name="connsiteY188" fmla="*/ 95250 h 5553075"/>
              <a:gd name="connsiteX189" fmla="*/ 7905750 w 8869448"/>
              <a:gd name="connsiteY189" fmla="*/ 85725 h 5553075"/>
              <a:gd name="connsiteX190" fmla="*/ 7829550 w 8869448"/>
              <a:gd name="connsiteY190" fmla="*/ 47625 h 5553075"/>
              <a:gd name="connsiteX191" fmla="*/ 7762875 w 8869448"/>
              <a:gd name="connsiteY191" fmla="*/ 38100 h 5553075"/>
              <a:gd name="connsiteX192" fmla="*/ 7620000 w 8869448"/>
              <a:gd name="connsiteY192" fmla="*/ 9525 h 5553075"/>
              <a:gd name="connsiteX193" fmla="*/ 7524750 w 8869448"/>
              <a:gd name="connsiteY193" fmla="*/ 0 h 5553075"/>
              <a:gd name="connsiteX194" fmla="*/ 7343775 w 8869448"/>
              <a:gd name="connsiteY194" fmla="*/ 9525 h 5553075"/>
              <a:gd name="connsiteX195" fmla="*/ 7286625 w 8869448"/>
              <a:gd name="connsiteY195" fmla="*/ 47625 h 5553075"/>
              <a:gd name="connsiteX196" fmla="*/ 7219950 w 8869448"/>
              <a:gd name="connsiteY196" fmla="*/ 95250 h 5553075"/>
              <a:gd name="connsiteX197" fmla="*/ 7191375 w 8869448"/>
              <a:gd name="connsiteY197" fmla="*/ 152400 h 5553075"/>
              <a:gd name="connsiteX198" fmla="*/ 7172325 w 8869448"/>
              <a:gd name="connsiteY198" fmla="*/ 180975 h 5553075"/>
              <a:gd name="connsiteX199" fmla="*/ 7162800 w 8869448"/>
              <a:gd name="connsiteY199" fmla="*/ 209550 h 5553075"/>
              <a:gd name="connsiteX200" fmla="*/ 7143750 w 8869448"/>
              <a:gd name="connsiteY200" fmla="*/ 238125 h 5553075"/>
              <a:gd name="connsiteX201" fmla="*/ 7134225 w 8869448"/>
              <a:gd name="connsiteY201" fmla="*/ 266700 h 5553075"/>
              <a:gd name="connsiteX202" fmla="*/ 7115175 w 8869448"/>
              <a:gd name="connsiteY202" fmla="*/ 304800 h 5553075"/>
              <a:gd name="connsiteX203" fmla="*/ 7096125 w 8869448"/>
              <a:gd name="connsiteY203" fmla="*/ 371475 h 5553075"/>
              <a:gd name="connsiteX204" fmla="*/ 7077075 w 8869448"/>
              <a:gd name="connsiteY204" fmla="*/ 428625 h 5553075"/>
              <a:gd name="connsiteX205" fmla="*/ 7058025 w 8869448"/>
              <a:gd name="connsiteY205" fmla="*/ 504825 h 5553075"/>
              <a:gd name="connsiteX206" fmla="*/ 7048500 w 8869448"/>
              <a:gd name="connsiteY206" fmla="*/ 542925 h 5553075"/>
              <a:gd name="connsiteX207" fmla="*/ 7029450 w 8869448"/>
              <a:gd name="connsiteY207" fmla="*/ 657225 h 5553075"/>
              <a:gd name="connsiteX208" fmla="*/ 7019925 w 8869448"/>
              <a:gd name="connsiteY208" fmla="*/ 723900 h 5553075"/>
              <a:gd name="connsiteX209" fmla="*/ 7000875 w 8869448"/>
              <a:gd name="connsiteY209" fmla="*/ 885825 h 5553075"/>
              <a:gd name="connsiteX210" fmla="*/ 6991350 w 8869448"/>
              <a:gd name="connsiteY210" fmla="*/ 1190625 h 5553075"/>
              <a:gd name="connsiteX211" fmla="*/ 6981825 w 8869448"/>
              <a:gd name="connsiteY211" fmla="*/ 1238250 h 5553075"/>
              <a:gd name="connsiteX212" fmla="*/ 6972300 w 8869448"/>
              <a:gd name="connsiteY212" fmla="*/ 1333500 h 5553075"/>
              <a:gd name="connsiteX213" fmla="*/ 6962775 w 8869448"/>
              <a:gd name="connsiteY213" fmla="*/ 1381125 h 5553075"/>
              <a:gd name="connsiteX214" fmla="*/ 6943725 w 8869448"/>
              <a:gd name="connsiteY214" fmla="*/ 1447800 h 5553075"/>
              <a:gd name="connsiteX215" fmla="*/ 6915150 w 8869448"/>
              <a:gd name="connsiteY215" fmla="*/ 1504950 h 5553075"/>
              <a:gd name="connsiteX216" fmla="*/ 6896100 w 8869448"/>
              <a:gd name="connsiteY216" fmla="*/ 1590675 h 5553075"/>
              <a:gd name="connsiteX217" fmla="*/ 6877050 w 8869448"/>
              <a:gd name="connsiteY217" fmla="*/ 1657350 h 5553075"/>
              <a:gd name="connsiteX218" fmla="*/ 6858000 w 8869448"/>
              <a:gd name="connsiteY218" fmla="*/ 1685925 h 5553075"/>
              <a:gd name="connsiteX219" fmla="*/ 6829425 w 8869448"/>
              <a:gd name="connsiteY219" fmla="*/ 1790700 h 5553075"/>
              <a:gd name="connsiteX220" fmla="*/ 6819900 w 8869448"/>
              <a:gd name="connsiteY220" fmla="*/ 1819275 h 5553075"/>
              <a:gd name="connsiteX221" fmla="*/ 6781800 w 8869448"/>
              <a:gd name="connsiteY221" fmla="*/ 1857375 h 5553075"/>
              <a:gd name="connsiteX222" fmla="*/ 6743700 w 8869448"/>
              <a:gd name="connsiteY222" fmla="*/ 1924050 h 5553075"/>
              <a:gd name="connsiteX223" fmla="*/ 6696075 w 8869448"/>
              <a:gd name="connsiteY223" fmla="*/ 1962150 h 5553075"/>
              <a:gd name="connsiteX224" fmla="*/ 6686550 w 8869448"/>
              <a:gd name="connsiteY224" fmla="*/ 1990725 h 5553075"/>
              <a:gd name="connsiteX225" fmla="*/ 6657975 w 8869448"/>
              <a:gd name="connsiteY225" fmla="*/ 2009775 h 5553075"/>
              <a:gd name="connsiteX226" fmla="*/ 6591300 w 8869448"/>
              <a:gd name="connsiteY226" fmla="*/ 2057400 h 5553075"/>
              <a:gd name="connsiteX227" fmla="*/ 6486525 w 8869448"/>
              <a:gd name="connsiteY227" fmla="*/ 2124075 h 5553075"/>
              <a:gd name="connsiteX228" fmla="*/ 6410325 w 8869448"/>
              <a:gd name="connsiteY228" fmla="*/ 2143125 h 5553075"/>
              <a:gd name="connsiteX229" fmla="*/ 6372225 w 8869448"/>
              <a:gd name="connsiteY229" fmla="*/ 2152650 h 5553075"/>
              <a:gd name="connsiteX230" fmla="*/ 6248400 w 8869448"/>
              <a:gd name="connsiteY230" fmla="*/ 2162175 h 5553075"/>
              <a:gd name="connsiteX231" fmla="*/ 6219825 w 8869448"/>
              <a:gd name="connsiteY231" fmla="*/ 2171700 h 5553075"/>
              <a:gd name="connsiteX232" fmla="*/ 5981700 w 8869448"/>
              <a:gd name="connsiteY232" fmla="*/ 2190750 h 5553075"/>
              <a:gd name="connsiteX233" fmla="*/ 5934075 w 8869448"/>
              <a:gd name="connsiteY233" fmla="*/ 2200275 h 5553075"/>
              <a:gd name="connsiteX234" fmla="*/ 5867400 w 8869448"/>
              <a:gd name="connsiteY234" fmla="*/ 2209800 h 5553075"/>
              <a:gd name="connsiteX235" fmla="*/ 5838825 w 8869448"/>
              <a:gd name="connsiteY235" fmla="*/ 2219325 h 5553075"/>
              <a:gd name="connsiteX236" fmla="*/ 5762625 w 8869448"/>
              <a:gd name="connsiteY236" fmla="*/ 2228850 h 5553075"/>
              <a:gd name="connsiteX237" fmla="*/ 5600700 w 8869448"/>
              <a:gd name="connsiteY237" fmla="*/ 2257425 h 5553075"/>
              <a:gd name="connsiteX238" fmla="*/ 5572125 w 8869448"/>
              <a:gd name="connsiteY238" fmla="*/ 2266950 h 5553075"/>
              <a:gd name="connsiteX239" fmla="*/ 5410200 w 8869448"/>
              <a:gd name="connsiteY239" fmla="*/ 2295525 h 5553075"/>
              <a:gd name="connsiteX240" fmla="*/ 5353050 w 8869448"/>
              <a:gd name="connsiteY240" fmla="*/ 2305050 h 5553075"/>
              <a:gd name="connsiteX241" fmla="*/ 5276850 w 8869448"/>
              <a:gd name="connsiteY241" fmla="*/ 2352675 h 5553075"/>
              <a:gd name="connsiteX242" fmla="*/ 5219700 w 8869448"/>
              <a:gd name="connsiteY242" fmla="*/ 2400300 h 5553075"/>
              <a:gd name="connsiteX243" fmla="*/ 5181600 w 8869448"/>
              <a:gd name="connsiteY243" fmla="*/ 2466975 h 5553075"/>
              <a:gd name="connsiteX244" fmla="*/ 5172075 w 8869448"/>
              <a:gd name="connsiteY244" fmla="*/ 2495550 h 5553075"/>
              <a:gd name="connsiteX245" fmla="*/ 5133975 w 8869448"/>
              <a:gd name="connsiteY245" fmla="*/ 2571750 h 5553075"/>
              <a:gd name="connsiteX246" fmla="*/ 5124450 w 8869448"/>
              <a:gd name="connsiteY246" fmla="*/ 2600325 h 5553075"/>
              <a:gd name="connsiteX247" fmla="*/ 5105400 w 8869448"/>
              <a:gd name="connsiteY247" fmla="*/ 2638425 h 5553075"/>
              <a:gd name="connsiteX248" fmla="*/ 5067300 w 8869448"/>
              <a:gd name="connsiteY248" fmla="*/ 2695575 h 5553075"/>
              <a:gd name="connsiteX249" fmla="*/ 5057775 w 8869448"/>
              <a:gd name="connsiteY249" fmla="*/ 2733675 h 5553075"/>
              <a:gd name="connsiteX250" fmla="*/ 4953000 w 8869448"/>
              <a:gd name="connsiteY250" fmla="*/ 2781300 h 5553075"/>
              <a:gd name="connsiteX251" fmla="*/ 4924425 w 8869448"/>
              <a:gd name="connsiteY251" fmla="*/ 2790825 h 5553075"/>
              <a:gd name="connsiteX252" fmla="*/ 4600575 w 8869448"/>
              <a:gd name="connsiteY252" fmla="*/ 2781300 h 5553075"/>
              <a:gd name="connsiteX253" fmla="*/ 4514850 w 8869448"/>
              <a:gd name="connsiteY253" fmla="*/ 2762250 h 5553075"/>
              <a:gd name="connsiteX254" fmla="*/ 4486275 w 8869448"/>
              <a:gd name="connsiteY254" fmla="*/ 2752725 h 5553075"/>
              <a:gd name="connsiteX255" fmla="*/ 4381500 w 8869448"/>
              <a:gd name="connsiteY255" fmla="*/ 2733675 h 5553075"/>
              <a:gd name="connsiteX256" fmla="*/ 4162425 w 8869448"/>
              <a:gd name="connsiteY256" fmla="*/ 2705100 h 5553075"/>
              <a:gd name="connsiteX257" fmla="*/ 4114800 w 8869448"/>
              <a:gd name="connsiteY257" fmla="*/ 2695575 h 5553075"/>
              <a:gd name="connsiteX258" fmla="*/ 4057650 w 8869448"/>
              <a:gd name="connsiteY258" fmla="*/ 2676525 h 5553075"/>
              <a:gd name="connsiteX259" fmla="*/ 3905250 w 8869448"/>
              <a:gd name="connsiteY259" fmla="*/ 2667000 h 5553075"/>
              <a:gd name="connsiteX260" fmla="*/ 3838575 w 8869448"/>
              <a:gd name="connsiteY260" fmla="*/ 2647950 h 5553075"/>
              <a:gd name="connsiteX261" fmla="*/ 3667125 w 8869448"/>
              <a:gd name="connsiteY261" fmla="*/ 2638425 h 5553075"/>
              <a:gd name="connsiteX262" fmla="*/ 3609975 w 8869448"/>
              <a:gd name="connsiteY262" fmla="*/ 2647950 h 5553075"/>
              <a:gd name="connsiteX263" fmla="*/ 3552825 w 8869448"/>
              <a:gd name="connsiteY263" fmla="*/ 2743200 h 5553075"/>
              <a:gd name="connsiteX264" fmla="*/ 3533775 w 8869448"/>
              <a:gd name="connsiteY264" fmla="*/ 2828925 h 5553075"/>
              <a:gd name="connsiteX265" fmla="*/ 3524250 w 8869448"/>
              <a:gd name="connsiteY265" fmla="*/ 2876550 h 5553075"/>
              <a:gd name="connsiteX266" fmla="*/ 3514725 w 8869448"/>
              <a:gd name="connsiteY266" fmla="*/ 3228975 h 5553075"/>
              <a:gd name="connsiteX267" fmla="*/ 3495675 w 8869448"/>
              <a:gd name="connsiteY267" fmla="*/ 3343275 h 5553075"/>
              <a:gd name="connsiteX268" fmla="*/ 3476625 w 8869448"/>
              <a:gd name="connsiteY268" fmla="*/ 3438525 h 5553075"/>
              <a:gd name="connsiteX269" fmla="*/ 3438525 w 8869448"/>
              <a:gd name="connsiteY269" fmla="*/ 3495675 h 5553075"/>
              <a:gd name="connsiteX270" fmla="*/ 3429000 w 8869448"/>
              <a:gd name="connsiteY270" fmla="*/ 3524250 h 5553075"/>
              <a:gd name="connsiteX271" fmla="*/ 3362325 w 8869448"/>
              <a:gd name="connsiteY271" fmla="*/ 3552825 h 5553075"/>
              <a:gd name="connsiteX272" fmla="*/ 3314700 w 8869448"/>
              <a:gd name="connsiteY272" fmla="*/ 3562350 h 5553075"/>
              <a:gd name="connsiteX273" fmla="*/ 3057525 w 8869448"/>
              <a:gd name="connsiteY273" fmla="*/ 3552825 h 5553075"/>
              <a:gd name="connsiteX274" fmla="*/ 3019425 w 8869448"/>
              <a:gd name="connsiteY274" fmla="*/ 3533775 h 5553075"/>
              <a:gd name="connsiteX275" fmla="*/ 2981325 w 8869448"/>
              <a:gd name="connsiteY275" fmla="*/ 3524250 h 5553075"/>
              <a:gd name="connsiteX276" fmla="*/ 2924175 w 8869448"/>
              <a:gd name="connsiteY276" fmla="*/ 3486150 h 5553075"/>
              <a:gd name="connsiteX277" fmla="*/ 2847975 w 8869448"/>
              <a:gd name="connsiteY277" fmla="*/ 3429000 h 5553075"/>
              <a:gd name="connsiteX278" fmla="*/ 2790825 w 8869448"/>
              <a:gd name="connsiteY278" fmla="*/ 3400425 h 5553075"/>
              <a:gd name="connsiteX279" fmla="*/ 2762250 w 8869448"/>
              <a:gd name="connsiteY279" fmla="*/ 3371850 h 5553075"/>
              <a:gd name="connsiteX280" fmla="*/ 2733675 w 8869448"/>
              <a:gd name="connsiteY280" fmla="*/ 3362325 h 5553075"/>
              <a:gd name="connsiteX281" fmla="*/ 2657475 w 8869448"/>
              <a:gd name="connsiteY281" fmla="*/ 3333750 h 5553075"/>
              <a:gd name="connsiteX282" fmla="*/ 2600325 w 8869448"/>
              <a:gd name="connsiteY282" fmla="*/ 3305175 h 5553075"/>
              <a:gd name="connsiteX283" fmla="*/ 2533650 w 8869448"/>
              <a:gd name="connsiteY283" fmla="*/ 3248025 h 5553075"/>
              <a:gd name="connsiteX284" fmla="*/ 2466975 w 8869448"/>
              <a:gd name="connsiteY284" fmla="*/ 3209925 h 5553075"/>
              <a:gd name="connsiteX285" fmla="*/ 2438400 w 8869448"/>
              <a:gd name="connsiteY285" fmla="*/ 3200400 h 5553075"/>
              <a:gd name="connsiteX286" fmla="*/ 2409825 w 8869448"/>
              <a:gd name="connsiteY286" fmla="*/ 3171825 h 5553075"/>
              <a:gd name="connsiteX287" fmla="*/ 2314575 w 8869448"/>
              <a:gd name="connsiteY287" fmla="*/ 3124200 h 5553075"/>
              <a:gd name="connsiteX288" fmla="*/ 2276475 w 8869448"/>
              <a:gd name="connsiteY288" fmla="*/ 3095625 h 5553075"/>
              <a:gd name="connsiteX289" fmla="*/ 2257425 w 8869448"/>
              <a:gd name="connsiteY289" fmla="*/ 3067050 h 5553075"/>
              <a:gd name="connsiteX290" fmla="*/ 2209800 w 8869448"/>
              <a:gd name="connsiteY290" fmla="*/ 3038475 h 5553075"/>
              <a:gd name="connsiteX291" fmla="*/ 2171700 w 8869448"/>
              <a:gd name="connsiteY291" fmla="*/ 3009900 h 5553075"/>
              <a:gd name="connsiteX292" fmla="*/ 2076450 w 8869448"/>
              <a:gd name="connsiteY292" fmla="*/ 2933700 h 5553075"/>
              <a:gd name="connsiteX293" fmla="*/ 2038350 w 8869448"/>
              <a:gd name="connsiteY293" fmla="*/ 2924175 h 5553075"/>
              <a:gd name="connsiteX294" fmla="*/ 1914525 w 8869448"/>
              <a:gd name="connsiteY294" fmla="*/ 2838450 h 5553075"/>
              <a:gd name="connsiteX295" fmla="*/ 1885950 w 8869448"/>
              <a:gd name="connsiteY295" fmla="*/ 2819400 h 5553075"/>
              <a:gd name="connsiteX296" fmla="*/ 1790700 w 8869448"/>
              <a:gd name="connsiteY296" fmla="*/ 2781300 h 5553075"/>
              <a:gd name="connsiteX297" fmla="*/ 1743075 w 8869448"/>
              <a:gd name="connsiteY297" fmla="*/ 2762250 h 5553075"/>
              <a:gd name="connsiteX298" fmla="*/ 1628775 w 8869448"/>
              <a:gd name="connsiteY298" fmla="*/ 2714625 h 5553075"/>
              <a:gd name="connsiteX299" fmla="*/ 1466850 w 8869448"/>
              <a:gd name="connsiteY299" fmla="*/ 2695575 h 5553075"/>
              <a:gd name="connsiteX300" fmla="*/ 1352550 w 8869448"/>
              <a:gd name="connsiteY300" fmla="*/ 2686050 h 5553075"/>
              <a:gd name="connsiteX301" fmla="*/ 1276350 w 8869448"/>
              <a:gd name="connsiteY301" fmla="*/ 2676525 h 5553075"/>
              <a:gd name="connsiteX302" fmla="*/ 1143000 w 8869448"/>
              <a:gd name="connsiteY302" fmla="*/ 2667000 h 5553075"/>
              <a:gd name="connsiteX303" fmla="*/ 1019175 w 8869448"/>
              <a:gd name="connsiteY303" fmla="*/ 2676525 h 5553075"/>
              <a:gd name="connsiteX304" fmla="*/ 981075 w 8869448"/>
              <a:gd name="connsiteY304" fmla="*/ 2686050 h 5553075"/>
              <a:gd name="connsiteX305" fmla="*/ 923925 w 8869448"/>
              <a:gd name="connsiteY305" fmla="*/ 2695575 h 5553075"/>
              <a:gd name="connsiteX306" fmla="*/ 838200 w 8869448"/>
              <a:gd name="connsiteY306" fmla="*/ 2743200 h 5553075"/>
              <a:gd name="connsiteX307" fmla="*/ 819150 w 8869448"/>
              <a:gd name="connsiteY307" fmla="*/ 2733675 h 555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Lst>
            <a:rect l="l" t="t" r="r" b="b"/>
            <a:pathLst>
              <a:path w="8869448" h="5553075">
                <a:moveTo>
                  <a:pt x="819150" y="2733675"/>
                </a:moveTo>
                <a:cubicBezTo>
                  <a:pt x="762000" y="2740025"/>
                  <a:pt x="704674" y="2744956"/>
                  <a:pt x="647700" y="2752725"/>
                </a:cubicBezTo>
                <a:cubicBezTo>
                  <a:pt x="634729" y="2754494"/>
                  <a:pt x="621632" y="2757093"/>
                  <a:pt x="609600" y="2762250"/>
                </a:cubicBezTo>
                <a:cubicBezTo>
                  <a:pt x="599078" y="2766759"/>
                  <a:pt x="589581" y="2773695"/>
                  <a:pt x="581025" y="2781300"/>
                </a:cubicBezTo>
                <a:cubicBezTo>
                  <a:pt x="547425" y="2811167"/>
                  <a:pt x="525373" y="2831067"/>
                  <a:pt x="504825" y="2867025"/>
                </a:cubicBezTo>
                <a:cubicBezTo>
                  <a:pt x="497780" y="2879353"/>
                  <a:pt x="491368" y="2892074"/>
                  <a:pt x="485775" y="2905125"/>
                </a:cubicBezTo>
                <a:cubicBezTo>
                  <a:pt x="481820" y="2914353"/>
                  <a:pt x="480740" y="2924720"/>
                  <a:pt x="476250" y="2933700"/>
                </a:cubicBezTo>
                <a:cubicBezTo>
                  <a:pt x="446807" y="2992587"/>
                  <a:pt x="465971" y="2930069"/>
                  <a:pt x="419100" y="3000375"/>
                </a:cubicBezTo>
                <a:cubicBezTo>
                  <a:pt x="314418" y="3157397"/>
                  <a:pt x="411933" y="3024234"/>
                  <a:pt x="371475" y="3105150"/>
                </a:cubicBezTo>
                <a:cubicBezTo>
                  <a:pt x="366355" y="3115389"/>
                  <a:pt x="357545" y="3123486"/>
                  <a:pt x="352425" y="3133725"/>
                </a:cubicBezTo>
                <a:cubicBezTo>
                  <a:pt x="347935" y="3142705"/>
                  <a:pt x="347390" y="3153320"/>
                  <a:pt x="342900" y="3162300"/>
                </a:cubicBezTo>
                <a:cubicBezTo>
                  <a:pt x="337780" y="3172539"/>
                  <a:pt x="328970" y="3180636"/>
                  <a:pt x="323850" y="3190875"/>
                </a:cubicBezTo>
                <a:cubicBezTo>
                  <a:pt x="319360" y="3199855"/>
                  <a:pt x="318403" y="3210275"/>
                  <a:pt x="314325" y="3219450"/>
                </a:cubicBezTo>
                <a:cubicBezTo>
                  <a:pt x="305675" y="3238913"/>
                  <a:pt x="296093" y="3257982"/>
                  <a:pt x="285750" y="3276600"/>
                </a:cubicBezTo>
                <a:cubicBezTo>
                  <a:pt x="280191" y="3286607"/>
                  <a:pt x="271820" y="3294936"/>
                  <a:pt x="266700" y="3305175"/>
                </a:cubicBezTo>
                <a:cubicBezTo>
                  <a:pt x="262210" y="3314155"/>
                  <a:pt x="262744" y="3325396"/>
                  <a:pt x="257175" y="3333750"/>
                </a:cubicBezTo>
                <a:cubicBezTo>
                  <a:pt x="249703" y="3344958"/>
                  <a:pt x="235832" y="3350961"/>
                  <a:pt x="228600" y="3362325"/>
                </a:cubicBezTo>
                <a:cubicBezTo>
                  <a:pt x="213354" y="3386283"/>
                  <a:pt x="190500" y="3438525"/>
                  <a:pt x="190500" y="3438525"/>
                </a:cubicBezTo>
                <a:cubicBezTo>
                  <a:pt x="187325" y="3457575"/>
                  <a:pt x="186524" y="3477177"/>
                  <a:pt x="180975" y="3495675"/>
                </a:cubicBezTo>
                <a:cubicBezTo>
                  <a:pt x="172258" y="3524730"/>
                  <a:pt x="150954" y="3548403"/>
                  <a:pt x="133350" y="3571875"/>
                </a:cubicBezTo>
                <a:cubicBezTo>
                  <a:pt x="128517" y="3591209"/>
                  <a:pt x="122499" y="3619419"/>
                  <a:pt x="114300" y="3638550"/>
                </a:cubicBezTo>
                <a:cubicBezTo>
                  <a:pt x="94804" y="3684040"/>
                  <a:pt x="93707" y="3666857"/>
                  <a:pt x="85725" y="3714750"/>
                </a:cubicBezTo>
                <a:cubicBezTo>
                  <a:pt x="78343" y="3759040"/>
                  <a:pt x="71143" y="3803422"/>
                  <a:pt x="66675" y="3848100"/>
                </a:cubicBezTo>
                <a:cubicBezTo>
                  <a:pt x="63645" y="3878403"/>
                  <a:pt x="55521" y="3973177"/>
                  <a:pt x="47625" y="4010025"/>
                </a:cubicBezTo>
                <a:cubicBezTo>
                  <a:pt x="42782" y="4032626"/>
                  <a:pt x="34925" y="4054475"/>
                  <a:pt x="28575" y="4076700"/>
                </a:cubicBezTo>
                <a:cubicBezTo>
                  <a:pt x="25400" y="4111625"/>
                  <a:pt x="22721" y="4146599"/>
                  <a:pt x="19050" y="4181475"/>
                </a:cubicBezTo>
                <a:cubicBezTo>
                  <a:pt x="16370" y="4206932"/>
                  <a:pt x="11743" y="4232174"/>
                  <a:pt x="9525" y="4257675"/>
                </a:cubicBezTo>
                <a:cubicBezTo>
                  <a:pt x="5390" y="4305226"/>
                  <a:pt x="3175" y="4352925"/>
                  <a:pt x="0" y="4400550"/>
                </a:cubicBezTo>
                <a:cubicBezTo>
                  <a:pt x="3175" y="4508500"/>
                  <a:pt x="3849" y="4616553"/>
                  <a:pt x="9525" y="4724400"/>
                </a:cubicBezTo>
                <a:cubicBezTo>
                  <a:pt x="11645" y="4764683"/>
                  <a:pt x="24844" y="4768056"/>
                  <a:pt x="47625" y="4800600"/>
                </a:cubicBezTo>
                <a:cubicBezTo>
                  <a:pt x="60755" y="4819357"/>
                  <a:pt x="73025" y="4838700"/>
                  <a:pt x="85725" y="4857750"/>
                </a:cubicBezTo>
                <a:cubicBezTo>
                  <a:pt x="92075" y="4867275"/>
                  <a:pt x="100523" y="4875696"/>
                  <a:pt x="104775" y="4886325"/>
                </a:cubicBezTo>
                <a:cubicBezTo>
                  <a:pt x="111125" y="4902200"/>
                  <a:pt x="118418" y="4917730"/>
                  <a:pt x="123825" y="4933950"/>
                </a:cubicBezTo>
                <a:cubicBezTo>
                  <a:pt x="136931" y="4973267"/>
                  <a:pt x="127347" y="4973963"/>
                  <a:pt x="152400" y="5010150"/>
                </a:cubicBezTo>
                <a:cubicBezTo>
                  <a:pt x="182224" y="5053229"/>
                  <a:pt x="217231" y="5098470"/>
                  <a:pt x="257175" y="5133975"/>
                </a:cubicBezTo>
                <a:cubicBezTo>
                  <a:pt x="291113" y="5164143"/>
                  <a:pt x="300625" y="5169292"/>
                  <a:pt x="333375" y="5191125"/>
                </a:cubicBezTo>
                <a:cubicBezTo>
                  <a:pt x="339725" y="5200650"/>
                  <a:pt x="344330" y="5211605"/>
                  <a:pt x="352425" y="5219700"/>
                </a:cubicBezTo>
                <a:cubicBezTo>
                  <a:pt x="374493" y="5241768"/>
                  <a:pt x="401338" y="5244157"/>
                  <a:pt x="428625" y="5257800"/>
                </a:cubicBezTo>
                <a:cubicBezTo>
                  <a:pt x="438864" y="5262920"/>
                  <a:pt x="446961" y="5271730"/>
                  <a:pt x="457200" y="5276850"/>
                </a:cubicBezTo>
                <a:cubicBezTo>
                  <a:pt x="500573" y="5298537"/>
                  <a:pt x="514443" y="5302281"/>
                  <a:pt x="552450" y="5314950"/>
                </a:cubicBezTo>
                <a:cubicBezTo>
                  <a:pt x="565150" y="5324475"/>
                  <a:pt x="576351" y="5336425"/>
                  <a:pt x="590550" y="5343525"/>
                </a:cubicBezTo>
                <a:cubicBezTo>
                  <a:pt x="602259" y="5349379"/>
                  <a:pt x="616393" y="5348453"/>
                  <a:pt x="628650" y="5353050"/>
                </a:cubicBezTo>
                <a:cubicBezTo>
                  <a:pt x="641945" y="5358036"/>
                  <a:pt x="653699" y="5366507"/>
                  <a:pt x="666750" y="5372100"/>
                </a:cubicBezTo>
                <a:cubicBezTo>
                  <a:pt x="675978" y="5376055"/>
                  <a:pt x="686097" y="5377670"/>
                  <a:pt x="695325" y="5381625"/>
                </a:cubicBezTo>
                <a:cubicBezTo>
                  <a:pt x="793431" y="5423670"/>
                  <a:pt x="660493" y="5376364"/>
                  <a:pt x="790575" y="5419725"/>
                </a:cubicBezTo>
                <a:lnTo>
                  <a:pt x="819150" y="5429250"/>
                </a:lnTo>
                <a:cubicBezTo>
                  <a:pt x="828675" y="5432425"/>
                  <a:pt x="837746" y="5437666"/>
                  <a:pt x="847725" y="5438775"/>
                </a:cubicBezTo>
                <a:lnTo>
                  <a:pt x="933450" y="5448300"/>
                </a:lnTo>
                <a:cubicBezTo>
                  <a:pt x="1064130" y="5485637"/>
                  <a:pt x="932028" y="5452555"/>
                  <a:pt x="1114425" y="5476875"/>
                </a:cubicBezTo>
                <a:cubicBezTo>
                  <a:pt x="1236270" y="5493121"/>
                  <a:pt x="1027843" y="5480599"/>
                  <a:pt x="1181100" y="5495925"/>
                </a:cubicBezTo>
                <a:cubicBezTo>
                  <a:pt x="1231747" y="5500990"/>
                  <a:pt x="1282700" y="5502275"/>
                  <a:pt x="1333500" y="5505450"/>
                </a:cubicBezTo>
                <a:cubicBezTo>
                  <a:pt x="1384562" y="5522471"/>
                  <a:pt x="1340736" y="5509175"/>
                  <a:pt x="1409700" y="5524500"/>
                </a:cubicBezTo>
                <a:cubicBezTo>
                  <a:pt x="1422479" y="5527340"/>
                  <a:pt x="1434824" y="5532295"/>
                  <a:pt x="1447800" y="5534025"/>
                </a:cubicBezTo>
                <a:cubicBezTo>
                  <a:pt x="1534291" y="5545557"/>
                  <a:pt x="1678880" y="5549565"/>
                  <a:pt x="1752600" y="5553075"/>
                </a:cubicBezTo>
                <a:lnTo>
                  <a:pt x="2628900" y="5543550"/>
                </a:lnTo>
                <a:cubicBezTo>
                  <a:pt x="2709809" y="5541882"/>
                  <a:pt x="2651947" y="5540352"/>
                  <a:pt x="2695575" y="5505450"/>
                </a:cubicBezTo>
                <a:cubicBezTo>
                  <a:pt x="2703415" y="5499178"/>
                  <a:pt x="2715170" y="5500415"/>
                  <a:pt x="2724150" y="5495925"/>
                </a:cubicBezTo>
                <a:cubicBezTo>
                  <a:pt x="2759856" y="5478072"/>
                  <a:pt x="2751995" y="5469872"/>
                  <a:pt x="2790825" y="5448300"/>
                </a:cubicBezTo>
                <a:cubicBezTo>
                  <a:pt x="2805771" y="5439997"/>
                  <a:pt x="2823504" y="5437553"/>
                  <a:pt x="2838450" y="5429250"/>
                </a:cubicBezTo>
                <a:cubicBezTo>
                  <a:pt x="2852327" y="5421540"/>
                  <a:pt x="2863088" y="5409089"/>
                  <a:pt x="2876550" y="5400675"/>
                </a:cubicBezTo>
                <a:cubicBezTo>
                  <a:pt x="2903453" y="5383861"/>
                  <a:pt x="2915447" y="5381359"/>
                  <a:pt x="2943225" y="5372100"/>
                </a:cubicBezTo>
                <a:cubicBezTo>
                  <a:pt x="2959100" y="5359400"/>
                  <a:pt x="2974195" y="5345658"/>
                  <a:pt x="2990850" y="5334000"/>
                </a:cubicBezTo>
                <a:cubicBezTo>
                  <a:pt x="3006017" y="5323383"/>
                  <a:pt x="3022776" y="5315237"/>
                  <a:pt x="3038475" y="5305425"/>
                </a:cubicBezTo>
                <a:cubicBezTo>
                  <a:pt x="3048183" y="5299358"/>
                  <a:pt x="3057735" y="5293029"/>
                  <a:pt x="3067050" y="5286375"/>
                </a:cubicBezTo>
                <a:cubicBezTo>
                  <a:pt x="3079968" y="5277148"/>
                  <a:pt x="3093925" y="5269025"/>
                  <a:pt x="3105150" y="5257800"/>
                </a:cubicBezTo>
                <a:cubicBezTo>
                  <a:pt x="3116375" y="5246575"/>
                  <a:pt x="3124200" y="5232400"/>
                  <a:pt x="3133725" y="5219700"/>
                </a:cubicBezTo>
                <a:cubicBezTo>
                  <a:pt x="3160636" y="5138968"/>
                  <a:pt x="3114792" y="5265523"/>
                  <a:pt x="3181350" y="5143500"/>
                </a:cubicBezTo>
                <a:cubicBezTo>
                  <a:pt x="3190966" y="5125871"/>
                  <a:pt x="3191420" y="5104311"/>
                  <a:pt x="3200400" y="5086350"/>
                </a:cubicBezTo>
                <a:cubicBezTo>
                  <a:pt x="3213795" y="5059559"/>
                  <a:pt x="3233682" y="5036446"/>
                  <a:pt x="3248025" y="5010150"/>
                </a:cubicBezTo>
                <a:cubicBezTo>
                  <a:pt x="3252833" y="5001336"/>
                  <a:pt x="3252569" y="4990292"/>
                  <a:pt x="3257550" y="4981575"/>
                </a:cubicBezTo>
                <a:cubicBezTo>
                  <a:pt x="3290243" y="4924362"/>
                  <a:pt x="3282962" y="4964609"/>
                  <a:pt x="3305175" y="4905375"/>
                </a:cubicBezTo>
                <a:cubicBezTo>
                  <a:pt x="3310940" y="4890002"/>
                  <a:pt x="3321639" y="4832582"/>
                  <a:pt x="3324225" y="4819650"/>
                </a:cubicBezTo>
                <a:cubicBezTo>
                  <a:pt x="3330575" y="4743450"/>
                  <a:pt x="3340336" y="4667458"/>
                  <a:pt x="3343275" y="4591050"/>
                </a:cubicBezTo>
                <a:cubicBezTo>
                  <a:pt x="3346450" y="4508500"/>
                  <a:pt x="3347949" y="4425868"/>
                  <a:pt x="3352800" y="4343400"/>
                </a:cubicBezTo>
                <a:cubicBezTo>
                  <a:pt x="3355812" y="4292191"/>
                  <a:pt x="3364838" y="4259136"/>
                  <a:pt x="3371850" y="4210050"/>
                </a:cubicBezTo>
                <a:cubicBezTo>
                  <a:pt x="3375470" y="4184710"/>
                  <a:pt x="3376796" y="4159035"/>
                  <a:pt x="3381375" y="4133850"/>
                </a:cubicBezTo>
                <a:cubicBezTo>
                  <a:pt x="3383171" y="4123972"/>
                  <a:pt x="3388142" y="4114929"/>
                  <a:pt x="3390900" y="4105275"/>
                </a:cubicBezTo>
                <a:cubicBezTo>
                  <a:pt x="3394496" y="4092688"/>
                  <a:pt x="3396663" y="4079714"/>
                  <a:pt x="3400425" y="4067175"/>
                </a:cubicBezTo>
                <a:cubicBezTo>
                  <a:pt x="3406195" y="4047941"/>
                  <a:pt x="3414605" y="4029506"/>
                  <a:pt x="3419475" y="4010025"/>
                </a:cubicBezTo>
                <a:cubicBezTo>
                  <a:pt x="3422650" y="3997325"/>
                  <a:pt x="3423965" y="3984009"/>
                  <a:pt x="3429000" y="3971925"/>
                </a:cubicBezTo>
                <a:cubicBezTo>
                  <a:pt x="3436229" y="3954574"/>
                  <a:pt x="3465856" y="3891503"/>
                  <a:pt x="3486150" y="3867150"/>
                </a:cubicBezTo>
                <a:cubicBezTo>
                  <a:pt x="3494774" y="3856802"/>
                  <a:pt x="3505959" y="3848802"/>
                  <a:pt x="3514725" y="3838575"/>
                </a:cubicBezTo>
                <a:cubicBezTo>
                  <a:pt x="3525056" y="3826522"/>
                  <a:pt x="3531104" y="3810638"/>
                  <a:pt x="3543300" y="3800475"/>
                </a:cubicBezTo>
                <a:cubicBezTo>
                  <a:pt x="3551013" y="3794047"/>
                  <a:pt x="3562735" y="3795105"/>
                  <a:pt x="3571875" y="3790950"/>
                </a:cubicBezTo>
                <a:cubicBezTo>
                  <a:pt x="3597728" y="3779199"/>
                  <a:pt x="3648075" y="3752850"/>
                  <a:pt x="3648075" y="3752850"/>
                </a:cubicBezTo>
                <a:cubicBezTo>
                  <a:pt x="3683000" y="3759200"/>
                  <a:pt x="3718968" y="3761312"/>
                  <a:pt x="3752850" y="3771900"/>
                </a:cubicBezTo>
                <a:cubicBezTo>
                  <a:pt x="3770521" y="3777422"/>
                  <a:pt x="3785071" y="3790206"/>
                  <a:pt x="3800475" y="3800475"/>
                </a:cubicBezTo>
                <a:cubicBezTo>
                  <a:pt x="3824125" y="3816242"/>
                  <a:pt x="3848755" y="3835551"/>
                  <a:pt x="3867150" y="3857625"/>
                </a:cubicBezTo>
                <a:cubicBezTo>
                  <a:pt x="3906838" y="3905250"/>
                  <a:pt x="3862388" y="3870325"/>
                  <a:pt x="3914775" y="3905250"/>
                </a:cubicBezTo>
                <a:cubicBezTo>
                  <a:pt x="4007908" y="4044950"/>
                  <a:pt x="3856567" y="3825875"/>
                  <a:pt x="3962400" y="3952875"/>
                </a:cubicBezTo>
                <a:cubicBezTo>
                  <a:pt x="3971490" y="3963783"/>
                  <a:pt x="3974405" y="3978647"/>
                  <a:pt x="3981450" y="3990975"/>
                </a:cubicBezTo>
                <a:cubicBezTo>
                  <a:pt x="4030317" y="4076493"/>
                  <a:pt x="3964115" y="3938113"/>
                  <a:pt x="4019550" y="4076700"/>
                </a:cubicBezTo>
                <a:cubicBezTo>
                  <a:pt x="4024823" y="4089883"/>
                  <a:pt x="4033503" y="4101547"/>
                  <a:pt x="4038600" y="4114800"/>
                </a:cubicBezTo>
                <a:cubicBezTo>
                  <a:pt x="4049413" y="4142913"/>
                  <a:pt x="4057650" y="4171950"/>
                  <a:pt x="4067175" y="4200525"/>
                </a:cubicBezTo>
                <a:cubicBezTo>
                  <a:pt x="4070350" y="4210050"/>
                  <a:pt x="4074731" y="4219255"/>
                  <a:pt x="4076700" y="4229100"/>
                </a:cubicBezTo>
                <a:cubicBezTo>
                  <a:pt x="4103613" y="4363667"/>
                  <a:pt x="4091897" y="4333586"/>
                  <a:pt x="4162425" y="4495800"/>
                </a:cubicBezTo>
                <a:cubicBezTo>
                  <a:pt x="4169807" y="4512778"/>
                  <a:pt x="4178809" y="4529492"/>
                  <a:pt x="4191000" y="4543425"/>
                </a:cubicBezTo>
                <a:cubicBezTo>
                  <a:pt x="4201454" y="4555372"/>
                  <a:pt x="4216400" y="4562475"/>
                  <a:pt x="4229100" y="4572000"/>
                </a:cubicBezTo>
                <a:cubicBezTo>
                  <a:pt x="4238625" y="4591050"/>
                  <a:pt x="4249765" y="4609375"/>
                  <a:pt x="4257675" y="4629150"/>
                </a:cubicBezTo>
                <a:cubicBezTo>
                  <a:pt x="4288429" y="4706034"/>
                  <a:pt x="4243803" y="4632154"/>
                  <a:pt x="4286250" y="4695825"/>
                </a:cubicBezTo>
                <a:cubicBezTo>
                  <a:pt x="4306395" y="4776406"/>
                  <a:pt x="4278952" y="4694403"/>
                  <a:pt x="4324350" y="4762500"/>
                </a:cubicBezTo>
                <a:cubicBezTo>
                  <a:pt x="4329919" y="4770854"/>
                  <a:pt x="4329920" y="4781847"/>
                  <a:pt x="4333875" y="4791075"/>
                </a:cubicBezTo>
                <a:cubicBezTo>
                  <a:pt x="4341258" y="4808301"/>
                  <a:pt x="4358583" y="4842445"/>
                  <a:pt x="4371975" y="4857750"/>
                </a:cubicBezTo>
                <a:cubicBezTo>
                  <a:pt x="4401481" y="4891471"/>
                  <a:pt x="4422389" y="4909674"/>
                  <a:pt x="4457700" y="4933950"/>
                </a:cubicBezTo>
                <a:cubicBezTo>
                  <a:pt x="4495433" y="4959892"/>
                  <a:pt x="4531044" y="4989672"/>
                  <a:pt x="4572000" y="5010150"/>
                </a:cubicBezTo>
                <a:cubicBezTo>
                  <a:pt x="4584700" y="5016500"/>
                  <a:pt x="4597125" y="5023433"/>
                  <a:pt x="4610100" y="5029200"/>
                </a:cubicBezTo>
                <a:cubicBezTo>
                  <a:pt x="4649862" y="5046872"/>
                  <a:pt x="4672636" y="5053220"/>
                  <a:pt x="4714875" y="5067300"/>
                </a:cubicBezTo>
                <a:cubicBezTo>
                  <a:pt x="4814011" y="5146609"/>
                  <a:pt x="4729968" y="5088375"/>
                  <a:pt x="4933950" y="5162550"/>
                </a:cubicBezTo>
                <a:cubicBezTo>
                  <a:pt x="4947294" y="5167402"/>
                  <a:pt x="4958580" y="5177110"/>
                  <a:pt x="4972050" y="5181600"/>
                </a:cubicBezTo>
                <a:cubicBezTo>
                  <a:pt x="5015906" y="5196219"/>
                  <a:pt x="5060950" y="5207000"/>
                  <a:pt x="5105400" y="5219700"/>
                </a:cubicBezTo>
                <a:cubicBezTo>
                  <a:pt x="5130800" y="5235575"/>
                  <a:pt x="5153903" y="5255920"/>
                  <a:pt x="5181600" y="5267325"/>
                </a:cubicBezTo>
                <a:cubicBezTo>
                  <a:pt x="5208667" y="5278470"/>
                  <a:pt x="5238927" y="5279275"/>
                  <a:pt x="5267325" y="5286375"/>
                </a:cubicBezTo>
                <a:cubicBezTo>
                  <a:pt x="5302445" y="5295155"/>
                  <a:pt x="5337426" y="5304548"/>
                  <a:pt x="5372100" y="5314950"/>
                </a:cubicBezTo>
                <a:cubicBezTo>
                  <a:pt x="5400950" y="5323605"/>
                  <a:pt x="5428696" y="5335859"/>
                  <a:pt x="5457825" y="5343525"/>
                </a:cubicBezTo>
                <a:cubicBezTo>
                  <a:pt x="5489138" y="5351765"/>
                  <a:pt x="5521415" y="5355791"/>
                  <a:pt x="5553075" y="5362575"/>
                </a:cubicBezTo>
                <a:cubicBezTo>
                  <a:pt x="5610320" y="5374842"/>
                  <a:pt x="5666697" y="5391544"/>
                  <a:pt x="5724525" y="5400675"/>
                </a:cubicBezTo>
                <a:cubicBezTo>
                  <a:pt x="5787561" y="5410628"/>
                  <a:pt x="5851571" y="5412926"/>
                  <a:pt x="5915025" y="5419725"/>
                </a:cubicBezTo>
                <a:cubicBezTo>
                  <a:pt x="5940477" y="5422452"/>
                  <a:pt x="5965684" y="5427547"/>
                  <a:pt x="5991225" y="5429250"/>
                </a:cubicBezTo>
                <a:cubicBezTo>
                  <a:pt x="6060992" y="5433901"/>
                  <a:pt x="6130940" y="5435283"/>
                  <a:pt x="6200775" y="5438775"/>
                </a:cubicBezTo>
                <a:lnTo>
                  <a:pt x="6372225" y="5448300"/>
                </a:lnTo>
                <a:cubicBezTo>
                  <a:pt x="6483350" y="5441950"/>
                  <a:pt x="6595112" y="5442724"/>
                  <a:pt x="6705600" y="5429250"/>
                </a:cubicBezTo>
                <a:cubicBezTo>
                  <a:pt x="6726742" y="5426672"/>
                  <a:pt x="6745868" y="5413661"/>
                  <a:pt x="6762750" y="5400675"/>
                </a:cubicBezTo>
                <a:cubicBezTo>
                  <a:pt x="6836473" y="5343965"/>
                  <a:pt x="6854925" y="5292563"/>
                  <a:pt x="6905625" y="5210175"/>
                </a:cubicBezTo>
                <a:cubicBezTo>
                  <a:pt x="6911975" y="5181600"/>
                  <a:pt x="6915860" y="5152363"/>
                  <a:pt x="6924675" y="5124450"/>
                </a:cubicBezTo>
                <a:cubicBezTo>
                  <a:pt x="6934972" y="5091841"/>
                  <a:pt x="6951478" y="5061476"/>
                  <a:pt x="6962775" y="5029200"/>
                </a:cubicBezTo>
                <a:cubicBezTo>
                  <a:pt x="6973725" y="4997913"/>
                  <a:pt x="6981825" y="4965700"/>
                  <a:pt x="6991350" y="4933950"/>
                </a:cubicBezTo>
                <a:cubicBezTo>
                  <a:pt x="6994525" y="4905375"/>
                  <a:pt x="6994851" y="4876338"/>
                  <a:pt x="7000875" y="4848225"/>
                </a:cubicBezTo>
                <a:cubicBezTo>
                  <a:pt x="7004458" y="4831507"/>
                  <a:pt x="7016080" y="4817260"/>
                  <a:pt x="7019925" y="4800600"/>
                </a:cubicBezTo>
                <a:cubicBezTo>
                  <a:pt x="7025681" y="4775658"/>
                  <a:pt x="7023587" y="4749317"/>
                  <a:pt x="7029450" y="4724400"/>
                </a:cubicBezTo>
                <a:cubicBezTo>
                  <a:pt x="7036349" y="4695080"/>
                  <a:pt x="7058025" y="4638675"/>
                  <a:pt x="7058025" y="4638675"/>
                </a:cubicBezTo>
                <a:cubicBezTo>
                  <a:pt x="7061200" y="4581525"/>
                  <a:pt x="7059816" y="4523938"/>
                  <a:pt x="7067550" y="4467225"/>
                </a:cubicBezTo>
                <a:cubicBezTo>
                  <a:pt x="7069468" y="4453156"/>
                  <a:pt x="7084682" y="4443194"/>
                  <a:pt x="7086600" y="4429125"/>
                </a:cubicBezTo>
                <a:cubicBezTo>
                  <a:pt x="7094334" y="4372412"/>
                  <a:pt x="7092950" y="4314825"/>
                  <a:pt x="7096125" y="4257675"/>
                </a:cubicBezTo>
                <a:cubicBezTo>
                  <a:pt x="7086843" y="3886377"/>
                  <a:pt x="7110420" y="3924331"/>
                  <a:pt x="7029450" y="3600450"/>
                </a:cubicBezTo>
                <a:cubicBezTo>
                  <a:pt x="7026275" y="3587750"/>
                  <a:pt x="7024522" y="3574607"/>
                  <a:pt x="7019925" y="3562350"/>
                </a:cubicBezTo>
                <a:cubicBezTo>
                  <a:pt x="7002177" y="3515022"/>
                  <a:pt x="6990142" y="3517924"/>
                  <a:pt x="6962775" y="3467100"/>
                </a:cubicBezTo>
                <a:cubicBezTo>
                  <a:pt x="6951311" y="3445810"/>
                  <a:pt x="6946873" y="3421018"/>
                  <a:pt x="6934200" y="3400425"/>
                </a:cubicBezTo>
                <a:cubicBezTo>
                  <a:pt x="6921204" y="3379306"/>
                  <a:pt x="6901239" y="3363272"/>
                  <a:pt x="6886575" y="3343275"/>
                </a:cubicBezTo>
                <a:cubicBezTo>
                  <a:pt x="6866266" y="3315581"/>
                  <a:pt x="6849386" y="3285496"/>
                  <a:pt x="6829425" y="3257550"/>
                </a:cubicBezTo>
                <a:cubicBezTo>
                  <a:pt x="6730428" y="3118954"/>
                  <a:pt x="6849588" y="3292278"/>
                  <a:pt x="6753225" y="3171825"/>
                </a:cubicBezTo>
                <a:cubicBezTo>
                  <a:pt x="6722980" y="3134019"/>
                  <a:pt x="6710679" y="3110863"/>
                  <a:pt x="6696075" y="3067050"/>
                </a:cubicBezTo>
                <a:cubicBezTo>
                  <a:pt x="6691935" y="3054631"/>
                  <a:pt x="6689725" y="3041650"/>
                  <a:pt x="6686550" y="3028950"/>
                </a:cubicBezTo>
                <a:cubicBezTo>
                  <a:pt x="6692900" y="3003550"/>
                  <a:pt x="6695530" y="2976918"/>
                  <a:pt x="6705600" y="2952750"/>
                </a:cubicBezTo>
                <a:cubicBezTo>
                  <a:pt x="6722647" y="2911836"/>
                  <a:pt x="6737907" y="2914106"/>
                  <a:pt x="6772275" y="2895600"/>
                </a:cubicBezTo>
                <a:cubicBezTo>
                  <a:pt x="6774993" y="2894137"/>
                  <a:pt x="6855180" y="2842636"/>
                  <a:pt x="6886575" y="2838450"/>
                </a:cubicBezTo>
                <a:cubicBezTo>
                  <a:pt x="6924472" y="2833397"/>
                  <a:pt x="6962775" y="2832100"/>
                  <a:pt x="7000875" y="2828925"/>
                </a:cubicBezTo>
                <a:cubicBezTo>
                  <a:pt x="7013575" y="2822575"/>
                  <a:pt x="7024997" y="2812371"/>
                  <a:pt x="7038975" y="2809875"/>
                </a:cubicBezTo>
                <a:cubicBezTo>
                  <a:pt x="7360117" y="2752528"/>
                  <a:pt x="7183926" y="2809183"/>
                  <a:pt x="7296150" y="2771775"/>
                </a:cubicBezTo>
                <a:cubicBezTo>
                  <a:pt x="7308850" y="2762250"/>
                  <a:pt x="7323025" y="2754425"/>
                  <a:pt x="7334250" y="2743200"/>
                </a:cubicBezTo>
                <a:cubicBezTo>
                  <a:pt x="7345475" y="2731975"/>
                  <a:pt x="7352371" y="2717047"/>
                  <a:pt x="7362825" y="2705100"/>
                </a:cubicBezTo>
                <a:cubicBezTo>
                  <a:pt x="7374652" y="2691583"/>
                  <a:pt x="7388225" y="2679700"/>
                  <a:pt x="7400925" y="2667000"/>
                </a:cubicBezTo>
                <a:cubicBezTo>
                  <a:pt x="7404100" y="2657475"/>
                  <a:pt x="7407692" y="2648079"/>
                  <a:pt x="7410450" y="2638425"/>
                </a:cubicBezTo>
                <a:cubicBezTo>
                  <a:pt x="7419199" y="2607804"/>
                  <a:pt x="7425878" y="2574562"/>
                  <a:pt x="7429500" y="2543175"/>
                </a:cubicBezTo>
                <a:cubicBezTo>
                  <a:pt x="7436815" y="2479779"/>
                  <a:pt x="7430681" y="2413939"/>
                  <a:pt x="7448550" y="2352675"/>
                </a:cubicBezTo>
                <a:cubicBezTo>
                  <a:pt x="7454242" y="2333158"/>
                  <a:pt x="7481800" y="2328950"/>
                  <a:pt x="7496175" y="2314575"/>
                </a:cubicBezTo>
                <a:cubicBezTo>
                  <a:pt x="7507400" y="2303350"/>
                  <a:pt x="7511357" y="2284998"/>
                  <a:pt x="7524750" y="2276475"/>
                </a:cubicBezTo>
                <a:cubicBezTo>
                  <a:pt x="7542601" y="2265116"/>
                  <a:pt x="7632325" y="2238516"/>
                  <a:pt x="7658100" y="2228850"/>
                </a:cubicBezTo>
                <a:cubicBezTo>
                  <a:pt x="7690119" y="2216843"/>
                  <a:pt x="7721146" y="2202251"/>
                  <a:pt x="7753350" y="2190750"/>
                </a:cubicBezTo>
                <a:cubicBezTo>
                  <a:pt x="7765678" y="2186347"/>
                  <a:pt x="7779295" y="2186087"/>
                  <a:pt x="7791450" y="2181225"/>
                </a:cubicBezTo>
                <a:cubicBezTo>
                  <a:pt x="7811225" y="2173315"/>
                  <a:pt x="7828003" y="2158070"/>
                  <a:pt x="7848600" y="2152650"/>
                </a:cubicBezTo>
                <a:cubicBezTo>
                  <a:pt x="7917311" y="2134568"/>
                  <a:pt x="8036585" y="2128311"/>
                  <a:pt x="8105775" y="2124075"/>
                </a:cubicBezTo>
                <a:lnTo>
                  <a:pt x="8439150" y="2105025"/>
                </a:lnTo>
                <a:lnTo>
                  <a:pt x="8658225" y="2095500"/>
                </a:lnTo>
                <a:cubicBezTo>
                  <a:pt x="8683625" y="2092325"/>
                  <a:pt x="8709176" y="2090183"/>
                  <a:pt x="8734425" y="2085975"/>
                </a:cubicBezTo>
                <a:cubicBezTo>
                  <a:pt x="8832191" y="2069681"/>
                  <a:pt x="8786615" y="2042987"/>
                  <a:pt x="8848725" y="1895475"/>
                </a:cubicBezTo>
                <a:cubicBezTo>
                  <a:pt x="8851900" y="1879600"/>
                  <a:pt x="8855788" y="1863851"/>
                  <a:pt x="8858250" y="1847850"/>
                </a:cubicBezTo>
                <a:cubicBezTo>
                  <a:pt x="8869244" y="1776387"/>
                  <a:pt x="8876664" y="1711954"/>
                  <a:pt x="8858250" y="1638300"/>
                </a:cubicBezTo>
                <a:cubicBezTo>
                  <a:pt x="8850655" y="1607919"/>
                  <a:pt x="8813996" y="1574996"/>
                  <a:pt x="8791575" y="1552575"/>
                </a:cubicBezTo>
                <a:cubicBezTo>
                  <a:pt x="8760914" y="1460593"/>
                  <a:pt x="8810080" y="1603601"/>
                  <a:pt x="8763000" y="1485900"/>
                </a:cubicBezTo>
                <a:cubicBezTo>
                  <a:pt x="8755542" y="1467256"/>
                  <a:pt x="8751408" y="1447394"/>
                  <a:pt x="8743950" y="1428750"/>
                </a:cubicBezTo>
                <a:cubicBezTo>
                  <a:pt x="8738677" y="1415567"/>
                  <a:pt x="8730361" y="1403757"/>
                  <a:pt x="8724900" y="1390650"/>
                </a:cubicBezTo>
                <a:cubicBezTo>
                  <a:pt x="8714466" y="1365609"/>
                  <a:pt x="8705850" y="1339850"/>
                  <a:pt x="8696325" y="1314450"/>
                </a:cubicBezTo>
                <a:cubicBezTo>
                  <a:pt x="8691686" y="1286617"/>
                  <a:pt x="8689509" y="1255232"/>
                  <a:pt x="8677275" y="1228725"/>
                </a:cubicBezTo>
                <a:cubicBezTo>
                  <a:pt x="8644716" y="1158181"/>
                  <a:pt x="8627272" y="1143015"/>
                  <a:pt x="8610600" y="1076325"/>
                </a:cubicBezTo>
                <a:cubicBezTo>
                  <a:pt x="8602747" y="1044913"/>
                  <a:pt x="8597517" y="1012899"/>
                  <a:pt x="8591550" y="981075"/>
                </a:cubicBezTo>
                <a:cubicBezTo>
                  <a:pt x="8587991" y="962093"/>
                  <a:pt x="8586448" y="942724"/>
                  <a:pt x="8582025" y="923925"/>
                </a:cubicBezTo>
                <a:cubicBezTo>
                  <a:pt x="8573734" y="888687"/>
                  <a:pt x="8562975" y="854075"/>
                  <a:pt x="8553450" y="819150"/>
                </a:cubicBezTo>
                <a:cubicBezTo>
                  <a:pt x="8552058" y="806625"/>
                  <a:pt x="8543977" y="711339"/>
                  <a:pt x="8534400" y="685800"/>
                </a:cubicBezTo>
                <a:cubicBezTo>
                  <a:pt x="8530380" y="675081"/>
                  <a:pt x="8521700" y="666750"/>
                  <a:pt x="8515350" y="657225"/>
                </a:cubicBezTo>
                <a:cubicBezTo>
                  <a:pt x="8492183" y="564559"/>
                  <a:pt x="8526331" y="689440"/>
                  <a:pt x="8467725" y="542925"/>
                </a:cubicBezTo>
                <a:cubicBezTo>
                  <a:pt x="8459475" y="522300"/>
                  <a:pt x="8442973" y="477222"/>
                  <a:pt x="8429625" y="457200"/>
                </a:cubicBezTo>
                <a:cubicBezTo>
                  <a:pt x="8412013" y="430782"/>
                  <a:pt x="8391833" y="406166"/>
                  <a:pt x="8372475" y="381000"/>
                </a:cubicBezTo>
                <a:cubicBezTo>
                  <a:pt x="8360080" y="364886"/>
                  <a:pt x="8350422" y="345856"/>
                  <a:pt x="8334375" y="333375"/>
                </a:cubicBezTo>
                <a:cubicBezTo>
                  <a:pt x="8305800" y="311150"/>
                  <a:pt x="8278771" y="286780"/>
                  <a:pt x="8248650" y="266700"/>
                </a:cubicBezTo>
                <a:cubicBezTo>
                  <a:pt x="8239125" y="260350"/>
                  <a:pt x="8229390" y="254304"/>
                  <a:pt x="8220075" y="247650"/>
                </a:cubicBezTo>
                <a:cubicBezTo>
                  <a:pt x="8207157" y="238423"/>
                  <a:pt x="8194371" y="228992"/>
                  <a:pt x="8181975" y="219075"/>
                </a:cubicBezTo>
                <a:cubicBezTo>
                  <a:pt x="8162611" y="203584"/>
                  <a:pt x="8146199" y="184023"/>
                  <a:pt x="8124825" y="171450"/>
                </a:cubicBezTo>
                <a:cubicBezTo>
                  <a:pt x="8046466" y="125357"/>
                  <a:pt x="8040301" y="127875"/>
                  <a:pt x="7972425" y="114300"/>
                </a:cubicBezTo>
                <a:cubicBezTo>
                  <a:pt x="7959725" y="107950"/>
                  <a:pt x="7947376" y="100843"/>
                  <a:pt x="7934325" y="95250"/>
                </a:cubicBezTo>
                <a:cubicBezTo>
                  <a:pt x="7925097" y="91295"/>
                  <a:pt x="7914890" y="89880"/>
                  <a:pt x="7905750" y="85725"/>
                </a:cubicBezTo>
                <a:cubicBezTo>
                  <a:pt x="7879897" y="73974"/>
                  <a:pt x="7857663" y="51641"/>
                  <a:pt x="7829550" y="47625"/>
                </a:cubicBezTo>
                <a:cubicBezTo>
                  <a:pt x="7807325" y="44450"/>
                  <a:pt x="7784964" y="42116"/>
                  <a:pt x="7762875" y="38100"/>
                </a:cubicBezTo>
                <a:cubicBezTo>
                  <a:pt x="7715090" y="29412"/>
                  <a:pt x="7668327" y="14358"/>
                  <a:pt x="7620000" y="9525"/>
                </a:cubicBezTo>
                <a:lnTo>
                  <a:pt x="7524750" y="0"/>
                </a:lnTo>
                <a:cubicBezTo>
                  <a:pt x="7464425" y="3175"/>
                  <a:pt x="7403010" y="-2322"/>
                  <a:pt x="7343775" y="9525"/>
                </a:cubicBezTo>
                <a:cubicBezTo>
                  <a:pt x="7321324" y="14015"/>
                  <a:pt x="7304941" y="33888"/>
                  <a:pt x="7286625" y="47625"/>
                </a:cubicBezTo>
                <a:cubicBezTo>
                  <a:pt x="7239367" y="83069"/>
                  <a:pt x="7261734" y="67394"/>
                  <a:pt x="7219950" y="95250"/>
                </a:cubicBezTo>
                <a:cubicBezTo>
                  <a:pt x="7165355" y="177142"/>
                  <a:pt x="7230810" y="73530"/>
                  <a:pt x="7191375" y="152400"/>
                </a:cubicBezTo>
                <a:cubicBezTo>
                  <a:pt x="7186255" y="162639"/>
                  <a:pt x="7177445" y="170736"/>
                  <a:pt x="7172325" y="180975"/>
                </a:cubicBezTo>
                <a:cubicBezTo>
                  <a:pt x="7167835" y="189955"/>
                  <a:pt x="7167290" y="200570"/>
                  <a:pt x="7162800" y="209550"/>
                </a:cubicBezTo>
                <a:cubicBezTo>
                  <a:pt x="7157680" y="219789"/>
                  <a:pt x="7148870" y="227886"/>
                  <a:pt x="7143750" y="238125"/>
                </a:cubicBezTo>
                <a:cubicBezTo>
                  <a:pt x="7139260" y="247105"/>
                  <a:pt x="7138180" y="257472"/>
                  <a:pt x="7134225" y="266700"/>
                </a:cubicBezTo>
                <a:cubicBezTo>
                  <a:pt x="7128632" y="279751"/>
                  <a:pt x="7120768" y="291749"/>
                  <a:pt x="7115175" y="304800"/>
                </a:cubicBezTo>
                <a:cubicBezTo>
                  <a:pt x="7104505" y="329697"/>
                  <a:pt x="7104181" y="344622"/>
                  <a:pt x="7096125" y="371475"/>
                </a:cubicBezTo>
                <a:cubicBezTo>
                  <a:pt x="7090355" y="390709"/>
                  <a:pt x="7081945" y="409144"/>
                  <a:pt x="7077075" y="428625"/>
                </a:cubicBezTo>
                <a:lnTo>
                  <a:pt x="7058025" y="504825"/>
                </a:lnTo>
                <a:cubicBezTo>
                  <a:pt x="7054850" y="517525"/>
                  <a:pt x="7050652" y="530012"/>
                  <a:pt x="7048500" y="542925"/>
                </a:cubicBezTo>
                <a:cubicBezTo>
                  <a:pt x="7042150" y="581025"/>
                  <a:pt x="7034912" y="618988"/>
                  <a:pt x="7029450" y="657225"/>
                </a:cubicBezTo>
                <a:cubicBezTo>
                  <a:pt x="7026275" y="679450"/>
                  <a:pt x="7022275" y="701573"/>
                  <a:pt x="7019925" y="723900"/>
                </a:cubicBezTo>
                <a:cubicBezTo>
                  <a:pt x="7003017" y="884526"/>
                  <a:pt x="7020455" y="787925"/>
                  <a:pt x="7000875" y="885825"/>
                </a:cubicBezTo>
                <a:cubicBezTo>
                  <a:pt x="6997700" y="987425"/>
                  <a:pt x="6996837" y="1089124"/>
                  <a:pt x="6991350" y="1190625"/>
                </a:cubicBezTo>
                <a:cubicBezTo>
                  <a:pt x="6990476" y="1206791"/>
                  <a:pt x="6983965" y="1222203"/>
                  <a:pt x="6981825" y="1238250"/>
                </a:cubicBezTo>
                <a:cubicBezTo>
                  <a:pt x="6977608" y="1269878"/>
                  <a:pt x="6976517" y="1301872"/>
                  <a:pt x="6972300" y="1333500"/>
                </a:cubicBezTo>
                <a:cubicBezTo>
                  <a:pt x="6970160" y="1349547"/>
                  <a:pt x="6966287" y="1365321"/>
                  <a:pt x="6962775" y="1381125"/>
                </a:cubicBezTo>
                <a:cubicBezTo>
                  <a:pt x="6959412" y="1396261"/>
                  <a:pt x="6950796" y="1431889"/>
                  <a:pt x="6943725" y="1447800"/>
                </a:cubicBezTo>
                <a:cubicBezTo>
                  <a:pt x="6935075" y="1467263"/>
                  <a:pt x="6924675" y="1485900"/>
                  <a:pt x="6915150" y="1504950"/>
                </a:cubicBezTo>
                <a:cubicBezTo>
                  <a:pt x="6897961" y="1608087"/>
                  <a:pt x="6914859" y="1525020"/>
                  <a:pt x="6896100" y="1590675"/>
                </a:cubicBezTo>
                <a:cubicBezTo>
                  <a:pt x="6892031" y="1604917"/>
                  <a:pt x="6884663" y="1642125"/>
                  <a:pt x="6877050" y="1657350"/>
                </a:cubicBezTo>
                <a:cubicBezTo>
                  <a:pt x="6871930" y="1667589"/>
                  <a:pt x="6864350" y="1676400"/>
                  <a:pt x="6858000" y="1685925"/>
                </a:cubicBezTo>
                <a:cubicBezTo>
                  <a:pt x="6844537" y="1753241"/>
                  <a:pt x="6853595" y="1718191"/>
                  <a:pt x="6829425" y="1790700"/>
                </a:cubicBezTo>
                <a:cubicBezTo>
                  <a:pt x="6826250" y="1800225"/>
                  <a:pt x="6827000" y="1812175"/>
                  <a:pt x="6819900" y="1819275"/>
                </a:cubicBezTo>
                <a:cubicBezTo>
                  <a:pt x="6807200" y="1831975"/>
                  <a:pt x="6792576" y="1843007"/>
                  <a:pt x="6781800" y="1857375"/>
                </a:cubicBezTo>
                <a:cubicBezTo>
                  <a:pt x="6759388" y="1887257"/>
                  <a:pt x="6769209" y="1898541"/>
                  <a:pt x="6743700" y="1924050"/>
                </a:cubicBezTo>
                <a:cubicBezTo>
                  <a:pt x="6729325" y="1938425"/>
                  <a:pt x="6711950" y="1949450"/>
                  <a:pt x="6696075" y="1962150"/>
                </a:cubicBezTo>
                <a:cubicBezTo>
                  <a:pt x="6692900" y="1971675"/>
                  <a:pt x="6692822" y="1982885"/>
                  <a:pt x="6686550" y="1990725"/>
                </a:cubicBezTo>
                <a:cubicBezTo>
                  <a:pt x="6679399" y="1999664"/>
                  <a:pt x="6666769" y="2002446"/>
                  <a:pt x="6657975" y="2009775"/>
                </a:cubicBezTo>
                <a:cubicBezTo>
                  <a:pt x="6581811" y="2073245"/>
                  <a:pt x="6681028" y="2006127"/>
                  <a:pt x="6591300" y="2057400"/>
                </a:cubicBezTo>
                <a:cubicBezTo>
                  <a:pt x="6554760" y="2078280"/>
                  <a:pt x="6527481" y="2110423"/>
                  <a:pt x="6486525" y="2124075"/>
                </a:cubicBezTo>
                <a:cubicBezTo>
                  <a:pt x="6461687" y="2132354"/>
                  <a:pt x="6435725" y="2136775"/>
                  <a:pt x="6410325" y="2143125"/>
                </a:cubicBezTo>
                <a:cubicBezTo>
                  <a:pt x="6397625" y="2146300"/>
                  <a:pt x="6385277" y="2151646"/>
                  <a:pt x="6372225" y="2152650"/>
                </a:cubicBezTo>
                <a:lnTo>
                  <a:pt x="6248400" y="2162175"/>
                </a:lnTo>
                <a:cubicBezTo>
                  <a:pt x="6238875" y="2165350"/>
                  <a:pt x="6229670" y="2169731"/>
                  <a:pt x="6219825" y="2171700"/>
                </a:cubicBezTo>
                <a:cubicBezTo>
                  <a:pt x="6145280" y="2186609"/>
                  <a:pt x="6051168" y="2186891"/>
                  <a:pt x="5981700" y="2190750"/>
                </a:cubicBezTo>
                <a:cubicBezTo>
                  <a:pt x="5965825" y="2193925"/>
                  <a:pt x="5950044" y="2197613"/>
                  <a:pt x="5934075" y="2200275"/>
                </a:cubicBezTo>
                <a:cubicBezTo>
                  <a:pt x="5911930" y="2203966"/>
                  <a:pt x="5889415" y="2205397"/>
                  <a:pt x="5867400" y="2209800"/>
                </a:cubicBezTo>
                <a:cubicBezTo>
                  <a:pt x="5857555" y="2211769"/>
                  <a:pt x="5848703" y="2217529"/>
                  <a:pt x="5838825" y="2219325"/>
                </a:cubicBezTo>
                <a:cubicBezTo>
                  <a:pt x="5813640" y="2223904"/>
                  <a:pt x="5788025" y="2225675"/>
                  <a:pt x="5762625" y="2228850"/>
                </a:cubicBezTo>
                <a:cubicBezTo>
                  <a:pt x="5668489" y="2266504"/>
                  <a:pt x="5756665" y="2236630"/>
                  <a:pt x="5600700" y="2257425"/>
                </a:cubicBezTo>
                <a:cubicBezTo>
                  <a:pt x="5590748" y="2258752"/>
                  <a:pt x="5581970" y="2264981"/>
                  <a:pt x="5572125" y="2266950"/>
                </a:cubicBezTo>
                <a:cubicBezTo>
                  <a:pt x="5518380" y="2277699"/>
                  <a:pt x="5464198" y="2286134"/>
                  <a:pt x="5410200" y="2295525"/>
                </a:cubicBezTo>
                <a:lnTo>
                  <a:pt x="5353050" y="2305050"/>
                </a:lnTo>
                <a:cubicBezTo>
                  <a:pt x="5314022" y="2324564"/>
                  <a:pt x="5311471" y="2322999"/>
                  <a:pt x="5276850" y="2352675"/>
                </a:cubicBezTo>
                <a:cubicBezTo>
                  <a:pt x="5212678" y="2407680"/>
                  <a:pt x="5282855" y="2358196"/>
                  <a:pt x="5219700" y="2400300"/>
                </a:cubicBezTo>
                <a:cubicBezTo>
                  <a:pt x="5200568" y="2428998"/>
                  <a:pt x="5196102" y="2433138"/>
                  <a:pt x="5181600" y="2466975"/>
                </a:cubicBezTo>
                <a:cubicBezTo>
                  <a:pt x="5177645" y="2476203"/>
                  <a:pt x="5176230" y="2486410"/>
                  <a:pt x="5172075" y="2495550"/>
                </a:cubicBezTo>
                <a:cubicBezTo>
                  <a:pt x="5160324" y="2521403"/>
                  <a:pt x="5142955" y="2544809"/>
                  <a:pt x="5133975" y="2571750"/>
                </a:cubicBezTo>
                <a:cubicBezTo>
                  <a:pt x="5130800" y="2581275"/>
                  <a:pt x="5128405" y="2591097"/>
                  <a:pt x="5124450" y="2600325"/>
                </a:cubicBezTo>
                <a:cubicBezTo>
                  <a:pt x="5118857" y="2613376"/>
                  <a:pt x="5112705" y="2626249"/>
                  <a:pt x="5105400" y="2638425"/>
                </a:cubicBezTo>
                <a:cubicBezTo>
                  <a:pt x="5093620" y="2658058"/>
                  <a:pt x="5067300" y="2695575"/>
                  <a:pt x="5067300" y="2695575"/>
                </a:cubicBezTo>
                <a:cubicBezTo>
                  <a:pt x="5064125" y="2708275"/>
                  <a:pt x="5066395" y="2723823"/>
                  <a:pt x="5057775" y="2733675"/>
                </a:cubicBezTo>
                <a:cubicBezTo>
                  <a:pt x="5019269" y="2777682"/>
                  <a:pt x="5000367" y="2769458"/>
                  <a:pt x="4953000" y="2781300"/>
                </a:cubicBezTo>
                <a:cubicBezTo>
                  <a:pt x="4943260" y="2783735"/>
                  <a:pt x="4933950" y="2787650"/>
                  <a:pt x="4924425" y="2790825"/>
                </a:cubicBezTo>
                <a:cubicBezTo>
                  <a:pt x="4816475" y="2787650"/>
                  <a:pt x="4708430" y="2786831"/>
                  <a:pt x="4600575" y="2781300"/>
                </a:cubicBezTo>
                <a:cubicBezTo>
                  <a:pt x="4588606" y="2780686"/>
                  <a:pt x="4529445" y="2766420"/>
                  <a:pt x="4514850" y="2762250"/>
                </a:cubicBezTo>
                <a:cubicBezTo>
                  <a:pt x="4505196" y="2759492"/>
                  <a:pt x="4496092" y="2754829"/>
                  <a:pt x="4486275" y="2752725"/>
                </a:cubicBezTo>
                <a:cubicBezTo>
                  <a:pt x="4451565" y="2745287"/>
                  <a:pt x="4416620" y="2738840"/>
                  <a:pt x="4381500" y="2733675"/>
                </a:cubicBezTo>
                <a:cubicBezTo>
                  <a:pt x="4308640" y="2722960"/>
                  <a:pt x="4234638" y="2719543"/>
                  <a:pt x="4162425" y="2705100"/>
                </a:cubicBezTo>
                <a:cubicBezTo>
                  <a:pt x="4146550" y="2701925"/>
                  <a:pt x="4130419" y="2699835"/>
                  <a:pt x="4114800" y="2695575"/>
                </a:cubicBezTo>
                <a:cubicBezTo>
                  <a:pt x="4095427" y="2690291"/>
                  <a:pt x="4077546" y="2679238"/>
                  <a:pt x="4057650" y="2676525"/>
                </a:cubicBezTo>
                <a:cubicBezTo>
                  <a:pt x="4007218" y="2669648"/>
                  <a:pt x="3956050" y="2670175"/>
                  <a:pt x="3905250" y="2667000"/>
                </a:cubicBezTo>
                <a:cubicBezTo>
                  <a:pt x="3888335" y="2661362"/>
                  <a:pt x="3855020" y="2649445"/>
                  <a:pt x="3838575" y="2647950"/>
                </a:cubicBezTo>
                <a:cubicBezTo>
                  <a:pt x="3781572" y="2642768"/>
                  <a:pt x="3724275" y="2641600"/>
                  <a:pt x="3667125" y="2638425"/>
                </a:cubicBezTo>
                <a:cubicBezTo>
                  <a:pt x="3648075" y="2641600"/>
                  <a:pt x="3625797" y="2636875"/>
                  <a:pt x="3609975" y="2647950"/>
                </a:cubicBezTo>
                <a:cubicBezTo>
                  <a:pt x="3592292" y="2660328"/>
                  <a:pt x="3564567" y="2719715"/>
                  <a:pt x="3552825" y="2743200"/>
                </a:cubicBezTo>
                <a:cubicBezTo>
                  <a:pt x="3546475" y="2771775"/>
                  <a:pt x="3539908" y="2800303"/>
                  <a:pt x="3533775" y="2828925"/>
                </a:cubicBezTo>
                <a:cubicBezTo>
                  <a:pt x="3530383" y="2844755"/>
                  <a:pt x="3525020" y="2860379"/>
                  <a:pt x="3524250" y="2876550"/>
                </a:cubicBezTo>
                <a:cubicBezTo>
                  <a:pt x="3518660" y="2993935"/>
                  <a:pt x="3519830" y="3111568"/>
                  <a:pt x="3514725" y="3228975"/>
                </a:cubicBezTo>
                <a:cubicBezTo>
                  <a:pt x="3511535" y="3302348"/>
                  <a:pt x="3511692" y="3295223"/>
                  <a:pt x="3495675" y="3343275"/>
                </a:cubicBezTo>
                <a:cubicBezTo>
                  <a:pt x="3493309" y="3359840"/>
                  <a:pt x="3489413" y="3415506"/>
                  <a:pt x="3476625" y="3438525"/>
                </a:cubicBezTo>
                <a:cubicBezTo>
                  <a:pt x="3465506" y="3458539"/>
                  <a:pt x="3445765" y="3473955"/>
                  <a:pt x="3438525" y="3495675"/>
                </a:cubicBezTo>
                <a:cubicBezTo>
                  <a:pt x="3435350" y="3505200"/>
                  <a:pt x="3435272" y="3516410"/>
                  <a:pt x="3429000" y="3524250"/>
                </a:cubicBezTo>
                <a:cubicBezTo>
                  <a:pt x="3413096" y="3544130"/>
                  <a:pt x="3384585" y="3547878"/>
                  <a:pt x="3362325" y="3552825"/>
                </a:cubicBezTo>
                <a:cubicBezTo>
                  <a:pt x="3346521" y="3556337"/>
                  <a:pt x="3330575" y="3559175"/>
                  <a:pt x="3314700" y="3562350"/>
                </a:cubicBezTo>
                <a:cubicBezTo>
                  <a:pt x="3228975" y="3559175"/>
                  <a:pt x="3142910" y="3561088"/>
                  <a:pt x="3057525" y="3552825"/>
                </a:cubicBezTo>
                <a:cubicBezTo>
                  <a:pt x="3043392" y="3551457"/>
                  <a:pt x="3032720" y="3538761"/>
                  <a:pt x="3019425" y="3533775"/>
                </a:cubicBezTo>
                <a:cubicBezTo>
                  <a:pt x="3007168" y="3529178"/>
                  <a:pt x="2994025" y="3527425"/>
                  <a:pt x="2981325" y="3524250"/>
                </a:cubicBezTo>
                <a:cubicBezTo>
                  <a:pt x="2899415" y="3442340"/>
                  <a:pt x="2999991" y="3534396"/>
                  <a:pt x="2924175" y="3486150"/>
                </a:cubicBezTo>
                <a:cubicBezTo>
                  <a:pt x="2897389" y="3469104"/>
                  <a:pt x="2876373" y="3443199"/>
                  <a:pt x="2847975" y="3429000"/>
                </a:cubicBezTo>
                <a:cubicBezTo>
                  <a:pt x="2828925" y="3419475"/>
                  <a:pt x="2808546" y="3412239"/>
                  <a:pt x="2790825" y="3400425"/>
                </a:cubicBezTo>
                <a:cubicBezTo>
                  <a:pt x="2779617" y="3392953"/>
                  <a:pt x="2773458" y="3379322"/>
                  <a:pt x="2762250" y="3371850"/>
                </a:cubicBezTo>
                <a:cubicBezTo>
                  <a:pt x="2753896" y="3366281"/>
                  <a:pt x="2743111" y="3365756"/>
                  <a:pt x="2733675" y="3362325"/>
                </a:cubicBezTo>
                <a:cubicBezTo>
                  <a:pt x="2708181" y="3353054"/>
                  <a:pt x="2682171" y="3344975"/>
                  <a:pt x="2657475" y="3333750"/>
                </a:cubicBezTo>
                <a:cubicBezTo>
                  <a:pt x="2555920" y="3287589"/>
                  <a:pt x="2696441" y="3337214"/>
                  <a:pt x="2600325" y="3305175"/>
                </a:cubicBezTo>
                <a:cubicBezTo>
                  <a:pt x="2578100" y="3286125"/>
                  <a:pt x="2556508" y="3266311"/>
                  <a:pt x="2533650" y="3248025"/>
                </a:cubicBezTo>
                <a:cubicBezTo>
                  <a:pt x="2515254" y="3233308"/>
                  <a:pt x="2488035" y="3218951"/>
                  <a:pt x="2466975" y="3209925"/>
                </a:cubicBezTo>
                <a:cubicBezTo>
                  <a:pt x="2457747" y="3205970"/>
                  <a:pt x="2447925" y="3203575"/>
                  <a:pt x="2438400" y="3200400"/>
                </a:cubicBezTo>
                <a:cubicBezTo>
                  <a:pt x="2428875" y="3190875"/>
                  <a:pt x="2420860" y="3179550"/>
                  <a:pt x="2409825" y="3171825"/>
                </a:cubicBezTo>
                <a:cubicBezTo>
                  <a:pt x="2360869" y="3137556"/>
                  <a:pt x="2357065" y="3138363"/>
                  <a:pt x="2314575" y="3124200"/>
                </a:cubicBezTo>
                <a:cubicBezTo>
                  <a:pt x="2301875" y="3114675"/>
                  <a:pt x="2287700" y="3106850"/>
                  <a:pt x="2276475" y="3095625"/>
                </a:cubicBezTo>
                <a:cubicBezTo>
                  <a:pt x="2268380" y="3087530"/>
                  <a:pt x="2266117" y="3074500"/>
                  <a:pt x="2257425" y="3067050"/>
                </a:cubicBezTo>
                <a:cubicBezTo>
                  <a:pt x="2243369" y="3055002"/>
                  <a:pt x="2225204" y="3048744"/>
                  <a:pt x="2209800" y="3038475"/>
                </a:cubicBezTo>
                <a:cubicBezTo>
                  <a:pt x="2196591" y="3029669"/>
                  <a:pt x="2183647" y="3020354"/>
                  <a:pt x="2171700" y="3009900"/>
                </a:cubicBezTo>
                <a:cubicBezTo>
                  <a:pt x="2144256" y="2985887"/>
                  <a:pt x="2114322" y="2943168"/>
                  <a:pt x="2076450" y="2933700"/>
                </a:cubicBezTo>
                <a:lnTo>
                  <a:pt x="2038350" y="2924175"/>
                </a:lnTo>
                <a:cubicBezTo>
                  <a:pt x="1975822" y="2861647"/>
                  <a:pt x="2042686" y="2923891"/>
                  <a:pt x="1914525" y="2838450"/>
                </a:cubicBezTo>
                <a:cubicBezTo>
                  <a:pt x="1905000" y="2832100"/>
                  <a:pt x="1896189" y="2824520"/>
                  <a:pt x="1885950" y="2819400"/>
                </a:cubicBezTo>
                <a:cubicBezTo>
                  <a:pt x="1812066" y="2782458"/>
                  <a:pt x="1841376" y="2800303"/>
                  <a:pt x="1790700" y="2781300"/>
                </a:cubicBezTo>
                <a:cubicBezTo>
                  <a:pt x="1774691" y="2775297"/>
                  <a:pt x="1758368" y="2769896"/>
                  <a:pt x="1743075" y="2762250"/>
                </a:cubicBezTo>
                <a:cubicBezTo>
                  <a:pt x="1685993" y="2733709"/>
                  <a:pt x="1734425" y="2727831"/>
                  <a:pt x="1628775" y="2714625"/>
                </a:cubicBezTo>
                <a:cubicBezTo>
                  <a:pt x="1576832" y="2708132"/>
                  <a:pt x="1518728" y="2700516"/>
                  <a:pt x="1466850" y="2695575"/>
                </a:cubicBezTo>
                <a:cubicBezTo>
                  <a:pt x="1428790" y="2691950"/>
                  <a:pt x="1390592" y="2689854"/>
                  <a:pt x="1352550" y="2686050"/>
                </a:cubicBezTo>
                <a:cubicBezTo>
                  <a:pt x="1327079" y="2683503"/>
                  <a:pt x="1301843" y="2678843"/>
                  <a:pt x="1276350" y="2676525"/>
                </a:cubicBezTo>
                <a:cubicBezTo>
                  <a:pt x="1231970" y="2672490"/>
                  <a:pt x="1187450" y="2670175"/>
                  <a:pt x="1143000" y="2667000"/>
                </a:cubicBezTo>
                <a:cubicBezTo>
                  <a:pt x="1101725" y="2670175"/>
                  <a:pt x="1060288" y="2671688"/>
                  <a:pt x="1019175" y="2676525"/>
                </a:cubicBezTo>
                <a:cubicBezTo>
                  <a:pt x="1006174" y="2678055"/>
                  <a:pt x="993912" y="2683483"/>
                  <a:pt x="981075" y="2686050"/>
                </a:cubicBezTo>
                <a:cubicBezTo>
                  <a:pt x="962137" y="2689838"/>
                  <a:pt x="942975" y="2692400"/>
                  <a:pt x="923925" y="2695575"/>
                </a:cubicBezTo>
                <a:cubicBezTo>
                  <a:pt x="907212" y="2712288"/>
                  <a:pt x="869280" y="2758740"/>
                  <a:pt x="838200" y="2743200"/>
                </a:cubicBezTo>
                <a:lnTo>
                  <a:pt x="819150" y="2733675"/>
                </a:lnTo>
                <a:close/>
              </a:path>
            </a:pathLst>
          </a:custGeom>
          <a:solidFill>
            <a:schemeClr val="accent4">
              <a:lumMod val="10000"/>
              <a:lumOff val="90000"/>
            </a:schemeClr>
          </a:solidFill>
          <a:ln w="3175">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122882" name="Line 3"/>
          <p:cNvSpPr>
            <a:spLocks noChangeShapeType="1"/>
          </p:cNvSpPr>
          <p:nvPr/>
        </p:nvSpPr>
        <p:spPr bwMode="auto">
          <a:xfrm>
            <a:off x="5727701" y="1725614"/>
            <a:ext cx="3230563" cy="59848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22883" name="Line 36"/>
          <p:cNvSpPr>
            <a:spLocks noChangeShapeType="1"/>
          </p:cNvSpPr>
          <p:nvPr/>
        </p:nvSpPr>
        <p:spPr bwMode="auto">
          <a:xfrm flipH="1">
            <a:off x="3213100" y="1649414"/>
            <a:ext cx="457200" cy="2460625"/>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22884" name="Line 37"/>
          <p:cNvSpPr>
            <a:spLocks noChangeShapeType="1"/>
          </p:cNvSpPr>
          <p:nvPr/>
        </p:nvSpPr>
        <p:spPr bwMode="auto">
          <a:xfrm>
            <a:off x="5422900" y="1954213"/>
            <a:ext cx="1066800" cy="20574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22885" name="Line 48"/>
          <p:cNvSpPr>
            <a:spLocks noChangeShapeType="1"/>
          </p:cNvSpPr>
          <p:nvPr/>
        </p:nvSpPr>
        <p:spPr bwMode="auto">
          <a:xfrm flipV="1">
            <a:off x="2374901" y="4443413"/>
            <a:ext cx="665163" cy="10922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22886" name="Line 49"/>
          <p:cNvSpPr>
            <a:spLocks noChangeShapeType="1"/>
          </p:cNvSpPr>
          <p:nvPr/>
        </p:nvSpPr>
        <p:spPr bwMode="auto">
          <a:xfrm flipH="1" flipV="1">
            <a:off x="3213100" y="4529139"/>
            <a:ext cx="76200" cy="1158875"/>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22887" name="Line 51"/>
          <p:cNvSpPr>
            <a:spLocks noChangeShapeType="1"/>
          </p:cNvSpPr>
          <p:nvPr/>
        </p:nvSpPr>
        <p:spPr bwMode="auto">
          <a:xfrm>
            <a:off x="3438526" y="4389439"/>
            <a:ext cx="765175" cy="1298575"/>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22888" name="Line 62"/>
          <p:cNvSpPr>
            <a:spLocks noChangeShapeType="1"/>
          </p:cNvSpPr>
          <p:nvPr/>
        </p:nvSpPr>
        <p:spPr bwMode="auto">
          <a:xfrm>
            <a:off x="6489700" y="4164013"/>
            <a:ext cx="304800" cy="11430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22889" name="Line 63"/>
          <p:cNvSpPr>
            <a:spLocks noChangeShapeType="1"/>
          </p:cNvSpPr>
          <p:nvPr/>
        </p:nvSpPr>
        <p:spPr bwMode="auto">
          <a:xfrm>
            <a:off x="6794500" y="4087813"/>
            <a:ext cx="1219200" cy="14478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grpSp>
        <p:nvGrpSpPr>
          <p:cNvPr id="122890" name="Group 64"/>
          <p:cNvGrpSpPr>
            <a:grpSpLocks/>
          </p:cNvGrpSpPr>
          <p:nvPr/>
        </p:nvGrpSpPr>
        <p:grpSpPr bwMode="auto">
          <a:xfrm rot="614183">
            <a:off x="6653213" y="1579563"/>
            <a:ext cx="1828800" cy="425450"/>
            <a:chOff x="3792" y="1056"/>
            <a:chExt cx="1152" cy="192"/>
          </a:xfrm>
        </p:grpSpPr>
        <p:sp>
          <p:nvSpPr>
            <p:cNvPr id="123011" name="Rectangle 65"/>
            <p:cNvSpPr>
              <a:spLocks noChangeArrowheads="1"/>
            </p:cNvSpPr>
            <p:nvPr/>
          </p:nvSpPr>
          <p:spPr bwMode="auto">
            <a:xfrm>
              <a:off x="3792" y="1056"/>
              <a:ext cx="336" cy="192"/>
            </a:xfrm>
            <a:prstGeom prst="rect">
              <a:avLst/>
            </a:prstGeom>
            <a:solidFill>
              <a:schemeClr val="tx1">
                <a:lumMod val="50000"/>
                <a:lumOff val="50000"/>
              </a:schemeClr>
            </a:solidFill>
            <a:ln w="9525">
              <a:solidFill>
                <a:schemeClr val="tx1"/>
              </a:solidFill>
              <a:miter lim="800000"/>
              <a:headEnd/>
              <a:tailEnd/>
            </a:ln>
          </p:spPr>
          <p:txBody>
            <a:bodyPr wrap="none" anchor="ctr"/>
            <a:lstStyle/>
            <a:p>
              <a:pPr algn="ctr" eaLnBrk="1" hangingPunct="1"/>
              <a:r>
                <a:rPr lang="en-US" sz="1000" dirty="0">
                  <a:solidFill>
                    <a:schemeClr val="bg1"/>
                  </a:solidFill>
                  <a:latin typeface="+mn-lt"/>
                </a:rPr>
                <a:t>IP</a:t>
              </a:r>
            </a:p>
            <a:p>
              <a:pPr algn="ctr" eaLnBrk="1" hangingPunct="1"/>
              <a:r>
                <a:rPr lang="en-US" sz="1000" dirty="0">
                  <a:solidFill>
                    <a:schemeClr val="bg1"/>
                  </a:solidFill>
                  <a:latin typeface="+mn-lt"/>
                </a:rPr>
                <a:t>header</a:t>
              </a:r>
            </a:p>
          </p:txBody>
        </p:sp>
        <p:sp>
          <p:nvSpPr>
            <p:cNvPr id="123012" name="Rectangle 66"/>
            <p:cNvSpPr>
              <a:spLocks noChangeArrowheads="1"/>
            </p:cNvSpPr>
            <p:nvPr/>
          </p:nvSpPr>
          <p:spPr bwMode="auto">
            <a:xfrm>
              <a:off x="4128" y="1056"/>
              <a:ext cx="336" cy="192"/>
            </a:xfrm>
            <a:prstGeom prst="rect">
              <a:avLst/>
            </a:prstGeom>
            <a:solidFill>
              <a:schemeClr val="accent2">
                <a:lumMod val="40000"/>
                <a:lumOff val="60000"/>
              </a:schemeClr>
            </a:solidFill>
            <a:ln w="9525">
              <a:solidFill>
                <a:schemeClr val="tx1"/>
              </a:solidFill>
              <a:miter lim="800000"/>
              <a:headEnd/>
              <a:tailEnd/>
            </a:ln>
          </p:spPr>
          <p:txBody>
            <a:bodyPr wrap="none" anchor="ctr"/>
            <a:lstStyle/>
            <a:p>
              <a:pPr algn="ctr" eaLnBrk="1" hangingPunct="1"/>
              <a:r>
                <a:rPr lang="en-US" sz="1000" dirty="0">
                  <a:solidFill>
                    <a:schemeClr val="bg1"/>
                  </a:solidFill>
                  <a:latin typeface="+mn-lt"/>
                </a:rPr>
                <a:t>IPsec</a:t>
              </a:r>
            </a:p>
            <a:p>
              <a:pPr algn="ctr" eaLnBrk="1" hangingPunct="1"/>
              <a:r>
                <a:rPr lang="en-US" sz="1000" dirty="0">
                  <a:solidFill>
                    <a:schemeClr val="bg1"/>
                  </a:solidFill>
                  <a:latin typeface="+mn-lt"/>
                </a:rPr>
                <a:t>header</a:t>
              </a:r>
            </a:p>
          </p:txBody>
        </p:sp>
        <p:sp>
          <p:nvSpPr>
            <p:cNvPr id="123013" name="Rectangle 67"/>
            <p:cNvSpPr>
              <a:spLocks noChangeArrowheads="1"/>
            </p:cNvSpPr>
            <p:nvPr/>
          </p:nvSpPr>
          <p:spPr bwMode="auto">
            <a:xfrm>
              <a:off x="4464" y="1056"/>
              <a:ext cx="480" cy="192"/>
            </a:xfrm>
            <a:prstGeom prst="rect">
              <a:avLst/>
            </a:prstGeom>
            <a:solidFill>
              <a:schemeClr val="accent2">
                <a:lumMod val="40000"/>
                <a:lumOff val="60000"/>
              </a:schemeClr>
            </a:solidFill>
            <a:ln w="9525">
              <a:solidFill>
                <a:schemeClr val="tx1"/>
              </a:solidFill>
              <a:miter lim="800000"/>
              <a:headEnd/>
              <a:tailEnd/>
            </a:ln>
          </p:spPr>
          <p:txBody>
            <a:bodyPr wrap="none" anchor="ctr"/>
            <a:lstStyle/>
            <a:p>
              <a:pPr algn="ctr" eaLnBrk="1" hangingPunct="1"/>
              <a:r>
                <a:rPr lang="en-US" sz="1000" dirty="0">
                  <a:solidFill>
                    <a:schemeClr val="bg1"/>
                  </a:solidFill>
                  <a:latin typeface="+mn-lt"/>
                </a:rPr>
                <a:t>Secure</a:t>
              </a:r>
            </a:p>
            <a:p>
              <a:pPr algn="ctr" eaLnBrk="1" hangingPunct="1"/>
              <a:r>
                <a:rPr lang="en-US" sz="1000" dirty="0">
                  <a:solidFill>
                    <a:schemeClr val="bg1"/>
                  </a:solidFill>
                  <a:latin typeface="+mn-lt"/>
                </a:rPr>
                <a:t>payload</a:t>
              </a:r>
            </a:p>
          </p:txBody>
        </p:sp>
      </p:grpSp>
      <p:grpSp>
        <p:nvGrpSpPr>
          <p:cNvPr id="122891" name="Group 68"/>
          <p:cNvGrpSpPr>
            <a:grpSpLocks/>
          </p:cNvGrpSpPr>
          <p:nvPr/>
        </p:nvGrpSpPr>
        <p:grpSpPr bwMode="auto">
          <a:xfrm rot="-4660239">
            <a:off x="2215356" y="2825232"/>
            <a:ext cx="1828800" cy="385763"/>
            <a:chOff x="3792" y="1056"/>
            <a:chExt cx="1152" cy="192"/>
          </a:xfrm>
        </p:grpSpPr>
        <p:sp>
          <p:nvSpPr>
            <p:cNvPr id="123008" name="Rectangle 69"/>
            <p:cNvSpPr>
              <a:spLocks noChangeArrowheads="1"/>
            </p:cNvSpPr>
            <p:nvPr/>
          </p:nvSpPr>
          <p:spPr bwMode="auto">
            <a:xfrm>
              <a:off x="3792" y="1056"/>
              <a:ext cx="336" cy="192"/>
            </a:xfrm>
            <a:prstGeom prst="rect">
              <a:avLst/>
            </a:prstGeom>
            <a:solidFill>
              <a:schemeClr val="tx1">
                <a:lumMod val="50000"/>
                <a:lumOff val="50000"/>
              </a:schemeClr>
            </a:solidFill>
            <a:ln w="9525">
              <a:solidFill>
                <a:schemeClr val="tx1"/>
              </a:solidFill>
              <a:miter lim="800000"/>
              <a:headEnd/>
              <a:tailEnd/>
            </a:ln>
          </p:spPr>
          <p:txBody>
            <a:bodyPr wrap="none" anchor="ctr"/>
            <a:lstStyle/>
            <a:p>
              <a:pPr algn="ctr" eaLnBrk="1" hangingPunct="1"/>
              <a:r>
                <a:rPr lang="en-US" sz="1000" dirty="0">
                  <a:solidFill>
                    <a:schemeClr val="bg1"/>
                  </a:solidFill>
                  <a:latin typeface="+mn-lt"/>
                </a:rPr>
                <a:t>IP</a:t>
              </a:r>
            </a:p>
            <a:p>
              <a:pPr algn="ctr" eaLnBrk="1" hangingPunct="1"/>
              <a:r>
                <a:rPr lang="en-US" sz="1000" dirty="0">
                  <a:solidFill>
                    <a:schemeClr val="bg1"/>
                  </a:solidFill>
                  <a:latin typeface="+mn-lt"/>
                </a:rPr>
                <a:t>header</a:t>
              </a:r>
            </a:p>
          </p:txBody>
        </p:sp>
        <p:sp>
          <p:nvSpPr>
            <p:cNvPr id="123009" name="Rectangle 70"/>
            <p:cNvSpPr>
              <a:spLocks noChangeArrowheads="1"/>
            </p:cNvSpPr>
            <p:nvPr/>
          </p:nvSpPr>
          <p:spPr bwMode="auto">
            <a:xfrm>
              <a:off x="4128" y="1056"/>
              <a:ext cx="336" cy="192"/>
            </a:xfrm>
            <a:prstGeom prst="rect">
              <a:avLst/>
            </a:prstGeom>
            <a:solidFill>
              <a:schemeClr val="accent2">
                <a:lumMod val="40000"/>
                <a:lumOff val="60000"/>
              </a:schemeClr>
            </a:solidFill>
            <a:ln w="9525">
              <a:solidFill>
                <a:schemeClr val="tx1"/>
              </a:solidFill>
              <a:miter lim="800000"/>
              <a:headEnd/>
              <a:tailEnd/>
            </a:ln>
          </p:spPr>
          <p:txBody>
            <a:bodyPr wrap="none" anchor="ctr"/>
            <a:lstStyle/>
            <a:p>
              <a:pPr algn="ctr" eaLnBrk="1" hangingPunct="1"/>
              <a:r>
                <a:rPr lang="en-US" sz="1000" dirty="0">
                  <a:solidFill>
                    <a:schemeClr val="bg1"/>
                  </a:solidFill>
                  <a:latin typeface="+mn-lt"/>
                </a:rPr>
                <a:t>IPsec</a:t>
              </a:r>
            </a:p>
            <a:p>
              <a:pPr algn="ctr" eaLnBrk="1" hangingPunct="1"/>
              <a:r>
                <a:rPr lang="en-US" sz="1000" dirty="0">
                  <a:solidFill>
                    <a:schemeClr val="bg1"/>
                  </a:solidFill>
                  <a:latin typeface="+mn-lt"/>
                </a:rPr>
                <a:t>header</a:t>
              </a:r>
            </a:p>
          </p:txBody>
        </p:sp>
        <p:sp>
          <p:nvSpPr>
            <p:cNvPr id="123010" name="Rectangle 71"/>
            <p:cNvSpPr>
              <a:spLocks noChangeArrowheads="1"/>
            </p:cNvSpPr>
            <p:nvPr/>
          </p:nvSpPr>
          <p:spPr bwMode="auto">
            <a:xfrm>
              <a:off x="4464" y="1056"/>
              <a:ext cx="480" cy="192"/>
            </a:xfrm>
            <a:prstGeom prst="rect">
              <a:avLst/>
            </a:prstGeom>
            <a:solidFill>
              <a:schemeClr val="accent2">
                <a:lumMod val="40000"/>
                <a:lumOff val="60000"/>
              </a:schemeClr>
            </a:solidFill>
            <a:ln w="9525">
              <a:solidFill>
                <a:schemeClr val="tx1"/>
              </a:solidFill>
              <a:miter lim="800000"/>
              <a:headEnd/>
              <a:tailEnd/>
            </a:ln>
          </p:spPr>
          <p:txBody>
            <a:bodyPr wrap="none" anchor="ctr"/>
            <a:lstStyle/>
            <a:p>
              <a:pPr algn="ctr" eaLnBrk="1" hangingPunct="1"/>
              <a:r>
                <a:rPr lang="en-US" sz="1000" dirty="0">
                  <a:solidFill>
                    <a:schemeClr val="bg1"/>
                  </a:solidFill>
                  <a:latin typeface="+mn-lt"/>
                </a:rPr>
                <a:t>Secure</a:t>
              </a:r>
            </a:p>
            <a:p>
              <a:pPr algn="ctr" eaLnBrk="1" hangingPunct="1"/>
              <a:r>
                <a:rPr lang="en-US" sz="1000" dirty="0">
                  <a:solidFill>
                    <a:schemeClr val="bg1"/>
                  </a:solidFill>
                  <a:latin typeface="+mn-lt"/>
                </a:rPr>
                <a:t>payload</a:t>
              </a:r>
            </a:p>
          </p:txBody>
        </p:sp>
      </p:grpSp>
      <p:grpSp>
        <p:nvGrpSpPr>
          <p:cNvPr id="122892" name="Group 72"/>
          <p:cNvGrpSpPr>
            <a:grpSpLocks/>
          </p:cNvGrpSpPr>
          <p:nvPr/>
        </p:nvGrpSpPr>
        <p:grpSpPr bwMode="auto">
          <a:xfrm rot="3745751">
            <a:off x="5400675" y="2844800"/>
            <a:ext cx="1828800" cy="406400"/>
            <a:chOff x="3792" y="1056"/>
            <a:chExt cx="1152" cy="192"/>
          </a:xfrm>
        </p:grpSpPr>
        <p:sp>
          <p:nvSpPr>
            <p:cNvPr id="123005" name="Rectangle 73"/>
            <p:cNvSpPr>
              <a:spLocks noChangeArrowheads="1"/>
            </p:cNvSpPr>
            <p:nvPr/>
          </p:nvSpPr>
          <p:spPr bwMode="auto">
            <a:xfrm>
              <a:off x="3792" y="1056"/>
              <a:ext cx="336" cy="192"/>
            </a:xfrm>
            <a:prstGeom prst="rect">
              <a:avLst/>
            </a:prstGeom>
            <a:solidFill>
              <a:schemeClr val="tx1">
                <a:lumMod val="50000"/>
                <a:lumOff val="50000"/>
              </a:schemeClr>
            </a:solidFill>
            <a:ln w="9525">
              <a:solidFill>
                <a:schemeClr val="tx1"/>
              </a:solidFill>
              <a:miter lim="800000"/>
              <a:headEnd/>
              <a:tailEnd/>
            </a:ln>
          </p:spPr>
          <p:txBody>
            <a:bodyPr wrap="none" anchor="ctr"/>
            <a:lstStyle/>
            <a:p>
              <a:pPr algn="ctr" eaLnBrk="1" hangingPunct="1"/>
              <a:r>
                <a:rPr lang="en-US" sz="1000" dirty="0">
                  <a:solidFill>
                    <a:schemeClr val="bg1"/>
                  </a:solidFill>
                  <a:latin typeface="+mn-lt"/>
                </a:rPr>
                <a:t>IP</a:t>
              </a:r>
            </a:p>
            <a:p>
              <a:pPr algn="ctr" eaLnBrk="1" hangingPunct="1"/>
              <a:r>
                <a:rPr lang="en-US" sz="1000" dirty="0">
                  <a:solidFill>
                    <a:schemeClr val="bg1"/>
                  </a:solidFill>
                  <a:latin typeface="+mn-lt"/>
                </a:rPr>
                <a:t>header</a:t>
              </a:r>
            </a:p>
          </p:txBody>
        </p:sp>
        <p:sp>
          <p:nvSpPr>
            <p:cNvPr id="123006" name="Rectangle 74"/>
            <p:cNvSpPr>
              <a:spLocks noChangeArrowheads="1"/>
            </p:cNvSpPr>
            <p:nvPr/>
          </p:nvSpPr>
          <p:spPr bwMode="auto">
            <a:xfrm>
              <a:off x="4128" y="1056"/>
              <a:ext cx="336" cy="192"/>
            </a:xfrm>
            <a:prstGeom prst="rect">
              <a:avLst/>
            </a:prstGeom>
            <a:solidFill>
              <a:schemeClr val="accent2">
                <a:lumMod val="40000"/>
                <a:lumOff val="60000"/>
              </a:schemeClr>
            </a:solidFill>
            <a:ln w="9525">
              <a:solidFill>
                <a:schemeClr val="tx1"/>
              </a:solidFill>
              <a:miter lim="800000"/>
              <a:headEnd/>
              <a:tailEnd/>
            </a:ln>
          </p:spPr>
          <p:txBody>
            <a:bodyPr wrap="none" anchor="ctr"/>
            <a:lstStyle/>
            <a:p>
              <a:pPr algn="ctr" eaLnBrk="1" hangingPunct="1"/>
              <a:r>
                <a:rPr lang="en-US" sz="1000" dirty="0">
                  <a:solidFill>
                    <a:schemeClr val="bg1"/>
                  </a:solidFill>
                  <a:latin typeface="+mn-lt"/>
                </a:rPr>
                <a:t>IPsec</a:t>
              </a:r>
            </a:p>
            <a:p>
              <a:pPr algn="ctr" eaLnBrk="1" hangingPunct="1"/>
              <a:r>
                <a:rPr lang="en-US" sz="1000" dirty="0">
                  <a:solidFill>
                    <a:schemeClr val="bg1"/>
                  </a:solidFill>
                  <a:latin typeface="+mn-lt"/>
                </a:rPr>
                <a:t>header</a:t>
              </a:r>
            </a:p>
          </p:txBody>
        </p:sp>
        <p:sp>
          <p:nvSpPr>
            <p:cNvPr id="123007" name="Rectangle 75"/>
            <p:cNvSpPr>
              <a:spLocks noChangeArrowheads="1"/>
            </p:cNvSpPr>
            <p:nvPr/>
          </p:nvSpPr>
          <p:spPr bwMode="auto">
            <a:xfrm>
              <a:off x="4464" y="1056"/>
              <a:ext cx="480" cy="192"/>
            </a:xfrm>
            <a:prstGeom prst="rect">
              <a:avLst/>
            </a:prstGeom>
            <a:solidFill>
              <a:schemeClr val="accent2">
                <a:lumMod val="40000"/>
                <a:lumOff val="60000"/>
              </a:schemeClr>
            </a:solidFill>
            <a:ln w="9525">
              <a:solidFill>
                <a:schemeClr val="tx1"/>
              </a:solidFill>
              <a:miter lim="800000"/>
              <a:headEnd/>
              <a:tailEnd/>
            </a:ln>
          </p:spPr>
          <p:txBody>
            <a:bodyPr wrap="none" anchor="ctr"/>
            <a:lstStyle/>
            <a:p>
              <a:pPr algn="ctr" eaLnBrk="1" hangingPunct="1"/>
              <a:r>
                <a:rPr lang="en-US" sz="1000" dirty="0">
                  <a:solidFill>
                    <a:schemeClr val="bg1"/>
                  </a:solidFill>
                  <a:latin typeface="+mn-lt"/>
                </a:rPr>
                <a:t>Secure</a:t>
              </a:r>
            </a:p>
            <a:p>
              <a:pPr algn="ctr" eaLnBrk="1" hangingPunct="1"/>
              <a:r>
                <a:rPr lang="en-US" sz="1000" dirty="0">
                  <a:solidFill>
                    <a:schemeClr val="bg1"/>
                  </a:solidFill>
                  <a:latin typeface="+mn-lt"/>
                </a:rPr>
                <a:t>payload</a:t>
              </a:r>
            </a:p>
          </p:txBody>
        </p:sp>
      </p:grpSp>
      <p:grpSp>
        <p:nvGrpSpPr>
          <p:cNvPr id="122893" name="Group 76"/>
          <p:cNvGrpSpPr>
            <a:grpSpLocks/>
          </p:cNvGrpSpPr>
          <p:nvPr/>
        </p:nvGrpSpPr>
        <p:grpSpPr bwMode="auto">
          <a:xfrm rot="-3587012">
            <a:off x="1776413" y="4467225"/>
            <a:ext cx="1295400" cy="361950"/>
            <a:chOff x="4320" y="1728"/>
            <a:chExt cx="816" cy="192"/>
          </a:xfrm>
        </p:grpSpPr>
        <p:sp>
          <p:nvSpPr>
            <p:cNvPr id="123003" name="Rectangle 77"/>
            <p:cNvSpPr>
              <a:spLocks noChangeArrowheads="1"/>
            </p:cNvSpPr>
            <p:nvPr/>
          </p:nvSpPr>
          <p:spPr bwMode="auto">
            <a:xfrm>
              <a:off x="4320" y="1728"/>
              <a:ext cx="336" cy="192"/>
            </a:xfrm>
            <a:prstGeom prst="rect">
              <a:avLst/>
            </a:prstGeom>
            <a:solidFill>
              <a:schemeClr val="tx1">
                <a:lumMod val="50000"/>
                <a:lumOff val="50000"/>
              </a:schemeClr>
            </a:solidFill>
            <a:ln w="9525">
              <a:solidFill>
                <a:schemeClr val="tx1"/>
              </a:solidFill>
              <a:miter lim="800000"/>
              <a:headEnd/>
              <a:tailEnd/>
            </a:ln>
          </p:spPr>
          <p:txBody>
            <a:bodyPr wrap="none" anchor="ctr"/>
            <a:lstStyle/>
            <a:p>
              <a:pPr algn="ctr" eaLnBrk="1" hangingPunct="1"/>
              <a:r>
                <a:rPr lang="en-US" sz="1000" dirty="0">
                  <a:solidFill>
                    <a:schemeClr val="bg1"/>
                  </a:solidFill>
                  <a:latin typeface="+mn-lt"/>
                </a:rPr>
                <a:t>IP</a:t>
              </a:r>
            </a:p>
            <a:p>
              <a:pPr algn="ctr" eaLnBrk="1" hangingPunct="1"/>
              <a:r>
                <a:rPr lang="en-US" sz="1000" dirty="0">
                  <a:solidFill>
                    <a:schemeClr val="bg1"/>
                  </a:solidFill>
                  <a:latin typeface="+mn-lt"/>
                </a:rPr>
                <a:t>header</a:t>
              </a:r>
            </a:p>
          </p:txBody>
        </p:sp>
        <p:sp>
          <p:nvSpPr>
            <p:cNvPr id="123004" name="Rectangle 78"/>
            <p:cNvSpPr>
              <a:spLocks noChangeArrowheads="1"/>
            </p:cNvSpPr>
            <p:nvPr/>
          </p:nvSpPr>
          <p:spPr bwMode="auto">
            <a:xfrm>
              <a:off x="4656" y="1728"/>
              <a:ext cx="480" cy="192"/>
            </a:xfrm>
            <a:prstGeom prst="rect">
              <a:avLst/>
            </a:prstGeom>
            <a:solidFill>
              <a:schemeClr val="tx1">
                <a:lumMod val="50000"/>
                <a:lumOff val="50000"/>
              </a:schemeClr>
            </a:solidFill>
            <a:ln w="9525">
              <a:solidFill>
                <a:schemeClr val="tx1"/>
              </a:solidFill>
              <a:miter lim="800000"/>
              <a:headEnd/>
              <a:tailEnd/>
            </a:ln>
          </p:spPr>
          <p:txBody>
            <a:bodyPr wrap="none" anchor="ctr"/>
            <a:lstStyle/>
            <a:p>
              <a:pPr algn="ctr" eaLnBrk="1" hangingPunct="1"/>
              <a:r>
                <a:rPr lang="en-US" sz="1000" dirty="0">
                  <a:solidFill>
                    <a:schemeClr val="bg1"/>
                  </a:solidFill>
                  <a:latin typeface="+mn-lt"/>
                </a:rPr>
                <a:t>payload</a:t>
              </a:r>
            </a:p>
          </p:txBody>
        </p:sp>
      </p:grpSp>
      <p:grpSp>
        <p:nvGrpSpPr>
          <p:cNvPr id="122894" name="Group 79"/>
          <p:cNvGrpSpPr>
            <a:grpSpLocks/>
          </p:cNvGrpSpPr>
          <p:nvPr/>
        </p:nvGrpSpPr>
        <p:grpSpPr bwMode="auto">
          <a:xfrm rot="3125522">
            <a:off x="7100888" y="4502150"/>
            <a:ext cx="1295400" cy="406400"/>
            <a:chOff x="4320" y="1728"/>
            <a:chExt cx="816" cy="192"/>
          </a:xfrm>
          <a:solidFill>
            <a:schemeClr val="tx1">
              <a:lumMod val="50000"/>
              <a:lumOff val="50000"/>
            </a:schemeClr>
          </a:solidFill>
        </p:grpSpPr>
        <p:sp>
          <p:nvSpPr>
            <p:cNvPr id="123001" name="Rectangle 80"/>
            <p:cNvSpPr>
              <a:spLocks noChangeArrowheads="1"/>
            </p:cNvSpPr>
            <p:nvPr/>
          </p:nvSpPr>
          <p:spPr bwMode="auto">
            <a:xfrm>
              <a:off x="4320" y="1728"/>
              <a:ext cx="336" cy="192"/>
            </a:xfrm>
            <a:prstGeom prst="rect">
              <a:avLst/>
            </a:prstGeom>
            <a:grpFill/>
            <a:ln w="9525">
              <a:solidFill>
                <a:schemeClr val="tx1"/>
              </a:solidFill>
              <a:miter lim="800000"/>
              <a:headEnd/>
              <a:tailEnd/>
            </a:ln>
          </p:spPr>
          <p:txBody>
            <a:bodyPr wrap="none" anchor="ctr"/>
            <a:lstStyle/>
            <a:p>
              <a:pPr algn="ctr" eaLnBrk="1" hangingPunct="1"/>
              <a:r>
                <a:rPr lang="en-US" sz="1000" dirty="0">
                  <a:solidFill>
                    <a:schemeClr val="bg1"/>
                  </a:solidFill>
                  <a:latin typeface="+mn-lt"/>
                </a:rPr>
                <a:t>IP</a:t>
              </a:r>
            </a:p>
            <a:p>
              <a:pPr algn="ctr" eaLnBrk="1" hangingPunct="1"/>
              <a:r>
                <a:rPr lang="en-US" sz="1000" dirty="0">
                  <a:solidFill>
                    <a:schemeClr val="bg1"/>
                  </a:solidFill>
                  <a:latin typeface="+mn-lt"/>
                </a:rPr>
                <a:t>header</a:t>
              </a:r>
            </a:p>
          </p:txBody>
        </p:sp>
        <p:sp>
          <p:nvSpPr>
            <p:cNvPr id="123002" name="Rectangle 81"/>
            <p:cNvSpPr>
              <a:spLocks noChangeArrowheads="1"/>
            </p:cNvSpPr>
            <p:nvPr/>
          </p:nvSpPr>
          <p:spPr bwMode="auto">
            <a:xfrm>
              <a:off x="4656" y="1728"/>
              <a:ext cx="480" cy="192"/>
            </a:xfrm>
            <a:prstGeom prst="rect">
              <a:avLst/>
            </a:prstGeom>
            <a:grpFill/>
            <a:ln w="9525">
              <a:solidFill>
                <a:schemeClr val="tx1"/>
              </a:solidFill>
              <a:miter lim="800000"/>
              <a:headEnd/>
              <a:tailEnd/>
            </a:ln>
          </p:spPr>
          <p:txBody>
            <a:bodyPr wrap="none" anchor="ctr"/>
            <a:lstStyle/>
            <a:p>
              <a:pPr algn="ctr" eaLnBrk="1" hangingPunct="1"/>
              <a:r>
                <a:rPr lang="en-US" sz="1000" dirty="0">
                  <a:solidFill>
                    <a:schemeClr val="bg1"/>
                  </a:solidFill>
                  <a:latin typeface="+mn-lt"/>
                </a:rPr>
                <a:t>payload</a:t>
              </a:r>
            </a:p>
          </p:txBody>
        </p:sp>
      </p:grpSp>
      <p:sp>
        <p:nvSpPr>
          <p:cNvPr id="122895" name="Text Box 82"/>
          <p:cNvSpPr txBox="1">
            <a:spLocks noChangeArrowheads="1"/>
          </p:cNvSpPr>
          <p:nvPr/>
        </p:nvSpPr>
        <p:spPr bwMode="auto">
          <a:xfrm>
            <a:off x="2527300" y="6297613"/>
            <a:ext cx="130356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eaLnBrk="1" hangingPunct="1"/>
            <a:r>
              <a:rPr lang="en-US" sz="1800" dirty="0">
                <a:latin typeface="+mn-lt"/>
                <a:cs typeface="Arial" charset="0"/>
              </a:rPr>
              <a:t>headquarters</a:t>
            </a:r>
          </a:p>
        </p:txBody>
      </p:sp>
      <p:sp>
        <p:nvSpPr>
          <p:cNvPr id="122896" name="Text Box 83"/>
          <p:cNvSpPr txBox="1">
            <a:spLocks noChangeArrowheads="1"/>
          </p:cNvSpPr>
          <p:nvPr/>
        </p:nvSpPr>
        <p:spPr bwMode="auto">
          <a:xfrm>
            <a:off x="6626225" y="6034088"/>
            <a:ext cx="1384866"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eaLnBrk="1" hangingPunct="1"/>
            <a:r>
              <a:rPr lang="en-US" dirty="0">
                <a:latin typeface="+mn-lt"/>
              </a:rPr>
              <a:t>branch office</a:t>
            </a:r>
          </a:p>
        </p:txBody>
      </p:sp>
      <p:sp>
        <p:nvSpPr>
          <p:cNvPr id="122897" name="Text Box 84"/>
          <p:cNvSpPr txBox="1">
            <a:spLocks noChangeArrowheads="1"/>
          </p:cNvSpPr>
          <p:nvPr/>
        </p:nvSpPr>
        <p:spPr bwMode="auto">
          <a:xfrm>
            <a:off x="8701088" y="2601914"/>
            <a:ext cx="1207382"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eaLnBrk="1" hangingPunct="1"/>
            <a:r>
              <a:rPr lang="en-US" sz="1800" dirty="0">
                <a:latin typeface="+mn-lt"/>
                <a:cs typeface="Arial" charset="0"/>
              </a:rPr>
              <a:t>salesperson</a:t>
            </a:r>
            <a:br>
              <a:rPr lang="en-US" sz="1800" dirty="0">
                <a:latin typeface="+mn-lt"/>
                <a:cs typeface="Arial" charset="0"/>
              </a:rPr>
            </a:br>
            <a:r>
              <a:rPr lang="en-US" sz="1800" dirty="0">
                <a:latin typeface="+mn-lt"/>
                <a:cs typeface="Arial" charset="0"/>
              </a:rPr>
              <a:t>in hotel</a:t>
            </a:r>
          </a:p>
        </p:txBody>
      </p:sp>
      <p:sp>
        <p:nvSpPr>
          <p:cNvPr id="122898" name="Text Box 104"/>
          <p:cNvSpPr txBox="1">
            <a:spLocks noChangeArrowheads="1"/>
          </p:cNvSpPr>
          <p:nvPr/>
        </p:nvSpPr>
        <p:spPr bwMode="auto">
          <a:xfrm>
            <a:off x="8853489" y="1373189"/>
            <a:ext cx="901209"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eaLnBrk="1" hangingPunct="1"/>
            <a:r>
              <a:rPr lang="en-US" sz="1800" dirty="0">
                <a:latin typeface="+mn-lt"/>
                <a:cs typeface="Arial" charset="0"/>
              </a:rPr>
              <a:t>laptop </a:t>
            </a:r>
          </a:p>
          <a:p>
            <a:pPr eaLnBrk="1" hangingPunct="1"/>
            <a:r>
              <a:rPr lang="en-US" sz="1800" dirty="0">
                <a:latin typeface="+mn-lt"/>
                <a:cs typeface="Arial" charset="0"/>
              </a:rPr>
              <a:t>w/ IPsec</a:t>
            </a:r>
          </a:p>
        </p:txBody>
      </p:sp>
      <p:sp>
        <p:nvSpPr>
          <p:cNvPr id="122899" name="Text Box 105"/>
          <p:cNvSpPr txBox="1">
            <a:spLocks noChangeArrowheads="1"/>
          </p:cNvSpPr>
          <p:nvPr/>
        </p:nvSpPr>
        <p:spPr bwMode="auto">
          <a:xfrm>
            <a:off x="3340100" y="3497264"/>
            <a:ext cx="146226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eaLnBrk="1" hangingPunct="1"/>
            <a:r>
              <a:rPr lang="en-US" sz="1800" dirty="0">
                <a:latin typeface="+mn-lt"/>
                <a:cs typeface="Arial" charset="0"/>
              </a:rPr>
              <a:t>router w/</a:t>
            </a:r>
          </a:p>
          <a:p>
            <a:pPr eaLnBrk="1" hangingPunct="1"/>
            <a:r>
              <a:rPr lang="en-US" sz="1800" dirty="0">
                <a:latin typeface="+mn-lt"/>
                <a:cs typeface="Arial" charset="0"/>
              </a:rPr>
              <a:t>IPv4 and IPsec</a:t>
            </a:r>
          </a:p>
        </p:txBody>
      </p:sp>
      <p:grpSp>
        <p:nvGrpSpPr>
          <p:cNvPr id="122900" name="Group 542"/>
          <p:cNvGrpSpPr>
            <a:grpSpLocks/>
          </p:cNvGrpSpPr>
          <p:nvPr/>
        </p:nvGrpSpPr>
        <p:grpSpPr bwMode="auto">
          <a:xfrm>
            <a:off x="2760663" y="5454651"/>
            <a:ext cx="762000" cy="779463"/>
            <a:chOff x="-44" y="1473"/>
            <a:chExt cx="981" cy="1105"/>
          </a:xfrm>
        </p:grpSpPr>
        <p:pic>
          <p:nvPicPr>
            <p:cNvPr id="122999" name="Picture 529"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3000" name="Freeform 530"/>
            <p:cNvSpPr>
              <a:spLocks/>
            </p:cNvSpPr>
            <p:nvPr/>
          </p:nvSpPr>
          <p:spPr bwMode="auto">
            <a:xfrm flipH="1">
              <a:off x="374" y="1579"/>
              <a:ext cx="477" cy="506"/>
            </a:xfrm>
            <a:custGeom>
              <a:avLst/>
              <a:gdLst>
                <a:gd name="T0" fmla="*/ 0 w 356"/>
                <a:gd name="T1" fmla="*/ 0 h 368"/>
                <a:gd name="T2" fmla="*/ 722 w 356"/>
                <a:gd name="T3" fmla="*/ 36 h 368"/>
                <a:gd name="T4" fmla="*/ 856 w 356"/>
                <a:gd name="T5" fmla="*/ 765 h 368"/>
                <a:gd name="T6" fmla="*/ 189 w 356"/>
                <a:gd name="T7" fmla="*/ 957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xmlns="" w="9525" cap="flat" cmpd="sng">
                  <a:solidFill>
                    <a:schemeClr val="tx1"/>
                  </a:solidFill>
                  <a:prstDash val="solid"/>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dirty="0">
                <a:latin typeface="+mn-lt"/>
              </a:endParaRPr>
            </a:p>
          </p:txBody>
        </p:sp>
      </p:grpSp>
      <p:grpSp>
        <p:nvGrpSpPr>
          <p:cNvPr id="122901" name="Group 542"/>
          <p:cNvGrpSpPr>
            <a:grpSpLocks/>
          </p:cNvGrpSpPr>
          <p:nvPr/>
        </p:nvGrpSpPr>
        <p:grpSpPr bwMode="auto">
          <a:xfrm>
            <a:off x="3613151" y="5467351"/>
            <a:ext cx="760413" cy="777875"/>
            <a:chOff x="-44" y="1473"/>
            <a:chExt cx="981" cy="1105"/>
          </a:xfrm>
        </p:grpSpPr>
        <p:pic>
          <p:nvPicPr>
            <p:cNvPr id="122997" name="Picture 529"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2998" name="Freeform 530"/>
            <p:cNvSpPr>
              <a:spLocks/>
            </p:cNvSpPr>
            <p:nvPr/>
          </p:nvSpPr>
          <p:spPr bwMode="auto">
            <a:xfrm flipH="1">
              <a:off x="374" y="1579"/>
              <a:ext cx="477" cy="506"/>
            </a:xfrm>
            <a:custGeom>
              <a:avLst/>
              <a:gdLst>
                <a:gd name="T0" fmla="*/ 0 w 356"/>
                <a:gd name="T1" fmla="*/ 0 h 368"/>
                <a:gd name="T2" fmla="*/ 722 w 356"/>
                <a:gd name="T3" fmla="*/ 36 h 368"/>
                <a:gd name="T4" fmla="*/ 856 w 356"/>
                <a:gd name="T5" fmla="*/ 765 h 368"/>
                <a:gd name="T6" fmla="*/ 189 w 356"/>
                <a:gd name="T7" fmla="*/ 957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xmlns="" w="9525" cap="flat" cmpd="sng">
                  <a:solidFill>
                    <a:schemeClr val="tx1"/>
                  </a:solidFill>
                  <a:prstDash val="solid"/>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dirty="0">
                <a:latin typeface="+mn-lt"/>
              </a:endParaRPr>
            </a:p>
          </p:txBody>
        </p:sp>
      </p:grpSp>
      <p:grpSp>
        <p:nvGrpSpPr>
          <p:cNvPr id="122902" name="Group 542"/>
          <p:cNvGrpSpPr>
            <a:grpSpLocks/>
          </p:cNvGrpSpPr>
          <p:nvPr/>
        </p:nvGrpSpPr>
        <p:grpSpPr bwMode="auto">
          <a:xfrm>
            <a:off x="7486650" y="5372101"/>
            <a:ext cx="762000" cy="779463"/>
            <a:chOff x="-44" y="1473"/>
            <a:chExt cx="981" cy="1105"/>
          </a:xfrm>
        </p:grpSpPr>
        <p:pic>
          <p:nvPicPr>
            <p:cNvPr id="122995" name="Picture 529"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2996" name="Freeform 530"/>
            <p:cNvSpPr>
              <a:spLocks/>
            </p:cNvSpPr>
            <p:nvPr/>
          </p:nvSpPr>
          <p:spPr bwMode="auto">
            <a:xfrm flipH="1">
              <a:off x="374" y="1579"/>
              <a:ext cx="477" cy="506"/>
            </a:xfrm>
            <a:custGeom>
              <a:avLst/>
              <a:gdLst>
                <a:gd name="T0" fmla="*/ 0 w 356"/>
                <a:gd name="T1" fmla="*/ 0 h 368"/>
                <a:gd name="T2" fmla="*/ 722 w 356"/>
                <a:gd name="T3" fmla="*/ 36 h 368"/>
                <a:gd name="T4" fmla="*/ 856 w 356"/>
                <a:gd name="T5" fmla="*/ 765 h 368"/>
                <a:gd name="T6" fmla="*/ 189 w 356"/>
                <a:gd name="T7" fmla="*/ 957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xmlns="" w="9525" cap="flat" cmpd="sng">
                  <a:solidFill>
                    <a:schemeClr val="tx1"/>
                  </a:solidFill>
                  <a:prstDash val="solid"/>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dirty="0">
                <a:latin typeface="+mn-lt"/>
              </a:endParaRPr>
            </a:p>
          </p:txBody>
        </p:sp>
      </p:grpSp>
      <p:grpSp>
        <p:nvGrpSpPr>
          <p:cNvPr id="122903" name="Group 249"/>
          <p:cNvGrpSpPr>
            <a:grpSpLocks/>
          </p:cNvGrpSpPr>
          <p:nvPr/>
        </p:nvGrpSpPr>
        <p:grpSpPr bwMode="auto">
          <a:xfrm>
            <a:off x="6611938" y="5110163"/>
            <a:ext cx="400050" cy="819150"/>
            <a:chOff x="4140" y="429"/>
            <a:chExt cx="1425" cy="2396"/>
          </a:xfrm>
        </p:grpSpPr>
        <p:sp>
          <p:nvSpPr>
            <p:cNvPr id="122963" name="Freeform 250"/>
            <p:cNvSpPr>
              <a:spLocks/>
            </p:cNvSpPr>
            <p:nvPr/>
          </p:nvSpPr>
          <p:spPr bwMode="auto">
            <a:xfrm>
              <a:off x="5268" y="433"/>
              <a:ext cx="283" cy="2286"/>
            </a:xfrm>
            <a:custGeom>
              <a:avLst/>
              <a:gdLst>
                <a:gd name="T0" fmla="*/ 32 w 354"/>
                <a:gd name="T1" fmla="*/ 0 h 2742"/>
                <a:gd name="T2" fmla="*/ 181 w 354"/>
                <a:gd name="T3" fmla="*/ 197 h 2742"/>
                <a:gd name="T4" fmla="*/ 177 w 354"/>
                <a:gd name="T5" fmla="*/ 1521 h 2742"/>
                <a:gd name="T6" fmla="*/ 0 w 354"/>
                <a:gd name="T7" fmla="*/ 1589 h 2742"/>
                <a:gd name="T8" fmla="*/ 32 w 354"/>
                <a:gd name="T9" fmla="*/ 0 h 27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4" h="2742">
                  <a:moveTo>
                    <a:pt x="63" y="0"/>
                  </a:moveTo>
                  <a:lnTo>
                    <a:pt x="354" y="339"/>
                  </a:lnTo>
                  <a:lnTo>
                    <a:pt x="346" y="2624"/>
                  </a:lnTo>
                  <a:lnTo>
                    <a:pt x="0" y="2742"/>
                  </a:lnTo>
                  <a:lnTo>
                    <a:pt x="63" y="0"/>
                  </a:lnTo>
                  <a:close/>
                </a:path>
              </a:pathLst>
            </a:custGeom>
            <a:gradFill rotWithShape="1">
              <a:gsLst>
                <a:gs pos="0">
                  <a:srgbClr val="DDDDDD"/>
                </a:gs>
                <a:gs pos="100000">
                  <a:srgbClr val="333333"/>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86101" name="Rectangle 251"/>
            <p:cNvSpPr>
              <a:spLocks noChangeArrowheads="1"/>
            </p:cNvSpPr>
            <p:nvPr/>
          </p:nvSpPr>
          <p:spPr bwMode="auto">
            <a:xfrm>
              <a:off x="4208" y="429"/>
              <a:ext cx="1046" cy="2285"/>
            </a:xfrm>
            <a:prstGeom prst="rect">
              <a:avLst/>
            </a:pr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sp>
          <p:nvSpPr>
            <p:cNvPr id="122965" name="Freeform 252"/>
            <p:cNvSpPr>
              <a:spLocks/>
            </p:cNvSpPr>
            <p:nvPr/>
          </p:nvSpPr>
          <p:spPr bwMode="auto">
            <a:xfrm>
              <a:off x="5321" y="570"/>
              <a:ext cx="169" cy="2115"/>
            </a:xfrm>
            <a:custGeom>
              <a:avLst/>
              <a:gdLst>
                <a:gd name="T0" fmla="*/ 4 w 211"/>
                <a:gd name="T1" fmla="*/ 0 h 2537"/>
                <a:gd name="T2" fmla="*/ 108 w 211"/>
                <a:gd name="T3" fmla="*/ 127 h 2537"/>
                <a:gd name="T4" fmla="*/ 4 w 211"/>
                <a:gd name="T5" fmla="*/ 1449 h 2537"/>
                <a:gd name="T6" fmla="*/ 4 w 211"/>
                <a:gd name="T7" fmla="*/ 0 h 253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 h="2537">
                  <a:moveTo>
                    <a:pt x="7" y="0"/>
                  </a:moveTo>
                  <a:cubicBezTo>
                    <a:pt x="7" y="0"/>
                    <a:pt x="57" y="28"/>
                    <a:pt x="211" y="218"/>
                  </a:cubicBezTo>
                  <a:cubicBezTo>
                    <a:pt x="0" y="1229"/>
                    <a:pt x="41" y="2537"/>
                    <a:pt x="7" y="2501"/>
                  </a:cubicBezTo>
                  <a:lnTo>
                    <a:pt x="7" y="0"/>
                  </a:lnTo>
                  <a:close/>
                </a:path>
              </a:pathLst>
            </a:custGeom>
            <a:gradFill rotWithShape="1">
              <a:gsLst>
                <a:gs pos="0">
                  <a:srgbClr val="808080"/>
                </a:gs>
                <a:gs pos="100000">
                  <a:srgbClr val="F8F8F8"/>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122966" name="Freeform 253"/>
            <p:cNvSpPr>
              <a:spLocks/>
            </p:cNvSpPr>
            <p:nvPr/>
          </p:nvSpPr>
          <p:spPr bwMode="auto">
            <a:xfrm>
              <a:off x="5284" y="1640"/>
              <a:ext cx="263" cy="189"/>
            </a:xfrm>
            <a:custGeom>
              <a:avLst/>
              <a:gdLst>
                <a:gd name="T0" fmla="*/ 2 w 328"/>
                <a:gd name="T1" fmla="*/ 0 h 226"/>
                <a:gd name="T2" fmla="*/ 169 w 328"/>
                <a:gd name="T3" fmla="*/ 74 h 226"/>
                <a:gd name="T4" fmla="*/ 168 w 328"/>
                <a:gd name="T5" fmla="*/ 132 h 226"/>
                <a:gd name="T6" fmla="*/ 0 w 328"/>
                <a:gd name="T7" fmla="*/ 59 h 226"/>
                <a:gd name="T8" fmla="*/ 2 w 328"/>
                <a:gd name="T9" fmla="*/ 0 h 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86104" name="Rectangle 254"/>
            <p:cNvSpPr>
              <a:spLocks noChangeArrowheads="1"/>
            </p:cNvSpPr>
            <p:nvPr/>
          </p:nvSpPr>
          <p:spPr bwMode="auto">
            <a:xfrm>
              <a:off x="4214" y="694"/>
              <a:ext cx="594" cy="46"/>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grpSp>
          <p:nvGrpSpPr>
            <p:cNvPr id="122968" name="Group 255"/>
            <p:cNvGrpSpPr>
              <a:grpSpLocks/>
            </p:cNvGrpSpPr>
            <p:nvPr/>
          </p:nvGrpSpPr>
          <p:grpSpPr bwMode="auto">
            <a:xfrm>
              <a:off x="4749" y="668"/>
              <a:ext cx="581" cy="145"/>
              <a:chOff x="614" y="2568"/>
              <a:chExt cx="725" cy="139"/>
            </a:xfrm>
          </p:grpSpPr>
          <p:sp>
            <p:nvSpPr>
              <p:cNvPr id="86130" name="AutoShape 256"/>
              <p:cNvSpPr>
                <a:spLocks noChangeArrowheads="1"/>
              </p:cNvSpPr>
              <p:nvPr/>
            </p:nvSpPr>
            <p:spPr bwMode="auto">
              <a:xfrm>
                <a:off x="616" y="2566"/>
                <a:ext cx="720" cy="142"/>
              </a:xfrm>
              <a:prstGeom prst="roundRect">
                <a:avLst>
                  <a:gd name="adj" fmla="val 50000"/>
                </a:avLst>
              </a:prstGeom>
              <a:solidFill>
                <a:schemeClr val="tx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sp>
            <p:nvSpPr>
              <p:cNvPr id="86131" name="AutoShape 257"/>
              <p:cNvSpPr>
                <a:spLocks noChangeArrowheads="1"/>
              </p:cNvSpPr>
              <p:nvPr/>
            </p:nvSpPr>
            <p:spPr bwMode="auto">
              <a:xfrm>
                <a:off x="630" y="2584"/>
                <a:ext cx="684" cy="107"/>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grpSp>
        <p:sp>
          <p:nvSpPr>
            <p:cNvPr id="86106" name="Rectangle 258"/>
            <p:cNvSpPr>
              <a:spLocks noChangeArrowheads="1"/>
            </p:cNvSpPr>
            <p:nvPr/>
          </p:nvSpPr>
          <p:spPr bwMode="auto">
            <a:xfrm>
              <a:off x="4225" y="1019"/>
              <a:ext cx="594" cy="46"/>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grpSp>
          <p:nvGrpSpPr>
            <p:cNvPr id="122970" name="Group 259"/>
            <p:cNvGrpSpPr>
              <a:grpSpLocks/>
            </p:cNvGrpSpPr>
            <p:nvPr/>
          </p:nvGrpSpPr>
          <p:grpSpPr bwMode="auto">
            <a:xfrm>
              <a:off x="4747" y="994"/>
              <a:ext cx="581" cy="134"/>
              <a:chOff x="614" y="2568"/>
              <a:chExt cx="725" cy="139"/>
            </a:xfrm>
          </p:grpSpPr>
          <p:sp>
            <p:nvSpPr>
              <p:cNvPr id="86128" name="AutoShape 260"/>
              <p:cNvSpPr>
                <a:spLocks noChangeArrowheads="1"/>
              </p:cNvSpPr>
              <p:nvPr/>
            </p:nvSpPr>
            <p:spPr bwMode="auto">
              <a:xfrm>
                <a:off x="612" y="2570"/>
                <a:ext cx="727" cy="140"/>
              </a:xfrm>
              <a:prstGeom prst="roundRect">
                <a:avLst>
                  <a:gd name="adj" fmla="val 50000"/>
                </a:avLst>
              </a:prstGeom>
              <a:solidFill>
                <a:schemeClr val="tx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sp>
            <p:nvSpPr>
              <p:cNvPr id="86129" name="AutoShape 261"/>
              <p:cNvSpPr>
                <a:spLocks noChangeArrowheads="1"/>
              </p:cNvSpPr>
              <p:nvPr/>
            </p:nvSpPr>
            <p:spPr bwMode="auto">
              <a:xfrm>
                <a:off x="626" y="2584"/>
                <a:ext cx="692" cy="106"/>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grpSp>
        <p:sp>
          <p:nvSpPr>
            <p:cNvPr id="86108" name="Rectangle 262"/>
            <p:cNvSpPr>
              <a:spLocks noChangeArrowheads="1"/>
            </p:cNvSpPr>
            <p:nvPr/>
          </p:nvSpPr>
          <p:spPr bwMode="auto">
            <a:xfrm>
              <a:off x="4219" y="1358"/>
              <a:ext cx="594" cy="46"/>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sp>
          <p:nvSpPr>
            <p:cNvPr id="86109" name="Rectangle 263"/>
            <p:cNvSpPr>
              <a:spLocks noChangeArrowheads="1"/>
            </p:cNvSpPr>
            <p:nvPr/>
          </p:nvSpPr>
          <p:spPr bwMode="auto">
            <a:xfrm>
              <a:off x="4230" y="1655"/>
              <a:ext cx="594" cy="46"/>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grpSp>
          <p:nvGrpSpPr>
            <p:cNvPr id="122973" name="Group 264"/>
            <p:cNvGrpSpPr>
              <a:grpSpLocks/>
            </p:cNvGrpSpPr>
            <p:nvPr/>
          </p:nvGrpSpPr>
          <p:grpSpPr bwMode="auto">
            <a:xfrm>
              <a:off x="4735" y="1627"/>
              <a:ext cx="582" cy="151"/>
              <a:chOff x="614" y="2568"/>
              <a:chExt cx="725" cy="139"/>
            </a:xfrm>
          </p:grpSpPr>
          <p:sp>
            <p:nvSpPr>
              <p:cNvPr id="86126" name="AutoShape 265"/>
              <p:cNvSpPr>
                <a:spLocks noChangeArrowheads="1"/>
              </p:cNvSpPr>
              <p:nvPr/>
            </p:nvSpPr>
            <p:spPr bwMode="auto">
              <a:xfrm>
                <a:off x="612" y="2568"/>
                <a:ext cx="726" cy="141"/>
              </a:xfrm>
              <a:prstGeom prst="roundRect">
                <a:avLst>
                  <a:gd name="adj" fmla="val 50000"/>
                </a:avLst>
              </a:prstGeom>
              <a:solidFill>
                <a:schemeClr val="tx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sp>
            <p:nvSpPr>
              <p:cNvPr id="86127" name="AutoShape 266"/>
              <p:cNvSpPr>
                <a:spLocks noChangeArrowheads="1"/>
              </p:cNvSpPr>
              <p:nvPr/>
            </p:nvSpPr>
            <p:spPr bwMode="auto">
              <a:xfrm>
                <a:off x="627" y="2585"/>
                <a:ext cx="690" cy="107"/>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grpSp>
        <p:sp>
          <p:nvSpPr>
            <p:cNvPr id="122974" name="Freeform 267"/>
            <p:cNvSpPr>
              <a:spLocks/>
            </p:cNvSpPr>
            <p:nvPr/>
          </p:nvSpPr>
          <p:spPr bwMode="auto">
            <a:xfrm>
              <a:off x="5288" y="1354"/>
              <a:ext cx="263" cy="188"/>
            </a:xfrm>
            <a:custGeom>
              <a:avLst/>
              <a:gdLst>
                <a:gd name="T0" fmla="*/ 2 w 328"/>
                <a:gd name="T1" fmla="*/ 0 h 226"/>
                <a:gd name="T2" fmla="*/ 169 w 328"/>
                <a:gd name="T3" fmla="*/ 73 h 226"/>
                <a:gd name="T4" fmla="*/ 168 w 328"/>
                <a:gd name="T5" fmla="*/ 130 h 226"/>
                <a:gd name="T6" fmla="*/ 0 w 328"/>
                <a:gd name="T7" fmla="*/ 57 h 226"/>
                <a:gd name="T8" fmla="*/ 2 w 328"/>
                <a:gd name="T9" fmla="*/ 0 h 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grpSp>
          <p:nvGrpSpPr>
            <p:cNvPr id="122975" name="Group 268"/>
            <p:cNvGrpSpPr>
              <a:grpSpLocks/>
            </p:cNvGrpSpPr>
            <p:nvPr/>
          </p:nvGrpSpPr>
          <p:grpSpPr bwMode="auto">
            <a:xfrm>
              <a:off x="4739" y="1327"/>
              <a:ext cx="582" cy="139"/>
              <a:chOff x="614" y="2568"/>
              <a:chExt cx="725" cy="139"/>
            </a:xfrm>
          </p:grpSpPr>
          <p:sp>
            <p:nvSpPr>
              <p:cNvPr id="86124" name="AutoShape 269"/>
              <p:cNvSpPr>
                <a:spLocks noChangeArrowheads="1"/>
              </p:cNvSpPr>
              <p:nvPr/>
            </p:nvSpPr>
            <p:spPr bwMode="auto">
              <a:xfrm>
                <a:off x="615" y="2566"/>
                <a:ext cx="726" cy="139"/>
              </a:xfrm>
              <a:prstGeom prst="roundRect">
                <a:avLst>
                  <a:gd name="adj" fmla="val 50000"/>
                </a:avLst>
              </a:prstGeom>
              <a:solidFill>
                <a:schemeClr val="tx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sp>
            <p:nvSpPr>
              <p:cNvPr id="86125" name="AutoShape 270"/>
              <p:cNvSpPr>
                <a:spLocks noChangeArrowheads="1"/>
              </p:cNvSpPr>
              <p:nvPr/>
            </p:nvSpPr>
            <p:spPr bwMode="auto">
              <a:xfrm>
                <a:off x="629" y="2580"/>
                <a:ext cx="690" cy="107"/>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grpSp>
        <p:sp>
          <p:nvSpPr>
            <p:cNvPr id="86113" name="Rectangle 271"/>
            <p:cNvSpPr>
              <a:spLocks noChangeArrowheads="1"/>
            </p:cNvSpPr>
            <p:nvPr/>
          </p:nvSpPr>
          <p:spPr bwMode="auto">
            <a:xfrm>
              <a:off x="5248" y="429"/>
              <a:ext cx="68" cy="2289"/>
            </a:xfrm>
            <a:prstGeom prst="rect">
              <a:avLst/>
            </a:prstGeom>
            <a:gradFill rotWithShape="1">
              <a:gsLst>
                <a:gs pos="0">
                  <a:srgbClr val="333333"/>
                </a:gs>
                <a:gs pos="50000">
                  <a:srgbClr val="DDDDDD"/>
                </a:gs>
                <a:gs pos="100000">
                  <a:srgbClr val="333333"/>
                </a:gs>
              </a:gsLst>
              <a:lin ang="0" scaled="1"/>
            </a:gra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sp>
          <p:nvSpPr>
            <p:cNvPr id="122977" name="Freeform 272"/>
            <p:cNvSpPr>
              <a:spLocks/>
            </p:cNvSpPr>
            <p:nvPr/>
          </p:nvSpPr>
          <p:spPr bwMode="auto">
            <a:xfrm>
              <a:off x="5312" y="1007"/>
              <a:ext cx="237" cy="213"/>
            </a:xfrm>
            <a:custGeom>
              <a:avLst/>
              <a:gdLst>
                <a:gd name="T0" fmla="*/ 2 w 296"/>
                <a:gd name="T1" fmla="*/ 0 h 256"/>
                <a:gd name="T2" fmla="*/ 150 w 296"/>
                <a:gd name="T3" fmla="*/ 83 h 256"/>
                <a:gd name="T4" fmla="*/ 152 w 296"/>
                <a:gd name="T5" fmla="*/ 147 h 256"/>
                <a:gd name="T6" fmla="*/ 0 w 296"/>
                <a:gd name="T7" fmla="*/ 57 h 256"/>
                <a:gd name="T8" fmla="*/ 2 w 296"/>
                <a:gd name="T9" fmla="*/ 0 h 2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6" h="25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122978" name="Freeform 273"/>
            <p:cNvSpPr>
              <a:spLocks/>
            </p:cNvSpPr>
            <p:nvPr/>
          </p:nvSpPr>
          <p:spPr bwMode="auto">
            <a:xfrm>
              <a:off x="5315" y="680"/>
              <a:ext cx="244" cy="240"/>
            </a:xfrm>
            <a:custGeom>
              <a:avLst/>
              <a:gdLst>
                <a:gd name="T0" fmla="*/ 0 w 304"/>
                <a:gd name="T1" fmla="*/ 0 h 288"/>
                <a:gd name="T2" fmla="*/ 157 w 304"/>
                <a:gd name="T3" fmla="*/ 95 h 288"/>
                <a:gd name="T4" fmla="*/ 147 w 304"/>
                <a:gd name="T5" fmla="*/ 167 h 288"/>
                <a:gd name="T6" fmla="*/ 4 w 304"/>
                <a:gd name="T7" fmla="*/ 72 h 288"/>
                <a:gd name="T8" fmla="*/ 0 w 304"/>
                <a:gd name="T9" fmla="*/ 0 h 2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4" h="288">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86116" name="Oval 274"/>
            <p:cNvSpPr>
              <a:spLocks noChangeArrowheads="1"/>
            </p:cNvSpPr>
            <p:nvPr/>
          </p:nvSpPr>
          <p:spPr bwMode="auto">
            <a:xfrm>
              <a:off x="5520" y="2611"/>
              <a:ext cx="45" cy="98"/>
            </a:xfrm>
            <a:prstGeom prst="ellipse">
              <a:avLst/>
            </a:prstGeom>
            <a:solidFill>
              <a:srgbClr val="3333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sp>
          <p:nvSpPr>
            <p:cNvPr id="122980" name="Freeform 275"/>
            <p:cNvSpPr>
              <a:spLocks/>
            </p:cNvSpPr>
            <p:nvPr/>
          </p:nvSpPr>
          <p:spPr bwMode="auto">
            <a:xfrm>
              <a:off x="5302" y="2614"/>
              <a:ext cx="245" cy="200"/>
            </a:xfrm>
            <a:custGeom>
              <a:avLst/>
              <a:gdLst>
                <a:gd name="T0" fmla="*/ 0 w 306"/>
                <a:gd name="T1" fmla="*/ 61 h 240"/>
                <a:gd name="T2" fmla="*/ 2 w 306"/>
                <a:gd name="T3" fmla="*/ 139 h 240"/>
                <a:gd name="T4" fmla="*/ 157 w 306"/>
                <a:gd name="T5" fmla="*/ 64 h 240"/>
                <a:gd name="T6" fmla="*/ 154 w 306"/>
                <a:gd name="T7" fmla="*/ 0 h 240"/>
                <a:gd name="T8" fmla="*/ 0 w 306"/>
                <a:gd name="T9" fmla="*/ 61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6" h="240">
                  <a:moveTo>
                    <a:pt x="0" y="106"/>
                  </a:moveTo>
                  <a:lnTo>
                    <a:pt x="2" y="240"/>
                  </a:lnTo>
                  <a:lnTo>
                    <a:pt x="306" y="110"/>
                  </a:lnTo>
                  <a:lnTo>
                    <a:pt x="300" y="0"/>
                  </a:lnTo>
                  <a:lnTo>
                    <a:pt x="0" y="106"/>
                  </a:lnTo>
                  <a:close/>
                </a:path>
              </a:pathLst>
            </a:custGeom>
            <a:solidFill>
              <a:srgbClr val="3333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86118" name="AutoShape 276"/>
            <p:cNvSpPr>
              <a:spLocks noChangeArrowheads="1"/>
            </p:cNvSpPr>
            <p:nvPr/>
          </p:nvSpPr>
          <p:spPr bwMode="auto">
            <a:xfrm>
              <a:off x="4140" y="2676"/>
              <a:ext cx="1199" cy="149"/>
            </a:xfrm>
            <a:prstGeom prst="roundRect">
              <a:avLst>
                <a:gd name="adj" fmla="val 50000"/>
              </a:avLst>
            </a:prstGeom>
            <a:solidFill>
              <a:srgbClr val="DDDDDD"/>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sp>
          <p:nvSpPr>
            <p:cNvPr id="86119" name="AutoShape 277"/>
            <p:cNvSpPr>
              <a:spLocks noChangeArrowheads="1"/>
            </p:cNvSpPr>
            <p:nvPr/>
          </p:nvSpPr>
          <p:spPr bwMode="auto">
            <a:xfrm>
              <a:off x="4208" y="2709"/>
              <a:ext cx="1069" cy="84"/>
            </a:xfrm>
            <a:prstGeom prst="roundRect">
              <a:avLst>
                <a:gd name="adj" fmla="val 50000"/>
              </a:avLst>
            </a:prstGeom>
            <a:gradFill rotWithShape="1">
              <a:gsLst>
                <a:gs pos="0">
                  <a:schemeClr val="tx2"/>
                </a:gs>
                <a:gs pos="100000">
                  <a:schemeClr val="bg2"/>
                </a:gs>
              </a:gsLst>
              <a:lin ang="0" scaled="1"/>
            </a:gra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sp>
          <p:nvSpPr>
            <p:cNvPr id="86120" name="Oval 278"/>
            <p:cNvSpPr>
              <a:spLocks noChangeArrowheads="1"/>
            </p:cNvSpPr>
            <p:nvPr/>
          </p:nvSpPr>
          <p:spPr bwMode="auto">
            <a:xfrm>
              <a:off x="4310" y="2384"/>
              <a:ext cx="158" cy="144"/>
            </a:xfrm>
            <a:prstGeom prst="ellipse">
              <a:avLst/>
            </a:prstGeom>
            <a:solidFill>
              <a:srgbClr val="33CC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sp>
          <p:nvSpPr>
            <p:cNvPr id="86121" name="Oval 279"/>
            <p:cNvSpPr>
              <a:spLocks noChangeArrowheads="1"/>
            </p:cNvSpPr>
            <p:nvPr/>
          </p:nvSpPr>
          <p:spPr bwMode="auto">
            <a:xfrm>
              <a:off x="4485" y="2384"/>
              <a:ext cx="158" cy="144"/>
            </a:xfrm>
            <a:prstGeom prst="ellipse">
              <a:avLst/>
            </a:prstGeom>
            <a:solidFill>
              <a:srgbClr val="FF0000"/>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lang="en-US" dirty="0">
                <a:solidFill>
                  <a:srgbClr val="FF0000"/>
                </a:solidFill>
                <a:latin typeface="+mn-lt"/>
              </a:endParaRPr>
            </a:p>
          </p:txBody>
        </p:sp>
        <p:sp>
          <p:nvSpPr>
            <p:cNvPr id="86122" name="Oval 280"/>
            <p:cNvSpPr>
              <a:spLocks noChangeArrowheads="1"/>
            </p:cNvSpPr>
            <p:nvPr/>
          </p:nvSpPr>
          <p:spPr bwMode="auto">
            <a:xfrm>
              <a:off x="4660" y="2379"/>
              <a:ext cx="158" cy="144"/>
            </a:xfrm>
            <a:prstGeom prst="ellipse">
              <a:avLst/>
            </a:prstGeom>
            <a:solidFill>
              <a:srgbClr val="33CC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sp>
          <p:nvSpPr>
            <p:cNvPr id="86123" name="Rectangle 281"/>
            <p:cNvSpPr>
              <a:spLocks noChangeArrowheads="1"/>
            </p:cNvSpPr>
            <p:nvPr/>
          </p:nvSpPr>
          <p:spPr bwMode="auto">
            <a:xfrm>
              <a:off x="5062" y="1836"/>
              <a:ext cx="85" cy="762"/>
            </a:xfrm>
            <a:prstGeom prst="rect">
              <a:avLst/>
            </a:prstGeom>
            <a:solidFill>
              <a:srgbClr val="292929"/>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grpSp>
      <p:grpSp>
        <p:nvGrpSpPr>
          <p:cNvPr id="122904" name="Group 249"/>
          <p:cNvGrpSpPr>
            <a:grpSpLocks/>
          </p:cNvGrpSpPr>
          <p:nvPr/>
        </p:nvGrpSpPr>
        <p:grpSpPr bwMode="auto">
          <a:xfrm>
            <a:off x="2257426" y="5391150"/>
            <a:ext cx="398463" cy="820738"/>
            <a:chOff x="4140" y="429"/>
            <a:chExt cx="1425" cy="2396"/>
          </a:xfrm>
        </p:grpSpPr>
        <p:sp>
          <p:nvSpPr>
            <p:cNvPr id="122931" name="Freeform 250"/>
            <p:cNvSpPr>
              <a:spLocks/>
            </p:cNvSpPr>
            <p:nvPr/>
          </p:nvSpPr>
          <p:spPr bwMode="auto">
            <a:xfrm>
              <a:off x="5268" y="433"/>
              <a:ext cx="283" cy="2286"/>
            </a:xfrm>
            <a:custGeom>
              <a:avLst/>
              <a:gdLst>
                <a:gd name="T0" fmla="*/ 32 w 354"/>
                <a:gd name="T1" fmla="*/ 0 h 2742"/>
                <a:gd name="T2" fmla="*/ 181 w 354"/>
                <a:gd name="T3" fmla="*/ 197 h 2742"/>
                <a:gd name="T4" fmla="*/ 177 w 354"/>
                <a:gd name="T5" fmla="*/ 1521 h 2742"/>
                <a:gd name="T6" fmla="*/ 0 w 354"/>
                <a:gd name="T7" fmla="*/ 1589 h 2742"/>
                <a:gd name="T8" fmla="*/ 32 w 354"/>
                <a:gd name="T9" fmla="*/ 0 h 27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4" h="2742">
                  <a:moveTo>
                    <a:pt x="63" y="0"/>
                  </a:moveTo>
                  <a:lnTo>
                    <a:pt x="354" y="339"/>
                  </a:lnTo>
                  <a:lnTo>
                    <a:pt x="346" y="2624"/>
                  </a:lnTo>
                  <a:lnTo>
                    <a:pt x="0" y="2742"/>
                  </a:lnTo>
                  <a:lnTo>
                    <a:pt x="63" y="0"/>
                  </a:lnTo>
                  <a:close/>
                </a:path>
              </a:pathLst>
            </a:custGeom>
            <a:gradFill rotWithShape="1">
              <a:gsLst>
                <a:gs pos="0">
                  <a:srgbClr val="DDDDDD"/>
                </a:gs>
                <a:gs pos="100000">
                  <a:srgbClr val="333333"/>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86069" name="Rectangle 251"/>
            <p:cNvSpPr>
              <a:spLocks noChangeArrowheads="1"/>
            </p:cNvSpPr>
            <p:nvPr/>
          </p:nvSpPr>
          <p:spPr bwMode="auto">
            <a:xfrm>
              <a:off x="4208" y="429"/>
              <a:ext cx="1045" cy="2285"/>
            </a:xfrm>
            <a:prstGeom prst="rect">
              <a:avLst/>
            </a:pr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sp>
          <p:nvSpPr>
            <p:cNvPr id="122933" name="Freeform 252"/>
            <p:cNvSpPr>
              <a:spLocks/>
            </p:cNvSpPr>
            <p:nvPr/>
          </p:nvSpPr>
          <p:spPr bwMode="auto">
            <a:xfrm>
              <a:off x="5321" y="570"/>
              <a:ext cx="169" cy="2115"/>
            </a:xfrm>
            <a:custGeom>
              <a:avLst/>
              <a:gdLst>
                <a:gd name="T0" fmla="*/ 4 w 211"/>
                <a:gd name="T1" fmla="*/ 0 h 2537"/>
                <a:gd name="T2" fmla="*/ 108 w 211"/>
                <a:gd name="T3" fmla="*/ 127 h 2537"/>
                <a:gd name="T4" fmla="*/ 4 w 211"/>
                <a:gd name="T5" fmla="*/ 1449 h 2537"/>
                <a:gd name="T6" fmla="*/ 4 w 211"/>
                <a:gd name="T7" fmla="*/ 0 h 253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 h="2537">
                  <a:moveTo>
                    <a:pt x="7" y="0"/>
                  </a:moveTo>
                  <a:cubicBezTo>
                    <a:pt x="7" y="0"/>
                    <a:pt x="57" y="28"/>
                    <a:pt x="211" y="218"/>
                  </a:cubicBezTo>
                  <a:cubicBezTo>
                    <a:pt x="0" y="1229"/>
                    <a:pt x="41" y="2537"/>
                    <a:pt x="7" y="2501"/>
                  </a:cubicBezTo>
                  <a:lnTo>
                    <a:pt x="7" y="0"/>
                  </a:lnTo>
                  <a:close/>
                </a:path>
              </a:pathLst>
            </a:custGeom>
            <a:gradFill rotWithShape="1">
              <a:gsLst>
                <a:gs pos="0">
                  <a:srgbClr val="808080"/>
                </a:gs>
                <a:gs pos="100000">
                  <a:srgbClr val="F8F8F8"/>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122934" name="Freeform 253"/>
            <p:cNvSpPr>
              <a:spLocks/>
            </p:cNvSpPr>
            <p:nvPr/>
          </p:nvSpPr>
          <p:spPr bwMode="auto">
            <a:xfrm>
              <a:off x="5284" y="1640"/>
              <a:ext cx="263" cy="189"/>
            </a:xfrm>
            <a:custGeom>
              <a:avLst/>
              <a:gdLst>
                <a:gd name="T0" fmla="*/ 2 w 328"/>
                <a:gd name="T1" fmla="*/ 0 h 226"/>
                <a:gd name="T2" fmla="*/ 169 w 328"/>
                <a:gd name="T3" fmla="*/ 74 h 226"/>
                <a:gd name="T4" fmla="*/ 168 w 328"/>
                <a:gd name="T5" fmla="*/ 132 h 226"/>
                <a:gd name="T6" fmla="*/ 0 w 328"/>
                <a:gd name="T7" fmla="*/ 59 h 226"/>
                <a:gd name="T8" fmla="*/ 2 w 328"/>
                <a:gd name="T9" fmla="*/ 0 h 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86072" name="Rectangle 254"/>
            <p:cNvSpPr>
              <a:spLocks noChangeArrowheads="1"/>
            </p:cNvSpPr>
            <p:nvPr/>
          </p:nvSpPr>
          <p:spPr bwMode="auto">
            <a:xfrm>
              <a:off x="4214" y="693"/>
              <a:ext cx="596" cy="46"/>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grpSp>
          <p:nvGrpSpPr>
            <p:cNvPr id="122936" name="Group 255"/>
            <p:cNvGrpSpPr>
              <a:grpSpLocks/>
            </p:cNvGrpSpPr>
            <p:nvPr/>
          </p:nvGrpSpPr>
          <p:grpSpPr bwMode="auto">
            <a:xfrm>
              <a:off x="4749" y="668"/>
              <a:ext cx="581" cy="145"/>
              <a:chOff x="614" y="2568"/>
              <a:chExt cx="725" cy="139"/>
            </a:xfrm>
          </p:grpSpPr>
          <p:sp>
            <p:nvSpPr>
              <p:cNvPr id="86098" name="AutoShape 256"/>
              <p:cNvSpPr>
                <a:spLocks noChangeArrowheads="1"/>
              </p:cNvSpPr>
              <p:nvPr/>
            </p:nvSpPr>
            <p:spPr bwMode="auto">
              <a:xfrm>
                <a:off x="612" y="2570"/>
                <a:ext cx="730" cy="138"/>
              </a:xfrm>
              <a:prstGeom prst="roundRect">
                <a:avLst>
                  <a:gd name="adj" fmla="val 50000"/>
                </a:avLst>
              </a:prstGeom>
              <a:solidFill>
                <a:schemeClr val="tx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sp>
            <p:nvSpPr>
              <p:cNvPr id="86099" name="AutoShape 257"/>
              <p:cNvSpPr>
                <a:spLocks noChangeArrowheads="1"/>
              </p:cNvSpPr>
              <p:nvPr/>
            </p:nvSpPr>
            <p:spPr bwMode="auto">
              <a:xfrm>
                <a:off x="626" y="2588"/>
                <a:ext cx="694" cy="102"/>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grpSp>
        <p:sp>
          <p:nvSpPr>
            <p:cNvPr id="86074" name="Rectangle 258"/>
            <p:cNvSpPr>
              <a:spLocks noChangeArrowheads="1"/>
            </p:cNvSpPr>
            <p:nvPr/>
          </p:nvSpPr>
          <p:spPr bwMode="auto">
            <a:xfrm>
              <a:off x="4225" y="1018"/>
              <a:ext cx="596" cy="46"/>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grpSp>
          <p:nvGrpSpPr>
            <p:cNvPr id="122938" name="Group 259"/>
            <p:cNvGrpSpPr>
              <a:grpSpLocks/>
            </p:cNvGrpSpPr>
            <p:nvPr/>
          </p:nvGrpSpPr>
          <p:grpSpPr bwMode="auto">
            <a:xfrm>
              <a:off x="4747" y="994"/>
              <a:ext cx="581" cy="134"/>
              <a:chOff x="614" y="2568"/>
              <a:chExt cx="725" cy="139"/>
            </a:xfrm>
          </p:grpSpPr>
          <p:sp>
            <p:nvSpPr>
              <p:cNvPr id="86096" name="AutoShape 260"/>
              <p:cNvSpPr>
                <a:spLocks noChangeArrowheads="1"/>
              </p:cNvSpPr>
              <p:nvPr/>
            </p:nvSpPr>
            <p:spPr bwMode="auto">
              <a:xfrm>
                <a:off x="615" y="2568"/>
                <a:ext cx="723" cy="139"/>
              </a:xfrm>
              <a:prstGeom prst="roundRect">
                <a:avLst>
                  <a:gd name="adj" fmla="val 50000"/>
                </a:avLst>
              </a:prstGeom>
              <a:solidFill>
                <a:schemeClr val="tx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sp>
            <p:nvSpPr>
              <p:cNvPr id="86097" name="AutoShape 261"/>
              <p:cNvSpPr>
                <a:spLocks noChangeArrowheads="1"/>
              </p:cNvSpPr>
              <p:nvPr/>
            </p:nvSpPr>
            <p:spPr bwMode="auto">
              <a:xfrm>
                <a:off x="629" y="2583"/>
                <a:ext cx="687" cy="106"/>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grpSp>
        <p:sp>
          <p:nvSpPr>
            <p:cNvPr id="86076" name="Rectangle 262"/>
            <p:cNvSpPr>
              <a:spLocks noChangeArrowheads="1"/>
            </p:cNvSpPr>
            <p:nvPr/>
          </p:nvSpPr>
          <p:spPr bwMode="auto">
            <a:xfrm>
              <a:off x="4219" y="1356"/>
              <a:ext cx="596" cy="46"/>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sp>
          <p:nvSpPr>
            <p:cNvPr id="86077" name="Rectangle 263"/>
            <p:cNvSpPr>
              <a:spLocks noChangeArrowheads="1"/>
            </p:cNvSpPr>
            <p:nvPr/>
          </p:nvSpPr>
          <p:spPr bwMode="auto">
            <a:xfrm>
              <a:off x="4231" y="1657"/>
              <a:ext cx="590" cy="46"/>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grpSp>
          <p:nvGrpSpPr>
            <p:cNvPr id="122941" name="Group 264"/>
            <p:cNvGrpSpPr>
              <a:grpSpLocks/>
            </p:cNvGrpSpPr>
            <p:nvPr/>
          </p:nvGrpSpPr>
          <p:grpSpPr bwMode="auto">
            <a:xfrm>
              <a:off x="4735" y="1627"/>
              <a:ext cx="582" cy="151"/>
              <a:chOff x="614" y="2568"/>
              <a:chExt cx="725" cy="139"/>
            </a:xfrm>
          </p:grpSpPr>
          <p:sp>
            <p:nvSpPr>
              <p:cNvPr id="86094" name="AutoShape 265"/>
              <p:cNvSpPr>
                <a:spLocks noChangeArrowheads="1"/>
              </p:cNvSpPr>
              <p:nvPr/>
            </p:nvSpPr>
            <p:spPr bwMode="auto">
              <a:xfrm>
                <a:off x="615" y="2570"/>
                <a:ext cx="721" cy="137"/>
              </a:xfrm>
              <a:prstGeom prst="roundRect">
                <a:avLst>
                  <a:gd name="adj" fmla="val 50000"/>
                </a:avLst>
              </a:prstGeom>
              <a:solidFill>
                <a:schemeClr val="tx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sp>
            <p:nvSpPr>
              <p:cNvPr id="86095" name="AutoShape 266"/>
              <p:cNvSpPr>
                <a:spLocks noChangeArrowheads="1"/>
              </p:cNvSpPr>
              <p:nvPr/>
            </p:nvSpPr>
            <p:spPr bwMode="auto">
              <a:xfrm>
                <a:off x="630" y="2587"/>
                <a:ext cx="686" cy="102"/>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grpSp>
        <p:sp>
          <p:nvSpPr>
            <p:cNvPr id="122942" name="Freeform 267"/>
            <p:cNvSpPr>
              <a:spLocks/>
            </p:cNvSpPr>
            <p:nvPr/>
          </p:nvSpPr>
          <p:spPr bwMode="auto">
            <a:xfrm>
              <a:off x="5288" y="1354"/>
              <a:ext cx="263" cy="188"/>
            </a:xfrm>
            <a:custGeom>
              <a:avLst/>
              <a:gdLst>
                <a:gd name="T0" fmla="*/ 2 w 328"/>
                <a:gd name="T1" fmla="*/ 0 h 226"/>
                <a:gd name="T2" fmla="*/ 169 w 328"/>
                <a:gd name="T3" fmla="*/ 73 h 226"/>
                <a:gd name="T4" fmla="*/ 168 w 328"/>
                <a:gd name="T5" fmla="*/ 130 h 226"/>
                <a:gd name="T6" fmla="*/ 0 w 328"/>
                <a:gd name="T7" fmla="*/ 57 h 226"/>
                <a:gd name="T8" fmla="*/ 2 w 328"/>
                <a:gd name="T9" fmla="*/ 0 h 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grpSp>
          <p:nvGrpSpPr>
            <p:cNvPr id="122943" name="Group 268"/>
            <p:cNvGrpSpPr>
              <a:grpSpLocks/>
            </p:cNvGrpSpPr>
            <p:nvPr/>
          </p:nvGrpSpPr>
          <p:grpSpPr bwMode="auto">
            <a:xfrm>
              <a:off x="4739" y="1327"/>
              <a:ext cx="582" cy="139"/>
              <a:chOff x="614" y="2568"/>
              <a:chExt cx="725" cy="139"/>
            </a:xfrm>
          </p:grpSpPr>
          <p:sp>
            <p:nvSpPr>
              <p:cNvPr id="86092" name="AutoShape 269"/>
              <p:cNvSpPr>
                <a:spLocks noChangeArrowheads="1"/>
              </p:cNvSpPr>
              <p:nvPr/>
            </p:nvSpPr>
            <p:spPr bwMode="auto">
              <a:xfrm>
                <a:off x="617" y="2569"/>
                <a:ext cx="721" cy="139"/>
              </a:xfrm>
              <a:prstGeom prst="roundRect">
                <a:avLst>
                  <a:gd name="adj" fmla="val 50000"/>
                </a:avLst>
              </a:prstGeom>
              <a:solidFill>
                <a:schemeClr val="tx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sp>
            <p:nvSpPr>
              <p:cNvPr id="86093" name="AutoShape 270"/>
              <p:cNvSpPr>
                <a:spLocks noChangeArrowheads="1"/>
              </p:cNvSpPr>
              <p:nvPr/>
            </p:nvSpPr>
            <p:spPr bwMode="auto">
              <a:xfrm>
                <a:off x="632" y="2583"/>
                <a:ext cx="686" cy="107"/>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grpSp>
        <p:sp>
          <p:nvSpPr>
            <p:cNvPr id="86081" name="Rectangle 271"/>
            <p:cNvSpPr>
              <a:spLocks noChangeArrowheads="1"/>
            </p:cNvSpPr>
            <p:nvPr/>
          </p:nvSpPr>
          <p:spPr bwMode="auto">
            <a:xfrm>
              <a:off x="5253" y="429"/>
              <a:ext cx="62" cy="2289"/>
            </a:xfrm>
            <a:prstGeom prst="rect">
              <a:avLst/>
            </a:prstGeom>
            <a:gradFill rotWithShape="1">
              <a:gsLst>
                <a:gs pos="0">
                  <a:srgbClr val="333333"/>
                </a:gs>
                <a:gs pos="50000">
                  <a:srgbClr val="DDDDDD"/>
                </a:gs>
                <a:gs pos="100000">
                  <a:srgbClr val="333333"/>
                </a:gs>
              </a:gsLst>
              <a:lin ang="0" scaled="1"/>
            </a:gra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sp>
          <p:nvSpPr>
            <p:cNvPr id="122945" name="Freeform 272"/>
            <p:cNvSpPr>
              <a:spLocks/>
            </p:cNvSpPr>
            <p:nvPr/>
          </p:nvSpPr>
          <p:spPr bwMode="auto">
            <a:xfrm>
              <a:off x="5312" y="1007"/>
              <a:ext cx="237" cy="213"/>
            </a:xfrm>
            <a:custGeom>
              <a:avLst/>
              <a:gdLst>
                <a:gd name="T0" fmla="*/ 2 w 296"/>
                <a:gd name="T1" fmla="*/ 0 h 256"/>
                <a:gd name="T2" fmla="*/ 150 w 296"/>
                <a:gd name="T3" fmla="*/ 83 h 256"/>
                <a:gd name="T4" fmla="*/ 152 w 296"/>
                <a:gd name="T5" fmla="*/ 147 h 256"/>
                <a:gd name="T6" fmla="*/ 0 w 296"/>
                <a:gd name="T7" fmla="*/ 57 h 256"/>
                <a:gd name="T8" fmla="*/ 2 w 296"/>
                <a:gd name="T9" fmla="*/ 0 h 2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6" h="25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122946" name="Freeform 273"/>
            <p:cNvSpPr>
              <a:spLocks/>
            </p:cNvSpPr>
            <p:nvPr/>
          </p:nvSpPr>
          <p:spPr bwMode="auto">
            <a:xfrm>
              <a:off x="5315" y="680"/>
              <a:ext cx="244" cy="240"/>
            </a:xfrm>
            <a:custGeom>
              <a:avLst/>
              <a:gdLst>
                <a:gd name="T0" fmla="*/ 0 w 304"/>
                <a:gd name="T1" fmla="*/ 0 h 288"/>
                <a:gd name="T2" fmla="*/ 157 w 304"/>
                <a:gd name="T3" fmla="*/ 95 h 288"/>
                <a:gd name="T4" fmla="*/ 147 w 304"/>
                <a:gd name="T5" fmla="*/ 167 h 288"/>
                <a:gd name="T6" fmla="*/ 4 w 304"/>
                <a:gd name="T7" fmla="*/ 72 h 288"/>
                <a:gd name="T8" fmla="*/ 0 w 304"/>
                <a:gd name="T9" fmla="*/ 0 h 2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4" h="288">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86084" name="Oval 274"/>
            <p:cNvSpPr>
              <a:spLocks noChangeArrowheads="1"/>
            </p:cNvSpPr>
            <p:nvPr/>
          </p:nvSpPr>
          <p:spPr bwMode="auto">
            <a:xfrm>
              <a:off x="5520" y="2612"/>
              <a:ext cx="45" cy="97"/>
            </a:xfrm>
            <a:prstGeom prst="ellipse">
              <a:avLst/>
            </a:prstGeom>
            <a:solidFill>
              <a:srgbClr val="3333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sp>
          <p:nvSpPr>
            <p:cNvPr id="122948" name="Freeform 275"/>
            <p:cNvSpPr>
              <a:spLocks/>
            </p:cNvSpPr>
            <p:nvPr/>
          </p:nvSpPr>
          <p:spPr bwMode="auto">
            <a:xfrm>
              <a:off x="5302" y="2614"/>
              <a:ext cx="245" cy="200"/>
            </a:xfrm>
            <a:custGeom>
              <a:avLst/>
              <a:gdLst>
                <a:gd name="T0" fmla="*/ 0 w 306"/>
                <a:gd name="T1" fmla="*/ 61 h 240"/>
                <a:gd name="T2" fmla="*/ 2 w 306"/>
                <a:gd name="T3" fmla="*/ 139 h 240"/>
                <a:gd name="T4" fmla="*/ 157 w 306"/>
                <a:gd name="T5" fmla="*/ 64 h 240"/>
                <a:gd name="T6" fmla="*/ 154 w 306"/>
                <a:gd name="T7" fmla="*/ 0 h 240"/>
                <a:gd name="T8" fmla="*/ 0 w 306"/>
                <a:gd name="T9" fmla="*/ 61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6" h="240">
                  <a:moveTo>
                    <a:pt x="0" y="106"/>
                  </a:moveTo>
                  <a:lnTo>
                    <a:pt x="2" y="240"/>
                  </a:lnTo>
                  <a:lnTo>
                    <a:pt x="306" y="110"/>
                  </a:lnTo>
                  <a:lnTo>
                    <a:pt x="300" y="0"/>
                  </a:lnTo>
                  <a:lnTo>
                    <a:pt x="0" y="106"/>
                  </a:lnTo>
                  <a:close/>
                </a:path>
              </a:pathLst>
            </a:custGeom>
            <a:solidFill>
              <a:srgbClr val="3333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86086" name="AutoShape 276"/>
            <p:cNvSpPr>
              <a:spLocks noChangeArrowheads="1"/>
            </p:cNvSpPr>
            <p:nvPr/>
          </p:nvSpPr>
          <p:spPr bwMode="auto">
            <a:xfrm>
              <a:off x="4140" y="2677"/>
              <a:ext cx="1198" cy="148"/>
            </a:xfrm>
            <a:prstGeom prst="roundRect">
              <a:avLst>
                <a:gd name="adj" fmla="val 50000"/>
              </a:avLst>
            </a:prstGeom>
            <a:solidFill>
              <a:srgbClr val="DDDDDD"/>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sp>
          <p:nvSpPr>
            <p:cNvPr id="86087" name="AutoShape 277"/>
            <p:cNvSpPr>
              <a:spLocks noChangeArrowheads="1"/>
            </p:cNvSpPr>
            <p:nvPr/>
          </p:nvSpPr>
          <p:spPr bwMode="auto">
            <a:xfrm>
              <a:off x="4208" y="2709"/>
              <a:ext cx="1067" cy="83"/>
            </a:xfrm>
            <a:prstGeom prst="roundRect">
              <a:avLst>
                <a:gd name="adj" fmla="val 50000"/>
              </a:avLst>
            </a:prstGeom>
            <a:gradFill rotWithShape="1">
              <a:gsLst>
                <a:gs pos="0">
                  <a:schemeClr val="tx2"/>
                </a:gs>
                <a:gs pos="100000">
                  <a:schemeClr val="bg2"/>
                </a:gs>
              </a:gsLst>
              <a:lin ang="0" scaled="1"/>
            </a:gra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sp>
          <p:nvSpPr>
            <p:cNvPr id="86088" name="Oval 278"/>
            <p:cNvSpPr>
              <a:spLocks noChangeArrowheads="1"/>
            </p:cNvSpPr>
            <p:nvPr/>
          </p:nvSpPr>
          <p:spPr bwMode="auto">
            <a:xfrm>
              <a:off x="4310" y="2385"/>
              <a:ext cx="153" cy="139"/>
            </a:xfrm>
            <a:prstGeom prst="ellipse">
              <a:avLst/>
            </a:prstGeom>
            <a:solidFill>
              <a:srgbClr val="33CC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sp>
          <p:nvSpPr>
            <p:cNvPr id="86089" name="Oval 279"/>
            <p:cNvSpPr>
              <a:spLocks noChangeArrowheads="1"/>
            </p:cNvSpPr>
            <p:nvPr/>
          </p:nvSpPr>
          <p:spPr bwMode="auto">
            <a:xfrm>
              <a:off x="4486" y="2385"/>
              <a:ext cx="159" cy="144"/>
            </a:xfrm>
            <a:prstGeom prst="ellipse">
              <a:avLst/>
            </a:prstGeom>
            <a:solidFill>
              <a:srgbClr val="FF0000"/>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lang="en-US" dirty="0">
                <a:solidFill>
                  <a:srgbClr val="FF0000"/>
                </a:solidFill>
                <a:latin typeface="+mn-lt"/>
              </a:endParaRPr>
            </a:p>
          </p:txBody>
        </p:sp>
        <p:sp>
          <p:nvSpPr>
            <p:cNvPr id="86090" name="Oval 280"/>
            <p:cNvSpPr>
              <a:spLocks noChangeArrowheads="1"/>
            </p:cNvSpPr>
            <p:nvPr/>
          </p:nvSpPr>
          <p:spPr bwMode="auto">
            <a:xfrm>
              <a:off x="4662" y="2380"/>
              <a:ext cx="159" cy="144"/>
            </a:xfrm>
            <a:prstGeom prst="ellipse">
              <a:avLst/>
            </a:prstGeom>
            <a:solidFill>
              <a:srgbClr val="33CC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sp>
          <p:nvSpPr>
            <p:cNvPr id="86091" name="Rectangle 281"/>
            <p:cNvSpPr>
              <a:spLocks noChangeArrowheads="1"/>
            </p:cNvSpPr>
            <p:nvPr/>
          </p:nvSpPr>
          <p:spPr bwMode="auto">
            <a:xfrm>
              <a:off x="5060" y="1833"/>
              <a:ext cx="85" cy="765"/>
            </a:xfrm>
            <a:prstGeom prst="rect">
              <a:avLst/>
            </a:prstGeom>
            <a:solidFill>
              <a:srgbClr val="292929"/>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endParaRPr>
            </a:p>
          </p:txBody>
        </p:sp>
      </p:grpSp>
      <p:grpSp>
        <p:nvGrpSpPr>
          <p:cNvPr id="122905" name="Group 332"/>
          <p:cNvGrpSpPr>
            <a:grpSpLocks/>
          </p:cNvGrpSpPr>
          <p:nvPr/>
        </p:nvGrpSpPr>
        <p:grpSpPr bwMode="auto">
          <a:xfrm>
            <a:off x="2890839" y="4092576"/>
            <a:ext cx="1146175" cy="473075"/>
            <a:chOff x="2356" y="1300"/>
            <a:chExt cx="555" cy="194"/>
          </a:xfrm>
        </p:grpSpPr>
        <p:sp>
          <p:nvSpPr>
            <p:cNvPr id="122923" name="Oval 407"/>
            <p:cNvSpPr>
              <a:spLocks noChangeArrowheads="1"/>
            </p:cNvSpPr>
            <p:nvPr/>
          </p:nvSpPr>
          <p:spPr bwMode="auto">
            <a:xfrm>
              <a:off x="2357" y="1385"/>
              <a:ext cx="551" cy="109"/>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p>
              <a:endParaRPr lang="en-US" dirty="0">
                <a:latin typeface="+mn-lt"/>
              </a:endParaRPr>
            </a:p>
          </p:txBody>
        </p:sp>
        <p:sp>
          <p:nvSpPr>
            <p:cNvPr id="122924" name="Rectangle 410"/>
            <p:cNvSpPr>
              <a:spLocks noChangeArrowheads="1"/>
            </p:cNvSpPr>
            <p:nvPr/>
          </p:nvSpPr>
          <p:spPr bwMode="auto">
            <a:xfrm>
              <a:off x="2357" y="1374"/>
              <a:ext cx="554" cy="66"/>
            </a:xfrm>
            <a:prstGeom prst="rect">
              <a:avLst/>
            </a:prstGeom>
            <a:gradFill rotWithShape="1">
              <a:gsLst>
                <a:gs pos="0">
                  <a:schemeClr val="hlink"/>
                </a:gs>
                <a:gs pos="100000">
                  <a:srgbClr val="FFFFFF"/>
                </a:gs>
              </a:gsLst>
              <a:lin ang="0" scaled="1"/>
            </a:gra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pPr algn="ctr"/>
              <a:endParaRPr lang="en-US" dirty="0">
                <a:latin typeface="+mn-lt"/>
              </a:endParaRPr>
            </a:p>
          </p:txBody>
        </p:sp>
        <p:sp>
          <p:nvSpPr>
            <p:cNvPr id="122925" name="Oval 411"/>
            <p:cNvSpPr>
              <a:spLocks noChangeArrowheads="1"/>
            </p:cNvSpPr>
            <p:nvPr/>
          </p:nvSpPr>
          <p:spPr bwMode="auto">
            <a:xfrm>
              <a:off x="2356" y="1300"/>
              <a:ext cx="551" cy="127"/>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p>
              <a:endParaRPr lang="en-US" dirty="0">
                <a:latin typeface="+mn-lt"/>
              </a:endParaRPr>
            </a:p>
          </p:txBody>
        </p:sp>
        <p:grpSp>
          <p:nvGrpSpPr>
            <p:cNvPr id="122926" name="Group 329"/>
            <p:cNvGrpSpPr>
              <a:grpSpLocks/>
            </p:cNvGrpSpPr>
            <p:nvPr/>
          </p:nvGrpSpPr>
          <p:grpSpPr bwMode="auto">
            <a:xfrm>
              <a:off x="2468" y="1332"/>
              <a:ext cx="310" cy="60"/>
              <a:chOff x="2468" y="1332"/>
              <a:chExt cx="310" cy="60"/>
            </a:xfrm>
          </p:grpSpPr>
          <p:sp>
            <p:nvSpPr>
              <p:cNvPr id="122929" name="Freeform 326"/>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noFill/>
              <a:ln w="28575" cmpd="sng">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122930" name="Freeform 327"/>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noFill/>
              <a:ln w="28575" cmpd="sng">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grpSp>
        <p:sp>
          <p:nvSpPr>
            <p:cNvPr id="86064" name="Line 330"/>
            <p:cNvSpPr>
              <a:spLocks noChangeShapeType="1"/>
            </p:cNvSpPr>
            <p:nvPr/>
          </p:nvSpPr>
          <p:spPr bwMode="auto">
            <a:xfrm>
              <a:off x="2357" y="1361"/>
              <a:ext cx="0" cy="84"/>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latin typeface="+mn-lt"/>
              </a:endParaRPr>
            </a:p>
          </p:txBody>
        </p:sp>
        <p:sp>
          <p:nvSpPr>
            <p:cNvPr id="86065" name="Line 331"/>
            <p:cNvSpPr>
              <a:spLocks noChangeShapeType="1"/>
            </p:cNvSpPr>
            <p:nvPr/>
          </p:nvSpPr>
          <p:spPr bwMode="auto">
            <a:xfrm>
              <a:off x="2907" y="1363"/>
              <a:ext cx="0" cy="84"/>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latin typeface="+mn-lt"/>
              </a:endParaRPr>
            </a:p>
          </p:txBody>
        </p:sp>
      </p:grpSp>
      <p:grpSp>
        <p:nvGrpSpPr>
          <p:cNvPr id="122906" name="Group 332"/>
          <p:cNvGrpSpPr>
            <a:grpSpLocks/>
          </p:cNvGrpSpPr>
          <p:nvPr/>
        </p:nvGrpSpPr>
        <p:grpSpPr bwMode="auto">
          <a:xfrm>
            <a:off x="5775326" y="3954464"/>
            <a:ext cx="1146175" cy="473075"/>
            <a:chOff x="2356" y="1300"/>
            <a:chExt cx="555" cy="194"/>
          </a:xfrm>
        </p:grpSpPr>
        <p:sp>
          <p:nvSpPr>
            <p:cNvPr id="122915" name="Oval 407"/>
            <p:cNvSpPr>
              <a:spLocks noChangeArrowheads="1"/>
            </p:cNvSpPr>
            <p:nvPr/>
          </p:nvSpPr>
          <p:spPr bwMode="auto">
            <a:xfrm>
              <a:off x="2357" y="1385"/>
              <a:ext cx="551" cy="109"/>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p>
              <a:endParaRPr lang="en-US" dirty="0">
                <a:latin typeface="+mn-lt"/>
              </a:endParaRPr>
            </a:p>
          </p:txBody>
        </p:sp>
        <p:sp>
          <p:nvSpPr>
            <p:cNvPr id="122916" name="Rectangle 410"/>
            <p:cNvSpPr>
              <a:spLocks noChangeArrowheads="1"/>
            </p:cNvSpPr>
            <p:nvPr/>
          </p:nvSpPr>
          <p:spPr bwMode="auto">
            <a:xfrm>
              <a:off x="2357" y="1374"/>
              <a:ext cx="554" cy="66"/>
            </a:xfrm>
            <a:prstGeom prst="rect">
              <a:avLst/>
            </a:prstGeom>
            <a:gradFill rotWithShape="1">
              <a:gsLst>
                <a:gs pos="0">
                  <a:schemeClr val="hlink"/>
                </a:gs>
                <a:gs pos="100000">
                  <a:srgbClr val="FFFFFF"/>
                </a:gs>
              </a:gsLst>
              <a:lin ang="0" scaled="1"/>
            </a:gra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pPr algn="ctr"/>
              <a:endParaRPr lang="en-US" dirty="0">
                <a:latin typeface="+mn-lt"/>
              </a:endParaRPr>
            </a:p>
          </p:txBody>
        </p:sp>
        <p:sp>
          <p:nvSpPr>
            <p:cNvPr id="122917" name="Oval 411"/>
            <p:cNvSpPr>
              <a:spLocks noChangeArrowheads="1"/>
            </p:cNvSpPr>
            <p:nvPr/>
          </p:nvSpPr>
          <p:spPr bwMode="auto">
            <a:xfrm>
              <a:off x="2356" y="1300"/>
              <a:ext cx="551" cy="127"/>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p>
              <a:endParaRPr lang="en-US" dirty="0">
                <a:latin typeface="+mn-lt"/>
              </a:endParaRPr>
            </a:p>
          </p:txBody>
        </p:sp>
        <p:grpSp>
          <p:nvGrpSpPr>
            <p:cNvPr id="122918" name="Group 329"/>
            <p:cNvGrpSpPr>
              <a:grpSpLocks/>
            </p:cNvGrpSpPr>
            <p:nvPr/>
          </p:nvGrpSpPr>
          <p:grpSpPr bwMode="auto">
            <a:xfrm>
              <a:off x="2468" y="1332"/>
              <a:ext cx="310" cy="60"/>
              <a:chOff x="2468" y="1332"/>
              <a:chExt cx="310" cy="60"/>
            </a:xfrm>
          </p:grpSpPr>
          <p:sp>
            <p:nvSpPr>
              <p:cNvPr id="122921" name="Freeform 326"/>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noFill/>
              <a:ln w="28575" cmpd="sng">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122922" name="Freeform 327"/>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noFill/>
              <a:ln w="28575" cmpd="sng">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grpSp>
        <p:sp>
          <p:nvSpPr>
            <p:cNvPr id="86056" name="Line 330"/>
            <p:cNvSpPr>
              <a:spLocks noChangeShapeType="1"/>
            </p:cNvSpPr>
            <p:nvPr/>
          </p:nvSpPr>
          <p:spPr bwMode="auto">
            <a:xfrm>
              <a:off x="2357" y="1361"/>
              <a:ext cx="0" cy="84"/>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latin typeface="+mn-lt"/>
              </a:endParaRPr>
            </a:p>
          </p:txBody>
        </p:sp>
        <p:sp>
          <p:nvSpPr>
            <p:cNvPr id="86057" name="Line 331"/>
            <p:cNvSpPr>
              <a:spLocks noChangeShapeType="1"/>
            </p:cNvSpPr>
            <p:nvPr/>
          </p:nvSpPr>
          <p:spPr bwMode="auto">
            <a:xfrm>
              <a:off x="2907" y="1363"/>
              <a:ext cx="0" cy="84"/>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latin typeface="+mn-lt"/>
              </a:endParaRPr>
            </a:p>
          </p:txBody>
        </p:sp>
      </p:grpSp>
      <p:sp>
        <p:nvSpPr>
          <p:cNvPr id="122907" name="Text Box 105"/>
          <p:cNvSpPr txBox="1">
            <a:spLocks noChangeArrowheads="1"/>
          </p:cNvSpPr>
          <p:nvPr/>
        </p:nvSpPr>
        <p:spPr bwMode="auto">
          <a:xfrm>
            <a:off x="7010400" y="3465514"/>
            <a:ext cx="146226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eaLnBrk="1" hangingPunct="1"/>
            <a:r>
              <a:rPr lang="en-US" sz="1800" dirty="0">
                <a:latin typeface="+mn-lt"/>
                <a:cs typeface="Arial" charset="0"/>
              </a:rPr>
              <a:t>router w/</a:t>
            </a:r>
          </a:p>
          <a:p>
            <a:pPr eaLnBrk="1" hangingPunct="1"/>
            <a:r>
              <a:rPr lang="en-US" sz="1800" dirty="0">
                <a:latin typeface="+mn-lt"/>
                <a:cs typeface="Arial" charset="0"/>
              </a:rPr>
              <a:t>IPv4 and IPsec</a:t>
            </a:r>
          </a:p>
        </p:txBody>
      </p:sp>
      <p:grpSp>
        <p:nvGrpSpPr>
          <p:cNvPr id="122908" name="Group 356"/>
          <p:cNvGrpSpPr>
            <a:grpSpLocks/>
          </p:cNvGrpSpPr>
          <p:nvPr/>
        </p:nvGrpSpPr>
        <p:grpSpPr bwMode="auto">
          <a:xfrm>
            <a:off x="8861425" y="1806576"/>
            <a:ext cx="723900" cy="760413"/>
            <a:chOff x="313" y="1497"/>
            <a:chExt cx="1152" cy="1014"/>
          </a:xfrm>
        </p:grpSpPr>
        <p:pic>
          <p:nvPicPr>
            <p:cNvPr id="122913" name="Picture 354" descr="laptop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2914" name="Picture 355" descr="antenna_styliz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22909" name="Freeform 2"/>
          <p:cNvSpPr>
            <a:spLocks/>
          </p:cNvSpPr>
          <p:nvPr/>
        </p:nvSpPr>
        <p:spPr bwMode="auto">
          <a:xfrm>
            <a:off x="3200400" y="1258888"/>
            <a:ext cx="2819400" cy="1162050"/>
          </a:xfrm>
          <a:custGeom>
            <a:avLst/>
            <a:gdLst>
              <a:gd name="T0" fmla="*/ 2147483647 w 1292"/>
              <a:gd name="T1" fmla="*/ 1715760 h 1255"/>
              <a:gd name="T2" fmla="*/ 819061886 w 1292"/>
              <a:gd name="T3" fmla="*/ 34315198 h 1255"/>
              <a:gd name="T4" fmla="*/ 680963659 w 1292"/>
              <a:gd name="T5" fmla="*/ 114955912 h 1255"/>
              <a:gd name="T6" fmla="*/ 1228592830 w 1292"/>
              <a:gd name="T7" fmla="*/ 181870547 h 1255"/>
              <a:gd name="T8" fmla="*/ 2147483647 w 1292"/>
              <a:gd name="T9" fmla="*/ 190449347 h 1255"/>
              <a:gd name="T10" fmla="*/ 2147483647 w 1292"/>
              <a:gd name="T11" fmla="*/ 247070349 h 1255"/>
              <a:gd name="T12" fmla="*/ 2147483647 w 1292"/>
              <a:gd name="T13" fmla="*/ 271090987 h 1255"/>
              <a:gd name="T14" fmla="*/ 2147483647 w 1292"/>
              <a:gd name="T15" fmla="*/ 223049710 h 1255"/>
              <a:gd name="T16" fmla="*/ 2147483647 w 1292"/>
              <a:gd name="T17" fmla="*/ 96940896 h 1255"/>
              <a:gd name="T18" fmla="*/ 2147483647 w 1292"/>
              <a:gd name="T19" fmla="*/ 47183860 h 1255"/>
              <a:gd name="T20" fmla="*/ 2147483647 w 1292"/>
              <a:gd name="T21" fmla="*/ 25736398 h 1255"/>
              <a:gd name="T22" fmla="*/ 2147483647 w 1292"/>
              <a:gd name="T23" fmla="*/ 1715760 h 125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92"/>
              <a:gd name="T37" fmla="*/ 0 h 1255"/>
              <a:gd name="T38" fmla="*/ 1292 w 1292"/>
              <a:gd name="T39" fmla="*/ 1255 h 125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92" h="1255">
                <a:moveTo>
                  <a:pt x="239" y="7"/>
                </a:moveTo>
                <a:cubicBezTo>
                  <a:pt x="120" y="14"/>
                  <a:pt x="70" y="71"/>
                  <a:pt x="35" y="157"/>
                </a:cubicBezTo>
                <a:cubicBezTo>
                  <a:pt x="0" y="243"/>
                  <a:pt x="26" y="411"/>
                  <a:pt x="29" y="523"/>
                </a:cubicBezTo>
                <a:cubicBezTo>
                  <a:pt x="32" y="635"/>
                  <a:pt x="17" y="771"/>
                  <a:pt x="53" y="829"/>
                </a:cubicBezTo>
                <a:cubicBezTo>
                  <a:pt x="89" y="887"/>
                  <a:pt x="146" y="821"/>
                  <a:pt x="245" y="871"/>
                </a:cubicBezTo>
                <a:cubicBezTo>
                  <a:pt x="344" y="921"/>
                  <a:pt x="522" y="1068"/>
                  <a:pt x="647" y="1129"/>
                </a:cubicBezTo>
                <a:cubicBezTo>
                  <a:pt x="772" y="1190"/>
                  <a:pt x="903" y="1255"/>
                  <a:pt x="995" y="1237"/>
                </a:cubicBezTo>
                <a:cubicBezTo>
                  <a:pt x="1087" y="1219"/>
                  <a:pt x="1153" y="1153"/>
                  <a:pt x="1199" y="1021"/>
                </a:cubicBezTo>
                <a:cubicBezTo>
                  <a:pt x="1245" y="889"/>
                  <a:pt x="1270" y="580"/>
                  <a:pt x="1271" y="445"/>
                </a:cubicBezTo>
                <a:cubicBezTo>
                  <a:pt x="1272" y="310"/>
                  <a:pt x="1292" y="266"/>
                  <a:pt x="1205" y="211"/>
                </a:cubicBezTo>
                <a:cubicBezTo>
                  <a:pt x="1118" y="156"/>
                  <a:pt x="908" y="150"/>
                  <a:pt x="749" y="115"/>
                </a:cubicBezTo>
                <a:cubicBezTo>
                  <a:pt x="590" y="80"/>
                  <a:pt x="358" y="0"/>
                  <a:pt x="239" y="7"/>
                </a:cubicBezTo>
                <a:close/>
              </a:path>
            </a:pathLst>
          </a:custGeom>
          <a:solidFill>
            <a:schemeClr val="accent6">
              <a:lumMod val="7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en-US" dirty="0">
              <a:latin typeface="+mn-lt"/>
            </a:endParaRPr>
          </a:p>
        </p:txBody>
      </p:sp>
      <p:sp>
        <p:nvSpPr>
          <p:cNvPr id="122910" name="Text Box 103"/>
          <p:cNvSpPr txBox="1">
            <a:spLocks noChangeArrowheads="1"/>
          </p:cNvSpPr>
          <p:nvPr/>
        </p:nvSpPr>
        <p:spPr bwMode="auto">
          <a:xfrm>
            <a:off x="4224339" y="1476376"/>
            <a:ext cx="829073"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eaLnBrk="1" hangingPunct="1"/>
            <a:r>
              <a:rPr lang="en-US" sz="1800" dirty="0">
                <a:solidFill>
                  <a:schemeClr val="bg1"/>
                </a:solidFill>
                <a:latin typeface="+mn-lt"/>
                <a:cs typeface="Arial" charset="0"/>
              </a:rPr>
              <a:t>public</a:t>
            </a:r>
            <a:br>
              <a:rPr lang="en-US" sz="1800" dirty="0">
                <a:solidFill>
                  <a:schemeClr val="bg1"/>
                </a:solidFill>
                <a:latin typeface="+mn-lt"/>
                <a:cs typeface="Arial" charset="0"/>
              </a:rPr>
            </a:br>
            <a:r>
              <a:rPr lang="en-US" sz="1800" dirty="0">
                <a:solidFill>
                  <a:schemeClr val="bg1"/>
                </a:solidFill>
                <a:latin typeface="+mn-lt"/>
                <a:cs typeface="Arial" charset="0"/>
              </a:rPr>
              <a:t>Internet</a:t>
            </a:r>
          </a:p>
        </p:txBody>
      </p:sp>
      <p:sp>
        <p:nvSpPr>
          <p:cNvPr id="5" name="标题 4"/>
          <p:cNvSpPr>
            <a:spLocks noGrp="1"/>
          </p:cNvSpPr>
          <p:nvPr>
            <p:ph type="title"/>
          </p:nvPr>
        </p:nvSpPr>
        <p:spPr/>
        <p:txBody>
          <a:bodyPr/>
          <a:lstStyle/>
          <a:p>
            <a:r>
              <a:rPr lang="en-US" altLang="zh-CN" dirty="0"/>
              <a:t>Basic idea of VPN</a:t>
            </a:r>
            <a:endParaRPr lang="zh-CN" altLang="en-US" dirty="0"/>
          </a:p>
        </p:txBody>
      </p:sp>
      <p:sp>
        <p:nvSpPr>
          <p:cNvPr id="3" name="灯片编号占位符 2"/>
          <p:cNvSpPr>
            <a:spLocks noGrp="1"/>
          </p:cNvSpPr>
          <p:nvPr>
            <p:ph type="sldNum" sz="quarter" idx="12"/>
          </p:nvPr>
        </p:nvSpPr>
        <p:spPr/>
        <p:txBody>
          <a:bodyPr/>
          <a:lstStyle/>
          <a:p>
            <a:fld id="{B5976719-4C93-4032-AE44-9AF0CDE2F195}" type="slidenum">
              <a:rPr lang="en-US" altLang="zh-CN" smtClean="0"/>
              <a:pPr/>
              <a:t>160</a:t>
            </a:fld>
            <a:endParaRPr lang="en-US" altLang="zh-CN" dirty="0"/>
          </a:p>
        </p:txBody>
      </p:sp>
      <p:sp>
        <p:nvSpPr>
          <p:cNvPr id="138" name="文本框 137"/>
          <p:cNvSpPr txBox="1"/>
          <p:nvPr/>
        </p:nvSpPr>
        <p:spPr>
          <a:xfrm>
            <a:off x="9131730" y="3970553"/>
            <a:ext cx="910827" cy="400110"/>
          </a:xfrm>
          <a:prstGeom prst="rect">
            <a:avLst/>
          </a:prstGeom>
          <a:noFill/>
          <a:ln>
            <a:noFill/>
          </a:ln>
        </p:spPr>
        <p:txBody>
          <a:bodyPr wrap="none" rtlCol="0">
            <a:spAutoFit/>
          </a:bodyPr>
          <a:lstStyle/>
          <a:p>
            <a:r>
              <a:rPr lang="en-US" altLang="zh-CN" sz="2000" dirty="0">
                <a:solidFill>
                  <a:schemeClr val="accent5"/>
                </a:solidFill>
                <a:latin typeface="+mn-lt"/>
                <a:ea typeface="+mn-ea"/>
              </a:rPr>
              <a:t>Secure!</a:t>
            </a:r>
            <a:endParaRPr lang="zh-CN" altLang="en-US" sz="2000" dirty="0">
              <a:solidFill>
                <a:schemeClr val="accent5"/>
              </a:solidFill>
              <a:latin typeface="+mn-lt"/>
              <a:ea typeface="+mn-ea"/>
            </a:endParaRPr>
          </a:p>
        </p:txBody>
      </p:sp>
    </p:spTree>
    <p:extLst>
      <p:ext uri="{BB962C8B-B14F-4D97-AF65-F5344CB8AC3E}">
        <p14:creationId xmlns:p14="http://schemas.microsoft.com/office/powerpoint/2010/main" val="1264195802"/>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lstStyle/>
          <a:p>
            <a:r>
              <a:rPr lang="en-US" dirty="0"/>
              <a:t>IPsec services</a:t>
            </a:r>
          </a:p>
        </p:txBody>
      </p:sp>
      <p:sp>
        <p:nvSpPr>
          <p:cNvPr id="123907" name="Rectangle 3"/>
          <p:cNvSpPr>
            <a:spLocks noGrp="1" noChangeArrowheads="1"/>
          </p:cNvSpPr>
          <p:nvPr>
            <p:ph idx="1"/>
          </p:nvPr>
        </p:nvSpPr>
        <p:spPr/>
        <p:txBody>
          <a:bodyPr/>
          <a:lstStyle/>
          <a:p>
            <a:r>
              <a:rPr lang="en-US" altLang="zh-CN" b="1" dirty="0" err="1">
                <a:solidFill>
                  <a:schemeClr val="accent2"/>
                </a:solidFill>
              </a:rPr>
              <a:t>IPSec</a:t>
            </a:r>
            <a:r>
              <a:rPr lang="en-US" altLang="zh-CN" b="1" dirty="0">
                <a:solidFill>
                  <a:schemeClr val="accent2"/>
                </a:solidFill>
              </a:rPr>
              <a:t> security services</a:t>
            </a:r>
            <a:endParaRPr lang="en-US" b="1" dirty="0">
              <a:solidFill>
                <a:schemeClr val="accent2"/>
              </a:solidFill>
            </a:endParaRPr>
          </a:p>
          <a:p>
            <a:pPr lvl="1"/>
            <a:r>
              <a:rPr lang="en-US" b="1" dirty="0"/>
              <a:t>Data integrity</a:t>
            </a:r>
          </a:p>
          <a:p>
            <a:pPr lvl="1"/>
            <a:r>
              <a:rPr lang="en-US" b="1" dirty="0"/>
              <a:t>Origin authentication</a:t>
            </a:r>
          </a:p>
          <a:p>
            <a:pPr lvl="1"/>
            <a:r>
              <a:rPr lang="en-US" b="1" dirty="0"/>
              <a:t>Confidentiality</a:t>
            </a:r>
          </a:p>
          <a:p>
            <a:pPr lvl="1"/>
            <a:r>
              <a:rPr lang="en-US" altLang="zh-CN" b="1" dirty="0"/>
              <a:t>Replay attack prevention</a:t>
            </a:r>
          </a:p>
          <a:p>
            <a:r>
              <a:rPr lang="en-US" b="1" dirty="0">
                <a:solidFill>
                  <a:schemeClr val="accent5"/>
                </a:solidFill>
              </a:rPr>
              <a:t>two protocols </a:t>
            </a:r>
            <a:r>
              <a:rPr lang="en-US" dirty="0"/>
              <a:t>providing different service models:</a:t>
            </a:r>
          </a:p>
          <a:p>
            <a:pPr lvl="1"/>
            <a:r>
              <a:rPr lang="en-US" dirty="0"/>
              <a:t>AH</a:t>
            </a:r>
          </a:p>
          <a:p>
            <a:pPr lvl="1"/>
            <a:r>
              <a:rPr lang="en-US" dirty="0"/>
              <a:t>ESP</a:t>
            </a:r>
          </a:p>
        </p:txBody>
      </p:sp>
      <p:sp>
        <p:nvSpPr>
          <p:cNvPr id="3" name="灯片编号占位符 2"/>
          <p:cNvSpPr>
            <a:spLocks noGrp="1"/>
          </p:cNvSpPr>
          <p:nvPr>
            <p:ph type="sldNum" sz="quarter" idx="12"/>
          </p:nvPr>
        </p:nvSpPr>
        <p:spPr/>
        <p:txBody>
          <a:bodyPr/>
          <a:lstStyle/>
          <a:p>
            <a:pPr>
              <a:defRPr/>
            </a:pPr>
            <a:fld id="{8DE895D9-91D8-4958-BB05-9803D63D1C8A}" type="slidenum">
              <a:rPr lang="en-US" altLang="zh-CN" smtClean="0"/>
              <a:pPr>
                <a:defRPr/>
              </a:pPr>
              <a:t>161</a:t>
            </a:fld>
            <a:endParaRPr lang="en-US" altLang="zh-CN" dirty="0"/>
          </a:p>
        </p:txBody>
      </p:sp>
    </p:spTree>
    <p:extLst>
      <p:ext uri="{BB962C8B-B14F-4D97-AF65-F5344CB8AC3E}">
        <p14:creationId xmlns:p14="http://schemas.microsoft.com/office/powerpoint/2010/main" val="1317894572"/>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9" name="Title 1"/>
          <p:cNvSpPr>
            <a:spLocks noGrp="1"/>
          </p:cNvSpPr>
          <p:nvPr>
            <p:ph type="title"/>
          </p:nvPr>
        </p:nvSpPr>
        <p:spPr/>
        <p:txBody>
          <a:bodyPr/>
          <a:lstStyle/>
          <a:p>
            <a:r>
              <a:rPr lang="en-US" dirty="0"/>
              <a:t>Two IPsec protocols</a:t>
            </a:r>
          </a:p>
        </p:txBody>
      </p:sp>
      <p:sp>
        <p:nvSpPr>
          <p:cNvPr id="126980" name="Content Placeholder 2"/>
          <p:cNvSpPr>
            <a:spLocks noGrp="1"/>
          </p:cNvSpPr>
          <p:nvPr>
            <p:ph idx="1"/>
          </p:nvPr>
        </p:nvSpPr>
        <p:spPr/>
        <p:txBody>
          <a:bodyPr/>
          <a:lstStyle/>
          <a:p>
            <a:r>
              <a:rPr lang="en-US" b="1" dirty="0"/>
              <a:t>Authentication Header (AH) protocol</a:t>
            </a:r>
          </a:p>
          <a:p>
            <a:pPr lvl="1"/>
            <a:r>
              <a:rPr lang="en-US" dirty="0"/>
              <a:t>provides source authentication &amp; data integrity but </a:t>
            </a:r>
            <a:r>
              <a:rPr lang="en-US" i="1" dirty="0">
                <a:solidFill>
                  <a:schemeClr val="accent2"/>
                </a:solidFill>
              </a:rPr>
              <a:t>not </a:t>
            </a:r>
            <a:r>
              <a:rPr lang="en-US" dirty="0">
                <a:solidFill>
                  <a:schemeClr val="accent2"/>
                </a:solidFill>
              </a:rPr>
              <a:t>confidentiality</a:t>
            </a:r>
          </a:p>
          <a:p>
            <a:pPr lvl="1"/>
            <a:endParaRPr lang="en-US" i="1" dirty="0"/>
          </a:p>
          <a:p>
            <a:r>
              <a:rPr lang="en-US" b="1" dirty="0">
                <a:solidFill>
                  <a:schemeClr val="accent5"/>
                </a:solidFill>
              </a:rPr>
              <a:t>Encapsulation Security Protocol (ESP)</a:t>
            </a:r>
          </a:p>
          <a:p>
            <a:pPr lvl="1"/>
            <a:r>
              <a:rPr lang="en-US" dirty="0"/>
              <a:t>provides source authentication, data integrity, </a:t>
            </a:r>
            <a:r>
              <a:rPr lang="en-US" i="1" dirty="0"/>
              <a:t>and confidentiality</a:t>
            </a:r>
          </a:p>
          <a:p>
            <a:pPr lvl="1"/>
            <a:r>
              <a:rPr lang="en-US" dirty="0"/>
              <a:t>more widely used than AH</a:t>
            </a:r>
          </a:p>
        </p:txBody>
      </p:sp>
      <p:sp>
        <p:nvSpPr>
          <p:cNvPr id="3" name="灯片编号占位符 2"/>
          <p:cNvSpPr>
            <a:spLocks noGrp="1"/>
          </p:cNvSpPr>
          <p:nvPr>
            <p:ph type="sldNum" sz="quarter" idx="12"/>
          </p:nvPr>
        </p:nvSpPr>
        <p:spPr/>
        <p:txBody>
          <a:bodyPr/>
          <a:lstStyle/>
          <a:p>
            <a:pPr>
              <a:defRPr/>
            </a:pPr>
            <a:fld id="{8DE895D9-91D8-4958-BB05-9803D63D1C8A}" type="slidenum">
              <a:rPr lang="en-US" altLang="zh-CN" smtClean="0"/>
              <a:pPr>
                <a:defRPr/>
              </a:pPr>
              <a:t>162</a:t>
            </a:fld>
            <a:endParaRPr lang="en-US" altLang="zh-CN" dirty="0"/>
          </a:p>
        </p:txBody>
      </p:sp>
    </p:spTree>
    <p:extLst>
      <p:ext uri="{BB962C8B-B14F-4D97-AF65-F5344CB8AC3E}">
        <p14:creationId xmlns:p14="http://schemas.microsoft.com/office/powerpoint/2010/main" val="2932166100"/>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err="1"/>
              <a:t>IPSec</a:t>
            </a:r>
            <a:r>
              <a:rPr lang="en-US" altLang="zh-CN" dirty="0"/>
              <a:t>: What a network entity does?</a:t>
            </a:r>
            <a:endParaRPr lang="zh-CN" altLang="en-US" dirty="0"/>
          </a:p>
        </p:txBody>
      </p:sp>
      <p:sp>
        <p:nvSpPr>
          <p:cNvPr id="4" name="灯片编号占位符 3"/>
          <p:cNvSpPr>
            <a:spLocks noGrp="1"/>
          </p:cNvSpPr>
          <p:nvPr>
            <p:ph type="sldNum" sz="quarter" idx="12"/>
          </p:nvPr>
        </p:nvSpPr>
        <p:spPr/>
        <p:txBody>
          <a:bodyPr/>
          <a:lstStyle/>
          <a:p>
            <a:pPr>
              <a:defRPr/>
            </a:pPr>
            <a:fld id="{8DE895D9-91D8-4958-BB05-9803D63D1C8A}" type="slidenum">
              <a:rPr lang="en-US" altLang="zh-CN" smtClean="0"/>
              <a:pPr>
                <a:defRPr/>
              </a:pPr>
              <a:t>163</a:t>
            </a:fld>
            <a:endParaRPr lang="en-US" altLang="zh-CN" dirty="0"/>
          </a:p>
        </p:txBody>
      </p:sp>
      <p:pic>
        <p:nvPicPr>
          <p:cNvPr id="7" name="图片 6"/>
          <p:cNvPicPr>
            <a:picLocks noChangeAspect="1"/>
          </p:cNvPicPr>
          <p:nvPr/>
        </p:nvPicPr>
        <p:blipFill>
          <a:blip r:embed="rId2"/>
          <a:stretch>
            <a:fillRect/>
          </a:stretch>
        </p:blipFill>
        <p:spPr>
          <a:xfrm>
            <a:off x="4926767" y="1724025"/>
            <a:ext cx="5245933" cy="3524250"/>
          </a:xfrm>
          <a:prstGeom prst="rect">
            <a:avLst/>
          </a:prstGeom>
        </p:spPr>
      </p:pic>
      <p:sp>
        <p:nvSpPr>
          <p:cNvPr id="8" name="任意多边形 7"/>
          <p:cNvSpPr/>
          <p:nvPr/>
        </p:nvSpPr>
        <p:spPr>
          <a:xfrm>
            <a:off x="6391276" y="3771901"/>
            <a:ext cx="1457325" cy="295275"/>
          </a:xfrm>
          <a:custGeom>
            <a:avLst/>
            <a:gdLst>
              <a:gd name="connsiteX0" fmla="*/ 0 w 1457325"/>
              <a:gd name="connsiteY0" fmla="*/ 95250 h 295275"/>
              <a:gd name="connsiteX1" fmla="*/ 19050 w 1457325"/>
              <a:gd name="connsiteY1" fmla="*/ 142875 h 295275"/>
              <a:gd name="connsiteX2" fmla="*/ 76200 w 1457325"/>
              <a:gd name="connsiteY2" fmla="*/ 171450 h 295275"/>
              <a:gd name="connsiteX3" fmla="*/ 238125 w 1457325"/>
              <a:gd name="connsiteY3" fmla="*/ 200025 h 295275"/>
              <a:gd name="connsiteX4" fmla="*/ 342900 w 1457325"/>
              <a:gd name="connsiteY4" fmla="*/ 228600 h 295275"/>
              <a:gd name="connsiteX5" fmla="*/ 409575 w 1457325"/>
              <a:gd name="connsiteY5" fmla="*/ 238125 h 295275"/>
              <a:gd name="connsiteX6" fmla="*/ 466725 w 1457325"/>
              <a:gd name="connsiteY6" fmla="*/ 257175 h 295275"/>
              <a:gd name="connsiteX7" fmla="*/ 495300 w 1457325"/>
              <a:gd name="connsiteY7" fmla="*/ 266700 h 295275"/>
              <a:gd name="connsiteX8" fmla="*/ 685800 w 1457325"/>
              <a:gd name="connsiteY8" fmla="*/ 295275 h 295275"/>
              <a:gd name="connsiteX9" fmla="*/ 1057275 w 1457325"/>
              <a:gd name="connsiteY9" fmla="*/ 285750 h 295275"/>
              <a:gd name="connsiteX10" fmla="*/ 1095375 w 1457325"/>
              <a:gd name="connsiteY10" fmla="*/ 276225 h 295275"/>
              <a:gd name="connsiteX11" fmla="*/ 1162050 w 1457325"/>
              <a:gd name="connsiteY11" fmla="*/ 266700 h 295275"/>
              <a:gd name="connsiteX12" fmla="*/ 1247775 w 1457325"/>
              <a:gd name="connsiteY12" fmla="*/ 219075 h 295275"/>
              <a:gd name="connsiteX13" fmla="*/ 1276350 w 1457325"/>
              <a:gd name="connsiteY13" fmla="*/ 190500 h 295275"/>
              <a:gd name="connsiteX14" fmla="*/ 1304925 w 1457325"/>
              <a:gd name="connsiteY14" fmla="*/ 180975 h 295275"/>
              <a:gd name="connsiteX15" fmla="*/ 1333500 w 1457325"/>
              <a:gd name="connsiteY15" fmla="*/ 161925 h 295275"/>
              <a:gd name="connsiteX16" fmla="*/ 1352550 w 1457325"/>
              <a:gd name="connsiteY16" fmla="*/ 133350 h 295275"/>
              <a:gd name="connsiteX17" fmla="*/ 1381125 w 1457325"/>
              <a:gd name="connsiteY17" fmla="*/ 114300 h 295275"/>
              <a:gd name="connsiteX18" fmla="*/ 1409700 w 1457325"/>
              <a:gd name="connsiteY18" fmla="*/ 85725 h 295275"/>
              <a:gd name="connsiteX19" fmla="*/ 1438275 w 1457325"/>
              <a:gd name="connsiteY19" fmla="*/ 19050 h 295275"/>
              <a:gd name="connsiteX20" fmla="*/ 1457325 w 1457325"/>
              <a:gd name="connsiteY20" fmla="*/ 0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57325" h="295275">
                <a:moveTo>
                  <a:pt x="0" y="95250"/>
                </a:moveTo>
                <a:cubicBezTo>
                  <a:pt x="6350" y="111125"/>
                  <a:pt x="9112" y="128962"/>
                  <a:pt x="19050" y="142875"/>
                </a:cubicBezTo>
                <a:cubicBezTo>
                  <a:pt x="29538" y="157558"/>
                  <a:pt x="59955" y="167020"/>
                  <a:pt x="76200" y="171450"/>
                </a:cubicBezTo>
                <a:cubicBezTo>
                  <a:pt x="165654" y="195847"/>
                  <a:pt x="142453" y="189395"/>
                  <a:pt x="238125" y="200025"/>
                </a:cubicBezTo>
                <a:cubicBezTo>
                  <a:pt x="273000" y="211650"/>
                  <a:pt x="305301" y="223229"/>
                  <a:pt x="342900" y="228600"/>
                </a:cubicBezTo>
                <a:lnTo>
                  <a:pt x="409575" y="238125"/>
                </a:lnTo>
                <a:lnTo>
                  <a:pt x="466725" y="257175"/>
                </a:lnTo>
                <a:cubicBezTo>
                  <a:pt x="476250" y="260350"/>
                  <a:pt x="485361" y="265280"/>
                  <a:pt x="495300" y="266700"/>
                </a:cubicBezTo>
                <a:cubicBezTo>
                  <a:pt x="647769" y="288481"/>
                  <a:pt x="584360" y="278368"/>
                  <a:pt x="685800" y="295275"/>
                </a:cubicBezTo>
                <a:cubicBezTo>
                  <a:pt x="809625" y="292100"/>
                  <a:pt x="933543" y="291505"/>
                  <a:pt x="1057275" y="285750"/>
                </a:cubicBezTo>
                <a:cubicBezTo>
                  <a:pt x="1070352" y="285142"/>
                  <a:pt x="1082495" y="278567"/>
                  <a:pt x="1095375" y="276225"/>
                </a:cubicBezTo>
                <a:cubicBezTo>
                  <a:pt x="1117464" y="272209"/>
                  <a:pt x="1139825" y="269875"/>
                  <a:pt x="1162050" y="266700"/>
                </a:cubicBezTo>
                <a:cubicBezTo>
                  <a:pt x="1227554" y="223031"/>
                  <a:pt x="1197480" y="235840"/>
                  <a:pt x="1247775" y="219075"/>
                </a:cubicBezTo>
                <a:cubicBezTo>
                  <a:pt x="1257300" y="209550"/>
                  <a:pt x="1265142" y="197972"/>
                  <a:pt x="1276350" y="190500"/>
                </a:cubicBezTo>
                <a:cubicBezTo>
                  <a:pt x="1284704" y="184931"/>
                  <a:pt x="1295945" y="185465"/>
                  <a:pt x="1304925" y="180975"/>
                </a:cubicBezTo>
                <a:cubicBezTo>
                  <a:pt x="1315164" y="175855"/>
                  <a:pt x="1323975" y="168275"/>
                  <a:pt x="1333500" y="161925"/>
                </a:cubicBezTo>
                <a:cubicBezTo>
                  <a:pt x="1339850" y="152400"/>
                  <a:pt x="1344455" y="141445"/>
                  <a:pt x="1352550" y="133350"/>
                </a:cubicBezTo>
                <a:cubicBezTo>
                  <a:pt x="1360645" y="125255"/>
                  <a:pt x="1372331" y="121629"/>
                  <a:pt x="1381125" y="114300"/>
                </a:cubicBezTo>
                <a:cubicBezTo>
                  <a:pt x="1391473" y="105676"/>
                  <a:pt x="1400175" y="95250"/>
                  <a:pt x="1409700" y="85725"/>
                </a:cubicBezTo>
                <a:cubicBezTo>
                  <a:pt x="1418167" y="60325"/>
                  <a:pt x="1422582" y="42590"/>
                  <a:pt x="1438275" y="19050"/>
                </a:cubicBezTo>
                <a:cubicBezTo>
                  <a:pt x="1443256" y="11578"/>
                  <a:pt x="1450975" y="6350"/>
                  <a:pt x="1457325" y="0"/>
                </a:cubicBezTo>
              </a:path>
            </a:pathLst>
          </a:custGeom>
          <a:noFill/>
          <a:ln w="85725">
            <a:solidFill>
              <a:srgbClr val="00B0F0"/>
            </a:solidFill>
            <a:prstDash val="sysDot"/>
          </a:ln>
        </p:spPr>
        <p:txBody>
          <a:bodyPr vert="horz" wrap="square" lIns="91440" tIns="45720" rIns="91440" bIns="45720" numCol="1" rtlCol="0" anchor="t" anchorCtr="0" compatLnSpc="1">
            <a:prstTxWarp prst="textNoShape">
              <a:avLst/>
            </a:prstTxWarp>
          </a:bodyPr>
          <a:lstStyle/>
          <a:p>
            <a:endParaRPr lang="zh-CN" altLang="en-US">
              <a:latin typeface="+mn-lt"/>
              <a:ea typeface="+mn-ea"/>
            </a:endParaRPr>
          </a:p>
        </p:txBody>
      </p:sp>
      <p:sp>
        <p:nvSpPr>
          <p:cNvPr id="9" name="任意多边形 8"/>
          <p:cNvSpPr/>
          <p:nvPr/>
        </p:nvSpPr>
        <p:spPr>
          <a:xfrm>
            <a:off x="6515101" y="2505075"/>
            <a:ext cx="2981325" cy="1181100"/>
          </a:xfrm>
          <a:custGeom>
            <a:avLst/>
            <a:gdLst>
              <a:gd name="connsiteX0" fmla="*/ 0 w 2981325"/>
              <a:gd name="connsiteY0" fmla="*/ 1181100 h 1181100"/>
              <a:gd name="connsiteX1" fmla="*/ 114300 w 2981325"/>
              <a:gd name="connsiteY1" fmla="*/ 1114425 h 1181100"/>
              <a:gd name="connsiteX2" fmla="*/ 171450 w 2981325"/>
              <a:gd name="connsiteY2" fmla="*/ 1085850 h 1181100"/>
              <a:gd name="connsiteX3" fmla="*/ 209550 w 2981325"/>
              <a:gd name="connsiteY3" fmla="*/ 1028700 h 1181100"/>
              <a:gd name="connsiteX4" fmla="*/ 257175 w 2981325"/>
              <a:gd name="connsiteY4" fmla="*/ 981075 h 1181100"/>
              <a:gd name="connsiteX5" fmla="*/ 285750 w 2981325"/>
              <a:gd name="connsiteY5" fmla="*/ 971550 h 1181100"/>
              <a:gd name="connsiteX6" fmla="*/ 304800 w 2981325"/>
              <a:gd name="connsiteY6" fmla="*/ 942975 h 1181100"/>
              <a:gd name="connsiteX7" fmla="*/ 333375 w 2981325"/>
              <a:gd name="connsiteY7" fmla="*/ 923925 h 1181100"/>
              <a:gd name="connsiteX8" fmla="*/ 371475 w 2981325"/>
              <a:gd name="connsiteY8" fmla="*/ 895350 h 1181100"/>
              <a:gd name="connsiteX9" fmla="*/ 400050 w 2981325"/>
              <a:gd name="connsiteY9" fmla="*/ 885825 h 1181100"/>
              <a:gd name="connsiteX10" fmla="*/ 466725 w 2981325"/>
              <a:gd name="connsiteY10" fmla="*/ 857250 h 1181100"/>
              <a:gd name="connsiteX11" fmla="*/ 533400 w 2981325"/>
              <a:gd name="connsiteY11" fmla="*/ 809625 h 1181100"/>
              <a:gd name="connsiteX12" fmla="*/ 561975 w 2981325"/>
              <a:gd name="connsiteY12" fmla="*/ 800100 h 1181100"/>
              <a:gd name="connsiteX13" fmla="*/ 638175 w 2981325"/>
              <a:gd name="connsiteY13" fmla="*/ 771525 h 1181100"/>
              <a:gd name="connsiteX14" fmla="*/ 666750 w 2981325"/>
              <a:gd name="connsiteY14" fmla="*/ 752475 h 1181100"/>
              <a:gd name="connsiteX15" fmla="*/ 762000 w 2981325"/>
              <a:gd name="connsiteY15" fmla="*/ 695325 h 1181100"/>
              <a:gd name="connsiteX16" fmla="*/ 819150 w 2981325"/>
              <a:gd name="connsiteY16" fmla="*/ 638175 h 1181100"/>
              <a:gd name="connsiteX17" fmla="*/ 847725 w 2981325"/>
              <a:gd name="connsiteY17" fmla="*/ 619125 h 1181100"/>
              <a:gd name="connsiteX18" fmla="*/ 876300 w 2981325"/>
              <a:gd name="connsiteY18" fmla="*/ 590550 h 1181100"/>
              <a:gd name="connsiteX19" fmla="*/ 904875 w 2981325"/>
              <a:gd name="connsiteY19" fmla="*/ 581025 h 1181100"/>
              <a:gd name="connsiteX20" fmla="*/ 971550 w 2981325"/>
              <a:gd name="connsiteY20" fmla="*/ 552450 h 1181100"/>
              <a:gd name="connsiteX21" fmla="*/ 1028700 w 2981325"/>
              <a:gd name="connsiteY21" fmla="*/ 514350 h 1181100"/>
              <a:gd name="connsiteX22" fmla="*/ 1057275 w 2981325"/>
              <a:gd name="connsiteY22" fmla="*/ 495300 h 1181100"/>
              <a:gd name="connsiteX23" fmla="*/ 1114425 w 2981325"/>
              <a:gd name="connsiteY23" fmla="*/ 466725 h 1181100"/>
              <a:gd name="connsiteX24" fmla="*/ 1190625 w 2981325"/>
              <a:gd name="connsiteY24" fmla="*/ 428625 h 1181100"/>
              <a:gd name="connsiteX25" fmla="*/ 1219200 w 2981325"/>
              <a:gd name="connsiteY25" fmla="*/ 419100 h 1181100"/>
              <a:gd name="connsiteX26" fmla="*/ 1247775 w 2981325"/>
              <a:gd name="connsiteY26" fmla="*/ 400050 h 1181100"/>
              <a:gd name="connsiteX27" fmla="*/ 1343025 w 2981325"/>
              <a:gd name="connsiteY27" fmla="*/ 371475 h 1181100"/>
              <a:gd name="connsiteX28" fmla="*/ 1400175 w 2981325"/>
              <a:gd name="connsiteY28" fmla="*/ 352425 h 1181100"/>
              <a:gd name="connsiteX29" fmla="*/ 1466850 w 2981325"/>
              <a:gd name="connsiteY29" fmla="*/ 314325 h 1181100"/>
              <a:gd name="connsiteX30" fmla="*/ 1495425 w 2981325"/>
              <a:gd name="connsiteY30" fmla="*/ 304800 h 1181100"/>
              <a:gd name="connsiteX31" fmla="*/ 1552575 w 2981325"/>
              <a:gd name="connsiteY31" fmla="*/ 266700 h 1181100"/>
              <a:gd name="connsiteX32" fmla="*/ 1609725 w 2981325"/>
              <a:gd name="connsiteY32" fmla="*/ 228600 h 1181100"/>
              <a:gd name="connsiteX33" fmla="*/ 1676400 w 2981325"/>
              <a:gd name="connsiteY33" fmla="*/ 209550 h 1181100"/>
              <a:gd name="connsiteX34" fmla="*/ 1704975 w 2981325"/>
              <a:gd name="connsiteY34" fmla="*/ 200025 h 1181100"/>
              <a:gd name="connsiteX35" fmla="*/ 1743075 w 2981325"/>
              <a:gd name="connsiteY35" fmla="*/ 190500 h 1181100"/>
              <a:gd name="connsiteX36" fmla="*/ 1800225 w 2981325"/>
              <a:gd name="connsiteY36" fmla="*/ 171450 h 1181100"/>
              <a:gd name="connsiteX37" fmla="*/ 1895475 w 2981325"/>
              <a:gd name="connsiteY37" fmla="*/ 152400 h 1181100"/>
              <a:gd name="connsiteX38" fmla="*/ 1924050 w 2981325"/>
              <a:gd name="connsiteY38" fmla="*/ 133350 h 1181100"/>
              <a:gd name="connsiteX39" fmla="*/ 2009775 w 2981325"/>
              <a:gd name="connsiteY39" fmla="*/ 114300 h 1181100"/>
              <a:gd name="connsiteX40" fmla="*/ 2038350 w 2981325"/>
              <a:gd name="connsiteY40" fmla="*/ 104775 h 1181100"/>
              <a:gd name="connsiteX41" fmla="*/ 2095500 w 2981325"/>
              <a:gd name="connsiteY41" fmla="*/ 95250 h 1181100"/>
              <a:gd name="connsiteX42" fmla="*/ 2133600 w 2981325"/>
              <a:gd name="connsiteY42" fmla="*/ 85725 h 1181100"/>
              <a:gd name="connsiteX43" fmla="*/ 2190750 w 2981325"/>
              <a:gd name="connsiteY43" fmla="*/ 66675 h 1181100"/>
              <a:gd name="connsiteX44" fmla="*/ 2238375 w 2981325"/>
              <a:gd name="connsiteY44" fmla="*/ 57150 h 1181100"/>
              <a:gd name="connsiteX45" fmla="*/ 2362200 w 2981325"/>
              <a:gd name="connsiteY45" fmla="*/ 38100 h 1181100"/>
              <a:gd name="connsiteX46" fmla="*/ 2419350 w 2981325"/>
              <a:gd name="connsiteY46" fmla="*/ 19050 h 1181100"/>
              <a:gd name="connsiteX47" fmla="*/ 2486025 w 2981325"/>
              <a:gd name="connsiteY47" fmla="*/ 9525 h 1181100"/>
              <a:gd name="connsiteX48" fmla="*/ 2981325 w 2981325"/>
              <a:gd name="connsiteY48" fmla="*/ 0 h 118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981325" h="1181100">
                <a:moveTo>
                  <a:pt x="0" y="1181100"/>
                </a:moveTo>
                <a:cubicBezTo>
                  <a:pt x="38100" y="1158875"/>
                  <a:pt x="75381" y="1135182"/>
                  <a:pt x="114300" y="1114425"/>
                </a:cubicBezTo>
                <a:cubicBezTo>
                  <a:pt x="212888" y="1061845"/>
                  <a:pt x="67077" y="1155432"/>
                  <a:pt x="171450" y="1085850"/>
                </a:cubicBezTo>
                <a:lnTo>
                  <a:pt x="209550" y="1028700"/>
                </a:lnTo>
                <a:cubicBezTo>
                  <a:pt x="228600" y="1000125"/>
                  <a:pt x="225425" y="996950"/>
                  <a:pt x="257175" y="981075"/>
                </a:cubicBezTo>
                <a:cubicBezTo>
                  <a:pt x="266155" y="976585"/>
                  <a:pt x="276225" y="974725"/>
                  <a:pt x="285750" y="971550"/>
                </a:cubicBezTo>
                <a:cubicBezTo>
                  <a:pt x="292100" y="962025"/>
                  <a:pt x="296705" y="951070"/>
                  <a:pt x="304800" y="942975"/>
                </a:cubicBezTo>
                <a:cubicBezTo>
                  <a:pt x="312895" y="934880"/>
                  <a:pt x="324060" y="930579"/>
                  <a:pt x="333375" y="923925"/>
                </a:cubicBezTo>
                <a:cubicBezTo>
                  <a:pt x="346293" y="914698"/>
                  <a:pt x="357692" y="903226"/>
                  <a:pt x="371475" y="895350"/>
                </a:cubicBezTo>
                <a:cubicBezTo>
                  <a:pt x="380192" y="890369"/>
                  <a:pt x="391070" y="890315"/>
                  <a:pt x="400050" y="885825"/>
                </a:cubicBezTo>
                <a:cubicBezTo>
                  <a:pt x="465829" y="852936"/>
                  <a:pt x="387431" y="877074"/>
                  <a:pt x="466725" y="857250"/>
                </a:cubicBezTo>
                <a:cubicBezTo>
                  <a:pt x="475354" y="850778"/>
                  <a:pt x="519472" y="816589"/>
                  <a:pt x="533400" y="809625"/>
                </a:cubicBezTo>
                <a:cubicBezTo>
                  <a:pt x="542380" y="805135"/>
                  <a:pt x="552747" y="804055"/>
                  <a:pt x="561975" y="800100"/>
                </a:cubicBezTo>
                <a:cubicBezTo>
                  <a:pt x="631707" y="770215"/>
                  <a:pt x="567931" y="789086"/>
                  <a:pt x="638175" y="771525"/>
                </a:cubicBezTo>
                <a:cubicBezTo>
                  <a:pt x="647700" y="765175"/>
                  <a:pt x="656811" y="758155"/>
                  <a:pt x="666750" y="752475"/>
                </a:cubicBezTo>
                <a:cubicBezTo>
                  <a:pt x="701826" y="732432"/>
                  <a:pt x="730932" y="726393"/>
                  <a:pt x="762000" y="695325"/>
                </a:cubicBezTo>
                <a:cubicBezTo>
                  <a:pt x="781050" y="676275"/>
                  <a:pt x="796734" y="653119"/>
                  <a:pt x="819150" y="638175"/>
                </a:cubicBezTo>
                <a:cubicBezTo>
                  <a:pt x="828675" y="631825"/>
                  <a:pt x="838931" y="626454"/>
                  <a:pt x="847725" y="619125"/>
                </a:cubicBezTo>
                <a:cubicBezTo>
                  <a:pt x="858073" y="610501"/>
                  <a:pt x="865092" y="598022"/>
                  <a:pt x="876300" y="590550"/>
                </a:cubicBezTo>
                <a:cubicBezTo>
                  <a:pt x="884654" y="584981"/>
                  <a:pt x="895895" y="585515"/>
                  <a:pt x="904875" y="581025"/>
                </a:cubicBezTo>
                <a:cubicBezTo>
                  <a:pt x="970654" y="548136"/>
                  <a:pt x="892256" y="572274"/>
                  <a:pt x="971550" y="552450"/>
                </a:cubicBezTo>
                <a:lnTo>
                  <a:pt x="1028700" y="514350"/>
                </a:lnTo>
                <a:cubicBezTo>
                  <a:pt x="1038225" y="508000"/>
                  <a:pt x="1046415" y="498920"/>
                  <a:pt x="1057275" y="495300"/>
                </a:cubicBezTo>
                <a:cubicBezTo>
                  <a:pt x="1115218" y="475986"/>
                  <a:pt x="1056394" y="498378"/>
                  <a:pt x="1114425" y="466725"/>
                </a:cubicBezTo>
                <a:cubicBezTo>
                  <a:pt x="1139356" y="453127"/>
                  <a:pt x="1163684" y="437605"/>
                  <a:pt x="1190625" y="428625"/>
                </a:cubicBezTo>
                <a:cubicBezTo>
                  <a:pt x="1200150" y="425450"/>
                  <a:pt x="1210220" y="423590"/>
                  <a:pt x="1219200" y="419100"/>
                </a:cubicBezTo>
                <a:cubicBezTo>
                  <a:pt x="1229439" y="413980"/>
                  <a:pt x="1237314" y="404699"/>
                  <a:pt x="1247775" y="400050"/>
                </a:cubicBezTo>
                <a:cubicBezTo>
                  <a:pt x="1294403" y="379326"/>
                  <a:pt x="1300400" y="384263"/>
                  <a:pt x="1343025" y="371475"/>
                </a:cubicBezTo>
                <a:cubicBezTo>
                  <a:pt x="1362259" y="365705"/>
                  <a:pt x="1383467" y="363564"/>
                  <a:pt x="1400175" y="352425"/>
                </a:cubicBezTo>
                <a:cubicBezTo>
                  <a:pt x="1428873" y="333293"/>
                  <a:pt x="1433013" y="328827"/>
                  <a:pt x="1466850" y="314325"/>
                </a:cubicBezTo>
                <a:cubicBezTo>
                  <a:pt x="1476078" y="310370"/>
                  <a:pt x="1485900" y="307975"/>
                  <a:pt x="1495425" y="304800"/>
                </a:cubicBezTo>
                <a:cubicBezTo>
                  <a:pt x="1558841" y="241384"/>
                  <a:pt x="1490544" y="301162"/>
                  <a:pt x="1552575" y="266700"/>
                </a:cubicBezTo>
                <a:cubicBezTo>
                  <a:pt x="1572589" y="255581"/>
                  <a:pt x="1588005" y="235840"/>
                  <a:pt x="1609725" y="228600"/>
                </a:cubicBezTo>
                <a:cubicBezTo>
                  <a:pt x="1678238" y="205762"/>
                  <a:pt x="1592679" y="233470"/>
                  <a:pt x="1676400" y="209550"/>
                </a:cubicBezTo>
                <a:cubicBezTo>
                  <a:pt x="1686054" y="206792"/>
                  <a:pt x="1695321" y="202783"/>
                  <a:pt x="1704975" y="200025"/>
                </a:cubicBezTo>
                <a:cubicBezTo>
                  <a:pt x="1717562" y="196429"/>
                  <a:pt x="1730536" y="194262"/>
                  <a:pt x="1743075" y="190500"/>
                </a:cubicBezTo>
                <a:cubicBezTo>
                  <a:pt x="1762309" y="184730"/>
                  <a:pt x="1780744" y="176320"/>
                  <a:pt x="1800225" y="171450"/>
                </a:cubicBezTo>
                <a:cubicBezTo>
                  <a:pt x="1857061" y="157241"/>
                  <a:pt x="1825412" y="164077"/>
                  <a:pt x="1895475" y="152400"/>
                </a:cubicBezTo>
                <a:cubicBezTo>
                  <a:pt x="1905000" y="146050"/>
                  <a:pt x="1913528" y="137859"/>
                  <a:pt x="1924050" y="133350"/>
                </a:cubicBezTo>
                <a:cubicBezTo>
                  <a:pt x="1937739" y="127483"/>
                  <a:pt x="1998926" y="117012"/>
                  <a:pt x="2009775" y="114300"/>
                </a:cubicBezTo>
                <a:cubicBezTo>
                  <a:pt x="2019515" y="111865"/>
                  <a:pt x="2028549" y="106953"/>
                  <a:pt x="2038350" y="104775"/>
                </a:cubicBezTo>
                <a:cubicBezTo>
                  <a:pt x="2057203" y="100585"/>
                  <a:pt x="2076562" y="99038"/>
                  <a:pt x="2095500" y="95250"/>
                </a:cubicBezTo>
                <a:cubicBezTo>
                  <a:pt x="2108337" y="92683"/>
                  <a:pt x="2121061" y="89487"/>
                  <a:pt x="2133600" y="85725"/>
                </a:cubicBezTo>
                <a:cubicBezTo>
                  <a:pt x="2152834" y="79955"/>
                  <a:pt x="2171059" y="70613"/>
                  <a:pt x="2190750" y="66675"/>
                </a:cubicBezTo>
                <a:lnTo>
                  <a:pt x="2238375" y="57150"/>
                </a:lnTo>
                <a:cubicBezTo>
                  <a:pt x="2286833" y="48339"/>
                  <a:pt x="2312254" y="45235"/>
                  <a:pt x="2362200" y="38100"/>
                </a:cubicBezTo>
                <a:cubicBezTo>
                  <a:pt x="2381250" y="31750"/>
                  <a:pt x="2399471" y="21890"/>
                  <a:pt x="2419350" y="19050"/>
                </a:cubicBezTo>
                <a:cubicBezTo>
                  <a:pt x="2441575" y="15875"/>
                  <a:pt x="2463589" y="10326"/>
                  <a:pt x="2486025" y="9525"/>
                </a:cubicBezTo>
                <a:cubicBezTo>
                  <a:pt x="2758167" y="-194"/>
                  <a:pt x="2809636" y="0"/>
                  <a:pt x="2981325" y="0"/>
                </a:cubicBezTo>
              </a:path>
            </a:pathLst>
          </a:custGeom>
          <a:noFill/>
          <a:ln w="85725">
            <a:solidFill>
              <a:srgbClr val="00B0F0"/>
            </a:solidFill>
            <a:prstDash val="sysDot"/>
          </a:ln>
        </p:spPr>
        <p:txBody>
          <a:bodyPr vert="horz" wrap="square" lIns="91440" tIns="45720" rIns="91440" bIns="45720" numCol="1" rtlCol="0" anchor="t" anchorCtr="0" compatLnSpc="1">
            <a:prstTxWarp prst="textNoShape">
              <a:avLst/>
            </a:prstTxWarp>
          </a:bodyPr>
          <a:lstStyle/>
          <a:p>
            <a:endParaRPr lang="zh-CN" altLang="en-US">
              <a:latin typeface="+mn-lt"/>
              <a:ea typeface="+mn-ea"/>
            </a:endParaRPr>
          </a:p>
        </p:txBody>
      </p:sp>
      <p:sp>
        <p:nvSpPr>
          <p:cNvPr id="10" name="文本框 9"/>
          <p:cNvSpPr txBox="1"/>
          <p:nvPr/>
        </p:nvSpPr>
        <p:spPr>
          <a:xfrm>
            <a:off x="1809750" y="1485900"/>
            <a:ext cx="2933700" cy="1754326"/>
          </a:xfrm>
          <a:prstGeom prst="rect">
            <a:avLst/>
          </a:prstGeom>
          <a:noFill/>
          <a:ln>
            <a:noFill/>
          </a:ln>
        </p:spPr>
        <p:txBody>
          <a:bodyPr wrap="square" rtlCol="0">
            <a:spAutoFit/>
          </a:bodyPr>
          <a:lstStyle/>
          <a:p>
            <a:pPr algn="ctr"/>
            <a:r>
              <a:rPr lang="en-US" altLang="zh-CN" sz="2800" b="1" dirty="0">
                <a:solidFill>
                  <a:schemeClr val="accent2"/>
                </a:solidFill>
                <a:latin typeface="+mn-lt"/>
                <a:ea typeface="+mn-ea"/>
              </a:rPr>
              <a:t>Basic idea</a:t>
            </a:r>
          </a:p>
          <a:p>
            <a:r>
              <a:rPr lang="en-US" altLang="zh-CN" sz="2000" dirty="0">
                <a:solidFill>
                  <a:schemeClr val="accent5"/>
                </a:solidFill>
                <a:latin typeface="+mn-lt"/>
                <a:ea typeface="+mn-ea"/>
              </a:rPr>
              <a:t>For each pair of </a:t>
            </a:r>
            <a:r>
              <a:rPr lang="en-US" altLang="zh-CN" sz="2000" dirty="0" err="1">
                <a:solidFill>
                  <a:schemeClr val="accent5"/>
                </a:solidFill>
                <a:latin typeface="+mn-lt"/>
                <a:ea typeface="+mn-ea"/>
              </a:rPr>
              <a:t>IPSec</a:t>
            </a:r>
            <a:r>
              <a:rPr lang="en-US" altLang="zh-CN" sz="2000" dirty="0">
                <a:solidFill>
                  <a:schemeClr val="accent5"/>
                </a:solidFill>
                <a:latin typeface="+mn-lt"/>
                <a:ea typeface="+mn-ea"/>
              </a:rPr>
              <a:t> network entities</a:t>
            </a:r>
            <a:r>
              <a:rPr lang="en-US" altLang="zh-CN" sz="2000" b="1" dirty="0">
                <a:latin typeface="+mn-lt"/>
                <a:ea typeface="+mn-ea"/>
              </a:rPr>
              <a:t>, a logical connection</a:t>
            </a:r>
            <a:r>
              <a:rPr lang="en-US" altLang="zh-CN" sz="2000" dirty="0">
                <a:solidFill>
                  <a:schemeClr val="accent5"/>
                </a:solidFill>
                <a:latin typeface="+mn-lt"/>
                <a:ea typeface="+mn-ea"/>
              </a:rPr>
              <a:t> (i.e., states) is established!</a:t>
            </a:r>
            <a:endParaRPr lang="zh-CN" altLang="en-US" sz="2000" dirty="0">
              <a:solidFill>
                <a:schemeClr val="accent5"/>
              </a:solidFill>
              <a:latin typeface="+mn-lt"/>
              <a:ea typeface="+mn-ea"/>
            </a:endParaRPr>
          </a:p>
        </p:txBody>
      </p:sp>
      <p:sp>
        <p:nvSpPr>
          <p:cNvPr id="11" name="文本框 10"/>
          <p:cNvSpPr txBox="1"/>
          <p:nvPr/>
        </p:nvSpPr>
        <p:spPr>
          <a:xfrm>
            <a:off x="1901408" y="3686175"/>
            <a:ext cx="2933700" cy="923330"/>
          </a:xfrm>
          <a:prstGeom prst="rect">
            <a:avLst/>
          </a:prstGeom>
          <a:noFill/>
          <a:ln>
            <a:noFill/>
          </a:ln>
        </p:spPr>
        <p:txBody>
          <a:bodyPr wrap="square" rtlCol="0">
            <a:spAutoFit/>
          </a:bodyPr>
          <a:lstStyle/>
          <a:p>
            <a:pPr algn="ctr"/>
            <a:r>
              <a:rPr lang="en-US" altLang="zh-CN" sz="1800" b="1" dirty="0">
                <a:latin typeface="+mn-lt"/>
                <a:ea typeface="+mn-ea"/>
              </a:rPr>
              <a:t>Each connection has two unidirectional </a:t>
            </a:r>
            <a:r>
              <a:rPr lang="en-US" altLang="zh-CN" sz="1800" b="1" dirty="0">
                <a:solidFill>
                  <a:schemeClr val="accent5"/>
                </a:solidFill>
                <a:latin typeface="+mn-lt"/>
                <a:ea typeface="+mn-ea"/>
              </a:rPr>
              <a:t>security associations (SAs)</a:t>
            </a:r>
            <a:endParaRPr lang="zh-CN" altLang="en-US" sz="1400" dirty="0">
              <a:solidFill>
                <a:schemeClr val="accent5"/>
              </a:solidFill>
              <a:latin typeface="+mn-lt"/>
              <a:ea typeface="+mn-ea"/>
            </a:endParaRPr>
          </a:p>
        </p:txBody>
      </p:sp>
      <p:sp>
        <p:nvSpPr>
          <p:cNvPr id="12" name="文本框 11"/>
          <p:cNvSpPr txBox="1"/>
          <p:nvPr/>
        </p:nvSpPr>
        <p:spPr>
          <a:xfrm>
            <a:off x="1901408" y="5016954"/>
            <a:ext cx="2933700" cy="646331"/>
          </a:xfrm>
          <a:prstGeom prst="rect">
            <a:avLst/>
          </a:prstGeom>
          <a:noFill/>
          <a:ln>
            <a:noFill/>
          </a:ln>
        </p:spPr>
        <p:txBody>
          <a:bodyPr wrap="square" rtlCol="0">
            <a:spAutoFit/>
          </a:bodyPr>
          <a:lstStyle/>
          <a:p>
            <a:pPr algn="ctr"/>
            <a:r>
              <a:rPr lang="en-US" altLang="zh-CN" sz="1800" b="1" dirty="0">
                <a:latin typeface="+mn-lt"/>
                <a:ea typeface="+mn-ea"/>
              </a:rPr>
              <a:t>A SA on a network entity is simply a set of states!</a:t>
            </a:r>
            <a:endParaRPr lang="zh-CN" altLang="en-US" sz="1400" dirty="0">
              <a:solidFill>
                <a:schemeClr val="accent5"/>
              </a:solidFill>
              <a:latin typeface="+mn-lt"/>
              <a:ea typeface="+mn-ea"/>
            </a:endParaRPr>
          </a:p>
        </p:txBody>
      </p:sp>
    </p:spTree>
    <p:extLst>
      <p:ext uri="{BB962C8B-B14F-4D97-AF65-F5344CB8AC3E}">
        <p14:creationId xmlns:p14="http://schemas.microsoft.com/office/powerpoint/2010/main" val="209758586"/>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7" name="Rectangle 2"/>
          <p:cNvSpPr>
            <a:spLocks noGrp="1" noChangeArrowheads="1"/>
          </p:cNvSpPr>
          <p:nvPr>
            <p:ph type="title"/>
          </p:nvPr>
        </p:nvSpPr>
        <p:spPr/>
        <p:txBody>
          <a:bodyPr/>
          <a:lstStyle/>
          <a:p>
            <a:r>
              <a:rPr lang="en-US" dirty="0"/>
              <a:t>Security associations (SAs) </a:t>
            </a:r>
          </a:p>
        </p:txBody>
      </p:sp>
      <p:sp>
        <p:nvSpPr>
          <p:cNvPr id="129028" name="Rectangle 3"/>
          <p:cNvSpPr>
            <a:spLocks noGrp="1" noChangeArrowheads="1"/>
          </p:cNvSpPr>
          <p:nvPr>
            <p:ph idx="1"/>
          </p:nvPr>
        </p:nvSpPr>
        <p:spPr/>
        <p:txBody>
          <a:bodyPr/>
          <a:lstStyle/>
          <a:p>
            <a:r>
              <a:rPr lang="en-US" dirty="0"/>
              <a:t>before sending data, </a:t>
            </a:r>
            <a:r>
              <a:rPr lang="en-US" altLang="ja-JP" dirty="0">
                <a:solidFill>
                  <a:srgbClr val="C00000"/>
                </a:solidFill>
              </a:rPr>
              <a:t>"</a:t>
            </a:r>
            <a:r>
              <a:rPr lang="en-US" altLang="ja-JP" b="1" dirty="0">
                <a:solidFill>
                  <a:srgbClr val="C00000"/>
                </a:solidFill>
              </a:rPr>
              <a:t>security association (SA)</a:t>
            </a:r>
            <a:r>
              <a:rPr lang="en-US" altLang="ja-JP" dirty="0">
                <a:solidFill>
                  <a:srgbClr val="C00000"/>
                </a:solidFill>
              </a:rPr>
              <a:t>"  </a:t>
            </a:r>
            <a:r>
              <a:rPr lang="en-US" altLang="ja-JP" dirty="0"/>
              <a:t>established from sending to receiving entity </a:t>
            </a:r>
          </a:p>
          <a:p>
            <a:pPr lvl="1"/>
            <a:r>
              <a:rPr lang="en-US" dirty="0"/>
              <a:t>SAs are simplex: </a:t>
            </a:r>
            <a:r>
              <a:rPr lang="en-US" b="1" dirty="0"/>
              <a:t>for only one direction</a:t>
            </a:r>
          </a:p>
          <a:p>
            <a:endParaRPr lang="en-US" dirty="0"/>
          </a:p>
          <a:p>
            <a:r>
              <a:rPr lang="en-US" altLang="zh-CN" b="1" u="sng" dirty="0"/>
              <a:t>S</a:t>
            </a:r>
            <a:r>
              <a:rPr lang="en-US" b="1" u="sng" dirty="0"/>
              <a:t>ending, receiving entities </a:t>
            </a:r>
            <a:r>
              <a:rPr lang="en-US" dirty="0"/>
              <a:t>maintain </a:t>
            </a:r>
            <a:r>
              <a:rPr lang="en-US" i="1" dirty="0"/>
              <a:t>state information</a:t>
            </a:r>
            <a:r>
              <a:rPr lang="en-US" dirty="0"/>
              <a:t> about SA</a:t>
            </a:r>
          </a:p>
          <a:p>
            <a:pPr lvl="1"/>
            <a:r>
              <a:rPr lang="en-US" dirty="0"/>
              <a:t>recall: TCP endpoints also maintain state info</a:t>
            </a:r>
          </a:p>
          <a:p>
            <a:pPr lvl="1"/>
            <a:r>
              <a:rPr lang="en-US" b="1" dirty="0">
                <a:solidFill>
                  <a:schemeClr val="accent2"/>
                </a:solidFill>
              </a:rPr>
              <a:t>IP is connectionless; IPsec is connection-oriented!</a:t>
            </a:r>
          </a:p>
        </p:txBody>
      </p:sp>
      <p:sp>
        <p:nvSpPr>
          <p:cNvPr id="3" name="灯片编号占位符 2"/>
          <p:cNvSpPr>
            <a:spLocks noGrp="1"/>
          </p:cNvSpPr>
          <p:nvPr>
            <p:ph type="sldNum" sz="quarter" idx="12"/>
          </p:nvPr>
        </p:nvSpPr>
        <p:spPr/>
        <p:txBody>
          <a:bodyPr/>
          <a:lstStyle/>
          <a:p>
            <a:pPr>
              <a:defRPr/>
            </a:pPr>
            <a:fld id="{8DE895D9-91D8-4958-BB05-9803D63D1C8A}" type="slidenum">
              <a:rPr lang="en-US" altLang="zh-CN" smtClean="0"/>
              <a:pPr>
                <a:defRPr/>
              </a:pPr>
              <a:t>164</a:t>
            </a:fld>
            <a:endParaRPr lang="en-US" altLang="zh-CN" dirty="0"/>
          </a:p>
        </p:txBody>
      </p:sp>
    </p:spTree>
    <p:extLst>
      <p:ext uri="{BB962C8B-B14F-4D97-AF65-F5344CB8AC3E}">
        <p14:creationId xmlns:p14="http://schemas.microsoft.com/office/powerpoint/2010/main" val="3473422918"/>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58"/>
          <p:cNvSpPr>
            <a:spLocks noGrp="1" noChangeArrowheads="1"/>
          </p:cNvSpPr>
          <p:nvPr>
            <p:ph type="title"/>
          </p:nvPr>
        </p:nvSpPr>
        <p:spPr/>
        <p:txBody>
          <a:bodyPr/>
          <a:lstStyle/>
          <a:p>
            <a:r>
              <a:rPr lang="en-US" dirty="0"/>
              <a:t>Example SA from R1 to R2</a:t>
            </a:r>
          </a:p>
        </p:txBody>
      </p:sp>
      <p:sp>
        <p:nvSpPr>
          <p:cNvPr id="130051" name="Rectangle 59"/>
          <p:cNvSpPr>
            <a:spLocks noGrp="1" noChangeArrowheads="1"/>
          </p:cNvSpPr>
          <p:nvPr>
            <p:ph type="body" idx="4294967295"/>
          </p:nvPr>
        </p:nvSpPr>
        <p:spPr>
          <a:xfrm>
            <a:off x="3518312" y="3671281"/>
            <a:ext cx="5696494" cy="3167062"/>
          </a:xfrm>
        </p:spPr>
        <p:txBody>
          <a:bodyPr>
            <a:normAutofit fontScale="92500"/>
          </a:bodyPr>
          <a:lstStyle/>
          <a:p>
            <a:pPr algn="ctr">
              <a:lnSpc>
                <a:spcPct val="90000"/>
              </a:lnSpc>
              <a:buFont typeface="Wingdings" charset="0"/>
              <a:buNone/>
            </a:pPr>
            <a:r>
              <a:rPr lang="en-US" b="1" dirty="0">
                <a:solidFill>
                  <a:srgbClr val="C00000"/>
                </a:solidFill>
              </a:rPr>
              <a:t>R1 </a:t>
            </a:r>
            <a:r>
              <a:rPr lang="en-US" b="1" dirty="0">
                <a:solidFill>
                  <a:srgbClr val="CC0000"/>
                </a:solidFill>
              </a:rPr>
              <a:t>stores </a:t>
            </a:r>
            <a:r>
              <a:rPr lang="en-US" b="1" dirty="0">
                <a:solidFill>
                  <a:srgbClr val="C00000"/>
                </a:solidFill>
              </a:rPr>
              <a:t>for SA (from R1 to R2):</a:t>
            </a:r>
          </a:p>
          <a:p>
            <a:pPr>
              <a:lnSpc>
                <a:spcPct val="90000"/>
              </a:lnSpc>
            </a:pPr>
            <a:r>
              <a:rPr lang="en-US" sz="2200" dirty="0"/>
              <a:t>32-bit SA identifier: </a:t>
            </a:r>
            <a:r>
              <a:rPr lang="en-US" sz="2200" i="1" dirty="0">
                <a:solidFill>
                  <a:schemeClr val="accent5"/>
                </a:solidFill>
              </a:rPr>
              <a:t>Security Parameter Index (SPI)</a:t>
            </a:r>
          </a:p>
          <a:p>
            <a:pPr>
              <a:lnSpc>
                <a:spcPct val="90000"/>
              </a:lnSpc>
            </a:pPr>
            <a:r>
              <a:rPr lang="en-US" sz="2200" dirty="0"/>
              <a:t>origin SA interface (200.168.1.100)</a:t>
            </a:r>
          </a:p>
          <a:p>
            <a:pPr>
              <a:lnSpc>
                <a:spcPct val="90000"/>
              </a:lnSpc>
            </a:pPr>
            <a:r>
              <a:rPr lang="en-US" sz="2200" dirty="0"/>
              <a:t>destination SA interface (193.68.2.23)</a:t>
            </a:r>
          </a:p>
          <a:p>
            <a:pPr>
              <a:lnSpc>
                <a:spcPct val="90000"/>
              </a:lnSpc>
            </a:pPr>
            <a:r>
              <a:rPr lang="en-US" sz="2200" dirty="0"/>
              <a:t>type of encryption used (e.g., 3DES with CBC)</a:t>
            </a:r>
          </a:p>
          <a:p>
            <a:pPr>
              <a:lnSpc>
                <a:spcPct val="90000"/>
              </a:lnSpc>
            </a:pPr>
            <a:r>
              <a:rPr lang="en-US" sz="2200" dirty="0"/>
              <a:t>encryption key</a:t>
            </a:r>
          </a:p>
          <a:p>
            <a:pPr>
              <a:lnSpc>
                <a:spcPct val="90000"/>
              </a:lnSpc>
            </a:pPr>
            <a:r>
              <a:rPr lang="en-US" sz="2200" dirty="0"/>
              <a:t>type of integrity check used (e.g., HMAC with MD5)</a:t>
            </a:r>
          </a:p>
          <a:p>
            <a:pPr>
              <a:lnSpc>
                <a:spcPct val="90000"/>
              </a:lnSpc>
            </a:pPr>
            <a:r>
              <a:rPr lang="en-US" sz="2200" dirty="0"/>
              <a:t>authentication key</a:t>
            </a:r>
          </a:p>
        </p:txBody>
      </p:sp>
      <p:grpSp>
        <p:nvGrpSpPr>
          <p:cNvPr id="130053" name="Group 3"/>
          <p:cNvGrpSpPr>
            <a:grpSpLocks/>
          </p:cNvGrpSpPr>
          <p:nvPr/>
        </p:nvGrpSpPr>
        <p:grpSpPr bwMode="auto">
          <a:xfrm>
            <a:off x="2851150" y="1250588"/>
            <a:ext cx="6711950" cy="2318112"/>
            <a:chOff x="803275" y="938213"/>
            <a:chExt cx="7435850" cy="2630487"/>
          </a:xfrm>
        </p:grpSpPr>
        <p:sp>
          <p:nvSpPr>
            <p:cNvPr id="130054" name="Freeform 2"/>
            <p:cNvSpPr>
              <a:spLocks/>
            </p:cNvSpPr>
            <p:nvPr/>
          </p:nvSpPr>
          <p:spPr bwMode="auto">
            <a:xfrm>
              <a:off x="6213475" y="1670050"/>
              <a:ext cx="2025650" cy="1633537"/>
            </a:xfrm>
            <a:custGeom>
              <a:avLst/>
              <a:gdLst>
                <a:gd name="T0" fmla="*/ 346493 w 1292"/>
                <a:gd name="T1" fmla="*/ 2603 h 1255"/>
                <a:gd name="T2" fmla="*/ 54874 w 1292"/>
                <a:gd name="T3" fmla="*/ 62478 h 1255"/>
                <a:gd name="T4" fmla="*/ 45467 w 1292"/>
                <a:gd name="T5" fmla="*/ 206958 h 1255"/>
                <a:gd name="T6" fmla="*/ 73689 w 1292"/>
                <a:gd name="T7" fmla="*/ 329311 h 1255"/>
                <a:gd name="T8" fmla="*/ 355900 w 1292"/>
                <a:gd name="T9" fmla="*/ 344930 h 1255"/>
                <a:gd name="T10" fmla="*/ 939136 w 1292"/>
                <a:gd name="T11" fmla="*/ 446457 h 1255"/>
                <a:gd name="T12" fmla="*/ 1447117 w 1292"/>
                <a:gd name="T13" fmla="*/ 489410 h 1255"/>
                <a:gd name="T14" fmla="*/ 1745007 w 1292"/>
                <a:gd name="T15" fmla="*/ 403503 h 1255"/>
                <a:gd name="T16" fmla="*/ 1848484 w 1292"/>
                <a:gd name="T17" fmla="*/ 175719 h 1255"/>
                <a:gd name="T18" fmla="*/ 1752846 w 1292"/>
                <a:gd name="T19" fmla="*/ 83304 h 1255"/>
                <a:gd name="T20" fmla="*/ 1089649 w 1292"/>
                <a:gd name="T21" fmla="*/ 45557 h 1255"/>
                <a:gd name="T22" fmla="*/ 346493 w 1292"/>
                <a:gd name="T23" fmla="*/ 2603 h 125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92"/>
                <a:gd name="T37" fmla="*/ 0 h 1255"/>
                <a:gd name="T38" fmla="*/ 1292 w 1292"/>
                <a:gd name="T39" fmla="*/ 1255 h 125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92" h="1255">
                  <a:moveTo>
                    <a:pt x="239" y="7"/>
                  </a:moveTo>
                  <a:cubicBezTo>
                    <a:pt x="120" y="14"/>
                    <a:pt x="70" y="71"/>
                    <a:pt x="35" y="157"/>
                  </a:cubicBezTo>
                  <a:cubicBezTo>
                    <a:pt x="0" y="243"/>
                    <a:pt x="26" y="411"/>
                    <a:pt x="29" y="523"/>
                  </a:cubicBezTo>
                  <a:cubicBezTo>
                    <a:pt x="32" y="635"/>
                    <a:pt x="17" y="771"/>
                    <a:pt x="53" y="829"/>
                  </a:cubicBezTo>
                  <a:cubicBezTo>
                    <a:pt x="89" y="887"/>
                    <a:pt x="146" y="821"/>
                    <a:pt x="245" y="871"/>
                  </a:cubicBezTo>
                  <a:cubicBezTo>
                    <a:pt x="344" y="921"/>
                    <a:pt x="522" y="1068"/>
                    <a:pt x="647" y="1129"/>
                  </a:cubicBezTo>
                  <a:cubicBezTo>
                    <a:pt x="772" y="1190"/>
                    <a:pt x="903" y="1255"/>
                    <a:pt x="995" y="1237"/>
                  </a:cubicBezTo>
                  <a:cubicBezTo>
                    <a:pt x="1087" y="1219"/>
                    <a:pt x="1153" y="1153"/>
                    <a:pt x="1199" y="1021"/>
                  </a:cubicBezTo>
                  <a:cubicBezTo>
                    <a:pt x="1245" y="889"/>
                    <a:pt x="1270" y="580"/>
                    <a:pt x="1271" y="445"/>
                  </a:cubicBezTo>
                  <a:cubicBezTo>
                    <a:pt x="1272" y="310"/>
                    <a:pt x="1292" y="266"/>
                    <a:pt x="1205" y="211"/>
                  </a:cubicBezTo>
                  <a:cubicBezTo>
                    <a:pt x="1118" y="156"/>
                    <a:pt x="908" y="150"/>
                    <a:pt x="749" y="115"/>
                  </a:cubicBezTo>
                  <a:cubicBezTo>
                    <a:pt x="590" y="80"/>
                    <a:pt x="358" y="0"/>
                    <a:pt x="239" y="7"/>
                  </a:cubicBezTo>
                  <a:close/>
                </a:path>
              </a:pathLst>
            </a:custGeom>
            <a:solidFill>
              <a:srgbClr val="00CCFF"/>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en-US" dirty="0">
                <a:latin typeface="+mn-lt"/>
              </a:endParaRPr>
            </a:p>
          </p:txBody>
        </p:sp>
        <p:sp>
          <p:nvSpPr>
            <p:cNvPr id="130055" name="Freeform 3"/>
            <p:cNvSpPr>
              <a:spLocks/>
            </p:cNvSpPr>
            <p:nvPr/>
          </p:nvSpPr>
          <p:spPr bwMode="auto">
            <a:xfrm>
              <a:off x="803275" y="1546225"/>
              <a:ext cx="2133600" cy="1633537"/>
            </a:xfrm>
            <a:custGeom>
              <a:avLst/>
              <a:gdLst>
                <a:gd name="T0" fmla="*/ 500372 w 1292"/>
                <a:gd name="T1" fmla="*/ 2603 h 1255"/>
                <a:gd name="T2" fmla="*/ 72661 w 1292"/>
                <a:gd name="T3" fmla="*/ 62478 h 1255"/>
                <a:gd name="T4" fmla="*/ 57799 w 1292"/>
                <a:gd name="T5" fmla="*/ 206958 h 1255"/>
                <a:gd name="T6" fmla="*/ 108992 w 1292"/>
                <a:gd name="T7" fmla="*/ 329311 h 1255"/>
                <a:gd name="T8" fmla="*/ 513583 w 1292"/>
                <a:gd name="T9" fmla="*/ 344930 h 1255"/>
                <a:gd name="T10" fmla="*/ 1352491 w 1292"/>
                <a:gd name="T11" fmla="*/ 446457 h 1255"/>
                <a:gd name="T12" fmla="*/ 2082407 w 1292"/>
                <a:gd name="T13" fmla="*/ 489410 h 1255"/>
                <a:gd name="T14" fmla="*/ 2506815 w 1292"/>
                <a:gd name="T15" fmla="*/ 403503 h 1255"/>
                <a:gd name="T16" fmla="*/ 2658743 w 1292"/>
                <a:gd name="T17" fmla="*/ 175719 h 1255"/>
                <a:gd name="T18" fmla="*/ 2520026 w 1292"/>
                <a:gd name="T19" fmla="*/ 83304 h 1255"/>
                <a:gd name="T20" fmla="*/ 1567172 w 1292"/>
                <a:gd name="T21" fmla="*/ 45557 h 1255"/>
                <a:gd name="T22" fmla="*/ 500372 w 1292"/>
                <a:gd name="T23" fmla="*/ 2603 h 125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92"/>
                <a:gd name="T37" fmla="*/ 0 h 1255"/>
                <a:gd name="T38" fmla="*/ 1292 w 1292"/>
                <a:gd name="T39" fmla="*/ 1255 h 125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92" h="1255">
                  <a:moveTo>
                    <a:pt x="239" y="7"/>
                  </a:moveTo>
                  <a:cubicBezTo>
                    <a:pt x="120" y="14"/>
                    <a:pt x="70" y="71"/>
                    <a:pt x="35" y="157"/>
                  </a:cubicBezTo>
                  <a:cubicBezTo>
                    <a:pt x="0" y="243"/>
                    <a:pt x="26" y="411"/>
                    <a:pt x="29" y="523"/>
                  </a:cubicBezTo>
                  <a:cubicBezTo>
                    <a:pt x="32" y="635"/>
                    <a:pt x="17" y="771"/>
                    <a:pt x="53" y="829"/>
                  </a:cubicBezTo>
                  <a:cubicBezTo>
                    <a:pt x="89" y="887"/>
                    <a:pt x="146" y="821"/>
                    <a:pt x="245" y="871"/>
                  </a:cubicBezTo>
                  <a:cubicBezTo>
                    <a:pt x="344" y="921"/>
                    <a:pt x="522" y="1068"/>
                    <a:pt x="647" y="1129"/>
                  </a:cubicBezTo>
                  <a:cubicBezTo>
                    <a:pt x="772" y="1190"/>
                    <a:pt x="903" y="1255"/>
                    <a:pt x="995" y="1237"/>
                  </a:cubicBezTo>
                  <a:cubicBezTo>
                    <a:pt x="1087" y="1219"/>
                    <a:pt x="1153" y="1153"/>
                    <a:pt x="1199" y="1021"/>
                  </a:cubicBezTo>
                  <a:cubicBezTo>
                    <a:pt x="1245" y="889"/>
                    <a:pt x="1270" y="580"/>
                    <a:pt x="1271" y="445"/>
                  </a:cubicBezTo>
                  <a:cubicBezTo>
                    <a:pt x="1272" y="310"/>
                    <a:pt x="1292" y="266"/>
                    <a:pt x="1205" y="211"/>
                  </a:cubicBezTo>
                  <a:cubicBezTo>
                    <a:pt x="1118" y="156"/>
                    <a:pt x="908" y="150"/>
                    <a:pt x="749" y="115"/>
                  </a:cubicBezTo>
                  <a:cubicBezTo>
                    <a:pt x="590" y="80"/>
                    <a:pt x="358" y="0"/>
                    <a:pt x="239" y="7"/>
                  </a:cubicBezTo>
                  <a:close/>
                </a:path>
              </a:pathLst>
            </a:custGeom>
            <a:solidFill>
              <a:srgbClr val="00CCFF"/>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en-US" dirty="0">
                <a:latin typeface="+mn-lt"/>
              </a:endParaRPr>
            </a:p>
          </p:txBody>
        </p:sp>
        <p:sp>
          <p:nvSpPr>
            <p:cNvPr id="130056" name="Freeform 4"/>
            <p:cNvSpPr>
              <a:spLocks/>
            </p:cNvSpPr>
            <p:nvPr/>
          </p:nvSpPr>
          <p:spPr bwMode="auto">
            <a:xfrm>
              <a:off x="3394075" y="1435100"/>
              <a:ext cx="2362200" cy="2133600"/>
            </a:xfrm>
            <a:custGeom>
              <a:avLst/>
              <a:gdLst>
                <a:gd name="T0" fmla="*/ 1018379 w 1292"/>
                <a:gd name="T1" fmla="*/ 11901 h 1255"/>
                <a:gd name="T2" fmla="*/ 148095 w 1292"/>
                <a:gd name="T3" fmla="*/ 404619 h 1255"/>
                <a:gd name="T4" fmla="*/ 124326 w 1292"/>
                <a:gd name="T5" fmla="*/ 1343063 h 1255"/>
                <a:gd name="T6" fmla="*/ 224884 w 1292"/>
                <a:gd name="T7" fmla="*/ 2125100 h 1255"/>
                <a:gd name="T8" fmla="*/ 1043975 w 1292"/>
                <a:gd name="T9" fmla="*/ 2233905 h 1255"/>
                <a:gd name="T10" fmla="*/ 2760776 w 1292"/>
                <a:gd name="T11" fmla="*/ 2895236 h 1255"/>
                <a:gd name="T12" fmla="*/ 4247206 w 1292"/>
                <a:gd name="T13" fmla="*/ 3174049 h 1255"/>
                <a:gd name="T14" fmla="*/ 5117491 w 1292"/>
                <a:gd name="T15" fmla="*/ 2618123 h 1255"/>
                <a:gd name="T16" fmla="*/ 5424650 w 1292"/>
                <a:gd name="T17" fmla="*/ 1144154 h 1255"/>
                <a:gd name="T18" fmla="*/ 5144915 w 1292"/>
                <a:gd name="T19" fmla="*/ 540625 h 1255"/>
                <a:gd name="T20" fmla="*/ 3197746 w 1292"/>
                <a:gd name="T21" fmla="*/ 294114 h 1255"/>
                <a:gd name="T22" fmla="*/ 1018379 w 1292"/>
                <a:gd name="T23" fmla="*/ 11901 h 125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92"/>
                <a:gd name="T37" fmla="*/ 0 h 1255"/>
                <a:gd name="T38" fmla="*/ 1292 w 1292"/>
                <a:gd name="T39" fmla="*/ 1255 h 125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92" h="1255">
                  <a:moveTo>
                    <a:pt x="239" y="7"/>
                  </a:moveTo>
                  <a:cubicBezTo>
                    <a:pt x="120" y="14"/>
                    <a:pt x="70" y="71"/>
                    <a:pt x="35" y="157"/>
                  </a:cubicBezTo>
                  <a:cubicBezTo>
                    <a:pt x="0" y="243"/>
                    <a:pt x="26" y="411"/>
                    <a:pt x="29" y="523"/>
                  </a:cubicBezTo>
                  <a:cubicBezTo>
                    <a:pt x="32" y="635"/>
                    <a:pt x="17" y="771"/>
                    <a:pt x="53" y="829"/>
                  </a:cubicBezTo>
                  <a:cubicBezTo>
                    <a:pt x="89" y="887"/>
                    <a:pt x="146" y="821"/>
                    <a:pt x="245" y="871"/>
                  </a:cubicBezTo>
                  <a:cubicBezTo>
                    <a:pt x="344" y="921"/>
                    <a:pt x="522" y="1068"/>
                    <a:pt x="647" y="1129"/>
                  </a:cubicBezTo>
                  <a:cubicBezTo>
                    <a:pt x="772" y="1190"/>
                    <a:pt x="903" y="1255"/>
                    <a:pt x="995" y="1237"/>
                  </a:cubicBezTo>
                  <a:cubicBezTo>
                    <a:pt x="1087" y="1219"/>
                    <a:pt x="1153" y="1153"/>
                    <a:pt x="1199" y="1021"/>
                  </a:cubicBezTo>
                  <a:cubicBezTo>
                    <a:pt x="1245" y="889"/>
                    <a:pt x="1270" y="580"/>
                    <a:pt x="1271" y="445"/>
                  </a:cubicBezTo>
                  <a:cubicBezTo>
                    <a:pt x="1272" y="310"/>
                    <a:pt x="1292" y="266"/>
                    <a:pt x="1205" y="211"/>
                  </a:cubicBezTo>
                  <a:cubicBezTo>
                    <a:pt x="1118" y="156"/>
                    <a:pt x="908" y="150"/>
                    <a:pt x="749" y="115"/>
                  </a:cubicBezTo>
                  <a:cubicBezTo>
                    <a:pt x="590" y="80"/>
                    <a:pt x="358" y="0"/>
                    <a:pt x="239" y="7"/>
                  </a:cubicBezTo>
                  <a:close/>
                </a:path>
              </a:pathLst>
            </a:custGeom>
            <a:solidFill>
              <a:srgbClr val="00CCFF"/>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en-US" dirty="0">
                <a:latin typeface="+mn-lt"/>
              </a:endParaRPr>
            </a:p>
          </p:txBody>
        </p:sp>
        <p:sp>
          <p:nvSpPr>
            <p:cNvPr id="130057" name="Line 39"/>
            <p:cNvSpPr>
              <a:spLocks noChangeShapeType="1"/>
            </p:cNvSpPr>
            <p:nvPr/>
          </p:nvSpPr>
          <p:spPr bwMode="auto">
            <a:xfrm>
              <a:off x="1898650" y="2238375"/>
              <a:ext cx="803275"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30058" name="Line 40"/>
            <p:cNvSpPr>
              <a:spLocks noChangeShapeType="1"/>
            </p:cNvSpPr>
            <p:nvPr/>
          </p:nvSpPr>
          <p:spPr bwMode="auto">
            <a:xfrm>
              <a:off x="6373813" y="2376488"/>
              <a:ext cx="692150"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30059" name="Line 41"/>
            <p:cNvSpPr>
              <a:spLocks noChangeShapeType="1"/>
            </p:cNvSpPr>
            <p:nvPr/>
          </p:nvSpPr>
          <p:spPr bwMode="auto">
            <a:xfrm>
              <a:off x="3284538" y="2279650"/>
              <a:ext cx="387350"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30060" name="Line 42"/>
            <p:cNvSpPr>
              <a:spLocks noChangeShapeType="1"/>
            </p:cNvSpPr>
            <p:nvPr/>
          </p:nvSpPr>
          <p:spPr bwMode="auto">
            <a:xfrm flipH="1">
              <a:off x="5453433" y="2303754"/>
              <a:ext cx="290513"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30061" name="Text Box 43"/>
            <p:cNvSpPr txBox="1">
              <a:spLocks noChangeArrowheads="1"/>
            </p:cNvSpPr>
            <p:nvPr/>
          </p:nvSpPr>
          <p:spPr bwMode="auto">
            <a:xfrm>
              <a:off x="4831786" y="1954554"/>
              <a:ext cx="1067665" cy="3492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400" dirty="0">
                  <a:latin typeface="+mn-lt"/>
                  <a:cs typeface="Arial" charset="0"/>
                </a:rPr>
                <a:t>193.68.2.23</a:t>
              </a:r>
            </a:p>
          </p:txBody>
        </p:sp>
        <p:sp>
          <p:nvSpPr>
            <p:cNvPr id="130062" name="Text Box 44"/>
            <p:cNvSpPr txBox="1">
              <a:spLocks noChangeArrowheads="1"/>
            </p:cNvSpPr>
            <p:nvPr/>
          </p:nvSpPr>
          <p:spPr bwMode="auto">
            <a:xfrm>
              <a:off x="3337682" y="1942287"/>
              <a:ext cx="1248807" cy="3492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400" dirty="0">
                  <a:latin typeface="+mn-lt"/>
                  <a:cs typeface="Arial" charset="0"/>
                </a:rPr>
                <a:t>200.168.1.100</a:t>
              </a:r>
            </a:p>
          </p:txBody>
        </p:sp>
        <p:sp>
          <p:nvSpPr>
            <p:cNvPr id="130063" name="Text Box 45"/>
            <p:cNvSpPr txBox="1">
              <a:spLocks noChangeArrowheads="1"/>
            </p:cNvSpPr>
            <p:nvPr/>
          </p:nvSpPr>
          <p:spPr bwMode="auto">
            <a:xfrm>
              <a:off x="1624008" y="2673522"/>
              <a:ext cx="1067665" cy="3492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400" dirty="0">
                  <a:latin typeface="+mn-lt"/>
                  <a:cs typeface="Arial" charset="0"/>
                </a:rPr>
                <a:t>172.16.1/24</a:t>
              </a:r>
            </a:p>
          </p:txBody>
        </p:sp>
        <p:sp>
          <p:nvSpPr>
            <p:cNvPr id="130064" name="Text Box 46"/>
            <p:cNvSpPr txBox="1">
              <a:spLocks noChangeArrowheads="1"/>
            </p:cNvSpPr>
            <p:nvPr/>
          </p:nvSpPr>
          <p:spPr bwMode="auto">
            <a:xfrm>
              <a:off x="7018165" y="2787656"/>
              <a:ext cx="1067665" cy="3492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400" dirty="0">
                  <a:latin typeface="+mn-lt"/>
                  <a:cs typeface="Arial" charset="0"/>
                </a:rPr>
                <a:t>172.16.2/24</a:t>
              </a:r>
            </a:p>
          </p:txBody>
        </p:sp>
        <p:sp>
          <p:nvSpPr>
            <p:cNvPr id="130065" name="Text Box 48"/>
            <p:cNvSpPr txBox="1">
              <a:spLocks noChangeArrowheads="1"/>
            </p:cNvSpPr>
            <p:nvPr/>
          </p:nvSpPr>
          <p:spPr bwMode="auto">
            <a:xfrm>
              <a:off x="3386387" y="2438413"/>
              <a:ext cx="2276603" cy="3841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eaLnBrk="1" hangingPunct="1"/>
              <a:r>
                <a:rPr lang="en-US" sz="1600" i="1" dirty="0">
                  <a:solidFill>
                    <a:srgbClr val="CC0000"/>
                  </a:solidFill>
                  <a:latin typeface="+mn-lt"/>
                  <a:cs typeface="Arial" charset="0"/>
                </a:rPr>
                <a:t>security association </a:t>
              </a:r>
            </a:p>
          </p:txBody>
        </p:sp>
        <p:sp>
          <p:nvSpPr>
            <p:cNvPr id="130066" name="Text Box 49"/>
            <p:cNvSpPr txBox="1">
              <a:spLocks noChangeArrowheads="1"/>
            </p:cNvSpPr>
            <p:nvPr/>
          </p:nvSpPr>
          <p:spPr bwMode="auto">
            <a:xfrm>
              <a:off x="4325673" y="1210025"/>
              <a:ext cx="918491" cy="4191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eaLnBrk="1" hangingPunct="1"/>
              <a:r>
                <a:rPr lang="en-US" sz="1800" dirty="0">
                  <a:latin typeface="+mn-lt"/>
                </a:rPr>
                <a:t>Internet</a:t>
              </a:r>
            </a:p>
          </p:txBody>
        </p:sp>
        <p:sp>
          <p:nvSpPr>
            <p:cNvPr id="130067" name="Text Box 50"/>
            <p:cNvSpPr txBox="1">
              <a:spLocks noChangeArrowheads="1"/>
            </p:cNvSpPr>
            <p:nvPr/>
          </p:nvSpPr>
          <p:spPr bwMode="auto">
            <a:xfrm>
              <a:off x="939800" y="938213"/>
              <a:ext cx="204655" cy="4191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eaLnBrk="1" hangingPunct="1"/>
              <a:endParaRPr lang="en-US" sz="1800" dirty="0">
                <a:latin typeface="+mn-lt"/>
              </a:endParaRPr>
            </a:p>
          </p:txBody>
        </p:sp>
        <p:sp>
          <p:nvSpPr>
            <p:cNvPr id="130068" name="Text Box 51"/>
            <p:cNvSpPr txBox="1">
              <a:spLocks noChangeArrowheads="1"/>
            </p:cNvSpPr>
            <p:nvPr/>
          </p:nvSpPr>
          <p:spPr bwMode="auto">
            <a:xfrm>
              <a:off x="1361795" y="1245263"/>
              <a:ext cx="1444154" cy="4191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eaLnBrk="1" hangingPunct="1"/>
              <a:r>
                <a:rPr lang="en-US" sz="1800" dirty="0">
                  <a:latin typeface="+mn-lt"/>
                </a:rPr>
                <a:t>headquarters</a:t>
              </a:r>
            </a:p>
          </p:txBody>
        </p:sp>
        <p:sp>
          <p:nvSpPr>
            <p:cNvPr id="130069" name="Text Box 52"/>
            <p:cNvSpPr txBox="1">
              <a:spLocks noChangeArrowheads="1"/>
            </p:cNvSpPr>
            <p:nvPr/>
          </p:nvSpPr>
          <p:spPr bwMode="auto">
            <a:xfrm>
              <a:off x="6531930" y="1384010"/>
              <a:ext cx="1405014" cy="4191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eaLnBrk="1" hangingPunct="1"/>
              <a:r>
                <a:rPr lang="en-US" sz="1800" dirty="0">
                  <a:latin typeface="+mn-lt"/>
                </a:rPr>
                <a:t>branch office</a:t>
              </a:r>
            </a:p>
          </p:txBody>
        </p:sp>
        <p:sp>
          <p:nvSpPr>
            <p:cNvPr id="130070" name="Text Box 53"/>
            <p:cNvSpPr txBox="1">
              <a:spLocks noChangeArrowheads="1"/>
            </p:cNvSpPr>
            <p:nvPr/>
          </p:nvSpPr>
          <p:spPr bwMode="auto">
            <a:xfrm>
              <a:off x="2784475" y="2425700"/>
              <a:ext cx="472743" cy="4191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eaLnBrk="1" hangingPunct="1"/>
              <a:r>
                <a:rPr lang="en-US" sz="1800" dirty="0">
                  <a:latin typeface="+mn-lt"/>
                </a:rPr>
                <a:t>R1</a:t>
              </a:r>
            </a:p>
          </p:txBody>
        </p:sp>
        <p:sp>
          <p:nvSpPr>
            <p:cNvPr id="130071" name="Text Box 54"/>
            <p:cNvSpPr txBox="1">
              <a:spLocks noChangeArrowheads="1"/>
            </p:cNvSpPr>
            <p:nvPr/>
          </p:nvSpPr>
          <p:spPr bwMode="auto">
            <a:xfrm>
              <a:off x="5832475" y="2578101"/>
              <a:ext cx="472743" cy="4191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eaLnBrk="1" hangingPunct="1"/>
              <a:r>
                <a:rPr lang="en-US" sz="1800" dirty="0">
                  <a:latin typeface="+mn-lt"/>
                </a:rPr>
                <a:t>R2</a:t>
              </a:r>
            </a:p>
          </p:txBody>
        </p:sp>
        <p:grpSp>
          <p:nvGrpSpPr>
            <p:cNvPr id="130072" name="Group 542"/>
            <p:cNvGrpSpPr>
              <a:grpSpLocks/>
            </p:cNvGrpSpPr>
            <p:nvPr/>
          </p:nvGrpSpPr>
          <p:grpSpPr bwMode="auto">
            <a:xfrm>
              <a:off x="1119743" y="1870674"/>
              <a:ext cx="874568" cy="829136"/>
              <a:chOff x="-44" y="1473"/>
              <a:chExt cx="981" cy="1105"/>
            </a:xfrm>
          </p:grpSpPr>
          <p:pic>
            <p:nvPicPr>
              <p:cNvPr id="130095" name="Picture 529"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0096" name="Freeform 530"/>
              <p:cNvSpPr>
                <a:spLocks/>
              </p:cNvSpPr>
              <p:nvPr/>
            </p:nvSpPr>
            <p:spPr bwMode="auto">
              <a:xfrm flipH="1">
                <a:off x="374" y="1579"/>
                <a:ext cx="477" cy="506"/>
              </a:xfrm>
              <a:custGeom>
                <a:avLst/>
                <a:gdLst>
                  <a:gd name="T0" fmla="*/ 0 w 356"/>
                  <a:gd name="T1" fmla="*/ 0 h 368"/>
                  <a:gd name="T2" fmla="*/ 722 w 356"/>
                  <a:gd name="T3" fmla="*/ 36 h 368"/>
                  <a:gd name="T4" fmla="*/ 856 w 356"/>
                  <a:gd name="T5" fmla="*/ 765 h 368"/>
                  <a:gd name="T6" fmla="*/ 189 w 356"/>
                  <a:gd name="T7" fmla="*/ 957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xmlns="" w="9525" cap="flat" cmpd="sng">
                    <a:solidFill>
                      <a:schemeClr val="tx1"/>
                    </a:solidFill>
                    <a:prstDash val="solid"/>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dirty="0">
                  <a:latin typeface="+mn-lt"/>
                </a:endParaRPr>
              </a:p>
            </p:txBody>
          </p:sp>
        </p:grpSp>
        <p:grpSp>
          <p:nvGrpSpPr>
            <p:cNvPr id="130073" name="Group 542"/>
            <p:cNvGrpSpPr>
              <a:grpSpLocks/>
            </p:cNvGrpSpPr>
            <p:nvPr/>
          </p:nvGrpSpPr>
          <p:grpSpPr bwMode="auto">
            <a:xfrm flipH="1">
              <a:off x="6816238" y="2036728"/>
              <a:ext cx="874568" cy="829136"/>
              <a:chOff x="-44" y="1473"/>
              <a:chExt cx="981" cy="1105"/>
            </a:xfrm>
          </p:grpSpPr>
          <p:pic>
            <p:nvPicPr>
              <p:cNvPr id="130093" name="Picture 529"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0094" name="Freeform 530"/>
              <p:cNvSpPr>
                <a:spLocks/>
              </p:cNvSpPr>
              <p:nvPr/>
            </p:nvSpPr>
            <p:spPr bwMode="auto">
              <a:xfrm flipH="1">
                <a:off x="374" y="1579"/>
                <a:ext cx="477" cy="506"/>
              </a:xfrm>
              <a:custGeom>
                <a:avLst/>
                <a:gdLst>
                  <a:gd name="T0" fmla="*/ 0 w 356"/>
                  <a:gd name="T1" fmla="*/ 0 h 368"/>
                  <a:gd name="T2" fmla="*/ 722 w 356"/>
                  <a:gd name="T3" fmla="*/ 36 h 368"/>
                  <a:gd name="T4" fmla="*/ 856 w 356"/>
                  <a:gd name="T5" fmla="*/ 765 h 368"/>
                  <a:gd name="T6" fmla="*/ 189 w 356"/>
                  <a:gd name="T7" fmla="*/ 957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xmlns="" w="9525" cap="flat" cmpd="sng">
                    <a:solidFill>
                      <a:schemeClr val="tx1"/>
                    </a:solidFill>
                    <a:prstDash val="solid"/>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dirty="0">
                  <a:latin typeface="+mn-lt"/>
                </a:endParaRPr>
              </a:p>
            </p:txBody>
          </p:sp>
        </p:grpSp>
        <p:grpSp>
          <p:nvGrpSpPr>
            <p:cNvPr id="130074" name="Group 332"/>
            <p:cNvGrpSpPr>
              <a:grpSpLocks/>
            </p:cNvGrpSpPr>
            <p:nvPr/>
          </p:nvGrpSpPr>
          <p:grpSpPr bwMode="auto">
            <a:xfrm>
              <a:off x="5734462" y="2176433"/>
              <a:ext cx="693963" cy="287263"/>
              <a:chOff x="2356" y="1300"/>
              <a:chExt cx="555" cy="194"/>
            </a:xfrm>
          </p:grpSpPr>
          <p:sp>
            <p:nvSpPr>
              <p:cNvPr id="130085" name="Oval 407"/>
              <p:cNvSpPr>
                <a:spLocks noChangeArrowheads="1"/>
              </p:cNvSpPr>
              <p:nvPr/>
            </p:nvSpPr>
            <p:spPr bwMode="auto">
              <a:xfrm>
                <a:off x="2357" y="1385"/>
                <a:ext cx="551" cy="109"/>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p>
                <a:endParaRPr lang="en-US" dirty="0">
                  <a:latin typeface="+mn-lt"/>
                </a:endParaRPr>
              </a:p>
            </p:txBody>
          </p:sp>
          <p:sp>
            <p:nvSpPr>
              <p:cNvPr id="130086" name="Rectangle 410"/>
              <p:cNvSpPr>
                <a:spLocks noChangeArrowheads="1"/>
              </p:cNvSpPr>
              <p:nvPr/>
            </p:nvSpPr>
            <p:spPr bwMode="auto">
              <a:xfrm>
                <a:off x="2357" y="1374"/>
                <a:ext cx="554" cy="66"/>
              </a:xfrm>
              <a:prstGeom prst="rect">
                <a:avLst/>
              </a:prstGeom>
              <a:gradFill rotWithShape="1">
                <a:gsLst>
                  <a:gs pos="0">
                    <a:schemeClr val="hlink"/>
                  </a:gs>
                  <a:gs pos="100000">
                    <a:srgbClr val="FFFFFF"/>
                  </a:gs>
                </a:gsLst>
                <a:lin ang="0" scaled="1"/>
              </a:gra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pPr algn="ctr"/>
                <a:endParaRPr lang="en-US" dirty="0">
                  <a:latin typeface="+mn-lt"/>
                </a:endParaRPr>
              </a:p>
            </p:txBody>
          </p:sp>
          <p:sp>
            <p:nvSpPr>
              <p:cNvPr id="130087" name="Oval 411"/>
              <p:cNvSpPr>
                <a:spLocks noChangeArrowheads="1"/>
              </p:cNvSpPr>
              <p:nvPr/>
            </p:nvSpPr>
            <p:spPr bwMode="auto">
              <a:xfrm>
                <a:off x="2356" y="1300"/>
                <a:ext cx="551" cy="127"/>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p>
                <a:endParaRPr lang="en-US" dirty="0">
                  <a:latin typeface="+mn-lt"/>
                </a:endParaRPr>
              </a:p>
            </p:txBody>
          </p:sp>
          <p:grpSp>
            <p:nvGrpSpPr>
              <p:cNvPr id="130088" name="Group 329"/>
              <p:cNvGrpSpPr>
                <a:grpSpLocks/>
              </p:cNvGrpSpPr>
              <p:nvPr/>
            </p:nvGrpSpPr>
            <p:grpSpPr bwMode="auto">
              <a:xfrm>
                <a:off x="2468" y="1332"/>
                <a:ext cx="310" cy="60"/>
                <a:chOff x="2468" y="1332"/>
                <a:chExt cx="310" cy="60"/>
              </a:xfrm>
            </p:grpSpPr>
            <p:sp>
              <p:nvSpPr>
                <p:cNvPr id="130091" name="Freeform 326"/>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noFill/>
                <a:ln w="28575" cmpd="sng">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130092" name="Freeform 327"/>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noFill/>
                <a:ln w="28575" cmpd="sng">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grpSp>
          <p:sp>
            <p:nvSpPr>
              <p:cNvPr id="73" name="Line 330"/>
              <p:cNvSpPr>
                <a:spLocks noChangeShapeType="1"/>
              </p:cNvSpPr>
              <p:nvPr/>
            </p:nvSpPr>
            <p:spPr bwMode="auto">
              <a:xfrm>
                <a:off x="2357" y="1361"/>
                <a:ext cx="0" cy="84"/>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latin typeface="+mn-lt"/>
                  <a:cs typeface="Arial" charset="0"/>
                </a:endParaRPr>
              </a:p>
            </p:txBody>
          </p:sp>
          <p:sp>
            <p:nvSpPr>
              <p:cNvPr id="74" name="Line 331"/>
              <p:cNvSpPr>
                <a:spLocks noChangeShapeType="1"/>
              </p:cNvSpPr>
              <p:nvPr/>
            </p:nvSpPr>
            <p:spPr bwMode="auto">
              <a:xfrm>
                <a:off x="2907" y="1363"/>
                <a:ext cx="0" cy="84"/>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latin typeface="+mn-lt"/>
                  <a:cs typeface="Arial" charset="0"/>
                </a:endParaRPr>
              </a:p>
            </p:txBody>
          </p:sp>
        </p:grpSp>
        <p:grpSp>
          <p:nvGrpSpPr>
            <p:cNvPr id="130075" name="Group 332"/>
            <p:cNvGrpSpPr>
              <a:grpSpLocks/>
            </p:cNvGrpSpPr>
            <p:nvPr/>
          </p:nvGrpSpPr>
          <p:grpSpPr bwMode="auto">
            <a:xfrm>
              <a:off x="2675447" y="2110629"/>
              <a:ext cx="693963" cy="287263"/>
              <a:chOff x="2356" y="1300"/>
              <a:chExt cx="555" cy="194"/>
            </a:xfrm>
          </p:grpSpPr>
          <p:sp>
            <p:nvSpPr>
              <p:cNvPr id="130077" name="Oval 407"/>
              <p:cNvSpPr>
                <a:spLocks noChangeArrowheads="1"/>
              </p:cNvSpPr>
              <p:nvPr/>
            </p:nvSpPr>
            <p:spPr bwMode="auto">
              <a:xfrm>
                <a:off x="2357" y="1385"/>
                <a:ext cx="551" cy="109"/>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p>
                <a:endParaRPr lang="en-US" dirty="0">
                  <a:latin typeface="+mn-lt"/>
                </a:endParaRPr>
              </a:p>
            </p:txBody>
          </p:sp>
          <p:sp>
            <p:nvSpPr>
              <p:cNvPr id="130078" name="Rectangle 410"/>
              <p:cNvSpPr>
                <a:spLocks noChangeArrowheads="1"/>
              </p:cNvSpPr>
              <p:nvPr/>
            </p:nvSpPr>
            <p:spPr bwMode="auto">
              <a:xfrm>
                <a:off x="2357" y="1374"/>
                <a:ext cx="554" cy="66"/>
              </a:xfrm>
              <a:prstGeom prst="rect">
                <a:avLst/>
              </a:prstGeom>
              <a:gradFill rotWithShape="1">
                <a:gsLst>
                  <a:gs pos="0">
                    <a:schemeClr val="hlink"/>
                  </a:gs>
                  <a:gs pos="100000">
                    <a:srgbClr val="FFFFFF"/>
                  </a:gs>
                </a:gsLst>
                <a:lin ang="0" scaled="1"/>
              </a:gra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pPr algn="ctr"/>
                <a:endParaRPr lang="en-US" dirty="0">
                  <a:latin typeface="+mn-lt"/>
                </a:endParaRPr>
              </a:p>
            </p:txBody>
          </p:sp>
          <p:sp>
            <p:nvSpPr>
              <p:cNvPr id="130079" name="Oval 411"/>
              <p:cNvSpPr>
                <a:spLocks noChangeArrowheads="1"/>
              </p:cNvSpPr>
              <p:nvPr/>
            </p:nvSpPr>
            <p:spPr bwMode="auto">
              <a:xfrm>
                <a:off x="2356" y="1300"/>
                <a:ext cx="551" cy="127"/>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p>
                <a:endParaRPr lang="en-US" dirty="0">
                  <a:latin typeface="+mn-lt"/>
                </a:endParaRPr>
              </a:p>
            </p:txBody>
          </p:sp>
          <p:grpSp>
            <p:nvGrpSpPr>
              <p:cNvPr id="130080" name="Group 329"/>
              <p:cNvGrpSpPr>
                <a:grpSpLocks/>
              </p:cNvGrpSpPr>
              <p:nvPr/>
            </p:nvGrpSpPr>
            <p:grpSpPr bwMode="auto">
              <a:xfrm>
                <a:off x="2468" y="1332"/>
                <a:ext cx="310" cy="60"/>
                <a:chOff x="2468" y="1332"/>
                <a:chExt cx="310" cy="60"/>
              </a:xfrm>
            </p:grpSpPr>
            <p:sp>
              <p:nvSpPr>
                <p:cNvPr id="130083" name="Freeform 326"/>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noFill/>
                <a:ln w="28575" cmpd="sng">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130084" name="Freeform 327"/>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noFill/>
                <a:ln w="28575" cmpd="sng">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grpSp>
          <p:sp>
            <p:nvSpPr>
              <p:cNvPr id="82" name="Line 330"/>
              <p:cNvSpPr>
                <a:spLocks noChangeShapeType="1"/>
              </p:cNvSpPr>
              <p:nvPr/>
            </p:nvSpPr>
            <p:spPr bwMode="auto">
              <a:xfrm>
                <a:off x="2357" y="1362"/>
                <a:ext cx="0" cy="84"/>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latin typeface="+mn-lt"/>
                  <a:cs typeface="Arial" charset="0"/>
                </a:endParaRPr>
              </a:p>
            </p:txBody>
          </p:sp>
          <p:sp>
            <p:nvSpPr>
              <p:cNvPr id="83" name="Line 331"/>
              <p:cNvSpPr>
                <a:spLocks noChangeShapeType="1"/>
              </p:cNvSpPr>
              <p:nvPr/>
            </p:nvSpPr>
            <p:spPr bwMode="auto">
              <a:xfrm>
                <a:off x="2907" y="1363"/>
                <a:ext cx="0" cy="84"/>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latin typeface="+mn-lt"/>
                  <a:cs typeface="Arial" charset="0"/>
                </a:endParaRPr>
              </a:p>
            </p:txBody>
          </p:sp>
        </p:grpSp>
        <p:sp>
          <p:nvSpPr>
            <p:cNvPr id="130076" name="Right Arrow 2"/>
            <p:cNvSpPr>
              <a:spLocks noChangeArrowheads="1"/>
            </p:cNvSpPr>
            <p:nvPr/>
          </p:nvSpPr>
          <p:spPr bwMode="auto">
            <a:xfrm>
              <a:off x="3390448" y="2327496"/>
              <a:ext cx="2361006" cy="151063"/>
            </a:xfrm>
            <a:prstGeom prst="rightArrow">
              <a:avLst>
                <a:gd name="adj1" fmla="val 50000"/>
                <a:gd name="adj2" fmla="val 49999"/>
              </a:avLst>
            </a:prstGeom>
            <a:gradFill rotWithShape="1">
              <a:gsLst>
                <a:gs pos="0">
                  <a:srgbClr val="CC0000"/>
                </a:gs>
                <a:gs pos="100000">
                  <a:srgbClr val="FFFFFF"/>
                </a:gs>
              </a:gsLst>
              <a:lin ang="360000"/>
            </a:gradFill>
            <a:ln w="9525">
              <a:solidFill>
                <a:srgbClr val="800000"/>
              </a:solidFill>
              <a:round/>
              <a:headEnd/>
              <a:tailEnd/>
            </a:ln>
          </p:spPr>
          <p:txBody>
            <a:bodyPr/>
            <a:lstStyle/>
            <a:p>
              <a:endParaRPr lang="en-US" dirty="0">
                <a:latin typeface="+mn-lt"/>
              </a:endParaRPr>
            </a:p>
          </p:txBody>
        </p:sp>
      </p:grpSp>
      <p:sp>
        <p:nvSpPr>
          <p:cNvPr id="3" name="灯片编号占位符 2"/>
          <p:cNvSpPr>
            <a:spLocks noGrp="1"/>
          </p:cNvSpPr>
          <p:nvPr>
            <p:ph type="sldNum" sz="quarter" idx="12"/>
          </p:nvPr>
        </p:nvSpPr>
        <p:spPr/>
        <p:txBody>
          <a:bodyPr/>
          <a:lstStyle/>
          <a:p>
            <a:pPr>
              <a:defRPr/>
            </a:pPr>
            <a:fld id="{B5976719-4C93-4032-AE44-9AF0CDE2F195}" type="slidenum">
              <a:rPr lang="en-US" altLang="zh-CN" smtClean="0"/>
              <a:pPr>
                <a:defRPr/>
              </a:pPr>
              <a:t>165</a:t>
            </a:fld>
            <a:endParaRPr lang="en-US" altLang="zh-CN" dirty="0"/>
          </a:p>
        </p:txBody>
      </p:sp>
    </p:spTree>
    <p:extLst>
      <p:ext uri="{BB962C8B-B14F-4D97-AF65-F5344CB8AC3E}">
        <p14:creationId xmlns:p14="http://schemas.microsoft.com/office/powerpoint/2010/main" val="1730860756"/>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a:t>Concept: Security Assoc. Database (SAD)</a:t>
            </a:r>
            <a:endParaRPr lang="zh-CN" altLang="en-US" dirty="0"/>
          </a:p>
        </p:txBody>
      </p:sp>
      <p:sp>
        <p:nvSpPr>
          <p:cNvPr id="4" name="内容占位符 3"/>
          <p:cNvSpPr>
            <a:spLocks noGrp="1"/>
          </p:cNvSpPr>
          <p:nvPr>
            <p:ph idx="1"/>
          </p:nvPr>
        </p:nvSpPr>
        <p:spPr/>
        <p:txBody>
          <a:bodyPr/>
          <a:lstStyle/>
          <a:p>
            <a:r>
              <a:rPr lang="en-US" altLang="zh-CN" dirty="0"/>
              <a:t>endpoint holds SA state in </a:t>
            </a:r>
            <a:r>
              <a:rPr lang="en-US" altLang="zh-CN" b="1" dirty="0">
                <a:solidFill>
                  <a:schemeClr val="accent5"/>
                </a:solidFill>
              </a:rPr>
              <a:t>security association database (SAD)</a:t>
            </a:r>
            <a:r>
              <a:rPr lang="en-US" altLang="zh-CN" dirty="0"/>
              <a:t>, where it can locate them during processing.</a:t>
            </a:r>
          </a:p>
          <a:p>
            <a:r>
              <a:rPr lang="en-US" altLang="zh-CN" dirty="0"/>
              <a:t>when sending IPsec datagram, </a:t>
            </a:r>
            <a:r>
              <a:rPr lang="en-US" altLang="zh-CN" b="1" dirty="0"/>
              <a:t>R1</a:t>
            </a:r>
            <a:r>
              <a:rPr lang="en-US" altLang="zh-CN" dirty="0"/>
              <a:t> accesses SAD to determine how to process datagram.</a:t>
            </a:r>
          </a:p>
          <a:p>
            <a:r>
              <a:rPr lang="en-US" altLang="zh-CN" dirty="0"/>
              <a:t>when IPsec datagram arrives to </a:t>
            </a:r>
            <a:r>
              <a:rPr lang="en-US" altLang="zh-CN" b="1" dirty="0"/>
              <a:t>R2</a:t>
            </a:r>
            <a:r>
              <a:rPr lang="en-US" altLang="zh-CN" dirty="0"/>
              <a:t>, R2 examines </a:t>
            </a:r>
            <a:r>
              <a:rPr lang="en-US" altLang="zh-CN" dirty="0">
                <a:solidFill>
                  <a:schemeClr val="accent2"/>
                </a:solidFill>
              </a:rPr>
              <a:t>SPI</a:t>
            </a:r>
            <a:r>
              <a:rPr lang="en-US" altLang="zh-CN" dirty="0"/>
              <a:t> in IPsec datagram, indexes SAD with </a:t>
            </a:r>
            <a:r>
              <a:rPr lang="en-US" altLang="zh-CN" b="1" dirty="0">
                <a:solidFill>
                  <a:schemeClr val="accent2"/>
                </a:solidFill>
              </a:rPr>
              <a:t>SPI</a:t>
            </a:r>
            <a:r>
              <a:rPr lang="en-US" altLang="zh-CN" dirty="0"/>
              <a:t>, and processes datagram accordingly.</a:t>
            </a:r>
          </a:p>
          <a:p>
            <a:endParaRPr lang="zh-CN" altLang="en-US" dirty="0"/>
          </a:p>
        </p:txBody>
      </p:sp>
      <p:sp>
        <p:nvSpPr>
          <p:cNvPr id="5" name="灯片编号占位符 4"/>
          <p:cNvSpPr>
            <a:spLocks noGrp="1"/>
          </p:cNvSpPr>
          <p:nvPr>
            <p:ph type="sldNum" sz="quarter" idx="12"/>
          </p:nvPr>
        </p:nvSpPr>
        <p:spPr/>
        <p:txBody>
          <a:bodyPr/>
          <a:lstStyle/>
          <a:p>
            <a:pPr>
              <a:defRPr/>
            </a:pPr>
            <a:fld id="{8DE895D9-91D8-4958-BB05-9803D63D1C8A}" type="slidenum">
              <a:rPr lang="en-US" altLang="zh-CN" smtClean="0"/>
              <a:pPr>
                <a:defRPr/>
              </a:pPr>
              <a:t>166</a:t>
            </a:fld>
            <a:endParaRPr lang="en-US" altLang="zh-CN" dirty="0"/>
          </a:p>
        </p:txBody>
      </p:sp>
    </p:spTree>
    <p:extLst>
      <p:ext uri="{BB962C8B-B14F-4D97-AF65-F5344CB8AC3E}">
        <p14:creationId xmlns:p14="http://schemas.microsoft.com/office/powerpoint/2010/main" val="3247214156"/>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a:lstStyle/>
          <a:p>
            <a:r>
              <a:rPr lang="en-US" dirty="0"/>
              <a:t>IPsec datagram</a:t>
            </a:r>
          </a:p>
        </p:txBody>
      </p:sp>
      <p:sp>
        <p:nvSpPr>
          <p:cNvPr id="132099" name="Rectangle 3"/>
          <p:cNvSpPr>
            <a:spLocks noGrp="1" noChangeArrowheads="1"/>
          </p:cNvSpPr>
          <p:nvPr>
            <p:ph type="body" idx="4294967295"/>
          </p:nvPr>
        </p:nvSpPr>
        <p:spPr>
          <a:xfrm>
            <a:off x="2057400" y="1503364"/>
            <a:ext cx="7772400" cy="892175"/>
          </a:xfrm>
        </p:spPr>
        <p:txBody>
          <a:bodyPr anchor="ctr" anchorCtr="0"/>
          <a:lstStyle/>
          <a:p>
            <a:pPr algn="ctr">
              <a:buFont typeface="Wingdings" charset="0"/>
              <a:buNone/>
            </a:pPr>
            <a:r>
              <a:rPr lang="en-US" dirty="0"/>
              <a:t>focus for now on </a:t>
            </a:r>
            <a:r>
              <a:rPr lang="en-US" b="1" dirty="0">
                <a:solidFill>
                  <a:schemeClr val="accent2"/>
                </a:solidFill>
              </a:rPr>
              <a:t>tunnel mode </a:t>
            </a:r>
            <a:r>
              <a:rPr lang="en-US" dirty="0"/>
              <a:t>with </a:t>
            </a:r>
            <a:r>
              <a:rPr lang="en-US" b="1" dirty="0"/>
              <a:t>ESP</a:t>
            </a:r>
          </a:p>
        </p:txBody>
      </p:sp>
      <p:grpSp>
        <p:nvGrpSpPr>
          <p:cNvPr id="132100" name="Group 4"/>
          <p:cNvGrpSpPr>
            <a:grpSpLocks/>
          </p:cNvGrpSpPr>
          <p:nvPr/>
        </p:nvGrpSpPr>
        <p:grpSpPr bwMode="auto">
          <a:xfrm>
            <a:off x="2652714" y="2627313"/>
            <a:ext cx="6484937" cy="2603500"/>
            <a:chOff x="672" y="1044"/>
            <a:chExt cx="4085" cy="1640"/>
          </a:xfrm>
        </p:grpSpPr>
        <p:sp>
          <p:nvSpPr>
            <p:cNvPr id="132102" name="Rectangle 5"/>
            <p:cNvSpPr>
              <a:spLocks noChangeArrowheads="1"/>
            </p:cNvSpPr>
            <p:nvPr/>
          </p:nvSpPr>
          <p:spPr bwMode="auto">
            <a:xfrm>
              <a:off x="672" y="1590"/>
              <a:ext cx="711" cy="384"/>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1" hangingPunct="1"/>
              <a:r>
                <a:rPr lang="en-US" sz="1600" dirty="0">
                  <a:latin typeface="+mn-lt"/>
                </a:rPr>
                <a:t>new IP</a:t>
              </a:r>
              <a:br>
                <a:rPr lang="en-US" sz="1600" dirty="0">
                  <a:latin typeface="+mn-lt"/>
                </a:rPr>
              </a:br>
              <a:r>
                <a:rPr lang="en-US" sz="1600" dirty="0">
                  <a:latin typeface="+mn-lt"/>
                </a:rPr>
                <a:t>header</a:t>
              </a:r>
            </a:p>
          </p:txBody>
        </p:sp>
        <p:sp>
          <p:nvSpPr>
            <p:cNvPr id="132103" name="Rectangle 6"/>
            <p:cNvSpPr>
              <a:spLocks noChangeArrowheads="1"/>
            </p:cNvSpPr>
            <p:nvPr/>
          </p:nvSpPr>
          <p:spPr bwMode="auto">
            <a:xfrm>
              <a:off x="1383" y="1590"/>
              <a:ext cx="441" cy="384"/>
            </a:xfrm>
            <a:prstGeom prst="rect">
              <a:avLst/>
            </a:prstGeom>
            <a:solidFill>
              <a:srgbClr val="FF99CC"/>
            </a:solidFill>
            <a:ln w="9525">
              <a:solidFill>
                <a:schemeClr val="tx1"/>
              </a:solidFill>
              <a:miter lim="800000"/>
              <a:headEnd/>
              <a:tailEnd/>
            </a:ln>
          </p:spPr>
          <p:txBody>
            <a:bodyPr wrap="none" anchor="ctr"/>
            <a:lstStyle/>
            <a:p>
              <a:pPr algn="ctr" eaLnBrk="1" hangingPunct="1"/>
              <a:r>
                <a:rPr lang="en-US" sz="1600" dirty="0">
                  <a:latin typeface="+mn-lt"/>
                </a:rPr>
                <a:t>ESP</a:t>
              </a:r>
            </a:p>
            <a:p>
              <a:pPr algn="ctr" eaLnBrk="1" hangingPunct="1"/>
              <a:r>
                <a:rPr lang="en-US" sz="1600" dirty="0">
                  <a:latin typeface="+mn-lt"/>
                </a:rPr>
                <a:t>hdr</a:t>
              </a:r>
            </a:p>
          </p:txBody>
        </p:sp>
        <p:sp>
          <p:nvSpPr>
            <p:cNvPr id="132104" name="Rectangle 7"/>
            <p:cNvSpPr>
              <a:spLocks noChangeArrowheads="1"/>
            </p:cNvSpPr>
            <p:nvPr/>
          </p:nvSpPr>
          <p:spPr bwMode="auto">
            <a:xfrm>
              <a:off x="1824" y="1590"/>
              <a:ext cx="615" cy="384"/>
            </a:xfrm>
            <a:prstGeom prst="rect">
              <a:avLst/>
            </a:prstGeom>
            <a:solidFill>
              <a:schemeClr val="accent5"/>
            </a:solidFill>
            <a:ln w="9525">
              <a:solidFill>
                <a:schemeClr val="tx1"/>
              </a:solidFill>
              <a:miter lim="800000"/>
              <a:headEnd/>
              <a:tailEnd/>
            </a:ln>
          </p:spPr>
          <p:txBody>
            <a:bodyPr wrap="none" anchor="ctr"/>
            <a:lstStyle/>
            <a:p>
              <a:pPr algn="ctr" eaLnBrk="1" hangingPunct="1"/>
              <a:r>
                <a:rPr lang="en-US" sz="1600" dirty="0">
                  <a:solidFill>
                    <a:schemeClr val="bg1"/>
                  </a:solidFill>
                  <a:latin typeface="+mn-lt"/>
                </a:rPr>
                <a:t>original</a:t>
              </a:r>
              <a:br>
                <a:rPr lang="en-US" sz="1600" dirty="0">
                  <a:solidFill>
                    <a:schemeClr val="bg1"/>
                  </a:solidFill>
                  <a:latin typeface="+mn-lt"/>
                </a:rPr>
              </a:br>
              <a:r>
                <a:rPr lang="en-US" sz="1600" dirty="0">
                  <a:solidFill>
                    <a:schemeClr val="bg1"/>
                  </a:solidFill>
                  <a:latin typeface="+mn-lt"/>
                </a:rPr>
                <a:t>IP hdr</a:t>
              </a:r>
            </a:p>
          </p:txBody>
        </p:sp>
        <p:sp>
          <p:nvSpPr>
            <p:cNvPr id="132105" name="Rectangle 8"/>
            <p:cNvSpPr>
              <a:spLocks noChangeArrowheads="1"/>
            </p:cNvSpPr>
            <p:nvPr/>
          </p:nvSpPr>
          <p:spPr bwMode="auto">
            <a:xfrm>
              <a:off x="2439" y="1590"/>
              <a:ext cx="1401" cy="384"/>
            </a:xfrm>
            <a:prstGeom prst="rect">
              <a:avLst/>
            </a:prstGeom>
            <a:solidFill>
              <a:schemeClr val="accent5"/>
            </a:solidFill>
            <a:ln w="9525">
              <a:solidFill>
                <a:schemeClr val="tx1"/>
              </a:solidFill>
              <a:miter lim="800000"/>
              <a:headEnd/>
              <a:tailEnd/>
            </a:ln>
          </p:spPr>
          <p:txBody>
            <a:bodyPr wrap="none" anchor="ctr"/>
            <a:lstStyle/>
            <a:p>
              <a:pPr algn="ctr" eaLnBrk="1" hangingPunct="1"/>
              <a:r>
                <a:rPr lang="en-US" sz="1600" dirty="0">
                  <a:solidFill>
                    <a:schemeClr val="bg1"/>
                  </a:solidFill>
                  <a:latin typeface="+mn-lt"/>
                </a:rPr>
                <a:t>Original IP</a:t>
              </a:r>
            </a:p>
            <a:p>
              <a:pPr algn="ctr" eaLnBrk="1" hangingPunct="1"/>
              <a:r>
                <a:rPr lang="en-US" sz="1600" dirty="0">
                  <a:solidFill>
                    <a:schemeClr val="bg1"/>
                  </a:solidFill>
                  <a:latin typeface="+mn-lt"/>
                </a:rPr>
                <a:t>datagram payload</a:t>
              </a:r>
            </a:p>
          </p:txBody>
        </p:sp>
        <p:sp>
          <p:nvSpPr>
            <p:cNvPr id="132106" name="Rectangle 9"/>
            <p:cNvSpPr>
              <a:spLocks noChangeArrowheads="1"/>
            </p:cNvSpPr>
            <p:nvPr/>
          </p:nvSpPr>
          <p:spPr bwMode="auto">
            <a:xfrm>
              <a:off x="3840" y="1593"/>
              <a:ext cx="441" cy="384"/>
            </a:xfrm>
            <a:prstGeom prst="rect">
              <a:avLst/>
            </a:prstGeom>
            <a:solidFill>
              <a:schemeClr val="accent5"/>
            </a:solidFill>
            <a:ln w="9525">
              <a:solidFill>
                <a:schemeClr val="tx1"/>
              </a:solidFill>
              <a:miter lim="800000"/>
              <a:headEnd/>
              <a:tailEnd/>
            </a:ln>
          </p:spPr>
          <p:txBody>
            <a:bodyPr wrap="none" anchor="ctr"/>
            <a:lstStyle/>
            <a:p>
              <a:pPr algn="ctr" eaLnBrk="1" hangingPunct="1"/>
              <a:r>
                <a:rPr lang="en-US" sz="1600" dirty="0">
                  <a:solidFill>
                    <a:schemeClr val="bg1"/>
                  </a:solidFill>
                  <a:latin typeface="+mn-lt"/>
                </a:rPr>
                <a:t>ESP</a:t>
              </a:r>
            </a:p>
            <a:p>
              <a:pPr algn="ctr" eaLnBrk="1" hangingPunct="1"/>
              <a:r>
                <a:rPr lang="en-US" sz="1600" dirty="0">
                  <a:solidFill>
                    <a:schemeClr val="bg1"/>
                  </a:solidFill>
                  <a:latin typeface="+mn-lt"/>
                </a:rPr>
                <a:t>trl</a:t>
              </a:r>
            </a:p>
          </p:txBody>
        </p:sp>
        <p:sp>
          <p:nvSpPr>
            <p:cNvPr id="132107" name="Rectangle 10"/>
            <p:cNvSpPr>
              <a:spLocks noChangeArrowheads="1"/>
            </p:cNvSpPr>
            <p:nvPr/>
          </p:nvSpPr>
          <p:spPr bwMode="auto">
            <a:xfrm>
              <a:off x="4285" y="1593"/>
              <a:ext cx="441" cy="384"/>
            </a:xfrm>
            <a:prstGeom prst="rect">
              <a:avLst/>
            </a:prstGeom>
            <a:solidFill>
              <a:srgbClr val="FFFF00"/>
            </a:solidFill>
            <a:ln w="9525">
              <a:solidFill>
                <a:schemeClr val="tx1"/>
              </a:solidFill>
              <a:miter lim="800000"/>
              <a:headEnd/>
              <a:tailEnd/>
            </a:ln>
          </p:spPr>
          <p:txBody>
            <a:bodyPr wrap="none" anchor="ctr"/>
            <a:lstStyle/>
            <a:p>
              <a:pPr algn="ctr" eaLnBrk="1" hangingPunct="1"/>
              <a:r>
                <a:rPr lang="en-US" sz="1600" dirty="0">
                  <a:latin typeface="+mn-lt"/>
                </a:rPr>
                <a:t>ESP</a:t>
              </a:r>
            </a:p>
            <a:p>
              <a:pPr algn="ctr" eaLnBrk="1" hangingPunct="1"/>
              <a:r>
                <a:rPr lang="en-US" sz="1600" dirty="0">
                  <a:latin typeface="+mn-lt"/>
                </a:rPr>
                <a:t>auth</a:t>
              </a:r>
            </a:p>
          </p:txBody>
        </p:sp>
        <p:grpSp>
          <p:nvGrpSpPr>
            <p:cNvPr id="132108" name="Group 11"/>
            <p:cNvGrpSpPr>
              <a:grpSpLocks/>
            </p:cNvGrpSpPr>
            <p:nvPr/>
          </p:nvGrpSpPr>
          <p:grpSpPr bwMode="auto">
            <a:xfrm>
              <a:off x="1379" y="1044"/>
              <a:ext cx="2936" cy="503"/>
              <a:chOff x="1397" y="992"/>
              <a:chExt cx="2936" cy="503"/>
            </a:xfrm>
          </p:grpSpPr>
          <p:sp>
            <p:nvSpPr>
              <p:cNvPr id="132121" name="Text Box 12"/>
              <p:cNvSpPr txBox="1">
                <a:spLocks noChangeArrowheads="1"/>
              </p:cNvSpPr>
              <p:nvPr/>
            </p:nvSpPr>
            <p:spPr bwMode="auto">
              <a:xfrm>
                <a:off x="2664" y="1262"/>
                <a:ext cx="641"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eaLnBrk="1" hangingPunct="1"/>
                <a:r>
                  <a:rPr lang="en-US" sz="1800" dirty="0">
                    <a:latin typeface="+mn-lt"/>
                  </a:rPr>
                  <a:t>encrypted</a:t>
                </a:r>
              </a:p>
            </p:txBody>
          </p:sp>
          <p:sp>
            <p:nvSpPr>
              <p:cNvPr id="132122" name="Line 13"/>
              <p:cNvSpPr>
                <a:spLocks noChangeShapeType="1"/>
              </p:cNvSpPr>
              <p:nvPr/>
            </p:nvSpPr>
            <p:spPr bwMode="auto">
              <a:xfrm>
                <a:off x="3422" y="1379"/>
                <a:ext cx="837"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32123" name="Line 14"/>
              <p:cNvSpPr>
                <a:spLocks noChangeShapeType="1"/>
              </p:cNvSpPr>
              <p:nvPr/>
            </p:nvSpPr>
            <p:spPr bwMode="auto">
              <a:xfrm flipH="1" flipV="1">
                <a:off x="1918" y="1377"/>
                <a:ext cx="734" cy="3"/>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32124" name="Text Box 15"/>
              <p:cNvSpPr txBox="1">
                <a:spLocks noChangeArrowheads="1"/>
              </p:cNvSpPr>
              <p:nvPr/>
            </p:nvSpPr>
            <p:spPr bwMode="auto">
              <a:xfrm>
                <a:off x="2018" y="992"/>
                <a:ext cx="1465"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eaLnBrk="1" hangingPunct="1"/>
                <a:r>
                  <a:rPr lang="en-US" altLang="ja-JP" sz="1800" dirty="0">
                    <a:latin typeface="+mn-lt"/>
                  </a:rPr>
                  <a:t>"enchilada" authenticated</a:t>
                </a:r>
                <a:endParaRPr lang="en-US" sz="1800" dirty="0">
                  <a:latin typeface="+mn-lt"/>
                </a:endParaRPr>
              </a:p>
            </p:txBody>
          </p:sp>
          <p:sp>
            <p:nvSpPr>
              <p:cNvPr id="132125" name="Line 16"/>
              <p:cNvSpPr>
                <a:spLocks noChangeShapeType="1"/>
              </p:cNvSpPr>
              <p:nvPr/>
            </p:nvSpPr>
            <p:spPr bwMode="auto">
              <a:xfrm flipV="1">
                <a:off x="3761" y="1108"/>
                <a:ext cx="572"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32126" name="Line 17"/>
              <p:cNvSpPr>
                <a:spLocks noChangeShapeType="1"/>
              </p:cNvSpPr>
              <p:nvPr/>
            </p:nvSpPr>
            <p:spPr bwMode="auto">
              <a:xfrm flipH="1" flipV="1">
                <a:off x="1397" y="1099"/>
                <a:ext cx="663" cy="1"/>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ndParaRPr>
              </a:p>
            </p:txBody>
          </p:sp>
        </p:grpSp>
        <p:grpSp>
          <p:nvGrpSpPr>
            <p:cNvPr id="132109" name="Group 18"/>
            <p:cNvGrpSpPr>
              <a:grpSpLocks/>
            </p:cNvGrpSpPr>
            <p:nvPr/>
          </p:nvGrpSpPr>
          <p:grpSpPr bwMode="auto">
            <a:xfrm>
              <a:off x="3320" y="2288"/>
              <a:ext cx="1437" cy="384"/>
              <a:chOff x="3346" y="2367"/>
              <a:chExt cx="1437" cy="384"/>
            </a:xfrm>
          </p:grpSpPr>
          <p:sp>
            <p:nvSpPr>
              <p:cNvPr id="132118" name="Rectangle 19"/>
              <p:cNvSpPr>
                <a:spLocks noChangeArrowheads="1"/>
              </p:cNvSpPr>
              <p:nvPr/>
            </p:nvSpPr>
            <p:spPr bwMode="auto">
              <a:xfrm>
                <a:off x="3346" y="2367"/>
                <a:ext cx="529" cy="384"/>
              </a:xfrm>
              <a:prstGeom prst="rect">
                <a:avLst/>
              </a:prstGeom>
              <a:solidFill>
                <a:schemeClr val="accent5"/>
              </a:solidFill>
              <a:ln w="9525">
                <a:solidFill>
                  <a:schemeClr val="tx1"/>
                </a:solidFill>
                <a:miter lim="800000"/>
                <a:headEnd/>
                <a:tailEnd/>
              </a:ln>
            </p:spPr>
            <p:txBody>
              <a:bodyPr wrap="none" anchor="ctr"/>
              <a:lstStyle/>
              <a:p>
                <a:pPr algn="ctr" eaLnBrk="1" hangingPunct="1"/>
                <a:r>
                  <a:rPr lang="en-US" sz="1600" dirty="0">
                    <a:solidFill>
                      <a:schemeClr val="bg1"/>
                    </a:solidFill>
                    <a:latin typeface="+mn-lt"/>
                  </a:rPr>
                  <a:t>padding</a:t>
                </a:r>
              </a:p>
            </p:txBody>
          </p:sp>
          <p:sp>
            <p:nvSpPr>
              <p:cNvPr id="132119" name="Rectangle 20"/>
              <p:cNvSpPr>
                <a:spLocks noChangeArrowheads="1"/>
              </p:cNvSpPr>
              <p:nvPr/>
            </p:nvSpPr>
            <p:spPr bwMode="auto">
              <a:xfrm>
                <a:off x="3878" y="2367"/>
                <a:ext cx="468" cy="384"/>
              </a:xfrm>
              <a:prstGeom prst="rect">
                <a:avLst/>
              </a:prstGeom>
              <a:solidFill>
                <a:schemeClr val="accent5"/>
              </a:solidFill>
              <a:ln w="9525">
                <a:solidFill>
                  <a:schemeClr val="tx1"/>
                </a:solidFill>
                <a:miter lim="800000"/>
                <a:headEnd/>
                <a:tailEnd/>
              </a:ln>
            </p:spPr>
            <p:txBody>
              <a:bodyPr wrap="none" anchor="ctr"/>
              <a:lstStyle/>
              <a:p>
                <a:pPr algn="ctr" eaLnBrk="1" hangingPunct="1"/>
                <a:r>
                  <a:rPr lang="en-US" sz="1600" dirty="0">
                    <a:solidFill>
                      <a:schemeClr val="bg1"/>
                    </a:solidFill>
                    <a:latin typeface="+mn-lt"/>
                  </a:rPr>
                  <a:t>pad</a:t>
                </a:r>
                <a:br>
                  <a:rPr lang="en-US" sz="1600" dirty="0">
                    <a:solidFill>
                      <a:schemeClr val="bg1"/>
                    </a:solidFill>
                    <a:latin typeface="+mn-lt"/>
                  </a:rPr>
                </a:br>
                <a:r>
                  <a:rPr lang="en-US" sz="1600" dirty="0">
                    <a:solidFill>
                      <a:schemeClr val="bg1"/>
                    </a:solidFill>
                    <a:latin typeface="+mn-lt"/>
                  </a:rPr>
                  <a:t>length</a:t>
                </a:r>
              </a:p>
            </p:txBody>
          </p:sp>
          <p:sp>
            <p:nvSpPr>
              <p:cNvPr id="132120" name="Rectangle 21"/>
              <p:cNvSpPr>
                <a:spLocks noChangeArrowheads="1"/>
              </p:cNvSpPr>
              <p:nvPr/>
            </p:nvSpPr>
            <p:spPr bwMode="auto">
              <a:xfrm>
                <a:off x="4341" y="2367"/>
                <a:ext cx="442" cy="384"/>
              </a:xfrm>
              <a:prstGeom prst="rect">
                <a:avLst/>
              </a:prstGeom>
              <a:solidFill>
                <a:schemeClr val="accent5"/>
              </a:solidFill>
              <a:ln w="9525">
                <a:solidFill>
                  <a:schemeClr val="tx1"/>
                </a:solidFill>
                <a:miter lim="800000"/>
                <a:headEnd/>
                <a:tailEnd/>
              </a:ln>
            </p:spPr>
            <p:txBody>
              <a:bodyPr wrap="none" anchor="ctr"/>
              <a:lstStyle/>
              <a:p>
                <a:pPr algn="ctr" eaLnBrk="1" hangingPunct="1"/>
                <a:r>
                  <a:rPr lang="en-US" sz="1600" dirty="0">
                    <a:solidFill>
                      <a:schemeClr val="bg1"/>
                    </a:solidFill>
                    <a:latin typeface="+mn-lt"/>
                  </a:rPr>
                  <a:t>next</a:t>
                </a:r>
                <a:br>
                  <a:rPr lang="en-US" sz="1600" dirty="0">
                    <a:solidFill>
                      <a:schemeClr val="bg1"/>
                    </a:solidFill>
                    <a:latin typeface="+mn-lt"/>
                  </a:rPr>
                </a:br>
                <a:r>
                  <a:rPr lang="en-US" sz="1600" dirty="0">
                    <a:solidFill>
                      <a:schemeClr val="bg1"/>
                    </a:solidFill>
                    <a:latin typeface="+mn-lt"/>
                  </a:rPr>
                  <a:t>header</a:t>
                </a:r>
              </a:p>
            </p:txBody>
          </p:sp>
        </p:grpSp>
        <p:sp>
          <p:nvSpPr>
            <p:cNvPr id="132110" name="Line 22"/>
            <p:cNvSpPr>
              <a:spLocks noChangeShapeType="1"/>
            </p:cNvSpPr>
            <p:nvPr/>
          </p:nvSpPr>
          <p:spPr bwMode="auto">
            <a:xfrm flipV="1">
              <a:off x="3334" y="2007"/>
              <a:ext cx="506" cy="23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32111" name="Line 23"/>
            <p:cNvSpPr>
              <a:spLocks noChangeShapeType="1"/>
            </p:cNvSpPr>
            <p:nvPr/>
          </p:nvSpPr>
          <p:spPr bwMode="auto">
            <a:xfrm flipH="1" flipV="1">
              <a:off x="4277" y="1998"/>
              <a:ext cx="471" cy="25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grpSp>
          <p:nvGrpSpPr>
            <p:cNvPr id="132112" name="Group 24"/>
            <p:cNvGrpSpPr>
              <a:grpSpLocks/>
            </p:cNvGrpSpPr>
            <p:nvPr/>
          </p:nvGrpSpPr>
          <p:grpSpPr bwMode="auto">
            <a:xfrm>
              <a:off x="1182" y="2290"/>
              <a:ext cx="877" cy="394"/>
              <a:chOff x="1409" y="2193"/>
              <a:chExt cx="877" cy="386"/>
            </a:xfrm>
          </p:grpSpPr>
          <p:sp>
            <p:nvSpPr>
              <p:cNvPr id="132116" name="Rectangle 25"/>
              <p:cNvSpPr>
                <a:spLocks noChangeArrowheads="1"/>
              </p:cNvSpPr>
              <p:nvPr/>
            </p:nvSpPr>
            <p:spPr bwMode="auto">
              <a:xfrm>
                <a:off x="1409" y="2193"/>
                <a:ext cx="441" cy="384"/>
              </a:xfrm>
              <a:prstGeom prst="rect">
                <a:avLst/>
              </a:prstGeom>
              <a:solidFill>
                <a:srgbClr val="FF99CC"/>
              </a:solidFill>
              <a:ln w="9525">
                <a:solidFill>
                  <a:schemeClr val="tx1"/>
                </a:solidFill>
                <a:miter lim="800000"/>
                <a:headEnd/>
                <a:tailEnd/>
              </a:ln>
            </p:spPr>
            <p:txBody>
              <a:bodyPr wrap="none" anchor="ctr"/>
              <a:lstStyle/>
              <a:p>
                <a:pPr algn="ctr" eaLnBrk="1" hangingPunct="1"/>
                <a:r>
                  <a:rPr lang="en-US" sz="1600" dirty="0">
                    <a:latin typeface="+mn-lt"/>
                  </a:rPr>
                  <a:t>SPI</a:t>
                </a:r>
              </a:p>
            </p:txBody>
          </p:sp>
          <p:sp>
            <p:nvSpPr>
              <p:cNvPr id="132117" name="Rectangle 26"/>
              <p:cNvSpPr>
                <a:spLocks noChangeArrowheads="1"/>
              </p:cNvSpPr>
              <p:nvPr/>
            </p:nvSpPr>
            <p:spPr bwMode="auto">
              <a:xfrm>
                <a:off x="1845" y="2195"/>
                <a:ext cx="441" cy="384"/>
              </a:xfrm>
              <a:prstGeom prst="rect">
                <a:avLst/>
              </a:prstGeom>
              <a:solidFill>
                <a:srgbClr val="FF99CC"/>
              </a:solidFill>
              <a:ln w="9525">
                <a:solidFill>
                  <a:schemeClr val="tx1"/>
                </a:solidFill>
                <a:miter lim="800000"/>
                <a:headEnd/>
                <a:tailEnd/>
              </a:ln>
            </p:spPr>
            <p:txBody>
              <a:bodyPr wrap="none" anchor="ctr"/>
              <a:lstStyle/>
              <a:p>
                <a:pPr algn="ctr" eaLnBrk="1" hangingPunct="1"/>
                <a:r>
                  <a:rPr lang="en-US" sz="1600" dirty="0">
                    <a:latin typeface="+mn-lt"/>
                  </a:rPr>
                  <a:t>Seq</a:t>
                </a:r>
              </a:p>
              <a:p>
                <a:pPr algn="ctr" eaLnBrk="1" hangingPunct="1"/>
                <a:r>
                  <a:rPr lang="en-US" sz="1600" dirty="0">
                    <a:latin typeface="+mn-lt"/>
                  </a:rPr>
                  <a:t>#</a:t>
                </a:r>
              </a:p>
            </p:txBody>
          </p:sp>
        </p:grpSp>
        <p:sp>
          <p:nvSpPr>
            <p:cNvPr id="132113" name="Line 27"/>
            <p:cNvSpPr>
              <a:spLocks noChangeShapeType="1"/>
            </p:cNvSpPr>
            <p:nvPr/>
          </p:nvSpPr>
          <p:spPr bwMode="auto">
            <a:xfrm flipV="1">
              <a:off x="1178" y="1999"/>
              <a:ext cx="201" cy="26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32114" name="Line 28"/>
            <p:cNvSpPr>
              <a:spLocks noChangeShapeType="1"/>
            </p:cNvSpPr>
            <p:nvPr/>
          </p:nvSpPr>
          <p:spPr bwMode="auto">
            <a:xfrm>
              <a:off x="1824" y="2025"/>
              <a:ext cx="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32115" name="Line 29"/>
            <p:cNvSpPr>
              <a:spLocks noChangeShapeType="1"/>
            </p:cNvSpPr>
            <p:nvPr/>
          </p:nvSpPr>
          <p:spPr bwMode="auto">
            <a:xfrm>
              <a:off x="1815" y="1999"/>
              <a:ext cx="227" cy="26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grpSp>
      <p:sp>
        <p:nvSpPr>
          <p:cNvPr id="3" name="灯片编号占位符 2"/>
          <p:cNvSpPr>
            <a:spLocks noGrp="1"/>
          </p:cNvSpPr>
          <p:nvPr>
            <p:ph type="sldNum" sz="quarter" idx="12"/>
          </p:nvPr>
        </p:nvSpPr>
        <p:spPr/>
        <p:txBody>
          <a:bodyPr/>
          <a:lstStyle/>
          <a:p>
            <a:pPr>
              <a:defRPr/>
            </a:pPr>
            <a:fld id="{B5976719-4C93-4032-AE44-9AF0CDE2F195}" type="slidenum">
              <a:rPr lang="en-US" altLang="zh-CN" smtClean="0"/>
              <a:pPr>
                <a:defRPr/>
              </a:pPr>
              <a:t>167</a:t>
            </a:fld>
            <a:endParaRPr lang="en-US" altLang="zh-CN" dirty="0"/>
          </a:p>
        </p:txBody>
      </p:sp>
    </p:spTree>
    <p:extLst>
      <p:ext uri="{BB962C8B-B14F-4D97-AF65-F5344CB8AC3E}">
        <p14:creationId xmlns:p14="http://schemas.microsoft.com/office/powerpoint/2010/main" val="1484390436"/>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4"/>
          <p:cNvSpPr>
            <a:spLocks noGrp="1" noChangeArrowheads="1"/>
          </p:cNvSpPr>
          <p:nvPr>
            <p:ph type="title"/>
          </p:nvPr>
        </p:nvSpPr>
        <p:spPr/>
        <p:txBody>
          <a:bodyPr/>
          <a:lstStyle/>
          <a:p>
            <a:r>
              <a:rPr lang="en-US" dirty="0"/>
              <a:t>What happens?</a:t>
            </a:r>
          </a:p>
        </p:txBody>
      </p:sp>
      <p:grpSp>
        <p:nvGrpSpPr>
          <p:cNvPr id="133123" name="Group 59"/>
          <p:cNvGrpSpPr>
            <a:grpSpLocks/>
          </p:cNvGrpSpPr>
          <p:nvPr/>
        </p:nvGrpSpPr>
        <p:grpSpPr bwMode="auto">
          <a:xfrm>
            <a:off x="2452689" y="3875088"/>
            <a:ext cx="6484937" cy="2603500"/>
            <a:chOff x="672" y="1044"/>
            <a:chExt cx="4085" cy="1640"/>
          </a:xfrm>
        </p:grpSpPr>
        <p:sp>
          <p:nvSpPr>
            <p:cNvPr id="133169" name="Rectangle 60"/>
            <p:cNvSpPr>
              <a:spLocks noChangeArrowheads="1"/>
            </p:cNvSpPr>
            <p:nvPr/>
          </p:nvSpPr>
          <p:spPr bwMode="auto">
            <a:xfrm>
              <a:off x="672" y="1590"/>
              <a:ext cx="711" cy="384"/>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1" hangingPunct="1"/>
              <a:r>
                <a:rPr lang="en-US" sz="1600" b="1" dirty="0">
                  <a:solidFill>
                    <a:schemeClr val="accent6"/>
                  </a:solidFill>
                  <a:latin typeface="+mn-lt"/>
                </a:rPr>
                <a:t>new IP</a:t>
              </a:r>
              <a:br>
                <a:rPr lang="en-US" sz="1600" b="1" dirty="0">
                  <a:solidFill>
                    <a:schemeClr val="accent6"/>
                  </a:solidFill>
                  <a:latin typeface="+mn-lt"/>
                </a:rPr>
              </a:br>
              <a:r>
                <a:rPr lang="en-US" sz="1600" b="1" dirty="0">
                  <a:solidFill>
                    <a:schemeClr val="accent6"/>
                  </a:solidFill>
                  <a:latin typeface="+mn-lt"/>
                </a:rPr>
                <a:t>header</a:t>
              </a:r>
            </a:p>
          </p:txBody>
        </p:sp>
        <p:sp>
          <p:nvSpPr>
            <p:cNvPr id="133170" name="Rectangle 61"/>
            <p:cNvSpPr>
              <a:spLocks noChangeArrowheads="1"/>
            </p:cNvSpPr>
            <p:nvPr/>
          </p:nvSpPr>
          <p:spPr bwMode="auto">
            <a:xfrm>
              <a:off x="1383" y="1590"/>
              <a:ext cx="441" cy="384"/>
            </a:xfrm>
            <a:prstGeom prst="rect">
              <a:avLst/>
            </a:prstGeom>
            <a:solidFill>
              <a:srgbClr val="FF99CC"/>
            </a:solidFill>
            <a:ln w="9525">
              <a:solidFill>
                <a:schemeClr val="tx1"/>
              </a:solidFill>
              <a:miter lim="800000"/>
              <a:headEnd/>
              <a:tailEnd/>
            </a:ln>
          </p:spPr>
          <p:txBody>
            <a:bodyPr wrap="none" anchor="ctr"/>
            <a:lstStyle/>
            <a:p>
              <a:pPr algn="ctr" eaLnBrk="1" hangingPunct="1"/>
              <a:r>
                <a:rPr lang="en-US" sz="1600" dirty="0">
                  <a:latin typeface="+mn-lt"/>
                </a:rPr>
                <a:t>ESP</a:t>
              </a:r>
            </a:p>
            <a:p>
              <a:pPr algn="ctr" eaLnBrk="1" hangingPunct="1"/>
              <a:r>
                <a:rPr lang="en-US" sz="1600" dirty="0">
                  <a:latin typeface="+mn-lt"/>
                </a:rPr>
                <a:t>hdr</a:t>
              </a:r>
            </a:p>
          </p:txBody>
        </p:sp>
        <p:sp>
          <p:nvSpPr>
            <p:cNvPr id="133171" name="Rectangle 62"/>
            <p:cNvSpPr>
              <a:spLocks noChangeArrowheads="1"/>
            </p:cNvSpPr>
            <p:nvPr/>
          </p:nvSpPr>
          <p:spPr bwMode="auto">
            <a:xfrm>
              <a:off x="1824" y="1590"/>
              <a:ext cx="615" cy="384"/>
            </a:xfrm>
            <a:prstGeom prst="rect">
              <a:avLst/>
            </a:prstGeom>
            <a:solidFill>
              <a:schemeClr val="accent5"/>
            </a:solidFill>
            <a:ln w="9525">
              <a:solidFill>
                <a:schemeClr val="tx1"/>
              </a:solidFill>
              <a:miter lim="800000"/>
              <a:headEnd/>
              <a:tailEnd/>
            </a:ln>
          </p:spPr>
          <p:txBody>
            <a:bodyPr wrap="none" anchor="ctr"/>
            <a:lstStyle/>
            <a:p>
              <a:pPr algn="ctr" eaLnBrk="1" hangingPunct="1"/>
              <a:r>
                <a:rPr lang="en-US" sz="1600" dirty="0">
                  <a:solidFill>
                    <a:schemeClr val="bg1"/>
                  </a:solidFill>
                  <a:latin typeface="+mn-lt"/>
                </a:rPr>
                <a:t>original</a:t>
              </a:r>
              <a:br>
                <a:rPr lang="en-US" sz="1600" dirty="0">
                  <a:solidFill>
                    <a:schemeClr val="bg1"/>
                  </a:solidFill>
                  <a:latin typeface="+mn-lt"/>
                </a:rPr>
              </a:br>
              <a:r>
                <a:rPr lang="en-US" sz="1600" dirty="0">
                  <a:solidFill>
                    <a:schemeClr val="bg1"/>
                  </a:solidFill>
                  <a:latin typeface="+mn-lt"/>
                </a:rPr>
                <a:t>IP hdr</a:t>
              </a:r>
            </a:p>
          </p:txBody>
        </p:sp>
        <p:sp>
          <p:nvSpPr>
            <p:cNvPr id="133172" name="Rectangle 63"/>
            <p:cNvSpPr>
              <a:spLocks noChangeArrowheads="1"/>
            </p:cNvSpPr>
            <p:nvPr/>
          </p:nvSpPr>
          <p:spPr bwMode="auto">
            <a:xfrm>
              <a:off x="2439" y="1590"/>
              <a:ext cx="1401" cy="384"/>
            </a:xfrm>
            <a:prstGeom prst="rect">
              <a:avLst/>
            </a:prstGeom>
            <a:solidFill>
              <a:schemeClr val="accent5"/>
            </a:solidFill>
            <a:ln w="9525">
              <a:solidFill>
                <a:schemeClr val="tx1"/>
              </a:solidFill>
              <a:miter lim="800000"/>
              <a:headEnd/>
              <a:tailEnd/>
            </a:ln>
          </p:spPr>
          <p:txBody>
            <a:bodyPr wrap="none" anchor="ctr"/>
            <a:lstStyle/>
            <a:p>
              <a:pPr algn="ctr" eaLnBrk="1" hangingPunct="1"/>
              <a:r>
                <a:rPr lang="en-US" sz="1600" dirty="0">
                  <a:solidFill>
                    <a:schemeClr val="bg1"/>
                  </a:solidFill>
                  <a:latin typeface="+mn-lt"/>
                </a:rPr>
                <a:t>Original IP</a:t>
              </a:r>
            </a:p>
            <a:p>
              <a:pPr algn="ctr" eaLnBrk="1" hangingPunct="1"/>
              <a:r>
                <a:rPr lang="en-US" sz="1600" dirty="0">
                  <a:solidFill>
                    <a:schemeClr val="bg1"/>
                  </a:solidFill>
                  <a:latin typeface="+mn-lt"/>
                </a:rPr>
                <a:t>datagram payload</a:t>
              </a:r>
            </a:p>
          </p:txBody>
        </p:sp>
        <p:sp>
          <p:nvSpPr>
            <p:cNvPr id="133173" name="Rectangle 64"/>
            <p:cNvSpPr>
              <a:spLocks noChangeArrowheads="1"/>
            </p:cNvSpPr>
            <p:nvPr/>
          </p:nvSpPr>
          <p:spPr bwMode="auto">
            <a:xfrm>
              <a:off x="3840" y="1593"/>
              <a:ext cx="441" cy="384"/>
            </a:xfrm>
            <a:prstGeom prst="rect">
              <a:avLst/>
            </a:prstGeom>
            <a:solidFill>
              <a:schemeClr val="accent5"/>
            </a:solidFill>
            <a:ln w="9525">
              <a:solidFill>
                <a:schemeClr val="tx1"/>
              </a:solidFill>
              <a:miter lim="800000"/>
              <a:headEnd/>
              <a:tailEnd/>
            </a:ln>
          </p:spPr>
          <p:txBody>
            <a:bodyPr wrap="none" anchor="ctr"/>
            <a:lstStyle/>
            <a:p>
              <a:pPr algn="ctr" eaLnBrk="1" hangingPunct="1"/>
              <a:r>
                <a:rPr lang="en-US" sz="1600" dirty="0">
                  <a:solidFill>
                    <a:schemeClr val="bg1"/>
                  </a:solidFill>
                  <a:latin typeface="+mn-lt"/>
                </a:rPr>
                <a:t>ESP</a:t>
              </a:r>
            </a:p>
            <a:p>
              <a:pPr algn="ctr" eaLnBrk="1" hangingPunct="1"/>
              <a:r>
                <a:rPr lang="en-US" sz="1600" dirty="0">
                  <a:solidFill>
                    <a:schemeClr val="bg1"/>
                  </a:solidFill>
                  <a:latin typeface="+mn-lt"/>
                </a:rPr>
                <a:t>trl</a:t>
              </a:r>
            </a:p>
          </p:txBody>
        </p:sp>
        <p:sp>
          <p:nvSpPr>
            <p:cNvPr id="133174" name="Rectangle 65"/>
            <p:cNvSpPr>
              <a:spLocks noChangeArrowheads="1"/>
            </p:cNvSpPr>
            <p:nvPr/>
          </p:nvSpPr>
          <p:spPr bwMode="auto">
            <a:xfrm>
              <a:off x="4285" y="1593"/>
              <a:ext cx="441" cy="384"/>
            </a:xfrm>
            <a:prstGeom prst="rect">
              <a:avLst/>
            </a:prstGeom>
            <a:solidFill>
              <a:srgbClr val="FFFF00"/>
            </a:solidFill>
            <a:ln w="9525">
              <a:solidFill>
                <a:schemeClr val="tx1"/>
              </a:solidFill>
              <a:miter lim="800000"/>
              <a:headEnd/>
              <a:tailEnd/>
            </a:ln>
          </p:spPr>
          <p:txBody>
            <a:bodyPr wrap="none" anchor="ctr"/>
            <a:lstStyle/>
            <a:p>
              <a:pPr algn="ctr" eaLnBrk="1" hangingPunct="1"/>
              <a:r>
                <a:rPr lang="en-US" sz="1600" dirty="0">
                  <a:latin typeface="+mn-lt"/>
                </a:rPr>
                <a:t>ESP</a:t>
              </a:r>
            </a:p>
            <a:p>
              <a:pPr algn="ctr" eaLnBrk="1" hangingPunct="1"/>
              <a:r>
                <a:rPr lang="en-US" sz="1600" dirty="0">
                  <a:latin typeface="+mn-lt"/>
                </a:rPr>
                <a:t>auth</a:t>
              </a:r>
            </a:p>
          </p:txBody>
        </p:sp>
        <p:grpSp>
          <p:nvGrpSpPr>
            <p:cNvPr id="133175" name="Group 66"/>
            <p:cNvGrpSpPr>
              <a:grpSpLocks/>
            </p:cNvGrpSpPr>
            <p:nvPr/>
          </p:nvGrpSpPr>
          <p:grpSpPr bwMode="auto">
            <a:xfrm>
              <a:off x="1370" y="1044"/>
              <a:ext cx="2871" cy="503"/>
              <a:chOff x="1388" y="992"/>
              <a:chExt cx="2871" cy="503"/>
            </a:xfrm>
          </p:grpSpPr>
          <p:sp>
            <p:nvSpPr>
              <p:cNvPr id="133188" name="Text Box 67"/>
              <p:cNvSpPr txBox="1">
                <a:spLocks noChangeArrowheads="1"/>
              </p:cNvSpPr>
              <p:nvPr/>
            </p:nvSpPr>
            <p:spPr bwMode="auto">
              <a:xfrm>
                <a:off x="2664" y="1262"/>
                <a:ext cx="641"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eaLnBrk="1" hangingPunct="1"/>
                <a:r>
                  <a:rPr lang="en-US" sz="1800" dirty="0">
                    <a:latin typeface="+mn-lt"/>
                  </a:rPr>
                  <a:t>encrypted</a:t>
                </a:r>
              </a:p>
            </p:txBody>
          </p:sp>
          <p:sp>
            <p:nvSpPr>
              <p:cNvPr id="133189" name="Line 68"/>
              <p:cNvSpPr>
                <a:spLocks noChangeShapeType="1"/>
              </p:cNvSpPr>
              <p:nvPr/>
            </p:nvSpPr>
            <p:spPr bwMode="auto">
              <a:xfrm>
                <a:off x="3422" y="1379"/>
                <a:ext cx="837"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33190" name="Line 69"/>
              <p:cNvSpPr>
                <a:spLocks noChangeShapeType="1"/>
              </p:cNvSpPr>
              <p:nvPr/>
            </p:nvSpPr>
            <p:spPr bwMode="auto">
              <a:xfrm flipH="1" flipV="1">
                <a:off x="1876" y="1379"/>
                <a:ext cx="776" cy="1"/>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33191" name="Text Box 70"/>
              <p:cNvSpPr txBox="1">
                <a:spLocks noChangeArrowheads="1"/>
              </p:cNvSpPr>
              <p:nvPr/>
            </p:nvSpPr>
            <p:spPr bwMode="auto">
              <a:xfrm>
                <a:off x="2018" y="992"/>
                <a:ext cx="1465"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eaLnBrk="1" hangingPunct="1"/>
                <a:r>
                  <a:rPr lang="en-US" altLang="ja-JP" sz="1800" dirty="0">
                    <a:latin typeface="+mn-lt"/>
                  </a:rPr>
                  <a:t>"enchilada" authenticated</a:t>
                </a:r>
                <a:endParaRPr lang="en-US" sz="1800" dirty="0">
                  <a:latin typeface="+mn-lt"/>
                </a:endParaRPr>
              </a:p>
            </p:txBody>
          </p:sp>
          <p:sp>
            <p:nvSpPr>
              <p:cNvPr id="133192" name="Line 71"/>
              <p:cNvSpPr>
                <a:spLocks noChangeShapeType="1"/>
              </p:cNvSpPr>
              <p:nvPr/>
            </p:nvSpPr>
            <p:spPr bwMode="auto">
              <a:xfrm>
                <a:off x="3761" y="1108"/>
                <a:ext cx="498" cy="8"/>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33193" name="Line 72"/>
              <p:cNvSpPr>
                <a:spLocks noChangeShapeType="1"/>
              </p:cNvSpPr>
              <p:nvPr/>
            </p:nvSpPr>
            <p:spPr bwMode="auto">
              <a:xfrm flipH="1" flipV="1">
                <a:off x="1388" y="1091"/>
                <a:ext cx="672" cy="9"/>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ndParaRPr>
              </a:p>
            </p:txBody>
          </p:sp>
        </p:grpSp>
        <p:grpSp>
          <p:nvGrpSpPr>
            <p:cNvPr id="133176" name="Group 73"/>
            <p:cNvGrpSpPr>
              <a:grpSpLocks/>
            </p:cNvGrpSpPr>
            <p:nvPr/>
          </p:nvGrpSpPr>
          <p:grpSpPr bwMode="auto">
            <a:xfrm>
              <a:off x="3320" y="2288"/>
              <a:ext cx="1437" cy="384"/>
              <a:chOff x="3346" y="2367"/>
              <a:chExt cx="1437" cy="384"/>
            </a:xfrm>
          </p:grpSpPr>
          <p:sp>
            <p:nvSpPr>
              <p:cNvPr id="133185" name="Rectangle 74"/>
              <p:cNvSpPr>
                <a:spLocks noChangeArrowheads="1"/>
              </p:cNvSpPr>
              <p:nvPr/>
            </p:nvSpPr>
            <p:spPr bwMode="auto">
              <a:xfrm>
                <a:off x="3346" y="2367"/>
                <a:ext cx="529" cy="384"/>
              </a:xfrm>
              <a:prstGeom prst="rect">
                <a:avLst/>
              </a:prstGeom>
              <a:solidFill>
                <a:schemeClr val="accent5"/>
              </a:solidFill>
              <a:ln w="9525">
                <a:solidFill>
                  <a:schemeClr val="tx1"/>
                </a:solidFill>
                <a:miter lim="800000"/>
                <a:headEnd/>
                <a:tailEnd/>
              </a:ln>
            </p:spPr>
            <p:txBody>
              <a:bodyPr wrap="none" anchor="ctr"/>
              <a:lstStyle/>
              <a:p>
                <a:pPr algn="ctr" eaLnBrk="1" hangingPunct="1"/>
                <a:r>
                  <a:rPr lang="en-US" sz="1600" dirty="0">
                    <a:solidFill>
                      <a:schemeClr val="bg1"/>
                    </a:solidFill>
                    <a:latin typeface="+mn-lt"/>
                  </a:rPr>
                  <a:t>padding</a:t>
                </a:r>
              </a:p>
            </p:txBody>
          </p:sp>
          <p:sp>
            <p:nvSpPr>
              <p:cNvPr id="133186" name="Rectangle 75"/>
              <p:cNvSpPr>
                <a:spLocks noChangeArrowheads="1"/>
              </p:cNvSpPr>
              <p:nvPr/>
            </p:nvSpPr>
            <p:spPr bwMode="auto">
              <a:xfrm>
                <a:off x="3878" y="2367"/>
                <a:ext cx="468" cy="384"/>
              </a:xfrm>
              <a:prstGeom prst="rect">
                <a:avLst/>
              </a:prstGeom>
              <a:solidFill>
                <a:schemeClr val="accent5"/>
              </a:solidFill>
              <a:ln w="9525">
                <a:solidFill>
                  <a:schemeClr val="tx1"/>
                </a:solidFill>
                <a:miter lim="800000"/>
                <a:headEnd/>
                <a:tailEnd/>
              </a:ln>
            </p:spPr>
            <p:txBody>
              <a:bodyPr wrap="none" anchor="ctr"/>
              <a:lstStyle/>
              <a:p>
                <a:pPr algn="ctr" eaLnBrk="1" hangingPunct="1"/>
                <a:r>
                  <a:rPr lang="en-US" sz="1600" dirty="0">
                    <a:solidFill>
                      <a:schemeClr val="bg1"/>
                    </a:solidFill>
                    <a:latin typeface="+mn-lt"/>
                  </a:rPr>
                  <a:t>pad</a:t>
                </a:r>
                <a:br>
                  <a:rPr lang="en-US" sz="1600" dirty="0">
                    <a:solidFill>
                      <a:schemeClr val="bg1"/>
                    </a:solidFill>
                    <a:latin typeface="+mn-lt"/>
                  </a:rPr>
                </a:br>
                <a:r>
                  <a:rPr lang="en-US" sz="1600" dirty="0">
                    <a:solidFill>
                      <a:schemeClr val="bg1"/>
                    </a:solidFill>
                    <a:latin typeface="+mn-lt"/>
                  </a:rPr>
                  <a:t>length</a:t>
                </a:r>
              </a:p>
            </p:txBody>
          </p:sp>
          <p:sp>
            <p:nvSpPr>
              <p:cNvPr id="133187" name="Rectangle 76"/>
              <p:cNvSpPr>
                <a:spLocks noChangeArrowheads="1"/>
              </p:cNvSpPr>
              <p:nvPr/>
            </p:nvSpPr>
            <p:spPr bwMode="auto">
              <a:xfrm>
                <a:off x="4341" y="2367"/>
                <a:ext cx="442" cy="384"/>
              </a:xfrm>
              <a:prstGeom prst="rect">
                <a:avLst/>
              </a:prstGeom>
              <a:solidFill>
                <a:schemeClr val="accent5"/>
              </a:solidFill>
              <a:ln w="9525">
                <a:solidFill>
                  <a:schemeClr val="tx1"/>
                </a:solidFill>
                <a:miter lim="800000"/>
                <a:headEnd/>
                <a:tailEnd/>
              </a:ln>
            </p:spPr>
            <p:txBody>
              <a:bodyPr wrap="none" anchor="ctr"/>
              <a:lstStyle/>
              <a:p>
                <a:pPr algn="ctr" eaLnBrk="1" hangingPunct="1"/>
                <a:r>
                  <a:rPr lang="en-US" sz="1600" dirty="0">
                    <a:solidFill>
                      <a:schemeClr val="bg1"/>
                    </a:solidFill>
                    <a:latin typeface="+mn-lt"/>
                  </a:rPr>
                  <a:t>next</a:t>
                </a:r>
                <a:br>
                  <a:rPr lang="en-US" sz="1600" dirty="0">
                    <a:solidFill>
                      <a:schemeClr val="bg1"/>
                    </a:solidFill>
                    <a:latin typeface="+mn-lt"/>
                  </a:rPr>
                </a:br>
                <a:r>
                  <a:rPr lang="en-US" sz="1600" dirty="0">
                    <a:solidFill>
                      <a:schemeClr val="bg1"/>
                    </a:solidFill>
                    <a:latin typeface="+mn-lt"/>
                  </a:rPr>
                  <a:t>header</a:t>
                </a:r>
              </a:p>
            </p:txBody>
          </p:sp>
        </p:grpSp>
        <p:sp>
          <p:nvSpPr>
            <p:cNvPr id="133177" name="Line 77"/>
            <p:cNvSpPr>
              <a:spLocks noChangeShapeType="1"/>
            </p:cNvSpPr>
            <p:nvPr/>
          </p:nvSpPr>
          <p:spPr bwMode="auto">
            <a:xfrm flipV="1">
              <a:off x="3334" y="2007"/>
              <a:ext cx="506" cy="23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33178" name="Line 78"/>
            <p:cNvSpPr>
              <a:spLocks noChangeShapeType="1"/>
            </p:cNvSpPr>
            <p:nvPr/>
          </p:nvSpPr>
          <p:spPr bwMode="auto">
            <a:xfrm flipH="1" flipV="1">
              <a:off x="4277" y="1998"/>
              <a:ext cx="471" cy="25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grpSp>
          <p:nvGrpSpPr>
            <p:cNvPr id="133179" name="Group 79"/>
            <p:cNvGrpSpPr>
              <a:grpSpLocks/>
            </p:cNvGrpSpPr>
            <p:nvPr/>
          </p:nvGrpSpPr>
          <p:grpSpPr bwMode="auto">
            <a:xfrm>
              <a:off x="1182" y="2290"/>
              <a:ext cx="882" cy="394"/>
              <a:chOff x="1409" y="2193"/>
              <a:chExt cx="882" cy="386"/>
            </a:xfrm>
          </p:grpSpPr>
          <p:sp>
            <p:nvSpPr>
              <p:cNvPr id="133183" name="Rectangle 80"/>
              <p:cNvSpPr>
                <a:spLocks noChangeArrowheads="1"/>
              </p:cNvSpPr>
              <p:nvPr/>
            </p:nvSpPr>
            <p:spPr bwMode="auto">
              <a:xfrm>
                <a:off x="1409" y="2193"/>
                <a:ext cx="441" cy="384"/>
              </a:xfrm>
              <a:prstGeom prst="rect">
                <a:avLst/>
              </a:prstGeom>
              <a:solidFill>
                <a:srgbClr val="FF99CC"/>
              </a:solidFill>
              <a:ln w="9525">
                <a:solidFill>
                  <a:schemeClr val="tx1"/>
                </a:solidFill>
                <a:miter lim="800000"/>
                <a:headEnd/>
                <a:tailEnd/>
              </a:ln>
            </p:spPr>
            <p:txBody>
              <a:bodyPr wrap="none" anchor="ctr"/>
              <a:lstStyle/>
              <a:p>
                <a:pPr algn="ctr" eaLnBrk="1" hangingPunct="1"/>
                <a:r>
                  <a:rPr lang="en-US" sz="1600" dirty="0">
                    <a:latin typeface="+mn-lt"/>
                  </a:rPr>
                  <a:t>SPI</a:t>
                </a:r>
              </a:p>
            </p:txBody>
          </p:sp>
          <p:sp>
            <p:nvSpPr>
              <p:cNvPr id="133184" name="Rectangle 81"/>
              <p:cNvSpPr>
                <a:spLocks noChangeArrowheads="1"/>
              </p:cNvSpPr>
              <p:nvPr/>
            </p:nvSpPr>
            <p:spPr bwMode="auto">
              <a:xfrm>
                <a:off x="1850" y="2195"/>
                <a:ext cx="441" cy="384"/>
              </a:xfrm>
              <a:prstGeom prst="rect">
                <a:avLst/>
              </a:prstGeom>
              <a:solidFill>
                <a:srgbClr val="FF99CC"/>
              </a:solidFill>
              <a:ln w="9525">
                <a:solidFill>
                  <a:schemeClr val="tx1"/>
                </a:solidFill>
                <a:miter lim="800000"/>
                <a:headEnd/>
                <a:tailEnd/>
              </a:ln>
            </p:spPr>
            <p:txBody>
              <a:bodyPr wrap="none" anchor="ctr"/>
              <a:lstStyle/>
              <a:p>
                <a:pPr algn="ctr" eaLnBrk="1" hangingPunct="1"/>
                <a:r>
                  <a:rPr lang="en-US" sz="1600" dirty="0">
                    <a:latin typeface="+mn-lt"/>
                  </a:rPr>
                  <a:t>Seq</a:t>
                </a:r>
              </a:p>
              <a:p>
                <a:pPr algn="ctr" eaLnBrk="1" hangingPunct="1"/>
                <a:r>
                  <a:rPr lang="en-US" sz="1600" dirty="0">
                    <a:latin typeface="+mn-lt"/>
                  </a:rPr>
                  <a:t>#</a:t>
                </a:r>
              </a:p>
            </p:txBody>
          </p:sp>
        </p:grpSp>
        <p:sp>
          <p:nvSpPr>
            <p:cNvPr id="133180" name="Line 82"/>
            <p:cNvSpPr>
              <a:spLocks noChangeShapeType="1"/>
            </p:cNvSpPr>
            <p:nvPr/>
          </p:nvSpPr>
          <p:spPr bwMode="auto">
            <a:xfrm flipV="1">
              <a:off x="1178" y="1999"/>
              <a:ext cx="201" cy="26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33181" name="Line 83"/>
            <p:cNvSpPr>
              <a:spLocks noChangeShapeType="1"/>
            </p:cNvSpPr>
            <p:nvPr/>
          </p:nvSpPr>
          <p:spPr bwMode="auto">
            <a:xfrm>
              <a:off x="1824" y="2025"/>
              <a:ext cx="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33182" name="Line 84"/>
            <p:cNvSpPr>
              <a:spLocks noChangeShapeType="1"/>
            </p:cNvSpPr>
            <p:nvPr/>
          </p:nvSpPr>
          <p:spPr bwMode="auto">
            <a:xfrm>
              <a:off x="1815" y="1999"/>
              <a:ext cx="227" cy="26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grpSp>
      <p:grpSp>
        <p:nvGrpSpPr>
          <p:cNvPr id="133125" name="Group 84"/>
          <p:cNvGrpSpPr>
            <a:grpSpLocks/>
          </p:cNvGrpSpPr>
          <p:nvPr/>
        </p:nvGrpSpPr>
        <p:grpSpPr bwMode="auto">
          <a:xfrm>
            <a:off x="2327275" y="938214"/>
            <a:ext cx="7435850" cy="2630487"/>
            <a:chOff x="803275" y="938213"/>
            <a:chExt cx="7435850" cy="2630487"/>
          </a:xfrm>
        </p:grpSpPr>
        <p:sp>
          <p:nvSpPr>
            <p:cNvPr id="133126" name="Freeform 2"/>
            <p:cNvSpPr>
              <a:spLocks/>
            </p:cNvSpPr>
            <p:nvPr/>
          </p:nvSpPr>
          <p:spPr bwMode="auto">
            <a:xfrm>
              <a:off x="6213475" y="1670050"/>
              <a:ext cx="2025650" cy="1633537"/>
            </a:xfrm>
            <a:custGeom>
              <a:avLst/>
              <a:gdLst>
                <a:gd name="T0" fmla="*/ 346493 w 1292"/>
                <a:gd name="T1" fmla="*/ 2603 h 1255"/>
                <a:gd name="T2" fmla="*/ 54874 w 1292"/>
                <a:gd name="T3" fmla="*/ 62478 h 1255"/>
                <a:gd name="T4" fmla="*/ 45467 w 1292"/>
                <a:gd name="T5" fmla="*/ 206958 h 1255"/>
                <a:gd name="T6" fmla="*/ 73689 w 1292"/>
                <a:gd name="T7" fmla="*/ 329311 h 1255"/>
                <a:gd name="T8" fmla="*/ 355900 w 1292"/>
                <a:gd name="T9" fmla="*/ 344930 h 1255"/>
                <a:gd name="T10" fmla="*/ 939136 w 1292"/>
                <a:gd name="T11" fmla="*/ 446457 h 1255"/>
                <a:gd name="T12" fmla="*/ 1447117 w 1292"/>
                <a:gd name="T13" fmla="*/ 489410 h 1255"/>
                <a:gd name="T14" fmla="*/ 1745007 w 1292"/>
                <a:gd name="T15" fmla="*/ 403503 h 1255"/>
                <a:gd name="T16" fmla="*/ 1848484 w 1292"/>
                <a:gd name="T17" fmla="*/ 175719 h 1255"/>
                <a:gd name="T18" fmla="*/ 1752846 w 1292"/>
                <a:gd name="T19" fmla="*/ 83304 h 1255"/>
                <a:gd name="T20" fmla="*/ 1089649 w 1292"/>
                <a:gd name="T21" fmla="*/ 45557 h 1255"/>
                <a:gd name="T22" fmla="*/ 346493 w 1292"/>
                <a:gd name="T23" fmla="*/ 2603 h 125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92"/>
                <a:gd name="T37" fmla="*/ 0 h 1255"/>
                <a:gd name="T38" fmla="*/ 1292 w 1292"/>
                <a:gd name="T39" fmla="*/ 1255 h 125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92" h="1255">
                  <a:moveTo>
                    <a:pt x="239" y="7"/>
                  </a:moveTo>
                  <a:cubicBezTo>
                    <a:pt x="120" y="14"/>
                    <a:pt x="70" y="71"/>
                    <a:pt x="35" y="157"/>
                  </a:cubicBezTo>
                  <a:cubicBezTo>
                    <a:pt x="0" y="243"/>
                    <a:pt x="26" y="411"/>
                    <a:pt x="29" y="523"/>
                  </a:cubicBezTo>
                  <a:cubicBezTo>
                    <a:pt x="32" y="635"/>
                    <a:pt x="17" y="771"/>
                    <a:pt x="53" y="829"/>
                  </a:cubicBezTo>
                  <a:cubicBezTo>
                    <a:pt x="89" y="887"/>
                    <a:pt x="146" y="821"/>
                    <a:pt x="245" y="871"/>
                  </a:cubicBezTo>
                  <a:cubicBezTo>
                    <a:pt x="344" y="921"/>
                    <a:pt x="522" y="1068"/>
                    <a:pt x="647" y="1129"/>
                  </a:cubicBezTo>
                  <a:cubicBezTo>
                    <a:pt x="772" y="1190"/>
                    <a:pt x="903" y="1255"/>
                    <a:pt x="995" y="1237"/>
                  </a:cubicBezTo>
                  <a:cubicBezTo>
                    <a:pt x="1087" y="1219"/>
                    <a:pt x="1153" y="1153"/>
                    <a:pt x="1199" y="1021"/>
                  </a:cubicBezTo>
                  <a:cubicBezTo>
                    <a:pt x="1245" y="889"/>
                    <a:pt x="1270" y="580"/>
                    <a:pt x="1271" y="445"/>
                  </a:cubicBezTo>
                  <a:cubicBezTo>
                    <a:pt x="1272" y="310"/>
                    <a:pt x="1292" y="266"/>
                    <a:pt x="1205" y="211"/>
                  </a:cubicBezTo>
                  <a:cubicBezTo>
                    <a:pt x="1118" y="156"/>
                    <a:pt x="908" y="150"/>
                    <a:pt x="749" y="115"/>
                  </a:cubicBezTo>
                  <a:cubicBezTo>
                    <a:pt x="590" y="80"/>
                    <a:pt x="358" y="0"/>
                    <a:pt x="239" y="7"/>
                  </a:cubicBezTo>
                  <a:close/>
                </a:path>
              </a:pathLst>
            </a:custGeom>
            <a:solidFill>
              <a:srgbClr val="00CCFF"/>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en-US" dirty="0">
                <a:latin typeface="+mn-lt"/>
              </a:endParaRPr>
            </a:p>
          </p:txBody>
        </p:sp>
        <p:sp>
          <p:nvSpPr>
            <p:cNvPr id="133127" name="Freeform 3"/>
            <p:cNvSpPr>
              <a:spLocks/>
            </p:cNvSpPr>
            <p:nvPr/>
          </p:nvSpPr>
          <p:spPr bwMode="auto">
            <a:xfrm>
              <a:off x="803275" y="1546225"/>
              <a:ext cx="2133600" cy="1633537"/>
            </a:xfrm>
            <a:custGeom>
              <a:avLst/>
              <a:gdLst>
                <a:gd name="T0" fmla="*/ 500372 w 1292"/>
                <a:gd name="T1" fmla="*/ 2603 h 1255"/>
                <a:gd name="T2" fmla="*/ 72661 w 1292"/>
                <a:gd name="T3" fmla="*/ 62478 h 1255"/>
                <a:gd name="T4" fmla="*/ 57799 w 1292"/>
                <a:gd name="T5" fmla="*/ 206958 h 1255"/>
                <a:gd name="T6" fmla="*/ 108992 w 1292"/>
                <a:gd name="T7" fmla="*/ 329311 h 1255"/>
                <a:gd name="T8" fmla="*/ 513583 w 1292"/>
                <a:gd name="T9" fmla="*/ 344930 h 1255"/>
                <a:gd name="T10" fmla="*/ 1352491 w 1292"/>
                <a:gd name="T11" fmla="*/ 446457 h 1255"/>
                <a:gd name="T12" fmla="*/ 2082407 w 1292"/>
                <a:gd name="T13" fmla="*/ 489410 h 1255"/>
                <a:gd name="T14" fmla="*/ 2506815 w 1292"/>
                <a:gd name="T15" fmla="*/ 403503 h 1255"/>
                <a:gd name="T16" fmla="*/ 2658743 w 1292"/>
                <a:gd name="T17" fmla="*/ 175719 h 1255"/>
                <a:gd name="T18" fmla="*/ 2520026 w 1292"/>
                <a:gd name="T19" fmla="*/ 83304 h 1255"/>
                <a:gd name="T20" fmla="*/ 1567172 w 1292"/>
                <a:gd name="T21" fmla="*/ 45557 h 1255"/>
                <a:gd name="T22" fmla="*/ 500372 w 1292"/>
                <a:gd name="T23" fmla="*/ 2603 h 125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92"/>
                <a:gd name="T37" fmla="*/ 0 h 1255"/>
                <a:gd name="T38" fmla="*/ 1292 w 1292"/>
                <a:gd name="T39" fmla="*/ 1255 h 125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92" h="1255">
                  <a:moveTo>
                    <a:pt x="239" y="7"/>
                  </a:moveTo>
                  <a:cubicBezTo>
                    <a:pt x="120" y="14"/>
                    <a:pt x="70" y="71"/>
                    <a:pt x="35" y="157"/>
                  </a:cubicBezTo>
                  <a:cubicBezTo>
                    <a:pt x="0" y="243"/>
                    <a:pt x="26" y="411"/>
                    <a:pt x="29" y="523"/>
                  </a:cubicBezTo>
                  <a:cubicBezTo>
                    <a:pt x="32" y="635"/>
                    <a:pt x="17" y="771"/>
                    <a:pt x="53" y="829"/>
                  </a:cubicBezTo>
                  <a:cubicBezTo>
                    <a:pt x="89" y="887"/>
                    <a:pt x="146" y="821"/>
                    <a:pt x="245" y="871"/>
                  </a:cubicBezTo>
                  <a:cubicBezTo>
                    <a:pt x="344" y="921"/>
                    <a:pt x="522" y="1068"/>
                    <a:pt x="647" y="1129"/>
                  </a:cubicBezTo>
                  <a:cubicBezTo>
                    <a:pt x="772" y="1190"/>
                    <a:pt x="903" y="1255"/>
                    <a:pt x="995" y="1237"/>
                  </a:cubicBezTo>
                  <a:cubicBezTo>
                    <a:pt x="1087" y="1219"/>
                    <a:pt x="1153" y="1153"/>
                    <a:pt x="1199" y="1021"/>
                  </a:cubicBezTo>
                  <a:cubicBezTo>
                    <a:pt x="1245" y="889"/>
                    <a:pt x="1270" y="580"/>
                    <a:pt x="1271" y="445"/>
                  </a:cubicBezTo>
                  <a:cubicBezTo>
                    <a:pt x="1272" y="310"/>
                    <a:pt x="1292" y="266"/>
                    <a:pt x="1205" y="211"/>
                  </a:cubicBezTo>
                  <a:cubicBezTo>
                    <a:pt x="1118" y="156"/>
                    <a:pt x="908" y="150"/>
                    <a:pt x="749" y="115"/>
                  </a:cubicBezTo>
                  <a:cubicBezTo>
                    <a:pt x="590" y="80"/>
                    <a:pt x="358" y="0"/>
                    <a:pt x="239" y="7"/>
                  </a:cubicBezTo>
                  <a:close/>
                </a:path>
              </a:pathLst>
            </a:custGeom>
            <a:solidFill>
              <a:srgbClr val="00CCFF"/>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en-US" dirty="0">
                <a:latin typeface="+mn-lt"/>
              </a:endParaRPr>
            </a:p>
          </p:txBody>
        </p:sp>
        <p:sp>
          <p:nvSpPr>
            <p:cNvPr id="133128" name="Freeform 4"/>
            <p:cNvSpPr>
              <a:spLocks/>
            </p:cNvSpPr>
            <p:nvPr/>
          </p:nvSpPr>
          <p:spPr bwMode="auto">
            <a:xfrm>
              <a:off x="3394075" y="1435100"/>
              <a:ext cx="2362200" cy="2133600"/>
            </a:xfrm>
            <a:custGeom>
              <a:avLst/>
              <a:gdLst>
                <a:gd name="T0" fmla="*/ 1018379 w 1292"/>
                <a:gd name="T1" fmla="*/ 11901 h 1255"/>
                <a:gd name="T2" fmla="*/ 148095 w 1292"/>
                <a:gd name="T3" fmla="*/ 404619 h 1255"/>
                <a:gd name="T4" fmla="*/ 124326 w 1292"/>
                <a:gd name="T5" fmla="*/ 1343063 h 1255"/>
                <a:gd name="T6" fmla="*/ 224884 w 1292"/>
                <a:gd name="T7" fmla="*/ 2125100 h 1255"/>
                <a:gd name="T8" fmla="*/ 1043975 w 1292"/>
                <a:gd name="T9" fmla="*/ 2233905 h 1255"/>
                <a:gd name="T10" fmla="*/ 2760776 w 1292"/>
                <a:gd name="T11" fmla="*/ 2895236 h 1255"/>
                <a:gd name="T12" fmla="*/ 4247206 w 1292"/>
                <a:gd name="T13" fmla="*/ 3174049 h 1255"/>
                <a:gd name="T14" fmla="*/ 5117491 w 1292"/>
                <a:gd name="T15" fmla="*/ 2618123 h 1255"/>
                <a:gd name="T16" fmla="*/ 5424650 w 1292"/>
                <a:gd name="T17" fmla="*/ 1144154 h 1255"/>
                <a:gd name="T18" fmla="*/ 5144915 w 1292"/>
                <a:gd name="T19" fmla="*/ 540625 h 1255"/>
                <a:gd name="T20" fmla="*/ 3197746 w 1292"/>
                <a:gd name="T21" fmla="*/ 294114 h 1255"/>
                <a:gd name="T22" fmla="*/ 1018379 w 1292"/>
                <a:gd name="T23" fmla="*/ 11901 h 125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92"/>
                <a:gd name="T37" fmla="*/ 0 h 1255"/>
                <a:gd name="T38" fmla="*/ 1292 w 1292"/>
                <a:gd name="T39" fmla="*/ 1255 h 125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92" h="1255">
                  <a:moveTo>
                    <a:pt x="239" y="7"/>
                  </a:moveTo>
                  <a:cubicBezTo>
                    <a:pt x="120" y="14"/>
                    <a:pt x="70" y="71"/>
                    <a:pt x="35" y="157"/>
                  </a:cubicBezTo>
                  <a:cubicBezTo>
                    <a:pt x="0" y="243"/>
                    <a:pt x="26" y="411"/>
                    <a:pt x="29" y="523"/>
                  </a:cubicBezTo>
                  <a:cubicBezTo>
                    <a:pt x="32" y="635"/>
                    <a:pt x="17" y="771"/>
                    <a:pt x="53" y="829"/>
                  </a:cubicBezTo>
                  <a:cubicBezTo>
                    <a:pt x="89" y="887"/>
                    <a:pt x="146" y="821"/>
                    <a:pt x="245" y="871"/>
                  </a:cubicBezTo>
                  <a:cubicBezTo>
                    <a:pt x="344" y="921"/>
                    <a:pt x="522" y="1068"/>
                    <a:pt x="647" y="1129"/>
                  </a:cubicBezTo>
                  <a:cubicBezTo>
                    <a:pt x="772" y="1190"/>
                    <a:pt x="903" y="1255"/>
                    <a:pt x="995" y="1237"/>
                  </a:cubicBezTo>
                  <a:cubicBezTo>
                    <a:pt x="1087" y="1219"/>
                    <a:pt x="1153" y="1153"/>
                    <a:pt x="1199" y="1021"/>
                  </a:cubicBezTo>
                  <a:cubicBezTo>
                    <a:pt x="1245" y="889"/>
                    <a:pt x="1270" y="580"/>
                    <a:pt x="1271" y="445"/>
                  </a:cubicBezTo>
                  <a:cubicBezTo>
                    <a:pt x="1272" y="310"/>
                    <a:pt x="1292" y="266"/>
                    <a:pt x="1205" y="211"/>
                  </a:cubicBezTo>
                  <a:cubicBezTo>
                    <a:pt x="1118" y="156"/>
                    <a:pt x="908" y="150"/>
                    <a:pt x="749" y="115"/>
                  </a:cubicBezTo>
                  <a:cubicBezTo>
                    <a:pt x="590" y="80"/>
                    <a:pt x="358" y="0"/>
                    <a:pt x="239" y="7"/>
                  </a:cubicBezTo>
                  <a:close/>
                </a:path>
              </a:pathLst>
            </a:custGeom>
            <a:solidFill>
              <a:srgbClr val="00CCFF"/>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en-US" dirty="0">
                <a:latin typeface="+mn-lt"/>
              </a:endParaRPr>
            </a:p>
          </p:txBody>
        </p:sp>
        <p:sp>
          <p:nvSpPr>
            <p:cNvPr id="133129" name="Line 39"/>
            <p:cNvSpPr>
              <a:spLocks noChangeShapeType="1"/>
            </p:cNvSpPr>
            <p:nvPr/>
          </p:nvSpPr>
          <p:spPr bwMode="auto">
            <a:xfrm>
              <a:off x="1898650" y="2238375"/>
              <a:ext cx="803275"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33130" name="Line 40"/>
            <p:cNvSpPr>
              <a:spLocks noChangeShapeType="1"/>
            </p:cNvSpPr>
            <p:nvPr/>
          </p:nvSpPr>
          <p:spPr bwMode="auto">
            <a:xfrm>
              <a:off x="6373813" y="2376488"/>
              <a:ext cx="692150"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33131" name="Line 41"/>
            <p:cNvSpPr>
              <a:spLocks noChangeShapeType="1"/>
            </p:cNvSpPr>
            <p:nvPr/>
          </p:nvSpPr>
          <p:spPr bwMode="auto">
            <a:xfrm>
              <a:off x="3284538" y="2279650"/>
              <a:ext cx="387350"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33132" name="Line 42"/>
            <p:cNvSpPr>
              <a:spLocks noChangeShapeType="1"/>
            </p:cNvSpPr>
            <p:nvPr/>
          </p:nvSpPr>
          <p:spPr bwMode="auto">
            <a:xfrm flipH="1">
              <a:off x="5453433" y="2303754"/>
              <a:ext cx="290513"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33133" name="Text Box 43"/>
            <p:cNvSpPr txBox="1">
              <a:spLocks noChangeArrowheads="1"/>
            </p:cNvSpPr>
            <p:nvPr/>
          </p:nvSpPr>
          <p:spPr bwMode="auto">
            <a:xfrm>
              <a:off x="4840118" y="1954213"/>
              <a:ext cx="96372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400" dirty="0">
                  <a:latin typeface="+mn-lt"/>
                  <a:cs typeface="Arial" charset="0"/>
                </a:rPr>
                <a:t>193.68.2.23</a:t>
              </a:r>
            </a:p>
          </p:txBody>
        </p:sp>
        <p:sp>
          <p:nvSpPr>
            <p:cNvPr id="133134" name="Text Box 44"/>
            <p:cNvSpPr txBox="1">
              <a:spLocks noChangeArrowheads="1"/>
            </p:cNvSpPr>
            <p:nvPr/>
          </p:nvSpPr>
          <p:spPr bwMode="auto">
            <a:xfrm>
              <a:off x="3337682" y="1942287"/>
              <a:ext cx="1127232"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400" dirty="0">
                  <a:latin typeface="+mn-lt"/>
                  <a:cs typeface="Arial" charset="0"/>
                </a:rPr>
                <a:t>200.168.1.100</a:t>
              </a:r>
            </a:p>
          </p:txBody>
        </p:sp>
        <p:sp>
          <p:nvSpPr>
            <p:cNvPr id="133135" name="Text Box 45"/>
            <p:cNvSpPr txBox="1">
              <a:spLocks noChangeArrowheads="1"/>
            </p:cNvSpPr>
            <p:nvPr/>
          </p:nvSpPr>
          <p:spPr bwMode="auto">
            <a:xfrm>
              <a:off x="1184275" y="2730500"/>
              <a:ext cx="96372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400" dirty="0">
                  <a:latin typeface="+mn-lt"/>
                  <a:cs typeface="Arial" charset="0"/>
                </a:rPr>
                <a:t>172.16.1/24</a:t>
              </a:r>
            </a:p>
          </p:txBody>
        </p:sp>
        <p:sp>
          <p:nvSpPr>
            <p:cNvPr id="133136" name="Text Box 46"/>
            <p:cNvSpPr txBox="1">
              <a:spLocks noChangeArrowheads="1"/>
            </p:cNvSpPr>
            <p:nvPr/>
          </p:nvSpPr>
          <p:spPr bwMode="auto">
            <a:xfrm>
              <a:off x="6823075" y="2882900"/>
              <a:ext cx="96372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400" dirty="0">
                  <a:latin typeface="+mn-lt"/>
                  <a:cs typeface="Arial" charset="0"/>
                </a:rPr>
                <a:t>172.16.2/24</a:t>
              </a:r>
            </a:p>
          </p:txBody>
        </p:sp>
        <p:sp>
          <p:nvSpPr>
            <p:cNvPr id="133137" name="Text Box 48"/>
            <p:cNvSpPr txBox="1">
              <a:spLocks noChangeArrowheads="1"/>
            </p:cNvSpPr>
            <p:nvPr/>
          </p:nvSpPr>
          <p:spPr bwMode="auto">
            <a:xfrm>
              <a:off x="3625901" y="2391586"/>
              <a:ext cx="227660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eaLnBrk="1" hangingPunct="1"/>
              <a:r>
                <a:rPr lang="en-US" sz="1600" i="1" dirty="0">
                  <a:solidFill>
                    <a:srgbClr val="CC0000"/>
                  </a:solidFill>
                  <a:latin typeface="+mn-lt"/>
                  <a:cs typeface="Arial" charset="0"/>
                </a:rPr>
                <a:t>security association </a:t>
              </a:r>
            </a:p>
          </p:txBody>
        </p:sp>
        <p:sp>
          <p:nvSpPr>
            <p:cNvPr id="133138" name="Text Box 49"/>
            <p:cNvSpPr txBox="1">
              <a:spLocks noChangeArrowheads="1"/>
            </p:cNvSpPr>
            <p:nvPr/>
          </p:nvSpPr>
          <p:spPr bwMode="auto">
            <a:xfrm>
              <a:off x="4325673" y="1210025"/>
              <a:ext cx="82907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eaLnBrk="1" hangingPunct="1"/>
              <a:r>
                <a:rPr lang="en-US" sz="1800" dirty="0">
                  <a:latin typeface="+mn-lt"/>
                </a:rPr>
                <a:t>Internet</a:t>
              </a:r>
            </a:p>
          </p:txBody>
        </p:sp>
        <p:sp>
          <p:nvSpPr>
            <p:cNvPr id="133139" name="Text Box 50"/>
            <p:cNvSpPr txBox="1">
              <a:spLocks noChangeArrowheads="1"/>
            </p:cNvSpPr>
            <p:nvPr/>
          </p:nvSpPr>
          <p:spPr bwMode="auto">
            <a:xfrm>
              <a:off x="939800" y="938213"/>
              <a:ext cx="18415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eaLnBrk="1" hangingPunct="1"/>
              <a:endParaRPr lang="en-US" sz="1800" dirty="0">
                <a:latin typeface="+mn-lt"/>
              </a:endParaRPr>
            </a:p>
          </p:txBody>
        </p:sp>
        <p:sp>
          <p:nvSpPr>
            <p:cNvPr id="133140" name="Text Box 51"/>
            <p:cNvSpPr txBox="1">
              <a:spLocks noChangeArrowheads="1"/>
            </p:cNvSpPr>
            <p:nvPr/>
          </p:nvSpPr>
          <p:spPr bwMode="auto">
            <a:xfrm>
              <a:off x="1361796" y="1245263"/>
              <a:ext cx="130356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eaLnBrk="1" hangingPunct="1"/>
              <a:r>
                <a:rPr lang="en-US" sz="1800" dirty="0">
                  <a:latin typeface="+mn-lt"/>
                </a:rPr>
                <a:t>headquarters</a:t>
              </a:r>
            </a:p>
          </p:txBody>
        </p:sp>
        <p:sp>
          <p:nvSpPr>
            <p:cNvPr id="133141" name="Text Box 52"/>
            <p:cNvSpPr txBox="1">
              <a:spLocks noChangeArrowheads="1"/>
            </p:cNvSpPr>
            <p:nvPr/>
          </p:nvSpPr>
          <p:spPr bwMode="auto">
            <a:xfrm>
              <a:off x="6531930" y="1384010"/>
              <a:ext cx="126823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eaLnBrk="1" hangingPunct="1"/>
              <a:r>
                <a:rPr lang="en-US" sz="1800" dirty="0">
                  <a:latin typeface="+mn-lt"/>
                </a:rPr>
                <a:t>branch office</a:t>
              </a:r>
            </a:p>
          </p:txBody>
        </p:sp>
        <p:sp>
          <p:nvSpPr>
            <p:cNvPr id="133142" name="Text Box 53"/>
            <p:cNvSpPr txBox="1">
              <a:spLocks noChangeArrowheads="1"/>
            </p:cNvSpPr>
            <p:nvPr/>
          </p:nvSpPr>
          <p:spPr bwMode="auto">
            <a:xfrm>
              <a:off x="2784475" y="2425700"/>
              <a:ext cx="43313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eaLnBrk="1" hangingPunct="1"/>
              <a:r>
                <a:rPr lang="en-US" sz="1800" dirty="0">
                  <a:latin typeface="+mn-lt"/>
                </a:rPr>
                <a:t>R1</a:t>
              </a:r>
            </a:p>
          </p:txBody>
        </p:sp>
        <p:sp>
          <p:nvSpPr>
            <p:cNvPr id="133143" name="Text Box 54"/>
            <p:cNvSpPr txBox="1">
              <a:spLocks noChangeArrowheads="1"/>
            </p:cNvSpPr>
            <p:nvPr/>
          </p:nvSpPr>
          <p:spPr bwMode="auto">
            <a:xfrm>
              <a:off x="5832475" y="2578100"/>
              <a:ext cx="42672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eaLnBrk="1" hangingPunct="1"/>
              <a:r>
                <a:rPr lang="en-US" sz="1800" dirty="0">
                  <a:latin typeface="+mn-lt"/>
                </a:rPr>
                <a:t>R2</a:t>
              </a:r>
            </a:p>
          </p:txBody>
        </p:sp>
        <p:grpSp>
          <p:nvGrpSpPr>
            <p:cNvPr id="133144" name="Group 542"/>
            <p:cNvGrpSpPr>
              <a:grpSpLocks/>
            </p:cNvGrpSpPr>
            <p:nvPr/>
          </p:nvGrpSpPr>
          <p:grpSpPr bwMode="auto">
            <a:xfrm>
              <a:off x="1119743" y="1870674"/>
              <a:ext cx="874568" cy="829136"/>
              <a:chOff x="-44" y="1473"/>
              <a:chExt cx="981" cy="1105"/>
            </a:xfrm>
          </p:grpSpPr>
          <p:pic>
            <p:nvPicPr>
              <p:cNvPr id="133167" name="Picture 529" descr="desktop_computer_stylized_medi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3168" name="Freeform 530"/>
              <p:cNvSpPr>
                <a:spLocks/>
              </p:cNvSpPr>
              <p:nvPr/>
            </p:nvSpPr>
            <p:spPr bwMode="auto">
              <a:xfrm flipH="1">
                <a:off x="374" y="1579"/>
                <a:ext cx="477" cy="506"/>
              </a:xfrm>
              <a:custGeom>
                <a:avLst/>
                <a:gdLst>
                  <a:gd name="T0" fmla="*/ 0 w 356"/>
                  <a:gd name="T1" fmla="*/ 0 h 368"/>
                  <a:gd name="T2" fmla="*/ 722 w 356"/>
                  <a:gd name="T3" fmla="*/ 36 h 368"/>
                  <a:gd name="T4" fmla="*/ 856 w 356"/>
                  <a:gd name="T5" fmla="*/ 765 h 368"/>
                  <a:gd name="T6" fmla="*/ 189 w 356"/>
                  <a:gd name="T7" fmla="*/ 957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xmlns="" w="9525" cap="flat" cmpd="sng">
                    <a:solidFill>
                      <a:schemeClr val="tx1"/>
                    </a:solidFill>
                    <a:prstDash val="solid"/>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dirty="0">
                  <a:latin typeface="+mn-lt"/>
                </a:endParaRPr>
              </a:p>
            </p:txBody>
          </p:sp>
        </p:grpSp>
        <p:grpSp>
          <p:nvGrpSpPr>
            <p:cNvPr id="133145" name="Group 542"/>
            <p:cNvGrpSpPr>
              <a:grpSpLocks/>
            </p:cNvGrpSpPr>
            <p:nvPr/>
          </p:nvGrpSpPr>
          <p:grpSpPr bwMode="auto">
            <a:xfrm flipH="1">
              <a:off x="6816238" y="2036728"/>
              <a:ext cx="874568" cy="829136"/>
              <a:chOff x="-44" y="1473"/>
              <a:chExt cx="981" cy="1105"/>
            </a:xfrm>
          </p:grpSpPr>
          <p:pic>
            <p:nvPicPr>
              <p:cNvPr id="133165" name="Picture 529" descr="desktop_computer_stylized_medi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3166" name="Freeform 530"/>
              <p:cNvSpPr>
                <a:spLocks/>
              </p:cNvSpPr>
              <p:nvPr/>
            </p:nvSpPr>
            <p:spPr bwMode="auto">
              <a:xfrm flipH="1">
                <a:off x="374" y="1579"/>
                <a:ext cx="477" cy="506"/>
              </a:xfrm>
              <a:custGeom>
                <a:avLst/>
                <a:gdLst>
                  <a:gd name="T0" fmla="*/ 0 w 356"/>
                  <a:gd name="T1" fmla="*/ 0 h 368"/>
                  <a:gd name="T2" fmla="*/ 722 w 356"/>
                  <a:gd name="T3" fmla="*/ 36 h 368"/>
                  <a:gd name="T4" fmla="*/ 856 w 356"/>
                  <a:gd name="T5" fmla="*/ 765 h 368"/>
                  <a:gd name="T6" fmla="*/ 189 w 356"/>
                  <a:gd name="T7" fmla="*/ 957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xmlns="" w="9525" cap="flat" cmpd="sng">
                    <a:solidFill>
                      <a:schemeClr val="tx1"/>
                    </a:solidFill>
                    <a:prstDash val="solid"/>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dirty="0">
                  <a:latin typeface="+mn-lt"/>
                </a:endParaRPr>
              </a:p>
            </p:txBody>
          </p:sp>
        </p:grpSp>
        <p:grpSp>
          <p:nvGrpSpPr>
            <p:cNvPr id="133146" name="Group 332"/>
            <p:cNvGrpSpPr>
              <a:grpSpLocks/>
            </p:cNvGrpSpPr>
            <p:nvPr/>
          </p:nvGrpSpPr>
          <p:grpSpPr bwMode="auto">
            <a:xfrm>
              <a:off x="5734462" y="2176433"/>
              <a:ext cx="693963" cy="287263"/>
              <a:chOff x="2356" y="1300"/>
              <a:chExt cx="555" cy="194"/>
            </a:xfrm>
          </p:grpSpPr>
          <p:sp>
            <p:nvSpPr>
              <p:cNvPr id="133157" name="Oval 407"/>
              <p:cNvSpPr>
                <a:spLocks noChangeArrowheads="1"/>
              </p:cNvSpPr>
              <p:nvPr/>
            </p:nvSpPr>
            <p:spPr bwMode="auto">
              <a:xfrm>
                <a:off x="2357" y="1385"/>
                <a:ext cx="551" cy="109"/>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p>
                <a:endParaRPr lang="en-US" dirty="0">
                  <a:latin typeface="+mn-lt"/>
                </a:endParaRPr>
              </a:p>
            </p:txBody>
          </p:sp>
          <p:sp>
            <p:nvSpPr>
              <p:cNvPr id="133158" name="Rectangle 410"/>
              <p:cNvSpPr>
                <a:spLocks noChangeArrowheads="1"/>
              </p:cNvSpPr>
              <p:nvPr/>
            </p:nvSpPr>
            <p:spPr bwMode="auto">
              <a:xfrm>
                <a:off x="2357" y="1374"/>
                <a:ext cx="554" cy="66"/>
              </a:xfrm>
              <a:prstGeom prst="rect">
                <a:avLst/>
              </a:prstGeom>
              <a:gradFill rotWithShape="1">
                <a:gsLst>
                  <a:gs pos="0">
                    <a:schemeClr val="hlink"/>
                  </a:gs>
                  <a:gs pos="100000">
                    <a:srgbClr val="FFFFFF"/>
                  </a:gs>
                </a:gsLst>
                <a:lin ang="0" scaled="1"/>
              </a:gra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pPr algn="ctr"/>
                <a:endParaRPr lang="en-US" dirty="0">
                  <a:latin typeface="+mn-lt"/>
                </a:endParaRPr>
              </a:p>
            </p:txBody>
          </p:sp>
          <p:sp>
            <p:nvSpPr>
              <p:cNvPr id="133159" name="Oval 411"/>
              <p:cNvSpPr>
                <a:spLocks noChangeArrowheads="1"/>
              </p:cNvSpPr>
              <p:nvPr/>
            </p:nvSpPr>
            <p:spPr bwMode="auto">
              <a:xfrm>
                <a:off x="2356" y="1300"/>
                <a:ext cx="551" cy="127"/>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p>
                <a:endParaRPr lang="en-US" dirty="0">
                  <a:latin typeface="+mn-lt"/>
                </a:endParaRPr>
              </a:p>
            </p:txBody>
          </p:sp>
          <p:grpSp>
            <p:nvGrpSpPr>
              <p:cNvPr id="133160" name="Group 329"/>
              <p:cNvGrpSpPr>
                <a:grpSpLocks/>
              </p:cNvGrpSpPr>
              <p:nvPr/>
            </p:nvGrpSpPr>
            <p:grpSpPr bwMode="auto">
              <a:xfrm>
                <a:off x="2468" y="1332"/>
                <a:ext cx="310" cy="60"/>
                <a:chOff x="2468" y="1332"/>
                <a:chExt cx="310" cy="60"/>
              </a:xfrm>
            </p:grpSpPr>
            <p:sp>
              <p:nvSpPr>
                <p:cNvPr id="133163" name="Freeform 326"/>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noFill/>
                <a:ln w="28575" cmpd="sng">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133164" name="Freeform 327"/>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noFill/>
                <a:ln w="28575" cmpd="sng">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grpSp>
          <p:sp>
            <p:nvSpPr>
              <p:cNvPr id="121" name="Line 330"/>
              <p:cNvSpPr>
                <a:spLocks noChangeShapeType="1"/>
              </p:cNvSpPr>
              <p:nvPr/>
            </p:nvSpPr>
            <p:spPr bwMode="auto">
              <a:xfrm>
                <a:off x="2357" y="1361"/>
                <a:ext cx="0" cy="84"/>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latin typeface="+mn-lt"/>
                  <a:cs typeface="Arial" charset="0"/>
                </a:endParaRPr>
              </a:p>
            </p:txBody>
          </p:sp>
          <p:sp>
            <p:nvSpPr>
              <p:cNvPr id="122" name="Line 331"/>
              <p:cNvSpPr>
                <a:spLocks noChangeShapeType="1"/>
              </p:cNvSpPr>
              <p:nvPr/>
            </p:nvSpPr>
            <p:spPr bwMode="auto">
              <a:xfrm>
                <a:off x="2907" y="1363"/>
                <a:ext cx="0" cy="84"/>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latin typeface="+mn-lt"/>
                  <a:cs typeface="Arial" charset="0"/>
                </a:endParaRPr>
              </a:p>
            </p:txBody>
          </p:sp>
        </p:grpSp>
        <p:grpSp>
          <p:nvGrpSpPr>
            <p:cNvPr id="133147" name="Group 332"/>
            <p:cNvGrpSpPr>
              <a:grpSpLocks/>
            </p:cNvGrpSpPr>
            <p:nvPr/>
          </p:nvGrpSpPr>
          <p:grpSpPr bwMode="auto">
            <a:xfrm>
              <a:off x="2675447" y="2110629"/>
              <a:ext cx="693963" cy="287263"/>
              <a:chOff x="2356" y="1300"/>
              <a:chExt cx="555" cy="194"/>
            </a:xfrm>
          </p:grpSpPr>
          <p:sp>
            <p:nvSpPr>
              <p:cNvPr id="133149" name="Oval 407"/>
              <p:cNvSpPr>
                <a:spLocks noChangeArrowheads="1"/>
              </p:cNvSpPr>
              <p:nvPr/>
            </p:nvSpPr>
            <p:spPr bwMode="auto">
              <a:xfrm>
                <a:off x="2357" y="1385"/>
                <a:ext cx="551" cy="109"/>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p>
                <a:endParaRPr lang="en-US" dirty="0">
                  <a:latin typeface="+mn-lt"/>
                </a:endParaRPr>
              </a:p>
            </p:txBody>
          </p:sp>
          <p:sp>
            <p:nvSpPr>
              <p:cNvPr id="133150" name="Rectangle 410"/>
              <p:cNvSpPr>
                <a:spLocks noChangeArrowheads="1"/>
              </p:cNvSpPr>
              <p:nvPr/>
            </p:nvSpPr>
            <p:spPr bwMode="auto">
              <a:xfrm>
                <a:off x="2357" y="1374"/>
                <a:ext cx="554" cy="66"/>
              </a:xfrm>
              <a:prstGeom prst="rect">
                <a:avLst/>
              </a:prstGeom>
              <a:gradFill rotWithShape="1">
                <a:gsLst>
                  <a:gs pos="0">
                    <a:schemeClr val="hlink"/>
                  </a:gs>
                  <a:gs pos="100000">
                    <a:srgbClr val="FFFFFF"/>
                  </a:gs>
                </a:gsLst>
                <a:lin ang="0" scaled="1"/>
              </a:gra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pPr algn="ctr"/>
                <a:endParaRPr lang="en-US" dirty="0">
                  <a:latin typeface="+mn-lt"/>
                </a:endParaRPr>
              </a:p>
            </p:txBody>
          </p:sp>
          <p:sp>
            <p:nvSpPr>
              <p:cNvPr id="133151" name="Oval 411"/>
              <p:cNvSpPr>
                <a:spLocks noChangeArrowheads="1"/>
              </p:cNvSpPr>
              <p:nvPr/>
            </p:nvSpPr>
            <p:spPr bwMode="auto">
              <a:xfrm>
                <a:off x="2356" y="1300"/>
                <a:ext cx="551" cy="127"/>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p>
                <a:endParaRPr lang="en-US" dirty="0">
                  <a:latin typeface="+mn-lt"/>
                </a:endParaRPr>
              </a:p>
            </p:txBody>
          </p:sp>
          <p:grpSp>
            <p:nvGrpSpPr>
              <p:cNvPr id="133152" name="Group 329"/>
              <p:cNvGrpSpPr>
                <a:grpSpLocks/>
              </p:cNvGrpSpPr>
              <p:nvPr/>
            </p:nvGrpSpPr>
            <p:grpSpPr bwMode="auto">
              <a:xfrm>
                <a:off x="2468" y="1332"/>
                <a:ext cx="310" cy="60"/>
                <a:chOff x="2468" y="1332"/>
                <a:chExt cx="310" cy="60"/>
              </a:xfrm>
            </p:grpSpPr>
            <p:sp>
              <p:nvSpPr>
                <p:cNvPr id="133155" name="Freeform 326"/>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noFill/>
                <a:ln w="28575" cmpd="sng">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133156" name="Freeform 327"/>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noFill/>
                <a:ln w="28575" cmpd="sng">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grpSp>
          <p:sp>
            <p:nvSpPr>
              <p:cNvPr id="113" name="Line 330"/>
              <p:cNvSpPr>
                <a:spLocks noChangeShapeType="1"/>
              </p:cNvSpPr>
              <p:nvPr/>
            </p:nvSpPr>
            <p:spPr bwMode="auto">
              <a:xfrm>
                <a:off x="2357" y="1362"/>
                <a:ext cx="0" cy="84"/>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latin typeface="+mn-lt"/>
                  <a:cs typeface="Arial" charset="0"/>
                </a:endParaRPr>
              </a:p>
            </p:txBody>
          </p:sp>
          <p:sp>
            <p:nvSpPr>
              <p:cNvPr id="114" name="Line 331"/>
              <p:cNvSpPr>
                <a:spLocks noChangeShapeType="1"/>
              </p:cNvSpPr>
              <p:nvPr/>
            </p:nvSpPr>
            <p:spPr bwMode="auto">
              <a:xfrm>
                <a:off x="2907" y="1363"/>
                <a:ext cx="0" cy="84"/>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latin typeface="+mn-lt"/>
                  <a:cs typeface="Arial" charset="0"/>
                </a:endParaRPr>
              </a:p>
            </p:txBody>
          </p:sp>
        </p:grpSp>
        <p:sp>
          <p:nvSpPr>
            <p:cNvPr id="133148" name="Right Arrow 107"/>
            <p:cNvSpPr>
              <a:spLocks noChangeArrowheads="1"/>
            </p:cNvSpPr>
            <p:nvPr/>
          </p:nvSpPr>
          <p:spPr bwMode="auto">
            <a:xfrm>
              <a:off x="3390448" y="2327496"/>
              <a:ext cx="2361006" cy="151063"/>
            </a:xfrm>
            <a:prstGeom prst="rightArrow">
              <a:avLst>
                <a:gd name="adj1" fmla="val 50000"/>
                <a:gd name="adj2" fmla="val 49999"/>
              </a:avLst>
            </a:prstGeom>
            <a:gradFill rotWithShape="1">
              <a:gsLst>
                <a:gs pos="0">
                  <a:srgbClr val="CC0000"/>
                </a:gs>
                <a:gs pos="100000">
                  <a:srgbClr val="FFFFFF"/>
                </a:gs>
              </a:gsLst>
              <a:lin ang="360000"/>
            </a:gradFill>
            <a:ln w="9525">
              <a:solidFill>
                <a:srgbClr val="800000"/>
              </a:solidFill>
              <a:round/>
              <a:headEnd/>
              <a:tailEnd/>
            </a:ln>
          </p:spPr>
          <p:txBody>
            <a:bodyPr/>
            <a:lstStyle/>
            <a:p>
              <a:endParaRPr lang="en-US" dirty="0">
                <a:latin typeface="+mn-lt"/>
              </a:endParaRPr>
            </a:p>
          </p:txBody>
        </p:sp>
      </p:grpSp>
      <p:sp>
        <p:nvSpPr>
          <p:cNvPr id="3" name="灯片编号占位符 2"/>
          <p:cNvSpPr>
            <a:spLocks noGrp="1"/>
          </p:cNvSpPr>
          <p:nvPr>
            <p:ph type="sldNum" sz="quarter" idx="12"/>
          </p:nvPr>
        </p:nvSpPr>
        <p:spPr/>
        <p:txBody>
          <a:bodyPr/>
          <a:lstStyle/>
          <a:p>
            <a:pPr>
              <a:defRPr/>
            </a:pPr>
            <a:fld id="{B5976719-4C93-4032-AE44-9AF0CDE2F195}" type="slidenum">
              <a:rPr lang="en-US" altLang="zh-CN" smtClean="0"/>
              <a:pPr>
                <a:defRPr/>
              </a:pPr>
              <a:t>168</a:t>
            </a:fld>
            <a:endParaRPr lang="en-US" altLang="zh-CN" dirty="0"/>
          </a:p>
        </p:txBody>
      </p:sp>
    </p:spTree>
    <p:extLst>
      <p:ext uri="{BB962C8B-B14F-4D97-AF65-F5344CB8AC3E}">
        <p14:creationId xmlns:p14="http://schemas.microsoft.com/office/powerpoint/2010/main" val="118410294"/>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a:lstStyle/>
          <a:p>
            <a:r>
              <a:rPr lang="en-US" dirty="0"/>
              <a:t>R1</a:t>
            </a:r>
            <a:r>
              <a:rPr lang="en-US"/>
              <a:t>: </a:t>
            </a:r>
            <a:r>
              <a:rPr lang="en-US" dirty="0"/>
              <a:t>convert </a:t>
            </a:r>
            <a:r>
              <a:rPr lang="en-US"/>
              <a:t>original dgram</a:t>
            </a:r>
            <a:r>
              <a:rPr lang="en-US" dirty="0"/>
              <a:t> to </a:t>
            </a:r>
            <a:r>
              <a:rPr lang="en-US"/>
              <a:t>IPsec dgram</a:t>
            </a:r>
            <a:endParaRPr lang="en-US" dirty="0"/>
          </a:p>
        </p:txBody>
      </p:sp>
      <p:sp>
        <p:nvSpPr>
          <p:cNvPr id="134147" name="Rectangle 3"/>
          <p:cNvSpPr>
            <a:spLocks noGrp="1" noChangeArrowheads="1"/>
          </p:cNvSpPr>
          <p:nvPr>
            <p:ph idx="1"/>
          </p:nvPr>
        </p:nvSpPr>
        <p:spPr/>
        <p:txBody>
          <a:bodyPr>
            <a:normAutofit fontScale="92500" lnSpcReduction="10000"/>
          </a:bodyPr>
          <a:lstStyle/>
          <a:p>
            <a:r>
              <a:rPr lang="en-US" sz="2400" dirty="0"/>
              <a:t>appends to back of original datagram (which includes original header fields!) an </a:t>
            </a:r>
            <a:r>
              <a:rPr lang="en-US" altLang="ja-JP" sz="2400" dirty="0"/>
              <a:t>"</a:t>
            </a:r>
            <a:r>
              <a:rPr lang="en-US" altLang="ja-JP" sz="2400" dirty="0">
                <a:solidFill>
                  <a:schemeClr val="accent2"/>
                </a:solidFill>
              </a:rPr>
              <a:t>ESP trailer</a:t>
            </a:r>
            <a:r>
              <a:rPr lang="en-US" altLang="ja-JP" sz="2400" dirty="0"/>
              <a:t>" field. </a:t>
            </a:r>
          </a:p>
          <a:p>
            <a:r>
              <a:rPr lang="en-US" sz="2400" dirty="0">
                <a:solidFill>
                  <a:schemeClr val="accent2"/>
                </a:solidFill>
              </a:rPr>
              <a:t>encrypts</a:t>
            </a:r>
            <a:r>
              <a:rPr lang="en-US" sz="2400" dirty="0"/>
              <a:t> result using algorithm &amp; key specified by SA.</a:t>
            </a:r>
          </a:p>
          <a:p>
            <a:r>
              <a:rPr lang="en-US" sz="2400" dirty="0"/>
              <a:t>appends to front of this encrypted quantity the </a:t>
            </a:r>
            <a:r>
              <a:rPr lang="en-US" altLang="ja-JP" sz="2400" dirty="0"/>
              <a:t>"</a:t>
            </a:r>
            <a:r>
              <a:rPr lang="en-US" altLang="ja-JP" sz="2400" dirty="0">
                <a:solidFill>
                  <a:schemeClr val="accent2"/>
                </a:solidFill>
              </a:rPr>
              <a:t>ESP header</a:t>
            </a:r>
            <a:r>
              <a:rPr lang="en-US" altLang="ja-JP" sz="2400" dirty="0"/>
              <a:t>, creating "enchilada". </a:t>
            </a:r>
          </a:p>
          <a:p>
            <a:r>
              <a:rPr lang="en-US" sz="2400" dirty="0"/>
              <a:t>creates authentication </a:t>
            </a:r>
            <a:r>
              <a:rPr lang="en-US" sz="2400" dirty="0">
                <a:solidFill>
                  <a:schemeClr val="accent2"/>
                </a:solidFill>
              </a:rPr>
              <a:t>MAC</a:t>
            </a:r>
            <a:r>
              <a:rPr lang="en-US" sz="2400" dirty="0"/>
              <a:t> over the </a:t>
            </a:r>
            <a:r>
              <a:rPr lang="en-US" sz="2400" i="1" dirty="0"/>
              <a:t>whole enchilada</a:t>
            </a:r>
            <a:r>
              <a:rPr lang="en-US" sz="2400" dirty="0"/>
              <a:t>, using algorithm and key specified in SA; </a:t>
            </a:r>
          </a:p>
          <a:p>
            <a:r>
              <a:rPr lang="en-US" sz="2400" dirty="0"/>
              <a:t>appends MAC to back of enchilada, forming </a:t>
            </a:r>
            <a:r>
              <a:rPr lang="en-US" sz="2400" i="1" dirty="0"/>
              <a:t>payload</a:t>
            </a:r>
            <a:r>
              <a:rPr lang="en-US" sz="2400" dirty="0"/>
              <a:t>;</a:t>
            </a:r>
          </a:p>
          <a:p>
            <a:r>
              <a:rPr lang="en-US" sz="2400" dirty="0"/>
              <a:t>creates brand</a:t>
            </a:r>
            <a:r>
              <a:rPr lang="en-US" sz="2400" dirty="0">
                <a:solidFill>
                  <a:schemeClr val="accent2"/>
                </a:solidFill>
              </a:rPr>
              <a:t> new IP header (the two ends of SA)</a:t>
            </a:r>
            <a:r>
              <a:rPr lang="en-US" sz="2400" dirty="0"/>
              <a:t>, with all the classic IPv4 header fields, which it appends before payload</a:t>
            </a:r>
          </a:p>
          <a:p>
            <a:endParaRPr lang="en-US" sz="2400" dirty="0"/>
          </a:p>
        </p:txBody>
      </p:sp>
      <p:sp>
        <p:nvSpPr>
          <p:cNvPr id="3" name="灯片编号占位符 2"/>
          <p:cNvSpPr>
            <a:spLocks noGrp="1"/>
          </p:cNvSpPr>
          <p:nvPr>
            <p:ph type="sldNum" sz="quarter" idx="12"/>
          </p:nvPr>
        </p:nvSpPr>
        <p:spPr/>
        <p:txBody>
          <a:bodyPr/>
          <a:lstStyle/>
          <a:p>
            <a:pPr>
              <a:defRPr/>
            </a:pPr>
            <a:fld id="{8DE895D9-91D8-4958-BB05-9803D63D1C8A}" type="slidenum">
              <a:rPr lang="en-US" altLang="zh-CN" smtClean="0"/>
              <a:pPr>
                <a:defRPr/>
              </a:pPr>
              <a:t>169</a:t>
            </a:fld>
            <a:endParaRPr lang="en-US" altLang="zh-CN" dirty="0"/>
          </a:p>
        </p:txBody>
      </p:sp>
    </p:spTree>
    <p:extLst>
      <p:ext uri="{BB962C8B-B14F-4D97-AF65-F5344CB8AC3E}">
        <p14:creationId xmlns:p14="http://schemas.microsoft.com/office/powerpoint/2010/main" val="2667627312"/>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p:txBody>
          <a:bodyPr/>
          <a:lstStyle/>
          <a:p>
            <a:r>
              <a:rPr lang="en-US" dirty="0"/>
              <a:t>Inside the enchilada:</a:t>
            </a:r>
          </a:p>
        </p:txBody>
      </p:sp>
      <p:sp>
        <p:nvSpPr>
          <p:cNvPr id="135171" name="Rectangle 3"/>
          <p:cNvSpPr>
            <a:spLocks noGrp="1" noChangeArrowheads="1"/>
          </p:cNvSpPr>
          <p:nvPr>
            <p:ph type="body" idx="4294967295"/>
          </p:nvPr>
        </p:nvSpPr>
        <p:spPr>
          <a:xfrm>
            <a:off x="2200951" y="4085946"/>
            <a:ext cx="7772400" cy="2363788"/>
          </a:xfrm>
        </p:spPr>
        <p:txBody>
          <a:bodyPr/>
          <a:lstStyle/>
          <a:p>
            <a:pPr>
              <a:lnSpc>
                <a:spcPct val="90000"/>
              </a:lnSpc>
            </a:pPr>
            <a:r>
              <a:rPr lang="en-US" sz="2400" dirty="0"/>
              <a:t>ESP trailer: Padding for block ciphers</a:t>
            </a:r>
          </a:p>
          <a:p>
            <a:pPr>
              <a:lnSpc>
                <a:spcPct val="90000"/>
              </a:lnSpc>
            </a:pPr>
            <a:r>
              <a:rPr lang="en-US" sz="2400" dirty="0"/>
              <a:t>ESP header: </a:t>
            </a:r>
          </a:p>
          <a:p>
            <a:pPr lvl="1">
              <a:lnSpc>
                <a:spcPct val="90000"/>
              </a:lnSpc>
            </a:pPr>
            <a:r>
              <a:rPr lang="en-US" sz="2000" dirty="0"/>
              <a:t>SPI, so receiving entity knows what to do</a:t>
            </a:r>
          </a:p>
          <a:p>
            <a:pPr lvl="1">
              <a:lnSpc>
                <a:spcPct val="90000"/>
              </a:lnSpc>
            </a:pPr>
            <a:r>
              <a:rPr lang="en-US" sz="2000" b="1" dirty="0">
                <a:solidFill>
                  <a:schemeClr val="accent2"/>
                </a:solidFill>
              </a:rPr>
              <a:t>Sequence number</a:t>
            </a:r>
            <a:r>
              <a:rPr lang="en-US" sz="2000" dirty="0"/>
              <a:t>, to thwart </a:t>
            </a:r>
            <a:r>
              <a:rPr lang="en-US" sz="2000" b="1" dirty="0">
                <a:solidFill>
                  <a:schemeClr val="accent2"/>
                </a:solidFill>
              </a:rPr>
              <a:t>replay attacks</a:t>
            </a:r>
          </a:p>
          <a:p>
            <a:pPr>
              <a:lnSpc>
                <a:spcPct val="90000"/>
              </a:lnSpc>
            </a:pPr>
            <a:r>
              <a:rPr lang="en-US" sz="2400" dirty="0"/>
              <a:t>MAC in ESP auth field is created with shared secret key</a:t>
            </a:r>
          </a:p>
        </p:txBody>
      </p:sp>
      <p:grpSp>
        <p:nvGrpSpPr>
          <p:cNvPr id="135172" name="Group 4"/>
          <p:cNvGrpSpPr>
            <a:grpSpLocks/>
          </p:cNvGrpSpPr>
          <p:nvPr/>
        </p:nvGrpSpPr>
        <p:grpSpPr bwMode="auto">
          <a:xfrm>
            <a:off x="2479675" y="1241425"/>
            <a:ext cx="6484938" cy="2603500"/>
            <a:chOff x="672" y="1044"/>
            <a:chExt cx="4085" cy="1640"/>
          </a:xfrm>
        </p:grpSpPr>
        <p:sp>
          <p:nvSpPr>
            <p:cNvPr id="135174" name="Rectangle 5"/>
            <p:cNvSpPr>
              <a:spLocks noChangeArrowheads="1"/>
            </p:cNvSpPr>
            <p:nvPr/>
          </p:nvSpPr>
          <p:spPr bwMode="auto">
            <a:xfrm>
              <a:off x="672" y="1590"/>
              <a:ext cx="711" cy="384"/>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1" hangingPunct="1"/>
              <a:r>
                <a:rPr lang="en-US" sz="1600" dirty="0">
                  <a:latin typeface="+mn-lt"/>
                </a:rPr>
                <a:t>new IP</a:t>
              </a:r>
              <a:br>
                <a:rPr lang="en-US" sz="1600" dirty="0">
                  <a:latin typeface="+mn-lt"/>
                </a:rPr>
              </a:br>
              <a:r>
                <a:rPr lang="en-US" sz="1600" dirty="0">
                  <a:latin typeface="+mn-lt"/>
                </a:rPr>
                <a:t>header</a:t>
              </a:r>
            </a:p>
          </p:txBody>
        </p:sp>
        <p:sp>
          <p:nvSpPr>
            <p:cNvPr id="135175" name="Rectangle 6"/>
            <p:cNvSpPr>
              <a:spLocks noChangeArrowheads="1"/>
            </p:cNvSpPr>
            <p:nvPr/>
          </p:nvSpPr>
          <p:spPr bwMode="auto">
            <a:xfrm>
              <a:off x="1383" y="1590"/>
              <a:ext cx="441" cy="384"/>
            </a:xfrm>
            <a:prstGeom prst="rect">
              <a:avLst/>
            </a:prstGeom>
            <a:solidFill>
              <a:srgbClr val="FF99CC"/>
            </a:solidFill>
            <a:ln w="9525">
              <a:solidFill>
                <a:schemeClr val="tx1"/>
              </a:solidFill>
              <a:miter lim="800000"/>
              <a:headEnd/>
              <a:tailEnd/>
            </a:ln>
          </p:spPr>
          <p:txBody>
            <a:bodyPr wrap="none" anchor="ctr"/>
            <a:lstStyle/>
            <a:p>
              <a:pPr algn="ctr" eaLnBrk="1" hangingPunct="1"/>
              <a:r>
                <a:rPr lang="en-US" sz="1600" dirty="0">
                  <a:latin typeface="+mn-lt"/>
                </a:rPr>
                <a:t>ESP</a:t>
              </a:r>
            </a:p>
            <a:p>
              <a:pPr algn="ctr" eaLnBrk="1" hangingPunct="1"/>
              <a:r>
                <a:rPr lang="en-US" sz="1600" dirty="0">
                  <a:latin typeface="+mn-lt"/>
                </a:rPr>
                <a:t>hdr</a:t>
              </a:r>
            </a:p>
          </p:txBody>
        </p:sp>
        <p:sp>
          <p:nvSpPr>
            <p:cNvPr id="135176" name="Rectangle 7"/>
            <p:cNvSpPr>
              <a:spLocks noChangeArrowheads="1"/>
            </p:cNvSpPr>
            <p:nvPr/>
          </p:nvSpPr>
          <p:spPr bwMode="auto">
            <a:xfrm>
              <a:off x="1824" y="1590"/>
              <a:ext cx="615" cy="384"/>
            </a:xfrm>
            <a:prstGeom prst="rect">
              <a:avLst/>
            </a:prstGeom>
            <a:solidFill>
              <a:schemeClr val="accent5"/>
            </a:solidFill>
            <a:ln w="9525">
              <a:solidFill>
                <a:schemeClr val="tx1"/>
              </a:solidFill>
              <a:miter lim="800000"/>
              <a:headEnd/>
              <a:tailEnd/>
            </a:ln>
          </p:spPr>
          <p:txBody>
            <a:bodyPr wrap="none" anchor="ctr"/>
            <a:lstStyle/>
            <a:p>
              <a:pPr algn="ctr" eaLnBrk="1" hangingPunct="1"/>
              <a:r>
                <a:rPr lang="en-US" sz="1600" dirty="0">
                  <a:latin typeface="+mn-lt"/>
                </a:rPr>
                <a:t>original</a:t>
              </a:r>
              <a:br>
                <a:rPr lang="en-US" sz="1600" dirty="0">
                  <a:latin typeface="+mn-lt"/>
                </a:rPr>
              </a:br>
              <a:r>
                <a:rPr lang="en-US" sz="1600" dirty="0">
                  <a:latin typeface="+mn-lt"/>
                </a:rPr>
                <a:t>IP hdr</a:t>
              </a:r>
            </a:p>
          </p:txBody>
        </p:sp>
        <p:sp>
          <p:nvSpPr>
            <p:cNvPr id="135177" name="Rectangle 8"/>
            <p:cNvSpPr>
              <a:spLocks noChangeArrowheads="1"/>
            </p:cNvSpPr>
            <p:nvPr/>
          </p:nvSpPr>
          <p:spPr bwMode="auto">
            <a:xfrm>
              <a:off x="2439" y="1590"/>
              <a:ext cx="1401" cy="384"/>
            </a:xfrm>
            <a:prstGeom prst="rect">
              <a:avLst/>
            </a:prstGeom>
            <a:solidFill>
              <a:schemeClr val="accent5"/>
            </a:solidFill>
            <a:ln w="9525">
              <a:solidFill>
                <a:schemeClr val="tx1"/>
              </a:solidFill>
              <a:miter lim="800000"/>
              <a:headEnd/>
              <a:tailEnd/>
            </a:ln>
          </p:spPr>
          <p:txBody>
            <a:bodyPr wrap="none" anchor="ctr"/>
            <a:lstStyle/>
            <a:p>
              <a:pPr algn="ctr" eaLnBrk="1" hangingPunct="1"/>
              <a:r>
                <a:rPr lang="en-US" sz="1600" dirty="0">
                  <a:latin typeface="+mn-lt"/>
                </a:rPr>
                <a:t>Original IP</a:t>
              </a:r>
            </a:p>
            <a:p>
              <a:pPr algn="ctr" eaLnBrk="1" hangingPunct="1"/>
              <a:r>
                <a:rPr lang="en-US" sz="1600" dirty="0">
                  <a:latin typeface="+mn-lt"/>
                </a:rPr>
                <a:t>datagram payload</a:t>
              </a:r>
            </a:p>
          </p:txBody>
        </p:sp>
        <p:sp>
          <p:nvSpPr>
            <p:cNvPr id="135178" name="Rectangle 9"/>
            <p:cNvSpPr>
              <a:spLocks noChangeArrowheads="1"/>
            </p:cNvSpPr>
            <p:nvPr/>
          </p:nvSpPr>
          <p:spPr bwMode="auto">
            <a:xfrm>
              <a:off x="3840" y="1587"/>
              <a:ext cx="441" cy="384"/>
            </a:xfrm>
            <a:prstGeom prst="rect">
              <a:avLst/>
            </a:prstGeom>
            <a:solidFill>
              <a:schemeClr val="accent5"/>
            </a:solidFill>
            <a:ln w="9525">
              <a:solidFill>
                <a:schemeClr val="tx1"/>
              </a:solidFill>
              <a:miter lim="800000"/>
              <a:headEnd/>
              <a:tailEnd/>
            </a:ln>
          </p:spPr>
          <p:txBody>
            <a:bodyPr wrap="none" anchor="ctr"/>
            <a:lstStyle/>
            <a:p>
              <a:pPr algn="ctr" eaLnBrk="1" hangingPunct="1"/>
              <a:r>
                <a:rPr lang="en-US" sz="1600" dirty="0">
                  <a:latin typeface="+mn-lt"/>
                </a:rPr>
                <a:t>ESP</a:t>
              </a:r>
            </a:p>
            <a:p>
              <a:pPr algn="ctr" eaLnBrk="1" hangingPunct="1"/>
              <a:r>
                <a:rPr lang="en-US" sz="1600" dirty="0">
                  <a:latin typeface="+mn-lt"/>
                </a:rPr>
                <a:t>trl</a:t>
              </a:r>
            </a:p>
          </p:txBody>
        </p:sp>
        <p:sp>
          <p:nvSpPr>
            <p:cNvPr id="135179" name="Rectangle 10"/>
            <p:cNvSpPr>
              <a:spLocks noChangeArrowheads="1"/>
            </p:cNvSpPr>
            <p:nvPr/>
          </p:nvSpPr>
          <p:spPr bwMode="auto">
            <a:xfrm>
              <a:off x="4285" y="1593"/>
              <a:ext cx="441" cy="384"/>
            </a:xfrm>
            <a:prstGeom prst="rect">
              <a:avLst/>
            </a:prstGeom>
            <a:solidFill>
              <a:srgbClr val="FFFF00"/>
            </a:solidFill>
            <a:ln w="9525">
              <a:solidFill>
                <a:schemeClr val="tx1"/>
              </a:solidFill>
              <a:miter lim="800000"/>
              <a:headEnd/>
              <a:tailEnd/>
            </a:ln>
          </p:spPr>
          <p:txBody>
            <a:bodyPr wrap="none" anchor="ctr"/>
            <a:lstStyle/>
            <a:p>
              <a:pPr algn="ctr" eaLnBrk="1" hangingPunct="1"/>
              <a:r>
                <a:rPr lang="en-US" sz="1600" dirty="0">
                  <a:latin typeface="+mn-lt"/>
                </a:rPr>
                <a:t>ESP</a:t>
              </a:r>
            </a:p>
            <a:p>
              <a:pPr algn="ctr" eaLnBrk="1" hangingPunct="1"/>
              <a:r>
                <a:rPr lang="en-US" sz="1600" dirty="0">
                  <a:latin typeface="+mn-lt"/>
                </a:rPr>
                <a:t>auth</a:t>
              </a:r>
            </a:p>
          </p:txBody>
        </p:sp>
        <p:grpSp>
          <p:nvGrpSpPr>
            <p:cNvPr id="135180" name="Group 11"/>
            <p:cNvGrpSpPr>
              <a:grpSpLocks/>
            </p:cNvGrpSpPr>
            <p:nvPr/>
          </p:nvGrpSpPr>
          <p:grpSpPr bwMode="auto">
            <a:xfrm>
              <a:off x="1370" y="1044"/>
              <a:ext cx="2871" cy="503"/>
              <a:chOff x="1388" y="992"/>
              <a:chExt cx="2871" cy="503"/>
            </a:xfrm>
          </p:grpSpPr>
          <p:sp>
            <p:nvSpPr>
              <p:cNvPr id="135193" name="Text Box 12"/>
              <p:cNvSpPr txBox="1">
                <a:spLocks noChangeArrowheads="1"/>
              </p:cNvSpPr>
              <p:nvPr/>
            </p:nvSpPr>
            <p:spPr bwMode="auto">
              <a:xfrm>
                <a:off x="2664" y="1262"/>
                <a:ext cx="641"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eaLnBrk="1" hangingPunct="1"/>
                <a:r>
                  <a:rPr lang="en-US" sz="1800" dirty="0">
                    <a:latin typeface="+mn-lt"/>
                  </a:rPr>
                  <a:t>encrypted</a:t>
                </a:r>
              </a:p>
            </p:txBody>
          </p:sp>
          <p:sp>
            <p:nvSpPr>
              <p:cNvPr id="135194" name="Line 13"/>
              <p:cNvSpPr>
                <a:spLocks noChangeShapeType="1"/>
              </p:cNvSpPr>
              <p:nvPr/>
            </p:nvSpPr>
            <p:spPr bwMode="auto">
              <a:xfrm>
                <a:off x="3422" y="1379"/>
                <a:ext cx="837"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35195" name="Line 14"/>
              <p:cNvSpPr>
                <a:spLocks noChangeShapeType="1"/>
              </p:cNvSpPr>
              <p:nvPr/>
            </p:nvSpPr>
            <p:spPr bwMode="auto">
              <a:xfrm flipH="1" flipV="1">
                <a:off x="1876" y="1379"/>
                <a:ext cx="776" cy="1"/>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35196" name="Text Box 15"/>
              <p:cNvSpPr txBox="1">
                <a:spLocks noChangeArrowheads="1"/>
              </p:cNvSpPr>
              <p:nvPr/>
            </p:nvSpPr>
            <p:spPr bwMode="auto">
              <a:xfrm>
                <a:off x="2018" y="992"/>
                <a:ext cx="1465"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eaLnBrk="1" hangingPunct="1"/>
                <a:r>
                  <a:rPr lang="en-US" altLang="ja-JP" sz="1800" dirty="0">
                    <a:latin typeface="+mn-lt"/>
                  </a:rPr>
                  <a:t>"enchilada" authenticated</a:t>
                </a:r>
                <a:endParaRPr lang="en-US" sz="1800" dirty="0">
                  <a:latin typeface="+mn-lt"/>
                </a:endParaRPr>
              </a:p>
            </p:txBody>
          </p:sp>
          <p:sp>
            <p:nvSpPr>
              <p:cNvPr id="135197" name="Line 16"/>
              <p:cNvSpPr>
                <a:spLocks noChangeShapeType="1"/>
              </p:cNvSpPr>
              <p:nvPr/>
            </p:nvSpPr>
            <p:spPr bwMode="auto">
              <a:xfrm>
                <a:off x="3761" y="1108"/>
                <a:ext cx="498" cy="8"/>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35198" name="Line 17"/>
              <p:cNvSpPr>
                <a:spLocks noChangeShapeType="1"/>
              </p:cNvSpPr>
              <p:nvPr/>
            </p:nvSpPr>
            <p:spPr bwMode="auto">
              <a:xfrm flipH="1" flipV="1">
                <a:off x="1388" y="1091"/>
                <a:ext cx="672" cy="9"/>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ndParaRPr>
              </a:p>
            </p:txBody>
          </p:sp>
        </p:grpSp>
        <p:grpSp>
          <p:nvGrpSpPr>
            <p:cNvPr id="135181" name="Group 18"/>
            <p:cNvGrpSpPr>
              <a:grpSpLocks/>
            </p:cNvGrpSpPr>
            <p:nvPr/>
          </p:nvGrpSpPr>
          <p:grpSpPr bwMode="auto">
            <a:xfrm>
              <a:off x="3320" y="2288"/>
              <a:ext cx="1437" cy="384"/>
              <a:chOff x="3346" y="2367"/>
              <a:chExt cx="1437" cy="384"/>
            </a:xfrm>
          </p:grpSpPr>
          <p:sp>
            <p:nvSpPr>
              <p:cNvPr id="135190" name="Rectangle 19"/>
              <p:cNvSpPr>
                <a:spLocks noChangeArrowheads="1"/>
              </p:cNvSpPr>
              <p:nvPr/>
            </p:nvSpPr>
            <p:spPr bwMode="auto">
              <a:xfrm>
                <a:off x="3346" y="2367"/>
                <a:ext cx="529" cy="384"/>
              </a:xfrm>
              <a:prstGeom prst="rect">
                <a:avLst/>
              </a:prstGeom>
              <a:solidFill>
                <a:schemeClr val="accent5"/>
              </a:solidFill>
              <a:ln w="9525">
                <a:solidFill>
                  <a:schemeClr val="tx1"/>
                </a:solidFill>
                <a:miter lim="800000"/>
                <a:headEnd/>
                <a:tailEnd/>
              </a:ln>
            </p:spPr>
            <p:txBody>
              <a:bodyPr wrap="none" anchor="ctr"/>
              <a:lstStyle/>
              <a:p>
                <a:pPr algn="ctr" eaLnBrk="1" hangingPunct="1"/>
                <a:r>
                  <a:rPr lang="en-US" sz="1600" dirty="0">
                    <a:latin typeface="+mn-lt"/>
                  </a:rPr>
                  <a:t>padding</a:t>
                </a:r>
              </a:p>
            </p:txBody>
          </p:sp>
          <p:sp>
            <p:nvSpPr>
              <p:cNvPr id="135191" name="Rectangle 20"/>
              <p:cNvSpPr>
                <a:spLocks noChangeArrowheads="1"/>
              </p:cNvSpPr>
              <p:nvPr/>
            </p:nvSpPr>
            <p:spPr bwMode="auto">
              <a:xfrm>
                <a:off x="3878" y="2367"/>
                <a:ext cx="468" cy="384"/>
              </a:xfrm>
              <a:prstGeom prst="rect">
                <a:avLst/>
              </a:prstGeom>
              <a:solidFill>
                <a:schemeClr val="accent5"/>
              </a:solidFill>
              <a:ln w="9525">
                <a:solidFill>
                  <a:schemeClr val="tx1"/>
                </a:solidFill>
                <a:miter lim="800000"/>
                <a:headEnd/>
                <a:tailEnd/>
              </a:ln>
            </p:spPr>
            <p:txBody>
              <a:bodyPr wrap="none" anchor="ctr"/>
              <a:lstStyle/>
              <a:p>
                <a:pPr algn="ctr" eaLnBrk="1" hangingPunct="1"/>
                <a:r>
                  <a:rPr lang="en-US" sz="1600" dirty="0">
                    <a:latin typeface="+mn-lt"/>
                  </a:rPr>
                  <a:t>pad</a:t>
                </a:r>
                <a:br>
                  <a:rPr lang="en-US" sz="1600" dirty="0">
                    <a:latin typeface="+mn-lt"/>
                  </a:rPr>
                </a:br>
                <a:r>
                  <a:rPr lang="en-US" sz="1600" dirty="0">
                    <a:latin typeface="+mn-lt"/>
                  </a:rPr>
                  <a:t>length</a:t>
                </a:r>
              </a:p>
            </p:txBody>
          </p:sp>
          <p:sp>
            <p:nvSpPr>
              <p:cNvPr id="135192" name="Rectangle 21"/>
              <p:cNvSpPr>
                <a:spLocks noChangeArrowheads="1"/>
              </p:cNvSpPr>
              <p:nvPr/>
            </p:nvSpPr>
            <p:spPr bwMode="auto">
              <a:xfrm>
                <a:off x="4341" y="2367"/>
                <a:ext cx="442" cy="384"/>
              </a:xfrm>
              <a:prstGeom prst="rect">
                <a:avLst/>
              </a:prstGeom>
              <a:solidFill>
                <a:schemeClr val="accent5"/>
              </a:solidFill>
              <a:ln w="9525">
                <a:solidFill>
                  <a:schemeClr val="tx1"/>
                </a:solidFill>
                <a:miter lim="800000"/>
                <a:headEnd/>
                <a:tailEnd/>
              </a:ln>
            </p:spPr>
            <p:txBody>
              <a:bodyPr wrap="none" anchor="ctr"/>
              <a:lstStyle/>
              <a:p>
                <a:pPr algn="ctr" eaLnBrk="1" hangingPunct="1"/>
                <a:r>
                  <a:rPr lang="en-US" sz="1600" dirty="0">
                    <a:latin typeface="+mn-lt"/>
                  </a:rPr>
                  <a:t>next</a:t>
                </a:r>
                <a:br>
                  <a:rPr lang="en-US" sz="1600" dirty="0">
                    <a:latin typeface="+mn-lt"/>
                  </a:rPr>
                </a:br>
                <a:r>
                  <a:rPr lang="en-US" sz="1600" dirty="0">
                    <a:latin typeface="+mn-lt"/>
                  </a:rPr>
                  <a:t>header</a:t>
                </a:r>
              </a:p>
            </p:txBody>
          </p:sp>
        </p:grpSp>
        <p:sp>
          <p:nvSpPr>
            <p:cNvPr id="135182" name="Line 22"/>
            <p:cNvSpPr>
              <a:spLocks noChangeShapeType="1"/>
            </p:cNvSpPr>
            <p:nvPr/>
          </p:nvSpPr>
          <p:spPr bwMode="auto">
            <a:xfrm flipV="1">
              <a:off x="3334" y="2007"/>
              <a:ext cx="506" cy="23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35183" name="Line 23"/>
            <p:cNvSpPr>
              <a:spLocks noChangeShapeType="1"/>
            </p:cNvSpPr>
            <p:nvPr/>
          </p:nvSpPr>
          <p:spPr bwMode="auto">
            <a:xfrm flipH="1" flipV="1">
              <a:off x="4277" y="1998"/>
              <a:ext cx="471" cy="25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grpSp>
          <p:nvGrpSpPr>
            <p:cNvPr id="135184" name="Group 24"/>
            <p:cNvGrpSpPr>
              <a:grpSpLocks/>
            </p:cNvGrpSpPr>
            <p:nvPr/>
          </p:nvGrpSpPr>
          <p:grpSpPr bwMode="auto">
            <a:xfrm>
              <a:off x="1182" y="2290"/>
              <a:ext cx="877" cy="394"/>
              <a:chOff x="1409" y="2193"/>
              <a:chExt cx="877" cy="386"/>
            </a:xfrm>
          </p:grpSpPr>
          <p:sp>
            <p:nvSpPr>
              <p:cNvPr id="135188" name="Rectangle 25"/>
              <p:cNvSpPr>
                <a:spLocks noChangeArrowheads="1"/>
              </p:cNvSpPr>
              <p:nvPr/>
            </p:nvSpPr>
            <p:spPr bwMode="auto">
              <a:xfrm>
                <a:off x="1409" y="2193"/>
                <a:ext cx="441" cy="384"/>
              </a:xfrm>
              <a:prstGeom prst="rect">
                <a:avLst/>
              </a:prstGeom>
              <a:solidFill>
                <a:srgbClr val="FF99CC"/>
              </a:solidFill>
              <a:ln w="9525">
                <a:solidFill>
                  <a:schemeClr val="tx1"/>
                </a:solidFill>
                <a:miter lim="800000"/>
                <a:headEnd/>
                <a:tailEnd/>
              </a:ln>
            </p:spPr>
            <p:txBody>
              <a:bodyPr wrap="none" anchor="ctr"/>
              <a:lstStyle/>
              <a:p>
                <a:pPr algn="ctr" eaLnBrk="1" hangingPunct="1"/>
                <a:r>
                  <a:rPr lang="en-US" sz="1600" dirty="0">
                    <a:latin typeface="+mn-lt"/>
                  </a:rPr>
                  <a:t>SPI</a:t>
                </a:r>
              </a:p>
            </p:txBody>
          </p:sp>
          <p:sp>
            <p:nvSpPr>
              <p:cNvPr id="135189" name="Rectangle 26"/>
              <p:cNvSpPr>
                <a:spLocks noChangeArrowheads="1"/>
              </p:cNvSpPr>
              <p:nvPr/>
            </p:nvSpPr>
            <p:spPr bwMode="auto">
              <a:xfrm>
                <a:off x="1845" y="2195"/>
                <a:ext cx="441" cy="384"/>
              </a:xfrm>
              <a:prstGeom prst="rect">
                <a:avLst/>
              </a:prstGeom>
              <a:solidFill>
                <a:srgbClr val="FF99CC"/>
              </a:solidFill>
              <a:ln w="9525">
                <a:solidFill>
                  <a:schemeClr val="tx1"/>
                </a:solidFill>
                <a:miter lim="800000"/>
                <a:headEnd/>
                <a:tailEnd/>
              </a:ln>
            </p:spPr>
            <p:txBody>
              <a:bodyPr wrap="none" anchor="ctr"/>
              <a:lstStyle/>
              <a:p>
                <a:pPr algn="ctr" eaLnBrk="1" hangingPunct="1"/>
                <a:r>
                  <a:rPr lang="en-US" sz="1600" dirty="0">
                    <a:latin typeface="+mn-lt"/>
                  </a:rPr>
                  <a:t>Seq</a:t>
                </a:r>
              </a:p>
              <a:p>
                <a:pPr algn="ctr" eaLnBrk="1" hangingPunct="1"/>
                <a:r>
                  <a:rPr lang="en-US" sz="1600" dirty="0">
                    <a:latin typeface="+mn-lt"/>
                  </a:rPr>
                  <a:t>#</a:t>
                </a:r>
              </a:p>
            </p:txBody>
          </p:sp>
        </p:grpSp>
        <p:sp>
          <p:nvSpPr>
            <p:cNvPr id="135185" name="Line 27"/>
            <p:cNvSpPr>
              <a:spLocks noChangeShapeType="1"/>
            </p:cNvSpPr>
            <p:nvPr/>
          </p:nvSpPr>
          <p:spPr bwMode="auto">
            <a:xfrm flipV="1">
              <a:off x="1178" y="1999"/>
              <a:ext cx="201" cy="26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35186" name="Line 28"/>
            <p:cNvSpPr>
              <a:spLocks noChangeShapeType="1"/>
            </p:cNvSpPr>
            <p:nvPr/>
          </p:nvSpPr>
          <p:spPr bwMode="auto">
            <a:xfrm>
              <a:off x="1824" y="2025"/>
              <a:ext cx="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35187" name="Line 29"/>
            <p:cNvSpPr>
              <a:spLocks noChangeShapeType="1"/>
            </p:cNvSpPr>
            <p:nvPr/>
          </p:nvSpPr>
          <p:spPr bwMode="auto">
            <a:xfrm>
              <a:off x="1815" y="1999"/>
              <a:ext cx="227" cy="26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grpSp>
      <p:sp>
        <p:nvSpPr>
          <p:cNvPr id="3" name="灯片编号占位符 2"/>
          <p:cNvSpPr>
            <a:spLocks noGrp="1"/>
          </p:cNvSpPr>
          <p:nvPr>
            <p:ph type="sldNum" sz="quarter" idx="12"/>
          </p:nvPr>
        </p:nvSpPr>
        <p:spPr/>
        <p:txBody>
          <a:bodyPr/>
          <a:lstStyle/>
          <a:p>
            <a:pPr>
              <a:defRPr/>
            </a:pPr>
            <a:fld id="{B5976719-4C93-4032-AE44-9AF0CDE2F195}" type="slidenum">
              <a:rPr lang="en-US" altLang="zh-CN" smtClean="0"/>
              <a:pPr>
                <a:defRPr/>
              </a:pPr>
              <a:t>170</a:t>
            </a:fld>
            <a:endParaRPr lang="en-US" altLang="zh-CN" dirty="0"/>
          </a:p>
        </p:txBody>
      </p:sp>
    </p:spTree>
    <p:extLst>
      <p:ext uri="{BB962C8B-B14F-4D97-AF65-F5344CB8AC3E}">
        <p14:creationId xmlns:p14="http://schemas.microsoft.com/office/powerpoint/2010/main" val="506161451"/>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5" name="Rectangle 2"/>
          <p:cNvSpPr>
            <a:spLocks noGrp="1" noChangeArrowheads="1"/>
          </p:cNvSpPr>
          <p:nvPr>
            <p:ph type="title"/>
          </p:nvPr>
        </p:nvSpPr>
        <p:spPr/>
        <p:txBody>
          <a:bodyPr/>
          <a:lstStyle/>
          <a:p>
            <a:r>
              <a:rPr lang="en-US" dirty="0"/>
              <a:t>IPsec sequence numbers:</a:t>
            </a:r>
            <a:r>
              <a:rPr lang="zh-CN" altLang="en-US" dirty="0"/>
              <a:t> </a:t>
            </a:r>
            <a:r>
              <a:rPr lang="en-US" altLang="zh-CN" dirty="0"/>
              <a:t>Details</a:t>
            </a:r>
            <a:endParaRPr lang="en-US" dirty="0"/>
          </a:p>
        </p:txBody>
      </p:sp>
      <p:sp>
        <p:nvSpPr>
          <p:cNvPr id="136196" name="Rectangle 3"/>
          <p:cNvSpPr>
            <a:spLocks noGrp="1" noChangeArrowheads="1"/>
          </p:cNvSpPr>
          <p:nvPr>
            <p:ph idx="1"/>
          </p:nvPr>
        </p:nvSpPr>
        <p:spPr/>
        <p:txBody>
          <a:bodyPr>
            <a:normAutofit fontScale="92500" lnSpcReduction="10000"/>
          </a:bodyPr>
          <a:lstStyle/>
          <a:p>
            <a:r>
              <a:rPr lang="en-US" dirty="0"/>
              <a:t>for new SA, sender initializes seq. # to 0</a:t>
            </a:r>
          </a:p>
          <a:p>
            <a:r>
              <a:rPr lang="en-US" dirty="0"/>
              <a:t>each time datagram is sent on SA:</a:t>
            </a:r>
          </a:p>
          <a:p>
            <a:pPr lvl="1"/>
            <a:r>
              <a:rPr lang="en-US" dirty="0"/>
              <a:t>sender increments seq # counter</a:t>
            </a:r>
          </a:p>
          <a:p>
            <a:pPr lvl="1"/>
            <a:r>
              <a:rPr lang="en-US" dirty="0"/>
              <a:t>places value in seq # field</a:t>
            </a:r>
          </a:p>
          <a:p>
            <a:r>
              <a:rPr lang="en-US" b="1" dirty="0">
                <a:solidFill>
                  <a:schemeClr val="accent5"/>
                </a:solidFill>
              </a:rPr>
              <a:t>goal:</a:t>
            </a:r>
          </a:p>
          <a:p>
            <a:pPr lvl="1"/>
            <a:r>
              <a:rPr lang="en-US" dirty="0"/>
              <a:t>prevent attacker from sniffing and </a:t>
            </a:r>
            <a:r>
              <a:rPr lang="en-US" dirty="0">
                <a:solidFill>
                  <a:schemeClr val="accent2"/>
                </a:solidFill>
              </a:rPr>
              <a:t>replaying</a:t>
            </a:r>
            <a:r>
              <a:rPr lang="en-US" dirty="0"/>
              <a:t> a packet</a:t>
            </a:r>
          </a:p>
          <a:p>
            <a:pPr lvl="1"/>
            <a:r>
              <a:rPr lang="en-US" dirty="0"/>
              <a:t>receipt of duplicate, authenticated IP packets may disrupt service</a:t>
            </a:r>
          </a:p>
          <a:p>
            <a:r>
              <a:rPr lang="en-US" dirty="0"/>
              <a:t>method: </a:t>
            </a:r>
          </a:p>
          <a:p>
            <a:pPr lvl="1"/>
            <a:r>
              <a:rPr lang="en-US" dirty="0"/>
              <a:t>destination checks for duplicates</a:t>
            </a:r>
          </a:p>
          <a:p>
            <a:pPr lvl="1"/>
            <a:r>
              <a:rPr lang="en-US" dirty="0"/>
              <a:t>doesn't keep track of </a:t>
            </a:r>
            <a:r>
              <a:rPr lang="en-US" i="1" dirty="0"/>
              <a:t>all </a:t>
            </a:r>
            <a:r>
              <a:rPr lang="en-US" dirty="0"/>
              <a:t>received packets; instead uses a window</a:t>
            </a:r>
          </a:p>
          <a:p>
            <a:pPr lvl="1"/>
            <a:endParaRPr lang="en-US" sz="2000" dirty="0"/>
          </a:p>
        </p:txBody>
      </p:sp>
      <p:sp>
        <p:nvSpPr>
          <p:cNvPr id="3" name="灯片编号占位符 2"/>
          <p:cNvSpPr>
            <a:spLocks noGrp="1"/>
          </p:cNvSpPr>
          <p:nvPr>
            <p:ph type="sldNum" sz="quarter" idx="12"/>
          </p:nvPr>
        </p:nvSpPr>
        <p:spPr/>
        <p:txBody>
          <a:bodyPr/>
          <a:lstStyle/>
          <a:p>
            <a:pPr>
              <a:defRPr/>
            </a:pPr>
            <a:fld id="{8DE895D9-91D8-4958-BB05-9803D63D1C8A}" type="slidenum">
              <a:rPr lang="en-US" altLang="zh-CN" smtClean="0"/>
              <a:pPr>
                <a:defRPr/>
              </a:pPr>
              <a:t>171</a:t>
            </a:fld>
            <a:endParaRPr lang="en-US" altLang="zh-CN" dirty="0"/>
          </a:p>
        </p:txBody>
      </p:sp>
    </p:spTree>
    <p:extLst>
      <p:ext uri="{BB962C8B-B14F-4D97-AF65-F5344CB8AC3E}">
        <p14:creationId xmlns:p14="http://schemas.microsoft.com/office/powerpoint/2010/main" val="1059772350"/>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A question remains</a:t>
            </a:r>
            <a:endParaRPr lang="zh-CN" altLang="en-US" dirty="0"/>
          </a:p>
        </p:txBody>
      </p:sp>
      <p:sp>
        <p:nvSpPr>
          <p:cNvPr id="4" name="灯片编号占位符 3"/>
          <p:cNvSpPr>
            <a:spLocks noGrp="1"/>
          </p:cNvSpPr>
          <p:nvPr>
            <p:ph type="sldNum" sz="quarter" idx="12"/>
          </p:nvPr>
        </p:nvSpPr>
        <p:spPr/>
        <p:txBody>
          <a:bodyPr/>
          <a:lstStyle/>
          <a:p>
            <a:pPr>
              <a:defRPr/>
            </a:pPr>
            <a:fld id="{8DE895D9-91D8-4958-BB05-9803D63D1C8A}" type="slidenum">
              <a:rPr lang="en-US" altLang="zh-CN" smtClean="0"/>
              <a:pPr>
                <a:defRPr/>
              </a:pPr>
              <a:t>172</a:t>
            </a:fld>
            <a:endParaRPr lang="en-US" altLang="zh-CN" dirty="0"/>
          </a:p>
        </p:txBody>
      </p:sp>
      <p:grpSp>
        <p:nvGrpSpPr>
          <p:cNvPr id="6" name="Group 3"/>
          <p:cNvGrpSpPr>
            <a:grpSpLocks/>
          </p:cNvGrpSpPr>
          <p:nvPr/>
        </p:nvGrpSpPr>
        <p:grpSpPr bwMode="auto">
          <a:xfrm>
            <a:off x="2327275" y="938214"/>
            <a:ext cx="7435850" cy="2630487"/>
            <a:chOff x="803275" y="938213"/>
            <a:chExt cx="7435850" cy="2630487"/>
          </a:xfrm>
        </p:grpSpPr>
        <p:sp>
          <p:nvSpPr>
            <p:cNvPr id="7" name="Freeform 2"/>
            <p:cNvSpPr>
              <a:spLocks/>
            </p:cNvSpPr>
            <p:nvPr/>
          </p:nvSpPr>
          <p:spPr bwMode="auto">
            <a:xfrm>
              <a:off x="6213475" y="1670050"/>
              <a:ext cx="2025650" cy="1633537"/>
            </a:xfrm>
            <a:custGeom>
              <a:avLst/>
              <a:gdLst>
                <a:gd name="T0" fmla="*/ 346493 w 1292"/>
                <a:gd name="T1" fmla="*/ 2603 h 1255"/>
                <a:gd name="T2" fmla="*/ 54874 w 1292"/>
                <a:gd name="T3" fmla="*/ 62478 h 1255"/>
                <a:gd name="T4" fmla="*/ 45467 w 1292"/>
                <a:gd name="T5" fmla="*/ 206958 h 1255"/>
                <a:gd name="T6" fmla="*/ 73689 w 1292"/>
                <a:gd name="T7" fmla="*/ 329311 h 1255"/>
                <a:gd name="T8" fmla="*/ 355900 w 1292"/>
                <a:gd name="T9" fmla="*/ 344930 h 1255"/>
                <a:gd name="T10" fmla="*/ 939136 w 1292"/>
                <a:gd name="T11" fmla="*/ 446457 h 1255"/>
                <a:gd name="T12" fmla="*/ 1447117 w 1292"/>
                <a:gd name="T13" fmla="*/ 489410 h 1255"/>
                <a:gd name="T14" fmla="*/ 1745007 w 1292"/>
                <a:gd name="T15" fmla="*/ 403503 h 1255"/>
                <a:gd name="T16" fmla="*/ 1848484 w 1292"/>
                <a:gd name="T17" fmla="*/ 175719 h 1255"/>
                <a:gd name="T18" fmla="*/ 1752846 w 1292"/>
                <a:gd name="T19" fmla="*/ 83304 h 1255"/>
                <a:gd name="T20" fmla="*/ 1089649 w 1292"/>
                <a:gd name="T21" fmla="*/ 45557 h 1255"/>
                <a:gd name="T22" fmla="*/ 346493 w 1292"/>
                <a:gd name="T23" fmla="*/ 2603 h 125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92"/>
                <a:gd name="T37" fmla="*/ 0 h 1255"/>
                <a:gd name="T38" fmla="*/ 1292 w 1292"/>
                <a:gd name="T39" fmla="*/ 1255 h 125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92" h="1255">
                  <a:moveTo>
                    <a:pt x="239" y="7"/>
                  </a:moveTo>
                  <a:cubicBezTo>
                    <a:pt x="120" y="14"/>
                    <a:pt x="70" y="71"/>
                    <a:pt x="35" y="157"/>
                  </a:cubicBezTo>
                  <a:cubicBezTo>
                    <a:pt x="0" y="243"/>
                    <a:pt x="26" y="411"/>
                    <a:pt x="29" y="523"/>
                  </a:cubicBezTo>
                  <a:cubicBezTo>
                    <a:pt x="32" y="635"/>
                    <a:pt x="17" y="771"/>
                    <a:pt x="53" y="829"/>
                  </a:cubicBezTo>
                  <a:cubicBezTo>
                    <a:pt x="89" y="887"/>
                    <a:pt x="146" y="821"/>
                    <a:pt x="245" y="871"/>
                  </a:cubicBezTo>
                  <a:cubicBezTo>
                    <a:pt x="344" y="921"/>
                    <a:pt x="522" y="1068"/>
                    <a:pt x="647" y="1129"/>
                  </a:cubicBezTo>
                  <a:cubicBezTo>
                    <a:pt x="772" y="1190"/>
                    <a:pt x="903" y="1255"/>
                    <a:pt x="995" y="1237"/>
                  </a:cubicBezTo>
                  <a:cubicBezTo>
                    <a:pt x="1087" y="1219"/>
                    <a:pt x="1153" y="1153"/>
                    <a:pt x="1199" y="1021"/>
                  </a:cubicBezTo>
                  <a:cubicBezTo>
                    <a:pt x="1245" y="889"/>
                    <a:pt x="1270" y="580"/>
                    <a:pt x="1271" y="445"/>
                  </a:cubicBezTo>
                  <a:cubicBezTo>
                    <a:pt x="1272" y="310"/>
                    <a:pt x="1292" y="266"/>
                    <a:pt x="1205" y="211"/>
                  </a:cubicBezTo>
                  <a:cubicBezTo>
                    <a:pt x="1118" y="156"/>
                    <a:pt x="908" y="150"/>
                    <a:pt x="749" y="115"/>
                  </a:cubicBezTo>
                  <a:cubicBezTo>
                    <a:pt x="590" y="80"/>
                    <a:pt x="358" y="0"/>
                    <a:pt x="239" y="7"/>
                  </a:cubicBezTo>
                  <a:close/>
                </a:path>
              </a:pathLst>
            </a:custGeom>
            <a:solidFill>
              <a:srgbClr val="00CCFF"/>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en-US" dirty="0">
                <a:latin typeface="+mn-lt"/>
              </a:endParaRPr>
            </a:p>
          </p:txBody>
        </p:sp>
        <p:sp>
          <p:nvSpPr>
            <p:cNvPr id="8" name="Freeform 3"/>
            <p:cNvSpPr>
              <a:spLocks/>
            </p:cNvSpPr>
            <p:nvPr/>
          </p:nvSpPr>
          <p:spPr bwMode="auto">
            <a:xfrm>
              <a:off x="803275" y="1546225"/>
              <a:ext cx="2133600" cy="1633537"/>
            </a:xfrm>
            <a:custGeom>
              <a:avLst/>
              <a:gdLst>
                <a:gd name="T0" fmla="*/ 500372 w 1292"/>
                <a:gd name="T1" fmla="*/ 2603 h 1255"/>
                <a:gd name="T2" fmla="*/ 72661 w 1292"/>
                <a:gd name="T3" fmla="*/ 62478 h 1255"/>
                <a:gd name="T4" fmla="*/ 57799 w 1292"/>
                <a:gd name="T5" fmla="*/ 206958 h 1255"/>
                <a:gd name="T6" fmla="*/ 108992 w 1292"/>
                <a:gd name="T7" fmla="*/ 329311 h 1255"/>
                <a:gd name="T8" fmla="*/ 513583 w 1292"/>
                <a:gd name="T9" fmla="*/ 344930 h 1255"/>
                <a:gd name="T10" fmla="*/ 1352491 w 1292"/>
                <a:gd name="T11" fmla="*/ 446457 h 1255"/>
                <a:gd name="T12" fmla="*/ 2082407 w 1292"/>
                <a:gd name="T13" fmla="*/ 489410 h 1255"/>
                <a:gd name="T14" fmla="*/ 2506815 w 1292"/>
                <a:gd name="T15" fmla="*/ 403503 h 1255"/>
                <a:gd name="T16" fmla="*/ 2658743 w 1292"/>
                <a:gd name="T17" fmla="*/ 175719 h 1255"/>
                <a:gd name="T18" fmla="*/ 2520026 w 1292"/>
                <a:gd name="T19" fmla="*/ 83304 h 1255"/>
                <a:gd name="T20" fmla="*/ 1567172 w 1292"/>
                <a:gd name="T21" fmla="*/ 45557 h 1255"/>
                <a:gd name="T22" fmla="*/ 500372 w 1292"/>
                <a:gd name="T23" fmla="*/ 2603 h 125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92"/>
                <a:gd name="T37" fmla="*/ 0 h 1255"/>
                <a:gd name="T38" fmla="*/ 1292 w 1292"/>
                <a:gd name="T39" fmla="*/ 1255 h 125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92" h="1255">
                  <a:moveTo>
                    <a:pt x="239" y="7"/>
                  </a:moveTo>
                  <a:cubicBezTo>
                    <a:pt x="120" y="14"/>
                    <a:pt x="70" y="71"/>
                    <a:pt x="35" y="157"/>
                  </a:cubicBezTo>
                  <a:cubicBezTo>
                    <a:pt x="0" y="243"/>
                    <a:pt x="26" y="411"/>
                    <a:pt x="29" y="523"/>
                  </a:cubicBezTo>
                  <a:cubicBezTo>
                    <a:pt x="32" y="635"/>
                    <a:pt x="17" y="771"/>
                    <a:pt x="53" y="829"/>
                  </a:cubicBezTo>
                  <a:cubicBezTo>
                    <a:pt x="89" y="887"/>
                    <a:pt x="146" y="821"/>
                    <a:pt x="245" y="871"/>
                  </a:cubicBezTo>
                  <a:cubicBezTo>
                    <a:pt x="344" y="921"/>
                    <a:pt x="522" y="1068"/>
                    <a:pt x="647" y="1129"/>
                  </a:cubicBezTo>
                  <a:cubicBezTo>
                    <a:pt x="772" y="1190"/>
                    <a:pt x="903" y="1255"/>
                    <a:pt x="995" y="1237"/>
                  </a:cubicBezTo>
                  <a:cubicBezTo>
                    <a:pt x="1087" y="1219"/>
                    <a:pt x="1153" y="1153"/>
                    <a:pt x="1199" y="1021"/>
                  </a:cubicBezTo>
                  <a:cubicBezTo>
                    <a:pt x="1245" y="889"/>
                    <a:pt x="1270" y="580"/>
                    <a:pt x="1271" y="445"/>
                  </a:cubicBezTo>
                  <a:cubicBezTo>
                    <a:pt x="1272" y="310"/>
                    <a:pt x="1292" y="266"/>
                    <a:pt x="1205" y="211"/>
                  </a:cubicBezTo>
                  <a:cubicBezTo>
                    <a:pt x="1118" y="156"/>
                    <a:pt x="908" y="150"/>
                    <a:pt x="749" y="115"/>
                  </a:cubicBezTo>
                  <a:cubicBezTo>
                    <a:pt x="590" y="80"/>
                    <a:pt x="358" y="0"/>
                    <a:pt x="239" y="7"/>
                  </a:cubicBezTo>
                  <a:close/>
                </a:path>
              </a:pathLst>
            </a:custGeom>
            <a:solidFill>
              <a:srgbClr val="00CCFF"/>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en-US" dirty="0">
                <a:latin typeface="+mn-lt"/>
              </a:endParaRPr>
            </a:p>
          </p:txBody>
        </p:sp>
        <p:sp>
          <p:nvSpPr>
            <p:cNvPr id="9" name="Freeform 4"/>
            <p:cNvSpPr>
              <a:spLocks/>
            </p:cNvSpPr>
            <p:nvPr/>
          </p:nvSpPr>
          <p:spPr bwMode="auto">
            <a:xfrm>
              <a:off x="3394075" y="1435100"/>
              <a:ext cx="2362200" cy="2133600"/>
            </a:xfrm>
            <a:custGeom>
              <a:avLst/>
              <a:gdLst>
                <a:gd name="T0" fmla="*/ 1018379 w 1292"/>
                <a:gd name="T1" fmla="*/ 11901 h 1255"/>
                <a:gd name="T2" fmla="*/ 148095 w 1292"/>
                <a:gd name="T3" fmla="*/ 404619 h 1255"/>
                <a:gd name="T4" fmla="*/ 124326 w 1292"/>
                <a:gd name="T5" fmla="*/ 1343063 h 1255"/>
                <a:gd name="T6" fmla="*/ 224884 w 1292"/>
                <a:gd name="T7" fmla="*/ 2125100 h 1255"/>
                <a:gd name="T8" fmla="*/ 1043975 w 1292"/>
                <a:gd name="T9" fmla="*/ 2233905 h 1255"/>
                <a:gd name="T10" fmla="*/ 2760776 w 1292"/>
                <a:gd name="T11" fmla="*/ 2895236 h 1255"/>
                <a:gd name="T12" fmla="*/ 4247206 w 1292"/>
                <a:gd name="T13" fmla="*/ 3174049 h 1255"/>
                <a:gd name="T14" fmla="*/ 5117491 w 1292"/>
                <a:gd name="T15" fmla="*/ 2618123 h 1255"/>
                <a:gd name="T16" fmla="*/ 5424650 w 1292"/>
                <a:gd name="T17" fmla="*/ 1144154 h 1255"/>
                <a:gd name="T18" fmla="*/ 5144915 w 1292"/>
                <a:gd name="T19" fmla="*/ 540625 h 1255"/>
                <a:gd name="T20" fmla="*/ 3197746 w 1292"/>
                <a:gd name="T21" fmla="*/ 294114 h 1255"/>
                <a:gd name="T22" fmla="*/ 1018379 w 1292"/>
                <a:gd name="T23" fmla="*/ 11901 h 125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92"/>
                <a:gd name="T37" fmla="*/ 0 h 1255"/>
                <a:gd name="T38" fmla="*/ 1292 w 1292"/>
                <a:gd name="T39" fmla="*/ 1255 h 125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92" h="1255">
                  <a:moveTo>
                    <a:pt x="239" y="7"/>
                  </a:moveTo>
                  <a:cubicBezTo>
                    <a:pt x="120" y="14"/>
                    <a:pt x="70" y="71"/>
                    <a:pt x="35" y="157"/>
                  </a:cubicBezTo>
                  <a:cubicBezTo>
                    <a:pt x="0" y="243"/>
                    <a:pt x="26" y="411"/>
                    <a:pt x="29" y="523"/>
                  </a:cubicBezTo>
                  <a:cubicBezTo>
                    <a:pt x="32" y="635"/>
                    <a:pt x="17" y="771"/>
                    <a:pt x="53" y="829"/>
                  </a:cubicBezTo>
                  <a:cubicBezTo>
                    <a:pt x="89" y="887"/>
                    <a:pt x="146" y="821"/>
                    <a:pt x="245" y="871"/>
                  </a:cubicBezTo>
                  <a:cubicBezTo>
                    <a:pt x="344" y="921"/>
                    <a:pt x="522" y="1068"/>
                    <a:pt x="647" y="1129"/>
                  </a:cubicBezTo>
                  <a:cubicBezTo>
                    <a:pt x="772" y="1190"/>
                    <a:pt x="903" y="1255"/>
                    <a:pt x="995" y="1237"/>
                  </a:cubicBezTo>
                  <a:cubicBezTo>
                    <a:pt x="1087" y="1219"/>
                    <a:pt x="1153" y="1153"/>
                    <a:pt x="1199" y="1021"/>
                  </a:cubicBezTo>
                  <a:cubicBezTo>
                    <a:pt x="1245" y="889"/>
                    <a:pt x="1270" y="580"/>
                    <a:pt x="1271" y="445"/>
                  </a:cubicBezTo>
                  <a:cubicBezTo>
                    <a:pt x="1272" y="310"/>
                    <a:pt x="1292" y="266"/>
                    <a:pt x="1205" y="211"/>
                  </a:cubicBezTo>
                  <a:cubicBezTo>
                    <a:pt x="1118" y="156"/>
                    <a:pt x="908" y="150"/>
                    <a:pt x="749" y="115"/>
                  </a:cubicBezTo>
                  <a:cubicBezTo>
                    <a:pt x="590" y="80"/>
                    <a:pt x="358" y="0"/>
                    <a:pt x="239" y="7"/>
                  </a:cubicBezTo>
                  <a:close/>
                </a:path>
              </a:pathLst>
            </a:custGeom>
            <a:solidFill>
              <a:srgbClr val="00CCFF"/>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en-US" dirty="0">
                <a:latin typeface="+mn-lt"/>
              </a:endParaRPr>
            </a:p>
          </p:txBody>
        </p:sp>
        <p:sp>
          <p:nvSpPr>
            <p:cNvPr id="10" name="Line 39"/>
            <p:cNvSpPr>
              <a:spLocks noChangeShapeType="1"/>
            </p:cNvSpPr>
            <p:nvPr/>
          </p:nvSpPr>
          <p:spPr bwMode="auto">
            <a:xfrm>
              <a:off x="1898650" y="2238375"/>
              <a:ext cx="803275"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1" name="Line 40"/>
            <p:cNvSpPr>
              <a:spLocks noChangeShapeType="1"/>
            </p:cNvSpPr>
            <p:nvPr/>
          </p:nvSpPr>
          <p:spPr bwMode="auto">
            <a:xfrm>
              <a:off x="6373813" y="2376488"/>
              <a:ext cx="692150"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2" name="Line 41"/>
            <p:cNvSpPr>
              <a:spLocks noChangeShapeType="1"/>
            </p:cNvSpPr>
            <p:nvPr/>
          </p:nvSpPr>
          <p:spPr bwMode="auto">
            <a:xfrm>
              <a:off x="3284538" y="2279650"/>
              <a:ext cx="387350"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3" name="Line 42"/>
            <p:cNvSpPr>
              <a:spLocks noChangeShapeType="1"/>
            </p:cNvSpPr>
            <p:nvPr/>
          </p:nvSpPr>
          <p:spPr bwMode="auto">
            <a:xfrm flipH="1">
              <a:off x="5453433" y="2303754"/>
              <a:ext cx="290513" cy="0"/>
            </a:xfrm>
            <a:prstGeom prst="line">
              <a:avLst/>
            </a:prstGeom>
            <a:noFill/>
            <a:ln w="254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4" name="Text Box 43"/>
            <p:cNvSpPr txBox="1">
              <a:spLocks noChangeArrowheads="1"/>
            </p:cNvSpPr>
            <p:nvPr/>
          </p:nvSpPr>
          <p:spPr bwMode="auto">
            <a:xfrm>
              <a:off x="4840118" y="1954213"/>
              <a:ext cx="96372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400" dirty="0">
                  <a:latin typeface="+mn-lt"/>
                  <a:cs typeface="Arial" charset="0"/>
                </a:rPr>
                <a:t>193.68.2.23</a:t>
              </a:r>
            </a:p>
          </p:txBody>
        </p:sp>
        <p:sp>
          <p:nvSpPr>
            <p:cNvPr id="15" name="Text Box 44"/>
            <p:cNvSpPr txBox="1">
              <a:spLocks noChangeArrowheads="1"/>
            </p:cNvSpPr>
            <p:nvPr/>
          </p:nvSpPr>
          <p:spPr bwMode="auto">
            <a:xfrm>
              <a:off x="3337682" y="1942287"/>
              <a:ext cx="1127232"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400" dirty="0">
                  <a:latin typeface="+mn-lt"/>
                  <a:cs typeface="Arial" charset="0"/>
                </a:rPr>
                <a:t>200.168.1.100</a:t>
              </a:r>
            </a:p>
          </p:txBody>
        </p:sp>
        <p:sp>
          <p:nvSpPr>
            <p:cNvPr id="16" name="Text Box 45"/>
            <p:cNvSpPr txBox="1">
              <a:spLocks noChangeArrowheads="1"/>
            </p:cNvSpPr>
            <p:nvPr/>
          </p:nvSpPr>
          <p:spPr bwMode="auto">
            <a:xfrm>
              <a:off x="1184275" y="2730500"/>
              <a:ext cx="96372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400" dirty="0">
                  <a:latin typeface="+mn-lt"/>
                  <a:cs typeface="Arial" charset="0"/>
                </a:rPr>
                <a:t>172.16.1/24</a:t>
              </a:r>
            </a:p>
          </p:txBody>
        </p:sp>
        <p:sp>
          <p:nvSpPr>
            <p:cNvPr id="17" name="Text Box 46"/>
            <p:cNvSpPr txBox="1">
              <a:spLocks noChangeArrowheads="1"/>
            </p:cNvSpPr>
            <p:nvPr/>
          </p:nvSpPr>
          <p:spPr bwMode="auto">
            <a:xfrm>
              <a:off x="6823075" y="2882900"/>
              <a:ext cx="96372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400" dirty="0">
                  <a:latin typeface="+mn-lt"/>
                  <a:cs typeface="Arial" charset="0"/>
                </a:rPr>
                <a:t>172.16.2/24</a:t>
              </a:r>
            </a:p>
          </p:txBody>
        </p:sp>
        <p:sp>
          <p:nvSpPr>
            <p:cNvPr id="18" name="Text Box 48"/>
            <p:cNvSpPr txBox="1">
              <a:spLocks noChangeArrowheads="1"/>
            </p:cNvSpPr>
            <p:nvPr/>
          </p:nvSpPr>
          <p:spPr bwMode="auto">
            <a:xfrm>
              <a:off x="3625901" y="2391586"/>
              <a:ext cx="227660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eaLnBrk="1" hangingPunct="1"/>
              <a:r>
                <a:rPr lang="en-US" sz="1600" i="1" dirty="0">
                  <a:solidFill>
                    <a:srgbClr val="CC0000"/>
                  </a:solidFill>
                  <a:latin typeface="+mn-lt"/>
                  <a:cs typeface="Arial" charset="0"/>
                </a:rPr>
                <a:t>security association </a:t>
              </a:r>
            </a:p>
          </p:txBody>
        </p:sp>
        <p:sp>
          <p:nvSpPr>
            <p:cNvPr id="19" name="Text Box 49"/>
            <p:cNvSpPr txBox="1">
              <a:spLocks noChangeArrowheads="1"/>
            </p:cNvSpPr>
            <p:nvPr/>
          </p:nvSpPr>
          <p:spPr bwMode="auto">
            <a:xfrm>
              <a:off x="4325673" y="1210025"/>
              <a:ext cx="82907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eaLnBrk="1" hangingPunct="1"/>
              <a:r>
                <a:rPr lang="en-US" sz="1800" dirty="0">
                  <a:latin typeface="+mn-lt"/>
                </a:rPr>
                <a:t>Internet</a:t>
              </a:r>
            </a:p>
          </p:txBody>
        </p:sp>
        <p:sp>
          <p:nvSpPr>
            <p:cNvPr id="20" name="Text Box 50"/>
            <p:cNvSpPr txBox="1">
              <a:spLocks noChangeArrowheads="1"/>
            </p:cNvSpPr>
            <p:nvPr/>
          </p:nvSpPr>
          <p:spPr bwMode="auto">
            <a:xfrm>
              <a:off x="939800" y="938213"/>
              <a:ext cx="18415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eaLnBrk="1" hangingPunct="1"/>
              <a:endParaRPr lang="en-US" sz="1800" dirty="0">
                <a:latin typeface="+mn-lt"/>
              </a:endParaRPr>
            </a:p>
          </p:txBody>
        </p:sp>
        <p:sp>
          <p:nvSpPr>
            <p:cNvPr id="21" name="Text Box 51"/>
            <p:cNvSpPr txBox="1">
              <a:spLocks noChangeArrowheads="1"/>
            </p:cNvSpPr>
            <p:nvPr/>
          </p:nvSpPr>
          <p:spPr bwMode="auto">
            <a:xfrm>
              <a:off x="1361796" y="1245263"/>
              <a:ext cx="130356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eaLnBrk="1" hangingPunct="1"/>
              <a:r>
                <a:rPr lang="en-US" sz="1800" dirty="0">
                  <a:latin typeface="+mn-lt"/>
                </a:rPr>
                <a:t>headquarters</a:t>
              </a:r>
            </a:p>
          </p:txBody>
        </p:sp>
        <p:sp>
          <p:nvSpPr>
            <p:cNvPr id="22" name="Text Box 52"/>
            <p:cNvSpPr txBox="1">
              <a:spLocks noChangeArrowheads="1"/>
            </p:cNvSpPr>
            <p:nvPr/>
          </p:nvSpPr>
          <p:spPr bwMode="auto">
            <a:xfrm>
              <a:off x="6531930" y="1384010"/>
              <a:ext cx="126823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eaLnBrk="1" hangingPunct="1"/>
              <a:r>
                <a:rPr lang="en-US" sz="1800" dirty="0">
                  <a:latin typeface="+mn-lt"/>
                </a:rPr>
                <a:t>branch office</a:t>
              </a:r>
            </a:p>
          </p:txBody>
        </p:sp>
        <p:sp>
          <p:nvSpPr>
            <p:cNvPr id="23" name="Text Box 53"/>
            <p:cNvSpPr txBox="1">
              <a:spLocks noChangeArrowheads="1"/>
            </p:cNvSpPr>
            <p:nvPr/>
          </p:nvSpPr>
          <p:spPr bwMode="auto">
            <a:xfrm>
              <a:off x="2784475" y="2425700"/>
              <a:ext cx="43313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eaLnBrk="1" hangingPunct="1"/>
              <a:r>
                <a:rPr lang="en-US" sz="1800" dirty="0">
                  <a:latin typeface="+mn-lt"/>
                </a:rPr>
                <a:t>R1</a:t>
              </a:r>
            </a:p>
          </p:txBody>
        </p:sp>
        <p:sp>
          <p:nvSpPr>
            <p:cNvPr id="24" name="Text Box 54"/>
            <p:cNvSpPr txBox="1">
              <a:spLocks noChangeArrowheads="1"/>
            </p:cNvSpPr>
            <p:nvPr/>
          </p:nvSpPr>
          <p:spPr bwMode="auto">
            <a:xfrm>
              <a:off x="5805865" y="2586707"/>
              <a:ext cx="43954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eaLnBrk="1" hangingPunct="1"/>
              <a:r>
                <a:rPr lang="en-US" sz="1800" dirty="0">
                  <a:solidFill>
                    <a:srgbClr val="C00000"/>
                  </a:solidFill>
                  <a:latin typeface="+mn-lt"/>
                </a:rPr>
                <a:t>R2</a:t>
              </a:r>
            </a:p>
          </p:txBody>
        </p:sp>
        <p:grpSp>
          <p:nvGrpSpPr>
            <p:cNvPr id="25" name="Group 542"/>
            <p:cNvGrpSpPr>
              <a:grpSpLocks/>
            </p:cNvGrpSpPr>
            <p:nvPr/>
          </p:nvGrpSpPr>
          <p:grpSpPr bwMode="auto">
            <a:xfrm>
              <a:off x="1119743" y="1870674"/>
              <a:ext cx="874568" cy="829136"/>
              <a:chOff x="-44" y="1473"/>
              <a:chExt cx="981" cy="1105"/>
            </a:xfrm>
          </p:grpSpPr>
          <p:pic>
            <p:nvPicPr>
              <p:cNvPr id="48" name="Picture 529"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9" name="Freeform 530"/>
              <p:cNvSpPr>
                <a:spLocks/>
              </p:cNvSpPr>
              <p:nvPr/>
            </p:nvSpPr>
            <p:spPr bwMode="auto">
              <a:xfrm flipH="1">
                <a:off x="374" y="1579"/>
                <a:ext cx="477" cy="506"/>
              </a:xfrm>
              <a:custGeom>
                <a:avLst/>
                <a:gdLst>
                  <a:gd name="T0" fmla="*/ 0 w 356"/>
                  <a:gd name="T1" fmla="*/ 0 h 368"/>
                  <a:gd name="T2" fmla="*/ 722 w 356"/>
                  <a:gd name="T3" fmla="*/ 36 h 368"/>
                  <a:gd name="T4" fmla="*/ 856 w 356"/>
                  <a:gd name="T5" fmla="*/ 765 h 368"/>
                  <a:gd name="T6" fmla="*/ 189 w 356"/>
                  <a:gd name="T7" fmla="*/ 957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xmlns="" w="9525" cap="flat" cmpd="sng">
                    <a:solidFill>
                      <a:schemeClr val="tx1"/>
                    </a:solidFill>
                    <a:prstDash val="solid"/>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dirty="0">
                  <a:latin typeface="+mn-lt"/>
                </a:endParaRPr>
              </a:p>
            </p:txBody>
          </p:sp>
        </p:grpSp>
        <p:grpSp>
          <p:nvGrpSpPr>
            <p:cNvPr id="26" name="Group 542"/>
            <p:cNvGrpSpPr>
              <a:grpSpLocks/>
            </p:cNvGrpSpPr>
            <p:nvPr/>
          </p:nvGrpSpPr>
          <p:grpSpPr bwMode="auto">
            <a:xfrm flipH="1">
              <a:off x="6816238" y="2036728"/>
              <a:ext cx="874568" cy="829136"/>
              <a:chOff x="-44" y="1473"/>
              <a:chExt cx="981" cy="1105"/>
            </a:xfrm>
          </p:grpSpPr>
          <p:pic>
            <p:nvPicPr>
              <p:cNvPr id="46" name="Picture 529" descr="desktop_computer_stylized_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7" name="Freeform 530"/>
              <p:cNvSpPr>
                <a:spLocks/>
              </p:cNvSpPr>
              <p:nvPr/>
            </p:nvSpPr>
            <p:spPr bwMode="auto">
              <a:xfrm flipH="1">
                <a:off x="374" y="1579"/>
                <a:ext cx="477" cy="506"/>
              </a:xfrm>
              <a:custGeom>
                <a:avLst/>
                <a:gdLst>
                  <a:gd name="T0" fmla="*/ 0 w 356"/>
                  <a:gd name="T1" fmla="*/ 0 h 368"/>
                  <a:gd name="T2" fmla="*/ 722 w 356"/>
                  <a:gd name="T3" fmla="*/ 36 h 368"/>
                  <a:gd name="T4" fmla="*/ 856 w 356"/>
                  <a:gd name="T5" fmla="*/ 765 h 368"/>
                  <a:gd name="T6" fmla="*/ 189 w 356"/>
                  <a:gd name="T7" fmla="*/ 957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xmlns="" w="9525" cap="flat" cmpd="sng">
                    <a:solidFill>
                      <a:schemeClr val="tx1"/>
                    </a:solidFill>
                    <a:prstDash val="solid"/>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dirty="0">
                  <a:latin typeface="+mn-lt"/>
                </a:endParaRPr>
              </a:p>
            </p:txBody>
          </p:sp>
        </p:grpSp>
        <p:grpSp>
          <p:nvGrpSpPr>
            <p:cNvPr id="27" name="Group 332"/>
            <p:cNvGrpSpPr>
              <a:grpSpLocks/>
            </p:cNvGrpSpPr>
            <p:nvPr/>
          </p:nvGrpSpPr>
          <p:grpSpPr bwMode="auto">
            <a:xfrm>
              <a:off x="5734462" y="2176433"/>
              <a:ext cx="693963" cy="287263"/>
              <a:chOff x="2356" y="1300"/>
              <a:chExt cx="555" cy="194"/>
            </a:xfrm>
          </p:grpSpPr>
          <p:sp>
            <p:nvSpPr>
              <p:cNvPr id="38" name="Oval 407"/>
              <p:cNvSpPr>
                <a:spLocks noChangeArrowheads="1"/>
              </p:cNvSpPr>
              <p:nvPr/>
            </p:nvSpPr>
            <p:spPr bwMode="auto">
              <a:xfrm>
                <a:off x="2357" y="1385"/>
                <a:ext cx="551" cy="109"/>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p>
                <a:endParaRPr lang="en-US" dirty="0">
                  <a:latin typeface="+mn-lt"/>
                </a:endParaRPr>
              </a:p>
            </p:txBody>
          </p:sp>
          <p:sp>
            <p:nvSpPr>
              <p:cNvPr id="39" name="Rectangle 410"/>
              <p:cNvSpPr>
                <a:spLocks noChangeArrowheads="1"/>
              </p:cNvSpPr>
              <p:nvPr/>
            </p:nvSpPr>
            <p:spPr bwMode="auto">
              <a:xfrm>
                <a:off x="2357" y="1374"/>
                <a:ext cx="554" cy="66"/>
              </a:xfrm>
              <a:prstGeom prst="rect">
                <a:avLst/>
              </a:prstGeom>
              <a:gradFill rotWithShape="1">
                <a:gsLst>
                  <a:gs pos="0">
                    <a:schemeClr val="hlink"/>
                  </a:gs>
                  <a:gs pos="100000">
                    <a:srgbClr val="FFFFFF"/>
                  </a:gs>
                </a:gsLst>
                <a:lin ang="0" scaled="1"/>
              </a:gra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pPr algn="ctr"/>
                <a:endParaRPr lang="en-US" dirty="0">
                  <a:latin typeface="+mn-lt"/>
                </a:endParaRPr>
              </a:p>
            </p:txBody>
          </p:sp>
          <p:sp>
            <p:nvSpPr>
              <p:cNvPr id="40" name="Oval 411"/>
              <p:cNvSpPr>
                <a:spLocks noChangeArrowheads="1"/>
              </p:cNvSpPr>
              <p:nvPr/>
            </p:nvSpPr>
            <p:spPr bwMode="auto">
              <a:xfrm>
                <a:off x="2356" y="1300"/>
                <a:ext cx="551" cy="127"/>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p>
                <a:endParaRPr lang="en-US" dirty="0">
                  <a:latin typeface="+mn-lt"/>
                </a:endParaRPr>
              </a:p>
            </p:txBody>
          </p:sp>
          <p:grpSp>
            <p:nvGrpSpPr>
              <p:cNvPr id="41" name="Group 329"/>
              <p:cNvGrpSpPr>
                <a:grpSpLocks/>
              </p:cNvGrpSpPr>
              <p:nvPr/>
            </p:nvGrpSpPr>
            <p:grpSpPr bwMode="auto">
              <a:xfrm>
                <a:off x="2468" y="1332"/>
                <a:ext cx="310" cy="60"/>
                <a:chOff x="2468" y="1332"/>
                <a:chExt cx="310" cy="60"/>
              </a:xfrm>
            </p:grpSpPr>
            <p:sp>
              <p:nvSpPr>
                <p:cNvPr id="44" name="Freeform 326"/>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noFill/>
                <a:ln w="28575" cmpd="sng">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45" name="Freeform 327"/>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noFill/>
                <a:ln w="28575" cmpd="sng">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grpSp>
          <p:sp>
            <p:nvSpPr>
              <p:cNvPr id="42" name="Line 330"/>
              <p:cNvSpPr>
                <a:spLocks noChangeShapeType="1"/>
              </p:cNvSpPr>
              <p:nvPr/>
            </p:nvSpPr>
            <p:spPr bwMode="auto">
              <a:xfrm>
                <a:off x="2357" y="1361"/>
                <a:ext cx="0" cy="84"/>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latin typeface="+mn-lt"/>
                  <a:cs typeface="Arial" charset="0"/>
                </a:endParaRPr>
              </a:p>
            </p:txBody>
          </p:sp>
          <p:sp>
            <p:nvSpPr>
              <p:cNvPr id="43" name="Line 331"/>
              <p:cNvSpPr>
                <a:spLocks noChangeShapeType="1"/>
              </p:cNvSpPr>
              <p:nvPr/>
            </p:nvSpPr>
            <p:spPr bwMode="auto">
              <a:xfrm>
                <a:off x="2907" y="1363"/>
                <a:ext cx="0" cy="84"/>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latin typeface="+mn-lt"/>
                  <a:cs typeface="Arial" charset="0"/>
                </a:endParaRPr>
              </a:p>
            </p:txBody>
          </p:sp>
        </p:grpSp>
        <p:grpSp>
          <p:nvGrpSpPr>
            <p:cNvPr id="28" name="Group 332"/>
            <p:cNvGrpSpPr>
              <a:grpSpLocks/>
            </p:cNvGrpSpPr>
            <p:nvPr/>
          </p:nvGrpSpPr>
          <p:grpSpPr bwMode="auto">
            <a:xfrm>
              <a:off x="2675447" y="2110629"/>
              <a:ext cx="693963" cy="287263"/>
              <a:chOff x="2356" y="1300"/>
              <a:chExt cx="555" cy="194"/>
            </a:xfrm>
          </p:grpSpPr>
          <p:sp>
            <p:nvSpPr>
              <p:cNvPr id="30" name="Oval 407"/>
              <p:cNvSpPr>
                <a:spLocks noChangeArrowheads="1"/>
              </p:cNvSpPr>
              <p:nvPr/>
            </p:nvSpPr>
            <p:spPr bwMode="auto">
              <a:xfrm>
                <a:off x="2357" y="1385"/>
                <a:ext cx="551" cy="109"/>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p>
                <a:endParaRPr lang="en-US" dirty="0">
                  <a:latin typeface="+mn-lt"/>
                </a:endParaRPr>
              </a:p>
            </p:txBody>
          </p:sp>
          <p:sp>
            <p:nvSpPr>
              <p:cNvPr id="31" name="Rectangle 410"/>
              <p:cNvSpPr>
                <a:spLocks noChangeArrowheads="1"/>
              </p:cNvSpPr>
              <p:nvPr/>
            </p:nvSpPr>
            <p:spPr bwMode="auto">
              <a:xfrm>
                <a:off x="2357" y="1374"/>
                <a:ext cx="554" cy="66"/>
              </a:xfrm>
              <a:prstGeom prst="rect">
                <a:avLst/>
              </a:prstGeom>
              <a:gradFill rotWithShape="1">
                <a:gsLst>
                  <a:gs pos="0">
                    <a:schemeClr val="hlink"/>
                  </a:gs>
                  <a:gs pos="100000">
                    <a:srgbClr val="FFFFFF"/>
                  </a:gs>
                </a:gsLst>
                <a:lin ang="0" scaled="1"/>
              </a:gra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pPr algn="ctr"/>
                <a:endParaRPr lang="en-US" dirty="0">
                  <a:latin typeface="+mn-lt"/>
                </a:endParaRPr>
              </a:p>
            </p:txBody>
          </p:sp>
          <p:sp>
            <p:nvSpPr>
              <p:cNvPr id="32" name="Oval 411"/>
              <p:cNvSpPr>
                <a:spLocks noChangeArrowheads="1"/>
              </p:cNvSpPr>
              <p:nvPr/>
            </p:nvSpPr>
            <p:spPr bwMode="auto">
              <a:xfrm>
                <a:off x="2356" y="1300"/>
                <a:ext cx="551" cy="127"/>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p>
                <a:endParaRPr lang="en-US" dirty="0">
                  <a:latin typeface="+mn-lt"/>
                </a:endParaRPr>
              </a:p>
            </p:txBody>
          </p:sp>
          <p:grpSp>
            <p:nvGrpSpPr>
              <p:cNvPr id="33" name="Group 329"/>
              <p:cNvGrpSpPr>
                <a:grpSpLocks/>
              </p:cNvGrpSpPr>
              <p:nvPr/>
            </p:nvGrpSpPr>
            <p:grpSpPr bwMode="auto">
              <a:xfrm>
                <a:off x="2468" y="1332"/>
                <a:ext cx="310" cy="60"/>
                <a:chOff x="2468" y="1332"/>
                <a:chExt cx="310" cy="60"/>
              </a:xfrm>
            </p:grpSpPr>
            <p:sp>
              <p:nvSpPr>
                <p:cNvPr id="36" name="Freeform 326"/>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noFill/>
                <a:ln w="28575" cmpd="sng">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37" name="Freeform 327"/>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noFill/>
                <a:ln w="28575" cmpd="sng">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grpSp>
          <p:sp>
            <p:nvSpPr>
              <p:cNvPr id="34" name="Line 330"/>
              <p:cNvSpPr>
                <a:spLocks noChangeShapeType="1"/>
              </p:cNvSpPr>
              <p:nvPr/>
            </p:nvSpPr>
            <p:spPr bwMode="auto">
              <a:xfrm>
                <a:off x="2357" y="1362"/>
                <a:ext cx="0" cy="84"/>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latin typeface="+mn-lt"/>
                  <a:cs typeface="Arial" charset="0"/>
                </a:endParaRPr>
              </a:p>
            </p:txBody>
          </p:sp>
          <p:sp>
            <p:nvSpPr>
              <p:cNvPr id="35" name="Line 331"/>
              <p:cNvSpPr>
                <a:spLocks noChangeShapeType="1"/>
              </p:cNvSpPr>
              <p:nvPr/>
            </p:nvSpPr>
            <p:spPr bwMode="auto">
              <a:xfrm>
                <a:off x="2907" y="1363"/>
                <a:ext cx="0" cy="84"/>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latin typeface="+mn-lt"/>
                  <a:cs typeface="Arial" charset="0"/>
                </a:endParaRPr>
              </a:p>
            </p:txBody>
          </p:sp>
        </p:grpSp>
        <p:sp>
          <p:nvSpPr>
            <p:cNvPr id="29" name="Right Arrow 2"/>
            <p:cNvSpPr>
              <a:spLocks noChangeArrowheads="1"/>
            </p:cNvSpPr>
            <p:nvPr/>
          </p:nvSpPr>
          <p:spPr bwMode="auto">
            <a:xfrm>
              <a:off x="3390448" y="2327496"/>
              <a:ext cx="2361006" cy="151063"/>
            </a:xfrm>
            <a:prstGeom prst="rightArrow">
              <a:avLst>
                <a:gd name="adj1" fmla="val 50000"/>
                <a:gd name="adj2" fmla="val 49999"/>
              </a:avLst>
            </a:prstGeom>
            <a:gradFill rotWithShape="1">
              <a:gsLst>
                <a:gs pos="0">
                  <a:srgbClr val="CC0000"/>
                </a:gs>
                <a:gs pos="100000">
                  <a:srgbClr val="FFFFFF"/>
                </a:gs>
              </a:gsLst>
              <a:lin ang="360000"/>
            </a:gradFill>
            <a:ln w="9525">
              <a:solidFill>
                <a:srgbClr val="800000"/>
              </a:solidFill>
              <a:round/>
              <a:headEnd/>
              <a:tailEnd/>
            </a:ln>
          </p:spPr>
          <p:txBody>
            <a:bodyPr/>
            <a:lstStyle/>
            <a:p>
              <a:endParaRPr lang="en-US" dirty="0">
                <a:latin typeface="+mn-lt"/>
              </a:endParaRPr>
            </a:p>
          </p:txBody>
        </p:sp>
      </p:grpSp>
      <p:sp>
        <p:nvSpPr>
          <p:cNvPr id="50" name="文本框 49"/>
          <p:cNvSpPr txBox="1"/>
          <p:nvPr/>
        </p:nvSpPr>
        <p:spPr>
          <a:xfrm>
            <a:off x="2327275" y="4147857"/>
            <a:ext cx="6959600" cy="1569660"/>
          </a:xfrm>
          <a:prstGeom prst="rect">
            <a:avLst/>
          </a:prstGeom>
          <a:noFill/>
          <a:ln>
            <a:noFill/>
          </a:ln>
        </p:spPr>
        <p:txBody>
          <a:bodyPr wrap="square" rtlCol="0">
            <a:spAutoFit/>
          </a:bodyPr>
          <a:lstStyle/>
          <a:p>
            <a:pPr algn="ctr"/>
            <a:r>
              <a:rPr lang="en-US" altLang="zh-CN" b="1" dirty="0">
                <a:latin typeface="+mn-lt"/>
                <a:ea typeface="+mn-ea"/>
              </a:rPr>
              <a:t>When </a:t>
            </a:r>
            <a:r>
              <a:rPr lang="en-US" altLang="zh-CN" b="1" dirty="0">
                <a:solidFill>
                  <a:srgbClr val="C00000"/>
                </a:solidFill>
                <a:latin typeface="+mn-lt"/>
                <a:ea typeface="+mn-ea"/>
              </a:rPr>
              <a:t>R2</a:t>
            </a:r>
            <a:r>
              <a:rPr lang="en-US" altLang="zh-CN" b="1" dirty="0">
                <a:latin typeface="+mn-lt"/>
                <a:ea typeface="+mn-ea"/>
              </a:rPr>
              <a:t> receives a datagram from 172.16.1.8, how does it know how to handle it (as normal or IPSec)?</a:t>
            </a:r>
          </a:p>
          <a:p>
            <a:pPr algn="ctr"/>
            <a:endParaRPr lang="en-US" altLang="zh-CN" b="1" dirty="0">
              <a:solidFill>
                <a:schemeClr val="accent5"/>
              </a:solidFill>
              <a:latin typeface="+mn-lt"/>
              <a:ea typeface="+mn-ea"/>
            </a:endParaRPr>
          </a:p>
          <a:p>
            <a:pPr algn="ctr"/>
            <a:r>
              <a:rPr lang="en-US" altLang="zh-CN" b="1" dirty="0">
                <a:solidFill>
                  <a:schemeClr val="accent5"/>
                </a:solidFill>
                <a:latin typeface="+mn-lt"/>
                <a:ea typeface="+mn-ea"/>
              </a:rPr>
              <a:t>Check security policy database (SPD)</a:t>
            </a:r>
            <a:endParaRPr lang="zh-CN" altLang="en-US" sz="1800" dirty="0">
              <a:solidFill>
                <a:schemeClr val="accent5"/>
              </a:solidFill>
              <a:latin typeface="+mn-lt"/>
              <a:ea typeface="+mn-ea"/>
            </a:endParaRPr>
          </a:p>
        </p:txBody>
      </p:sp>
    </p:spTree>
    <p:extLst>
      <p:ext uri="{BB962C8B-B14F-4D97-AF65-F5344CB8AC3E}">
        <p14:creationId xmlns:p14="http://schemas.microsoft.com/office/powerpoint/2010/main" val="2567053013"/>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9" name="Rectangle 2"/>
          <p:cNvSpPr>
            <a:spLocks noGrp="1" noChangeArrowheads="1"/>
          </p:cNvSpPr>
          <p:nvPr>
            <p:ph type="title"/>
          </p:nvPr>
        </p:nvSpPr>
        <p:spPr/>
        <p:txBody>
          <a:bodyPr/>
          <a:lstStyle/>
          <a:p>
            <a:r>
              <a:rPr lang="en-US" dirty="0"/>
              <a:t>Security Policy Database (SPD)</a:t>
            </a:r>
          </a:p>
        </p:txBody>
      </p:sp>
      <p:sp>
        <p:nvSpPr>
          <p:cNvPr id="137220" name="Rectangle 3"/>
          <p:cNvSpPr>
            <a:spLocks noGrp="1" noChangeArrowheads="1"/>
          </p:cNvSpPr>
          <p:nvPr>
            <p:ph idx="1"/>
          </p:nvPr>
        </p:nvSpPr>
        <p:spPr/>
        <p:txBody>
          <a:bodyPr/>
          <a:lstStyle/>
          <a:p>
            <a:r>
              <a:rPr lang="en-US" dirty="0">
                <a:solidFill>
                  <a:schemeClr val="accent2"/>
                </a:solidFill>
              </a:rPr>
              <a:t>policy: For a given datagram, sending entity needs to know if it should use IPsec</a:t>
            </a:r>
          </a:p>
          <a:p>
            <a:r>
              <a:rPr lang="en-US" dirty="0"/>
              <a:t>needs also to know which SA to use</a:t>
            </a:r>
          </a:p>
          <a:p>
            <a:pPr lvl="1"/>
            <a:r>
              <a:rPr lang="en-US" dirty="0"/>
              <a:t>may use: </a:t>
            </a:r>
            <a:r>
              <a:rPr lang="en-US" dirty="0">
                <a:solidFill>
                  <a:schemeClr val="accent5"/>
                </a:solidFill>
              </a:rPr>
              <a:t>source and destination IP address; protocol number</a:t>
            </a:r>
          </a:p>
          <a:p>
            <a:r>
              <a:rPr lang="en-US" b="1" dirty="0">
                <a:solidFill>
                  <a:schemeClr val="accent5"/>
                </a:solidFill>
              </a:rPr>
              <a:t>info in SPD </a:t>
            </a:r>
            <a:r>
              <a:rPr lang="en-US" dirty="0"/>
              <a:t>indicates </a:t>
            </a:r>
            <a:r>
              <a:rPr lang="en-US" altLang="ja-JP" dirty="0"/>
              <a:t>"what" to do with arriving datagram </a:t>
            </a:r>
          </a:p>
          <a:p>
            <a:r>
              <a:rPr lang="en-US" b="1" dirty="0">
                <a:solidFill>
                  <a:schemeClr val="accent6"/>
                </a:solidFill>
              </a:rPr>
              <a:t>info in SAD </a:t>
            </a:r>
            <a:r>
              <a:rPr lang="en-US" dirty="0"/>
              <a:t>indicates </a:t>
            </a:r>
            <a:r>
              <a:rPr lang="en-US" altLang="ja-JP" dirty="0"/>
              <a:t>"how" to do it </a:t>
            </a:r>
            <a:endParaRPr lang="en-US" dirty="0"/>
          </a:p>
        </p:txBody>
      </p:sp>
      <p:sp>
        <p:nvSpPr>
          <p:cNvPr id="3" name="灯片编号占位符 2"/>
          <p:cNvSpPr>
            <a:spLocks noGrp="1"/>
          </p:cNvSpPr>
          <p:nvPr>
            <p:ph type="sldNum" sz="quarter" idx="12"/>
          </p:nvPr>
        </p:nvSpPr>
        <p:spPr/>
        <p:txBody>
          <a:bodyPr/>
          <a:lstStyle/>
          <a:p>
            <a:pPr>
              <a:defRPr/>
            </a:pPr>
            <a:fld id="{8DE895D9-91D8-4958-BB05-9803D63D1C8A}" type="slidenum">
              <a:rPr lang="en-US" altLang="zh-CN" smtClean="0"/>
              <a:pPr>
                <a:defRPr/>
              </a:pPr>
              <a:t>173</a:t>
            </a:fld>
            <a:endParaRPr lang="en-US" altLang="zh-CN" dirty="0"/>
          </a:p>
        </p:txBody>
      </p:sp>
    </p:spTree>
    <p:extLst>
      <p:ext uri="{BB962C8B-B14F-4D97-AF65-F5344CB8AC3E}">
        <p14:creationId xmlns:p14="http://schemas.microsoft.com/office/powerpoint/2010/main" val="734976443"/>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3" name="Title 1"/>
          <p:cNvSpPr>
            <a:spLocks noGrp="1"/>
          </p:cNvSpPr>
          <p:nvPr>
            <p:ph type="title"/>
          </p:nvPr>
        </p:nvSpPr>
        <p:spPr/>
        <p:txBody>
          <a:bodyPr/>
          <a:lstStyle/>
          <a:p>
            <a:r>
              <a:rPr lang="en-US" dirty="0"/>
              <a:t>Security Analysis: Trudy attacks</a:t>
            </a:r>
          </a:p>
        </p:txBody>
      </p:sp>
      <p:sp>
        <p:nvSpPr>
          <p:cNvPr id="3" name="灯片编号占位符 2"/>
          <p:cNvSpPr>
            <a:spLocks noGrp="1"/>
          </p:cNvSpPr>
          <p:nvPr>
            <p:ph type="sldNum" sz="quarter" idx="12"/>
          </p:nvPr>
        </p:nvSpPr>
        <p:spPr/>
        <p:txBody>
          <a:bodyPr/>
          <a:lstStyle/>
          <a:p>
            <a:pPr>
              <a:defRPr/>
            </a:pPr>
            <a:fld id="{B5976719-4C93-4032-AE44-9AF0CDE2F195}" type="slidenum">
              <a:rPr lang="en-US" altLang="zh-CN" smtClean="0"/>
              <a:pPr>
                <a:defRPr/>
              </a:pPr>
              <a:t>174</a:t>
            </a:fld>
            <a:endParaRPr lang="en-US" altLang="zh-CN" dirty="0"/>
          </a:p>
        </p:txBody>
      </p:sp>
      <p:sp>
        <p:nvSpPr>
          <p:cNvPr id="138244" name="Content Placeholder 2"/>
          <p:cNvSpPr>
            <a:spLocks noGrp="1"/>
          </p:cNvSpPr>
          <p:nvPr>
            <p:ph idx="4294967295"/>
          </p:nvPr>
        </p:nvSpPr>
        <p:spPr>
          <a:xfrm>
            <a:off x="2209800" y="3094399"/>
            <a:ext cx="7772400" cy="3371850"/>
          </a:xfrm>
        </p:spPr>
        <p:txBody>
          <a:bodyPr/>
          <a:lstStyle/>
          <a:p>
            <a:r>
              <a:rPr lang="en-US" dirty="0"/>
              <a:t>will Trudy be able to see original contents of datagram? </a:t>
            </a:r>
            <a:r>
              <a:rPr lang="en-US" dirty="0">
                <a:solidFill>
                  <a:schemeClr val="accent5"/>
                </a:solidFill>
              </a:rPr>
              <a:t>How about source, dest IP address, transport protocol, application port</a:t>
            </a:r>
            <a:r>
              <a:rPr lang="en-US" dirty="0"/>
              <a:t>?</a:t>
            </a:r>
          </a:p>
          <a:p>
            <a:r>
              <a:rPr lang="en-US" dirty="0"/>
              <a:t>change data bits without detection?</a:t>
            </a:r>
          </a:p>
          <a:p>
            <a:r>
              <a:rPr lang="en-US" dirty="0"/>
              <a:t>masquerade as R1 using R1</a:t>
            </a:r>
            <a:r>
              <a:rPr lang="en-US" altLang="ja-JP" dirty="0"/>
              <a:t>'s IP address?</a:t>
            </a:r>
          </a:p>
          <a:p>
            <a:r>
              <a:rPr lang="en-US" dirty="0"/>
              <a:t>replay a datagram?</a:t>
            </a:r>
          </a:p>
        </p:txBody>
      </p:sp>
      <p:pic>
        <p:nvPicPr>
          <p:cNvPr id="138245" name="Picture 9" descr="Ev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61488" y="391752"/>
            <a:ext cx="936625" cy="1120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矩形 1">
            <a:extLst>
              <a:ext uri="{FF2B5EF4-FFF2-40B4-BE49-F238E27FC236}">
                <a16:creationId xmlns:a16="http://schemas.microsoft.com/office/drawing/2014/main" id="{A453CC97-5838-4C31-A6F6-E81DDD103B32}"/>
              </a:ext>
            </a:extLst>
          </p:cNvPr>
          <p:cNvSpPr/>
          <p:nvPr/>
        </p:nvSpPr>
        <p:spPr>
          <a:xfrm>
            <a:off x="1524000" y="1593940"/>
            <a:ext cx="9144000" cy="1077218"/>
          </a:xfrm>
          <a:prstGeom prst="rect">
            <a:avLst/>
          </a:prstGeom>
          <a:solidFill>
            <a:schemeClr val="accent5">
              <a:lumMod val="50000"/>
            </a:schemeClr>
          </a:solidFill>
        </p:spPr>
        <p:txBody>
          <a:bodyPr wrap="square">
            <a:spAutoFit/>
          </a:bodyPr>
          <a:lstStyle/>
          <a:p>
            <a:pPr algn="ctr"/>
            <a:r>
              <a:rPr lang="en-US" altLang="zh-CN" sz="3200" dirty="0">
                <a:solidFill>
                  <a:schemeClr val="bg1"/>
                </a:solidFill>
                <a:latin typeface="+mn-lt"/>
                <a:ea typeface="+mn-ea"/>
              </a:rPr>
              <a:t>Suppose Trudy sits somewhere between R1 and R2. She doesn'</a:t>
            </a:r>
            <a:r>
              <a:rPr lang="en-US" altLang="ja-JP" sz="3200" dirty="0">
                <a:solidFill>
                  <a:schemeClr val="bg1"/>
                </a:solidFill>
                <a:latin typeface="+mn-lt"/>
                <a:ea typeface="+mn-ea"/>
              </a:rPr>
              <a:t>t know the keys. </a:t>
            </a:r>
          </a:p>
        </p:txBody>
      </p:sp>
    </p:spTree>
    <p:extLst>
      <p:ext uri="{BB962C8B-B14F-4D97-AF65-F5344CB8AC3E}">
        <p14:creationId xmlns:p14="http://schemas.microsoft.com/office/powerpoint/2010/main" val="2905975672"/>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p:txBody>
          <a:bodyPr/>
          <a:lstStyle/>
          <a:p>
            <a:r>
              <a:rPr lang="en-US" dirty="0">
                <a:latin typeface="+mn-lt"/>
              </a:rPr>
              <a:t>Manual configuration of SAs </a:t>
            </a:r>
            <a:r>
              <a:rPr lang="en-US" dirty="0">
                <a:solidFill>
                  <a:schemeClr val="accent2"/>
                </a:solidFill>
                <a:latin typeface="+mn-lt"/>
              </a:rPr>
              <a:t>impractical</a:t>
            </a:r>
            <a:r>
              <a:rPr lang="en-US" dirty="0">
                <a:latin typeface="+mn-lt"/>
              </a:rPr>
              <a:t>!</a:t>
            </a:r>
          </a:p>
        </p:txBody>
      </p:sp>
      <p:sp>
        <p:nvSpPr>
          <p:cNvPr id="139267" name="Rectangle 3"/>
          <p:cNvSpPr>
            <a:spLocks noGrp="1" noChangeArrowheads="1"/>
          </p:cNvSpPr>
          <p:nvPr>
            <p:ph type="body" idx="4294967295"/>
          </p:nvPr>
        </p:nvSpPr>
        <p:spPr>
          <a:xfrm>
            <a:off x="1859639" y="1311416"/>
            <a:ext cx="8455025" cy="4873625"/>
          </a:xfrm>
        </p:spPr>
        <p:txBody>
          <a:bodyPr/>
          <a:lstStyle/>
          <a:p>
            <a:pPr>
              <a:lnSpc>
                <a:spcPct val="80000"/>
              </a:lnSpc>
            </a:pPr>
            <a:r>
              <a:rPr lang="en-US" sz="2400" i="1" dirty="0">
                <a:solidFill>
                  <a:srgbClr val="CC0000"/>
                </a:solidFill>
              </a:rPr>
              <a:t>previous examples: </a:t>
            </a:r>
            <a:r>
              <a:rPr lang="en-US" sz="2400" dirty="0"/>
              <a:t>manual establishment of IPsec SAs in IPsec endpoints:</a:t>
            </a:r>
          </a:p>
          <a:p>
            <a:pPr lvl="2">
              <a:lnSpc>
                <a:spcPct val="80000"/>
              </a:lnSpc>
              <a:buFontTx/>
              <a:buNone/>
            </a:pPr>
            <a:r>
              <a:rPr lang="en-US" i="1" dirty="0">
                <a:solidFill>
                  <a:srgbClr val="CC0000"/>
                </a:solidFill>
                <a:cs typeface="Arial" charset="0"/>
              </a:rPr>
              <a:t>Example SA</a:t>
            </a:r>
          </a:p>
          <a:p>
            <a:pPr lvl="3">
              <a:lnSpc>
                <a:spcPct val="80000"/>
              </a:lnSpc>
              <a:buFontTx/>
              <a:buNone/>
            </a:pPr>
            <a:r>
              <a:rPr lang="en-US" dirty="0">
                <a:latin typeface="+mn-lt"/>
                <a:cs typeface="Arial" charset="0"/>
              </a:rPr>
              <a:t>SPI: 12345</a:t>
            </a:r>
          </a:p>
          <a:p>
            <a:pPr lvl="3">
              <a:lnSpc>
                <a:spcPct val="80000"/>
              </a:lnSpc>
              <a:buFontTx/>
              <a:buNone/>
            </a:pPr>
            <a:r>
              <a:rPr lang="en-US" dirty="0">
                <a:latin typeface="+mn-lt"/>
                <a:cs typeface="Arial" charset="0"/>
              </a:rPr>
              <a:t>Source IP: 200.168.1.100</a:t>
            </a:r>
          </a:p>
          <a:p>
            <a:pPr lvl="3">
              <a:lnSpc>
                <a:spcPct val="80000"/>
              </a:lnSpc>
              <a:buFontTx/>
              <a:buNone/>
            </a:pPr>
            <a:r>
              <a:rPr lang="en-US" dirty="0">
                <a:latin typeface="+mn-lt"/>
                <a:cs typeface="Arial" charset="0"/>
              </a:rPr>
              <a:t>Dest IP: 193.68.2.23 </a:t>
            </a:r>
          </a:p>
          <a:p>
            <a:pPr lvl="3">
              <a:lnSpc>
                <a:spcPct val="80000"/>
              </a:lnSpc>
              <a:buFontTx/>
              <a:buNone/>
            </a:pPr>
            <a:r>
              <a:rPr lang="en-US" dirty="0">
                <a:latin typeface="+mn-lt"/>
                <a:cs typeface="Arial" charset="0"/>
              </a:rPr>
              <a:t>Protocol: ESP</a:t>
            </a:r>
          </a:p>
          <a:p>
            <a:pPr lvl="3">
              <a:lnSpc>
                <a:spcPct val="80000"/>
              </a:lnSpc>
              <a:buFontTx/>
              <a:buNone/>
            </a:pPr>
            <a:r>
              <a:rPr lang="en-US" dirty="0">
                <a:latin typeface="+mn-lt"/>
                <a:cs typeface="Arial" charset="0"/>
              </a:rPr>
              <a:t>Encryption algorithm: 3DES-cbc</a:t>
            </a:r>
          </a:p>
          <a:p>
            <a:pPr lvl="3">
              <a:lnSpc>
                <a:spcPct val="80000"/>
              </a:lnSpc>
              <a:buFontTx/>
              <a:buNone/>
            </a:pPr>
            <a:r>
              <a:rPr lang="en-US" dirty="0">
                <a:latin typeface="+mn-lt"/>
                <a:cs typeface="Arial" charset="0"/>
              </a:rPr>
              <a:t>HMAC algorithm: MD5</a:t>
            </a:r>
          </a:p>
          <a:p>
            <a:pPr lvl="3">
              <a:lnSpc>
                <a:spcPct val="80000"/>
              </a:lnSpc>
              <a:buFontTx/>
              <a:buNone/>
            </a:pPr>
            <a:r>
              <a:rPr lang="en-US" dirty="0">
                <a:latin typeface="+mn-lt"/>
                <a:cs typeface="Arial" charset="0"/>
              </a:rPr>
              <a:t>Encryption key: 0x7aeaca…</a:t>
            </a:r>
          </a:p>
          <a:p>
            <a:pPr lvl="3">
              <a:lnSpc>
                <a:spcPct val="80000"/>
              </a:lnSpc>
              <a:buFontTx/>
              <a:buNone/>
            </a:pPr>
            <a:r>
              <a:rPr lang="en-US" dirty="0">
                <a:latin typeface="+mn-lt"/>
                <a:cs typeface="Arial" charset="0"/>
              </a:rPr>
              <a:t>HMAC key:0xc0291f…</a:t>
            </a:r>
          </a:p>
          <a:p>
            <a:pPr>
              <a:lnSpc>
                <a:spcPct val="80000"/>
              </a:lnSpc>
            </a:pPr>
            <a:r>
              <a:rPr lang="en-US" sz="2400" dirty="0"/>
              <a:t>manual keying is </a:t>
            </a:r>
            <a:r>
              <a:rPr lang="en-US" sz="2400" dirty="0">
                <a:solidFill>
                  <a:schemeClr val="accent2"/>
                </a:solidFill>
              </a:rPr>
              <a:t>impractical</a:t>
            </a:r>
            <a:r>
              <a:rPr lang="en-US" sz="2400" dirty="0"/>
              <a:t> for VPN with 100s of endpoints </a:t>
            </a:r>
          </a:p>
          <a:p>
            <a:pPr>
              <a:lnSpc>
                <a:spcPct val="80000"/>
              </a:lnSpc>
            </a:pPr>
            <a:r>
              <a:rPr lang="en-US" sz="2400" dirty="0"/>
              <a:t>instead use </a:t>
            </a:r>
            <a:r>
              <a:rPr lang="en-US" sz="2400" i="1" dirty="0">
                <a:solidFill>
                  <a:schemeClr val="accent5"/>
                </a:solidFill>
              </a:rPr>
              <a:t>IPsec IKE (Internet Key Exchange)</a:t>
            </a:r>
          </a:p>
          <a:p>
            <a:pPr lvl="1">
              <a:lnSpc>
                <a:spcPct val="80000"/>
              </a:lnSpc>
              <a:buFont typeface="Wingdings" charset="0"/>
              <a:buNone/>
            </a:pPr>
            <a:endParaRPr lang="en-US" sz="2000" dirty="0"/>
          </a:p>
        </p:txBody>
      </p:sp>
      <p:sp>
        <p:nvSpPr>
          <p:cNvPr id="3" name="灯片编号占位符 2"/>
          <p:cNvSpPr>
            <a:spLocks noGrp="1"/>
          </p:cNvSpPr>
          <p:nvPr>
            <p:ph type="sldNum" sz="quarter" idx="12"/>
          </p:nvPr>
        </p:nvSpPr>
        <p:spPr/>
        <p:txBody>
          <a:bodyPr/>
          <a:lstStyle/>
          <a:p>
            <a:pPr>
              <a:defRPr/>
            </a:pPr>
            <a:fld id="{B5976719-4C93-4032-AE44-9AF0CDE2F195}" type="slidenum">
              <a:rPr lang="en-US" altLang="zh-CN" smtClean="0"/>
              <a:pPr>
                <a:defRPr/>
              </a:pPr>
              <a:t>175</a:t>
            </a:fld>
            <a:endParaRPr lang="en-US" altLang="zh-CN" dirty="0"/>
          </a:p>
        </p:txBody>
      </p:sp>
    </p:spTree>
    <p:extLst>
      <p:ext uri="{BB962C8B-B14F-4D97-AF65-F5344CB8AC3E}">
        <p14:creationId xmlns:p14="http://schemas.microsoft.com/office/powerpoint/2010/main" val="413776331"/>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p:txBody>
          <a:bodyPr/>
          <a:lstStyle/>
          <a:p>
            <a:r>
              <a:rPr lang="en-US" dirty="0"/>
              <a:t>IKE: PSK and PKI</a:t>
            </a:r>
          </a:p>
        </p:txBody>
      </p:sp>
      <p:sp>
        <p:nvSpPr>
          <p:cNvPr id="140291" name="Rectangle 3"/>
          <p:cNvSpPr>
            <a:spLocks noGrp="1" noChangeArrowheads="1"/>
          </p:cNvSpPr>
          <p:nvPr>
            <p:ph idx="1"/>
          </p:nvPr>
        </p:nvSpPr>
        <p:spPr/>
        <p:txBody>
          <a:bodyPr>
            <a:normAutofit/>
          </a:bodyPr>
          <a:lstStyle/>
          <a:p>
            <a:pPr>
              <a:lnSpc>
                <a:spcPct val="90000"/>
              </a:lnSpc>
            </a:pPr>
            <a:r>
              <a:rPr lang="en-US" dirty="0"/>
              <a:t>authentication (prove who you are) with either</a:t>
            </a:r>
          </a:p>
          <a:p>
            <a:pPr lvl="1">
              <a:lnSpc>
                <a:spcPct val="90000"/>
              </a:lnSpc>
            </a:pPr>
            <a:r>
              <a:rPr lang="en-US" dirty="0"/>
              <a:t>pre-shared secret (PSK) or </a:t>
            </a:r>
          </a:p>
          <a:p>
            <a:pPr lvl="1">
              <a:lnSpc>
                <a:spcPct val="90000"/>
              </a:lnSpc>
            </a:pPr>
            <a:r>
              <a:rPr lang="en-US" dirty="0"/>
              <a:t>with PKI (pubic/private keys and certificates).</a:t>
            </a:r>
          </a:p>
          <a:p>
            <a:pPr>
              <a:lnSpc>
                <a:spcPct val="90000"/>
              </a:lnSpc>
            </a:pPr>
            <a:r>
              <a:rPr lang="en-US" dirty="0">
                <a:solidFill>
                  <a:schemeClr val="accent5"/>
                </a:solidFill>
              </a:rPr>
              <a:t>PSK: both sides start with secret</a:t>
            </a:r>
          </a:p>
          <a:p>
            <a:pPr lvl="1">
              <a:lnSpc>
                <a:spcPct val="90000"/>
              </a:lnSpc>
            </a:pPr>
            <a:r>
              <a:rPr lang="en-US" dirty="0"/>
              <a:t>run IKE to authenticate each other and to generate IPsec SAs (one in each direction), including encryption, authentication keys</a:t>
            </a:r>
          </a:p>
          <a:p>
            <a:pPr>
              <a:lnSpc>
                <a:spcPct val="90000"/>
              </a:lnSpc>
            </a:pPr>
            <a:r>
              <a:rPr lang="en-US" dirty="0">
                <a:solidFill>
                  <a:schemeClr val="accent2"/>
                </a:solidFill>
              </a:rPr>
              <a:t>PKI: both sides start with public/private key pair, certificate</a:t>
            </a:r>
          </a:p>
          <a:p>
            <a:pPr lvl="1">
              <a:lnSpc>
                <a:spcPct val="90000"/>
              </a:lnSpc>
            </a:pPr>
            <a:r>
              <a:rPr lang="en-US" dirty="0"/>
              <a:t>run IKE to authenticate each other, obtain IPsec SAs (one in each direction).</a:t>
            </a:r>
          </a:p>
          <a:p>
            <a:pPr lvl="1">
              <a:lnSpc>
                <a:spcPct val="90000"/>
              </a:lnSpc>
            </a:pPr>
            <a:r>
              <a:rPr lang="en-US" dirty="0"/>
              <a:t>similar with handshake in SSL.</a:t>
            </a:r>
          </a:p>
          <a:p>
            <a:pPr lvl="1">
              <a:lnSpc>
                <a:spcPct val="90000"/>
              </a:lnSpc>
              <a:buFont typeface="Wingdings" charset="0"/>
              <a:buNone/>
            </a:pPr>
            <a:endParaRPr lang="en-US" dirty="0"/>
          </a:p>
          <a:p>
            <a:pPr lvl="1">
              <a:lnSpc>
                <a:spcPct val="90000"/>
              </a:lnSpc>
              <a:buFont typeface="Wingdings" charset="0"/>
              <a:buNone/>
            </a:pPr>
            <a:endParaRPr lang="en-US" dirty="0"/>
          </a:p>
        </p:txBody>
      </p:sp>
      <p:sp>
        <p:nvSpPr>
          <p:cNvPr id="3" name="灯片编号占位符 2"/>
          <p:cNvSpPr>
            <a:spLocks noGrp="1"/>
          </p:cNvSpPr>
          <p:nvPr>
            <p:ph type="sldNum" sz="quarter" idx="12"/>
          </p:nvPr>
        </p:nvSpPr>
        <p:spPr/>
        <p:txBody>
          <a:bodyPr/>
          <a:lstStyle/>
          <a:p>
            <a:pPr>
              <a:defRPr/>
            </a:pPr>
            <a:fld id="{8DE895D9-91D8-4958-BB05-9803D63D1C8A}" type="slidenum">
              <a:rPr lang="en-US" altLang="zh-CN" smtClean="0"/>
              <a:pPr>
                <a:defRPr/>
              </a:pPr>
              <a:t>176</a:t>
            </a:fld>
            <a:endParaRPr lang="en-US" altLang="zh-CN" dirty="0"/>
          </a:p>
        </p:txBody>
      </p:sp>
    </p:spTree>
    <p:extLst>
      <p:ext uri="{BB962C8B-B14F-4D97-AF65-F5344CB8AC3E}">
        <p14:creationId xmlns:p14="http://schemas.microsoft.com/office/powerpoint/2010/main" val="1072593580"/>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5" name="Rectangle 2"/>
          <p:cNvSpPr>
            <a:spLocks noGrp="1" noChangeArrowheads="1"/>
          </p:cNvSpPr>
          <p:nvPr>
            <p:ph type="title"/>
          </p:nvPr>
        </p:nvSpPr>
        <p:spPr/>
        <p:txBody>
          <a:bodyPr/>
          <a:lstStyle/>
          <a:p>
            <a:r>
              <a:rPr lang="en-US" dirty="0"/>
              <a:t>IKE phases</a:t>
            </a:r>
          </a:p>
        </p:txBody>
      </p:sp>
      <p:sp>
        <p:nvSpPr>
          <p:cNvPr id="141316" name="Rectangle 3"/>
          <p:cNvSpPr>
            <a:spLocks noGrp="1" noChangeArrowheads="1"/>
          </p:cNvSpPr>
          <p:nvPr>
            <p:ph idx="1"/>
          </p:nvPr>
        </p:nvSpPr>
        <p:spPr/>
        <p:txBody>
          <a:bodyPr/>
          <a:lstStyle/>
          <a:p>
            <a:pPr>
              <a:lnSpc>
                <a:spcPct val="90000"/>
              </a:lnSpc>
            </a:pPr>
            <a:r>
              <a:rPr lang="en-US" b="1" dirty="0"/>
              <a:t>IKE has two phases</a:t>
            </a:r>
          </a:p>
          <a:p>
            <a:pPr lvl="1">
              <a:lnSpc>
                <a:spcPct val="90000"/>
              </a:lnSpc>
            </a:pPr>
            <a:r>
              <a:rPr lang="en-US" i="1" dirty="0">
                <a:solidFill>
                  <a:srgbClr val="000099"/>
                </a:solidFill>
              </a:rPr>
              <a:t>phase 1: </a:t>
            </a:r>
            <a:r>
              <a:rPr lang="en-US" dirty="0"/>
              <a:t>establish bi-directional IKE SA</a:t>
            </a:r>
          </a:p>
          <a:p>
            <a:pPr lvl="2">
              <a:lnSpc>
                <a:spcPct val="90000"/>
              </a:lnSpc>
            </a:pPr>
            <a:r>
              <a:rPr lang="en-US" sz="2400" dirty="0">
                <a:cs typeface="Gill Sans MT" charset="0"/>
              </a:rPr>
              <a:t>note: IKE SA different from IPsec SA</a:t>
            </a:r>
          </a:p>
          <a:p>
            <a:pPr lvl="2">
              <a:lnSpc>
                <a:spcPct val="90000"/>
              </a:lnSpc>
            </a:pPr>
            <a:r>
              <a:rPr lang="en-US" sz="2400" dirty="0">
                <a:cs typeface="Gill Sans MT" charset="0"/>
              </a:rPr>
              <a:t>aka ISAKMP security association</a:t>
            </a:r>
          </a:p>
          <a:p>
            <a:pPr lvl="1">
              <a:lnSpc>
                <a:spcPct val="90000"/>
              </a:lnSpc>
            </a:pPr>
            <a:r>
              <a:rPr lang="en-US" i="1" dirty="0">
                <a:solidFill>
                  <a:srgbClr val="000099"/>
                </a:solidFill>
              </a:rPr>
              <a:t>phase 2: </a:t>
            </a:r>
            <a:r>
              <a:rPr lang="en-US" dirty="0"/>
              <a:t>ISAKMP is used to securely negotiate IPsec pair of SAs</a:t>
            </a:r>
          </a:p>
          <a:p>
            <a:pPr>
              <a:lnSpc>
                <a:spcPct val="90000"/>
              </a:lnSpc>
            </a:pPr>
            <a:r>
              <a:rPr lang="en-US" b="1" dirty="0"/>
              <a:t>phase 1 has two modes: aggressive mode and main mode</a:t>
            </a:r>
          </a:p>
          <a:p>
            <a:pPr lvl="1">
              <a:lnSpc>
                <a:spcPct val="90000"/>
              </a:lnSpc>
            </a:pPr>
            <a:r>
              <a:rPr lang="en-US" dirty="0"/>
              <a:t>aggressive mode uses fewer messages</a:t>
            </a:r>
          </a:p>
          <a:p>
            <a:pPr lvl="1">
              <a:lnSpc>
                <a:spcPct val="90000"/>
              </a:lnSpc>
            </a:pPr>
            <a:r>
              <a:rPr lang="en-US" dirty="0"/>
              <a:t>main mode provides identity protection and is more flexible</a:t>
            </a:r>
          </a:p>
          <a:p>
            <a:pPr lvl="1">
              <a:lnSpc>
                <a:spcPct val="90000"/>
              </a:lnSpc>
              <a:buFont typeface="Wingdings" charset="0"/>
              <a:buNone/>
            </a:pPr>
            <a:endParaRPr lang="en-US" dirty="0"/>
          </a:p>
          <a:p>
            <a:pPr lvl="1">
              <a:lnSpc>
                <a:spcPct val="90000"/>
              </a:lnSpc>
            </a:pPr>
            <a:endParaRPr lang="en-US" dirty="0"/>
          </a:p>
        </p:txBody>
      </p:sp>
      <p:sp>
        <p:nvSpPr>
          <p:cNvPr id="3" name="灯片编号占位符 2"/>
          <p:cNvSpPr>
            <a:spLocks noGrp="1"/>
          </p:cNvSpPr>
          <p:nvPr>
            <p:ph type="sldNum" sz="quarter" idx="12"/>
          </p:nvPr>
        </p:nvSpPr>
        <p:spPr/>
        <p:txBody>
          <a:bodyPr/>
          <a:lstStyle/>
          <a:p>
            <a:pPr>
              <a:defRPr/>
            </a:pPr>
            <a:fld id="{8DE895D9-91D8-4958-BB05-9803D63D1C8A}" type="slidenum">
              <a:rPr lang="en-US" altLang="zh-CN" smtClean="0"/>
              <a:pPr>
                <a:defRPr/>
              </a:pPr>
              <a:t>177</a:t>
            </a:fld>
            <a:endParaRPr lang="en-US" altLang="zh-CN" dirty="0"/>
          </a:p>
        </p:txBody>
      </p:sp>
    </p:spTree>
    <p:extLst>
      <p:ext uri="{BB962C8B-B14F-4D97-AF65-F5344CB8AC3E}">
        <p14:creationId xmlns:p14="http://schemas.microsoft.com/office/powerpoint/2010/main" val="3061343261"/>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t>Chapter 8 roadmap</a:t>
            </a:r>
            <a:endParaRPr lang="en-US" dirty="0"/>
          </a:p>
        </p:txBody>
      </p:sp>
      <p:sp>
        <p:nvSpPr>
          <p:cNvPr id="23555" name="Rectangle 3"/>
          <p:cNvSpPr>
            <a:spLocks noGrp="1" noChangeArrowheads="1"/>
          </p:cNvSpPr>
          <p:nvPr>
            <p:ph idx="1"/>
          </p:nvPr>
        </p:nvSpPr>
        <p:spPr/>
        <p:txBody>
          <a:bodyPr>
            <a:normAutofit fontScale="92500" lnSpcReduction="10000"/>
          </a:bodyPr>
          <a:lstStyle/>
          <a:p>
            <a:pPr marL="0" indent="0">
              <a:buNone/>
            </a:pPr>
            <a:r>
              <a:rPr lang="en-US" dirty="0"/>
              <a:t>8.1 What is network security?</a:t>
            </a:r>
          </a:p>
          <a:p>
            <a:pPr marL="0" indent="0">
              <a:buNone/>
            </a:pPr>
            <a:r>
              <a:rPr lang="en-US" dirty="0"/>
              <a:t>8.2 Principles of cryptography</a:t>
            </a:r>
          </a:p>
          <a:p>
            <a:pPr marL="0" indent="0">
              <a:buNone/>
            </a:pPr>
            <a:r>
              <a:rPr lang="en-US" dirty="0"/>
              <a:t>8.3 Message integrity, authentication</a:t>
            </a:r>
          </a:p>
          <a:p>
            <a:pPr marL="0" indent="0">
              <a:buNone/>
            </a:pPr>
            <a:r>
              <a:rPr lang="en-US" dirty="0"/>
              <a:t>8.4 Securing e-mail</a:t>
            </a:r>
          </a:p>
          <a:p>
            <a:pPr marL="0" indent="0">
              <a:buNone/>
            </a:pPr>
            <a:r>
              <a:rPr lang="en-US" dirty="0"/>
              <a:t>8.5 Securing TCP connections: SSL</a:t>
            </a:r>
          </a:p>
          <a:p>
            <a:pPr marL="0" indent="0">
              <a:buNone/>
            </a:pPr>
            <a:r>
              <a:rPr lang="en-US" dirty="0"/>
              <a:t>8.6 Network layer security: IPsec &amp; VPN</a:t>
            </a:r>
          </a:p>
          <a:p>
            <a:pPr marL="0" indent="0">
              <a:buNone/>
            </a:pPr>
            <a:r>
              <a:rPr lang="en-US" dirty="0">
                <a:solidFill>
                  <a:schemeClr val="accent2"/>
                </a:solidFill>
              </a:rPr>
              <a:t>8.7 Securing wireless LANs</a:t>
            </a:r>
          </a:p>
          <a:p>
            <a:pPr marL="0" indent="0">
              <a:buNone/>
            </a:pPr>
            <a:r>
              <a:rPr lang="en-US" dirty="0"/>
              <a:t>8.8 Operational security: firewalls and IDS</a:t>
            </a:r>
          </a:p>
        </p:txBody>
      </p:sp>
      <p:sp>
        <p:nvSpPr>
          <p:cNvPr id="3" name="灯片编号占位符 2"/>
          <p:cNvSpPr>
            <a:spLocks noGrp="1"/>
          </p:cNvSpPr>
          <p:nvPr>
            <p:ph type="sldNum" sz="quarter" idx="12"/>
          </p:nvPr>
        </p:nvSpPr>
        <p:spPr/>
        <p:txBody>
          <a:bodyPr/>
          <a:lstStyle/>
          <a:p>
            <a:pPr>
              <a:defRPr/>
            </a:pPr>
            <a:fld id="{DEDE5757-5941-4466-94C9-99ED3E191645}" type="slidenum">
              <a:rPr lang="en-US" altLang="zh-CN" smtClean="0"/>
              <a:pPr>
                <a:defRPr/>
              </a:pPr>
              <a:t>178</a:t>
            </a:fld>
            <a:endParaRPr lang="en-US" altLang="zh-CN" dirty="0"/>
          </a:p>
        </p:txBody>
      </p:sp>
    </p:spTree>
    <p:extLst>
      <p:ext uri="{BB962C8B-B14F-4D97-AF65-F5344CB8AC3E}">
        <p14:creationId xmlns:p14="http://schemas.microsoft.com/office/powerpoint/2010/main" val="3649151781"/>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Security is very important in WLAN!</a:t>
            </a:r>
            <a:endParaRPr lang="zh-CN" altLang="en-US" dirty="0"/>
          </a:p>
        </p:txBody>
      </p:sp>
      <p:sp>
        <p:nvSpPr>
          <p:cNvPr id="4" name="灯片编号占位符 3"/>
          <p:cNvSpPr>
            <a:spLocks noGrp="1"/>
          </p:cNvSpPr>
          <p:nvPr>
            <p:ph type="sldNum" sz="quarter" idx="12"/>
          </p:nvPr>
        </p:nvSpPr>
        <p:spPr/>
        <p:txBody>
          <a:bodyPr/>
          <a:lstStyle/>
          <a:p>
            <a:pPr>
              <a:defRPr/>
            </a:pPr>
            <a:fld id="{DEDE5757-5941-4466-94C9-99ED3E191645}" type="slidenum">
              <a:rPr lang="en-US" altLang="zh-CN" smtClean="0"/>
              <a:pPr>
                <a:defRPr/>
              </a:pPr>
              <a:t>179</a:t>
            </a:fld>
            <a:endParaRPr lang="en-US" altLang="zh-CN" dirty="0"/>
          </a:p>
        </p:txBody>
      </p:sp>
      <p:sp>
        <p:nvSpPr>
          <p:cNvPr id="6" name="文本框 5"/>
          <p:cNvSpPr txBox="1"/>
          <p:nvPr/>
        </p:nvSpPr>
        <p:spPr>
          <a:xfrm>
            <a:off x="2234289" y="1885950"/>
            <a:ext cx="7286625" cy="1959832"/>
          </a:xfrm>
          <a:prstGeom prst="rect">
            <a:avLst/>
          </a:prstGeom>
          <a:noFill/>
          <a:ln>
            <a:noFill/>
          </a:ln>
        </p:spPr>
        <p:txBody>
          <a:bodyPr wrap="square" rtlCol="0">
            <a:spAutoFit/>
          </a:bodyPr>
          <a:lstStyle/>
          <a:p>
            <a:pPr>
              <a:lnSpc>
                <a:spcPct val="150000"/>
              </a:lnSpc>
            </a:pPr>
            <a:r>
              <a:rPr lang="en-US" altLang="zh-CN" sz="2800" b="1" dirty="0">
                <a:solidFill>
                  <a:schemeClr val="accent2"/>
                </a:solidFill>
                <a:latin typeface="+mn-lt"/>
                <a:ea typeface="+mn-ea"/>
              </a:rPr>
              <a:t>Radio signals (</a:t>
            </a:r>
            <a:r>
              <a:rPr lang="en-US" altLang="zh-CN" sz="2800" b="1" dirty="0">
                <a:solidFill>
                  <a:schemeClr val="accent5"/>
                </a:solidFill>
                <a:latin typeface="+mn-lt"/>
                <a:ea typeface="+mn-ea"/>
              </a:rPr>
              <a:t>carrying data frames</a:t>
            </a:r>
            <a:r>
              <a:rPr lang="en-US" altLang="zh-CN" sz="2800" b="1" dirty="0">
                <a:solidFill>
                  <a:schemeClr val="accent2"/>
                </a:solidFill>
                <a:latin typeface="+mn-lt"/>
                <a:ea typeface="+mn-ea"/>
              </a:rPr>
              <a:t>) go everywhere and can be easily intercepted by potentially bad guys.</a:t>
            </a:r>
            <a:endParaRPr lang="zh-CN" altLang="en-US" sz="2800" b="1" dirty="0">
              <a:solidFill>
                <a:schemeClr val="accent2"/>
              </a:solidFill>
              <a:latin typeface="+mn-lt"/>
              <a:ea typeface="+mn-ea"/>
            </a:endParaRPr>
          </a:p>
        </p:txBody>
      </p:sp>
    </p:spTree>
    <p:extLst>
      <p:ext uri="{BB962C8B-B14F-4D97-AF65-F5344CB8AC3E}">
        <p14:creationId xmlns:p14="http://schemas.microsoft.com/office/powerpoint/2010/main" val="354368772"/>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BC6DEDE-478B-497B-B35E-E7DFBFED1BE4}"/>
              </a:ext>
            </a:extLst>
          </p:cNvPr>
          <p:cNvSpPr>
            <a:spLocks noGrp="1"/>
          </p:cNvSpPr>
          <p:nvPr>
            <p:ph type="title"/>
          </p:nvPr>
        </p:nvSpPr>
        <p:spPr/>
        <p:txBody>
          <a:bodyPr/>
          <a:lstStyle/>
          <a:p>
            <a:r>
              <a:rPr lang="en-US" altLang="zh-CN" dirty="0"/>
              <a:t>Possible Attacks on WLANs</a:t>
            </a:r>
            <a:endParaRPr lang="zh-CN" altLang="en-US" dirty="0"/>
          </a:p>
        </p:txBody>
      </p:sp>
      <p:sp>
        <p:nvSpPr>
          <p:cNvPr id="3" name="灯片编号占位符 2">
            <a:extLst>
              <a:ext uri="{FF2B5EF4-FFF2-40B4-BE49-F238E27FC236}">
                <a16:creationId xmlns:a16="http://schemas.microsoft.com/office/drawing/2014/main" id="{94E9CB77-8443-421D-ACF1-B6B1C9F6DFF4}"/>
              </a:ext>
            </a:extLst>
          </p:cNvPr>
          <p:cNvSpPr>
            <a:spLocks noGrp="1"/>
          </p:cNvSpPr>
          <p:nvPr>
            <p:ph type="sldNum" sz="quarter" idx="12"/>
          </p:nvPr>
        </p:nvSpPr>
        <p:spPr/>
        <p:txBody>
          <a:bodyPr/>
          <a:lstStyle/>
          <a:p>
            <a:pPr>
              <a:defRPr/>
            </a:pPr>
            <a:fld id="{B5976719-4C93-4032-AE44-9AF0CDE2F195}" type="slidenum">
              <a:rPr lang="en-US" altLang="zh-CN" smtClean="0"/>
              <a:pPr>
                <a:defRPr/>
              </a:pPr>
              <a:t>180</a:t>
            </a:fld>
            <a:endParaRPr lang="en-US" altLang="zh-CN" dirty="0"/>
          </a:p>
        </p:txBody>
      </p:sp>
      <p:sp>
        <p:nvSpPr>
          <p:cNvPr id="4" name="文本框 3">
            <a:extLst>
              <a:ext uri="{FF2B5EF4-FFF2-40B4-BE49-F238E27FC236}">
                <a16:creationId xmlns:a16="http://schemas.microsoft.com/office/drawing/2014/main" id="{0C31A395-7BF9-41DF-982F-0995AB06AE4B}"/>
              </a:ext>
            </a:extLst>
          </p:cNvPr>
          <p:cNvSpPr txBox="1"/>
          <p:nvPr/>
        </p:nvSpPr>
        <p:spPr>
          <a:xfrm>
            <a:off x="3092932" y="5120256"/>
            <a:ext cx="790601" cy="461665"/>
          </a:xfrm>
          <a:prstGeom prst="rect">
            <a:avLst/>
          </a:prstGeom>
          <a:noFill/>
        </p:spPr>
        <p:txBody>
          <a:bodyPr wrap="none" rtlCol="0">
            <a:spAutoFit/>
          </a:bodyPr>
          <a:lstStyle/>
          <a:p>
            <a:pPr algn="ctr"/>
            <a:r>
              <a:rPr lang="en-US" altLang="zh-CN" b="1" dirty="0">
                <a:latin typeface="+mn-lt"/>
              </a:rPr>
              <a:t>Alice</a:t>
            </a:r>
          </a:p>
        </p:txBody>
      </p:sp>
      <p:sp>
        <p:nvSpPr>
          <p:cNvPr id="5" name="文本框 4">
            <a:extLst>
              <a:ext uri="{FF2B5EF4-FFF2-40B4-BE49-F238E27FC236}">
                <a16:creationId xmlns:a16="http://schemas.microsoft.com/office/drawing/2014/main" id="{29B4A855-BC7E-4B05-86D6-6753C6C7CD05}"/>
              </a:ext>
            </a:extLst>
          </p:cNvPr>
          <p:cNvSpPr txBox="1"/>
          <p:nvPr/>
        </p:nvSpPr>
        <p:spPr>
          <a:xfrm>
            <a:off x="8887910" y="4952676"/>
            <a:ext cx="1521570" cy="830997"/>
          </a:xfrm>
          <a:prstGeom prst="rect">
            <a:avLst/>
          </a:prstGeom>
          <a:noFill/>
        </p:spPr>
        <p:txBody>
          <a:bodyPr wrap="none" rtlCol="0">
            <a:spAutoFit/>
          </a:bodyPr>
          <a:lstStyle/>
          <a:p>
            <a:pPr algn="ctr"/>
            <a:r>
              <a:rPr lang="en-US" altLang="zh-CN" b="1" dirty="0">
                <a:latin typeface="+mn-lt"/>
              </a:rPr>
              <a:t>Bob</a:t>
            </a:r>
          </a:p>
          <a:p>
            <a:pPr algn="ctr"/>
            <a:r>
              <a:rPr lang="en-US" altLang="zh-CN" dirty="0">
                <a:latin typeface="+mn-lt"/>
              </a:rPr>
              <a:t>Mobile Host</a:t>
            </a:r>
            <a:endParaRPr lang="zh-CN" altLang="en-US" dirty="0">
              <a:latin typeface="+mn-lt"/>
            </a:endParaRPr>
          </a:p>
        </p:txBody>
      </p:sp>
      <p:pic>
        <p:nvPicPr>
          <p:cNvPr id="7" name="图片 6">
            <a:extLst>
              <a:ext uri="{FF2B5EF4-FFF2-40B4-BE49-F238E27FC236}">
                <a16:creationId xmlns:a16="http://schemas.microsoft.com/office/drawing/2014/main" id="{C2E82FFF-C231-4507-8B37-9DA0A6633C10}"/>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0" b="100000" l="0" r="100000">
                        <a14:foregroundMark x1="30147" y1="29323" x2="58824" y2="11278"/>
                        <a14:foregroundMark x1="38971" y1="45865" x2="66912" y2="24060"/>
                        <a14:foregroundMark x1="17647" y1="72180" x2="27206" y2="90226"/>
                        <a14:foregroundMark x1="35294" y1="66917" x2="59559" y2="87218"/>
                        <a14:foregroundMark x1="67647" y1="70677" x2="88971" y2="89474"/>
                        <a14:foregroundMark x1="97059" y1="90977" x2="77941" y2="72180"/>
                        <a14:foregroundMark x1="18382" y1="95489" x2="19118" y2="70677"/>
                        <a14:foregroundMark x1="52941" y1="53383" x2="51471" y2="75940"/>
                        <a14:foregroundMark x1="7353" y1="76692" x2="15441" y2="87970"/>
                        <a14:foregroundMark x1="6618" y1="91729" x2="12500" y2="89474"/>
                        <a14:foregroundMark x1="56618" y1="60150" x2="55882" y2="72180"/>
                        <a14:foregroundMark x1="46324" y1="58647" x2="44118" y2="69925"/>
                        <a14:foregroundMark x1="79412" y1="93985" x2="64706" y2="87970"/>
                        <a14:foregroundMark x1="58824" y1="53383" x2="58824" y2="38346"/>
                        <a14:foregroundMark x1="58824" y1="18045" x2="71324" y2="25564"/>
                        <a14:foregroundMark x1="50000" y1="10526" x2="66912" y2="7519"/>
                        <a14:foregroundMark x1="37500" y1="14286" x2="48529" y2="5263"/>
                        <a14:foregroundMark x1="30882" y1="26316" x2="38235" y2="11278"/>
                      </a14:backgroundRemoval>
                    </a14:imgEffect>
                  </a14:imgLayer>
                </a14:imgProps>
              </a:ext>
            </a:extLst>
          </a:blip>
          <a:stretch>
            <a:fillRect/>
          </a:stretch>
        </p:blipFill>
        <p:spPr>
          <a:xfrm>
            <a:off x="9267821" y="4116103"/>
            <a:ext cx="685455" cy="670334"/>
          </a:xfrm>
          <a:prstGeom prst="rect">
            <a:avLst/>
          </a:prstGeom>
        </p:spPr>
      </p:pic>
      <p:pic>
        <p:nvPicPr>
          <p:cNvPr id="8" name="Picture 6" descr="Eve">
            <a:extLst>
              <a:ext uri="{FF2B5EF4-FFF2-40B4-BE49-F238E27FC236}">
                <a16:creationId xmlns:a16="http://schemas.microsoft.com/office/drawing/2014/main" id="{0C1C9419-8065-4C3C-A357-1DB956E1920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35129" y="5664266"/>
            <a:ext cx="696823" cy="8337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文本框 8">
            <a:extLst>
              <a:ext uri="{FF2B5EF4-FFF2-40B4-BE49-F238E27FC236}">
                <a16:creationId xmlns:a16="http://schemas.microsoft.com/office/drawing/2014/main" id="{BF40F72B-AA63-4848-9689-A376E526F6E1}"/>
              </a:ext>
            </a:extLst>
          </p:cNvPr>
          <p:cNvSpPr txBox="1"/>
          <p:nvPr/>
        </p:nvSpPr>
        <p:spPr>
          <a:xfrm>
            <a:off x="6000085" y="6123915"/>
            <a:ext cx="635110" cy="461665"/>
          </a:xfrm>
          <a:prstGeom prst="rect">
            <a:avLst/>
          </a:prstGeom>
          <a:noFill/>
        </p:spPr>
        <p:txBody>
          <a:bodyPr wrap="none" rtlCol="0">
            <a:spAutoFit/>
          </a:bodyPr>
          <a:lstStyle/>
          <a:p>
            <a:pPr algn="ctr"/>
            <a:r>
              <a:rPr lang="en-US" altLang="zh-CN" b="1" dirty="0">
                <a:latin typeface="+mn-lt"/>
              </a:rPr>
              <a:t>Eve</a:t>
            </a:r>
            <a:endParaRPr lang="zh-CN" altLang="en-US" b="1" dirty="0">
              <a:latin typeface="+mn-lt"/>
            </a:endParaRPr>
          </a:p>
        </p:txBody>
      </p:sp>
      <p:sp>
        <p:nvSpPr>
          <p:cNvPr id="22" name="Line 16">
            <a:extLst>
              <a:ext uri="{FF2B5EF4-FFF2-40B4-BE49-F238E27FC236}">
                <a16:creationId xmlns:a16="http://schemas.microsoft.com/office/drawing/2014/main" id="{C5077CF4-0B20-402C-B241-DF821FBFEE26}"/>
              </a:ext>
            </a:extLst>
          </p:cNvPr>
          <p:cNvSpPr>
            <a:spLocks noChangeShapeType="1"/>
          </p:cNvSpPr>
          <p:nvPr/>
        </p:nvSpPr>
        <p:spPr bwMode="auto">
          <a:xfrm>
            <a:off x="4204456" y="2428457"/>
            <a:ext cx="3732208" cy="303674"/>
          </a:xfrm>
          <a:prstGeom prst="line">
            <a:avLst/>
          </a:prstGeom>
          <a:noFill/>
          <a:ln w="57150">
            <a:solidFill>
              <a:schemeClr val="tx1"/>
            </a:solidFill>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sz="1800" dirty="0">
              <a:latin typeface="+mn-lt"/>
            </a:endParaRPr>
          </a:p>
        </p:txBody>
      </p:sp>
      <p:sp>
        <p:nvSpPr>
          <p:cNvPr id="28" name="文本框 27">
            <a:extLst>
              <a:ext uri="{FF2B5EF4-FFF2-40B4-BE49-F238E27FC236}">
                <a16:creationId xmlns:a16="http://schemas.microsoft.com/office/drawing/2014/main" id="{198B79E0-2145-476B-9D8A-1A793DE36FC1}"/>
              </a:ext>
            </a:extLst>
          </p:cNvPr>
          <p:cNvSpPr txBox="1"/>
          <p:nvPr/>
        </p:nvSpPr>
        <p:spPr>
          <a:xfrm>
            <a:off x="5664914" y="2074146"/>
            <a:ext cx="763351" cy="369332"/>
          </a:xfrm>
          <a:prstGeom prst="rect">
            <a:avLst/>
          </a:prstGeom>
          <a:noFill/>
        </p:spPr>
        <p:txBody>
          <a:bodyPr wrap="none" rtlCol="0">
            <a:spAutoFit/>
          </a:bodyPr>
          <a:lstStyle/>
          <a:p>
            <a:pPr algn="ctr"/>
            <a:r>
              <a:rPr lang="en-US" altLang="zh-CN" sz="1800" dirty="0">
                <a:latin typeface="+mn-lt"/>
              </a:rPr>
              <a:t>frames</a:t>
            </a:r>
            <a:endParaRPr lang="zh-CN" altLang="en-US" sz="1800" dirty="0">
              <a:latin typeface="+mn-lt"/>
            </a:endParaRPr>
          </a:p>
        </p:txBody>
      </p:sp>
      <p:sp>
        <p:nvSpPr>
          <p:cNvPr id="29" name="Line 16">
            <a:extLst>
              <a:ext uri="{FF2B5EF4-FFF2-40B4-BE49-F238E27FC236}">
                <a16:creationId xmlns:a16="http://schemas.microsoft.com/office/drawing/2014/main" id="{2697B176-B3E6-4BD1-A230-FFF25E2F09A4}"/>
              </a:ext>
            </a:extLst>
          </p:cNvPr>
          <p:cNvSpPr>
            <a:spLocks noChangeShapeType="1"/>
          </p:cNvSpPr>
          <p:nvPr/>
        </p:nvSpPr>
        <p:spPr bwMode="auto">
          <a:xfrm>
            <a:off x="4186991" y="2761617"/>
            <a:ext cx="3732208" cy="303674"/>
          </a:xfrm>
          <a:prstGeom prst="line">
            <a:avLst/>
          </a:prstGeom>
          <a:noFill/>
          <a:ln w="57150">
            <a:solidFill>
              <a:schemeClr val="tx1"/>
            </a:solidFill>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sz="1800" dirty="0">
              <a:latin typeface="+mn-lt"/>
            </a:endParaRPr>
          </a:p>
        </p:txBody>
      </p:sp>
      <p:cxnSp>
        <p:nvCxnSpPr>
          <p:cNvPr id="23" name="直接箭头连接符 22">
            <a:extLst>
              <a:ext uri="{FF2B5EF4-FFF2-40B4-BE49-F238E27FC236}">
                <a16:creationId xmlns:a16="http://schemas.microsoft.com/office/drawing/2014/main" id="{274A61F3-9009-4CF2-9555-FC0BA54F3A46}"/>
              </a:ext>
            </a:extLst>
          </p:cNvPr>
          <p:cNvCxnSpPr>
            <a:cxnSpLocks/>
          </p:cNvCxnSpPr>
          <p:nvPr/>
        </p:nvCxnSpPr>
        <p:spPr bwMode="auto">
          <a:xfrm>
            <a:off x="4186991" y="2258813"/>
            <a:ext cx="0" cy="1510745"/>
          </a:xfrm>
          <a:prstGeom prst="straightConnector1">
            <a:avLst/>
          </a:prstGeom>
          <a:ln w="79375">
            <a:solidFill>
              <a:schemeClr val="accent5"/>
            </a:solidFill>
            <a:prstDash val="sysDash"/>
            <a:headEnd type="none" w="med" len="med"/>
            <a:tailEnd type="stealth" w="lg" len="lg"/>
          </a:ln>
        </p:spPr>
        <p:style>
          <a:lnRef idx="1">
            <a:schemeClr val="dk1"/>
          </a:lnRef>
          <a:fillRef idx="0">
            <a:schemeClr val="dk1"/>
          </a:fillRef>
          <a:effectRef idx="0">
            <a:schemeClr val="dk1"/>
          </a:effectRef>
          <a:fontRef idx="minor">
            <a:schemeClr val="tx1"/>
          </a:fontRef>
        </p:style>
      </p:cxnSp>
      <p:cxnSp>
        <p:nvCxnSpPr>
          <p:cNvPr id="24" name="直接箭头连接符 23">
            <a:extLst>
              <a:ext uri="{FF2B5EF4-FFF2-40B4-BE49-F238E27FC236}">
                <a16:creationId xmlns:a16="http://schemas.microsoft.com/office/drawing/2014/main" id="{9DDB4A16-C020-42BF-878C-14D95672340F}"/>
              </a:ext>
            </a:extLst>
          </p:cNvPr>
          <p:cNvCxnSpPr>
            <a:cxnSpLocks/>
          </p:cNvCxnSpPr>
          <p:nvPr/>
        </p:nvCxnSpPr>
        <p:spPr bwMode="auto">
          <a:xfrm>
            <a:off x="7906186" y="2258813"/>
            <a:ext cx="0" cy="1373585"/>
          </a:xfrm>
          <a:prstGeom prst="straightConnector1">
            <a:avLst/>
          </a:prstGeom>
          <a:ln w="79375">
            <a:solidFill>
              <a:schemeClr val="accent5"/>
            </a:solidFill>
            <a:prstDash val="sysDash"/>
            <a:headEnd type="none" w="med" len="med"/>
            <a:tailEnd type="stealth" w="lg" len="lg"/>
          </a:ln>
        </p:spPr>
        <p:style>
          <a:lnRef idx="1">
            <a:schemeClr val="dk1"/>
          </a:lnRef>
          <a:fillRef idx="0">
            <a:schemeClr val="dk1"/>
          </a:fillRef>
          <a:effectRef idx="0">
            <a:schemeClr val="dk1"/>
          </a:effectRef>
          <a:fontRef idx="minor">
            <a:schemeClr val="tx1"/>
          </a:fontRef>
        </p:style>
      </p:cxnSp>
      <p:grpSp>
        <p:nvGrpSpPr>
          <p:cNvPr id="353" name="Group 361">
            <a:extLst>
              <a:ext uri="{FF2B5EF4-FFF2-40B4-BE49-F238E27FC236}">
                <a16:creationId xmlns:a16="http://schemas.microsoft.com/office/drawing/2014/main" id="{082B5E54-24BB-4EDD-9552-95AEF7A00D1D}"/>
              </a:ext>
            </a:extLst>
          </p:cNvPr>
          <p:cNvGrpSpPr>
            <a:grpSpLocks/>
          </p:cNvGrpSpPr>
          <p:nvPr/>
        </p:nvGrpSpPr>
        <p:grpSpPr bwMode="auto">
          <a:xfrm>
            <a:off x="2938454" y="4032406"/>
            <a:ext cx="1250950" cy="992188"/>
            <a:chOff x="2967" y="478"/>
            <a:chExt cx="788" cy="625"/>
          </a:xfrm>
        </p:grpSpPr>
        <p:pic>
          <p:nvPicPr>
            <p:cNvPr id="356" name="Picture 358" descr="access_point_stylized_small">
              <a:extLst>
                <a:ext uri="{FF2B5EF4-FFF2-40B4-BE49-F238E27FC236}">
                  <a16:creationId xmlns:a16="http://schemas.microsoft.com/office/drawing/2014/main" id="{445F60FD-9681-46DD-B5AD-CE3E672D6E7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12" y="559"/>
              <a:ext cx="576" cy="5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7" name="Picture 360" descr="antenna_radiation_stylized">
              <a:extLst>
                <a:ext uri="{FF2B5EF4-FFF2-40B4-BE49-F238E27FC236}">
                  <a16:creationId xmlns:a16="http://schemas.microsoft.com/office/drawing/2014/main" id="{33C818AF-4840-4190-B03C-9C8788A860B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67" y="478"/>
              <a:ext cx="788" cy="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358" name="Group 356">
            <a:extLst>
              <a:ext uri="{FF2B5EF4-FFF2-40B4-BE49-F238E27FC236}">
                <a16:creationId xmlns:a16="http://schemas.microsoft.com/office/drawing/2014/main" id="{E2A76233-ECCC-4746-9A6C-27736D7D90BA}"/>
              </a:ext>
            </a:extLst>
          </p:cNvPr>
          <p:cNvGrpSpPr>
            <a:grpSpLocks/>
          </p:cNvGrpSpPr>
          <p:nvPr/>
        </p:nvGrpSpPr>
        <p:grpSpPr bwMode="auto">
          <a:xfrm>
            <a:off x="7875502" y="4288112"/>
            <a:ext cx="907413" cy="736483"/>
            <a:chOff x="313" y="1497"/>
            <a:chExt cx="1152" cy="1014"/>
          </a:xfrm>
        </p:grpSpPr>
        <p:pic>
          <p:nvPicPr>
            <p:cNvPr id="359" name="Picture 354" descr="laptop_stylized_small">
              <a:extLst>
                <a:ext uri="{FF2B5EF4-FFF2-40B4-BE49-F238E27FC236}">
                  <a16:creationId xmlns:a16="http://schemas.microsoft.com/office/drawing/2014/main" id="{E4F2783E-FF54-4488-BF90-C90CD8BF127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60" name="Picture 355" descr="antenna_stylized">
              <a:extLst>
                <a:ext uri="{FF2B5EF4-FFF2-40B4-BE49-F238E27FC236}">
                  <a16:creationId xmlns:a16="http://schemas.microsoft.com/office/drawing/2014/main" id="{F5A8DCFD-79B4-4F71-A2D3-5888100310F4}"/>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362" name="文本框 361">
            <a:extLst>
              <a:ext uri="{FF2B5EF4-FFF2-40B4-BE49-F238E27FC236}">
                <a16:creationId xmlns:a16="http://schemas.microsoft.com/office/drawing/2014/main" id="{52884147-8DBE-4C5C-95DA-67F2CB3ECA19}"/>
              </a:ext>
            </a:extLst>
          </p:cNvPr>
          <p:cNvSpPr txBox="1"/>
          <p:nvPr/>
        </p:nvSpPr>
        <p:spPr>
          <a:xfrm>
            <a:off x="2658205" y="5613938"/>
            <a:ext cx="1402948" cy="400110"/>
          </a:xfrm>
          <a:prstGeom prst="rect">
            <a:avLst/>
          </a:prstGeom>
          <a:noFill/>
          <a:ln>
            <a:noFill/>
          </a:ln>
        </p:spPr>
        <p:txBody>
          <a:bodyPr wrap="none" rtlCol="0">
            <a:spAutoFit/>
          </a:bodyPr>
          <a:lstStyle/>
          <a:p>
            <a:r>
              <a:rPr lang="en-US" altLang="zh-CN" sz="2000" dirty="0">
                <a:latin typeface="+mn-lt"/>
                <a:ea typeface="+mn-ea"/>
              </a:rPr>
              <a:t>Access Point</a:t>
            </a:r>
            <a:endParaRPr lang="zh-CN" altLang="en-US" sz="2000" dirty="0">
              <a:latin typeface="+mn-lt"/>
              <a:ea typeface="+mn-ea"/>
            </a:endParaRPr>
          </a:p>
        </p:txBody>
      </p:sp>
      <p:cxnSp>
        <p:nvCxnSpPr>
          <p:cNvPr id="363" name="直接箭头连接符 362">
            <a:extLst>
              <a:ext uri="{FF2B5EF4-FFF2-40B4-BE49-F238E27FC236}">
                <a16:creationId xmlns:a16="http://schemas.microsoft.com/office/drawing/2014/main" id="{93168C40-3D7E-4BBD-8098-B2F464A11323}"/>
              </a:ext>
            </a:extLst>
          </p:cNvPr>
          <p:cNvCxnSpPr>
            <a:cxnSpLocks/>
          </p:cNvCxnSpPr>
          <p:nvPr/>
        </p:nvCxnSpPr>
        <p:spPr bwMode="auto">
          <a:xfrm flipH="1">
            <a:off x="4281290" y="4952675"/>
            <a:ext cx="3543611" cy="0"/>
          </a:xfrm>
          <a:prstGeom prst="straightConnector1">
            <a:avLst/>
          </a:prstGeom>
          <a:ln w="79375">
            <a:solidFill>
              <a:schemeClr val="tx1">
                <a:lumMod val="65000"/>
                <a:lumOff val="35000"/>
              </a:schemeClr>
            </a:solidFill>
            <a:prstDash val="sysDash"/>
            <a:headEnd type="none" w="med" len="med"/>
            <a:tailEnd type="none" w="lg" len="lg"/>
          </a:ln>
        </p:spPr>
        <p:style>
          <a:lnRef idx="1">
            <a:schemeClr val="dk1"/>
          </a:lnRef>
          <a:fillRef idx="0">
            <a:schemeClr val="dk1"/>
          </a:fillRef>
          <a:effectRef idx="0">
            <a:schemeClr val="dk1"/>
          </a:effectRef>
          <a:fontRef idx="minor">
            <a:schemeClr val="tx1"/>
          </a:fontRef>
        </p:style>
      </p:cxnSp>
      <p:sp>
        <p:nvSpPr>
          <p:cNvPr id="14" name="文本框 13">
            <a:extLst>
              <a:ext uri="{FF2B5EF4-FFF2-40B4-BE49-F238E27FC236}">
                <a16:creationId xmlns:a16="http://schemas.microsoft.com/office/drawing/2014/main" id="{EB98834B-5C93-4804-8741-3C079387D6EB}"/>
              </a:ext>
            </a:extLst>
          </p:cNvPr>
          <p:cNvSpPr txBox="1"/>
          <p:nvPr/>
        </p:nvSpPr>
        <p:spPr>
          <a:xfrm>
            <a:off x="5358667" y="4403432"/>
            <a:ext cx="1423787" cy="461665"/>
          </a:xfrm>
          <a:prstGeom prst="rect">
            <a:avLst/>
          </a:prstGeom>
          <a:noFill/>
        </p:spPr>
        <p:txBody>
          <a:bodyPr wrap="none" rtlCol="0">
            <a:spAutoFit/>
          </a:bodyPr>
          <a:lstStyle/>
          <a:p>
            <a:pPr algn="ctr"/>
            <a:r>
              <a:rPr lang="en-US" altLang="zh-CN" dirty="0">
                <a:latin typeface="+mn-lt"/>
              </a:rPr>
              <a:t>Radio links</a:t>
            </a:r>
            <a:endParaRPr lang="zh-CN" altLang="en-US" dirty="0">
              <a:latin typeface="+mn-lt"/>
            </a:endParaRPr>
          </a:p>
        </p:txBody>
      </p:sp>
    </p:spTree>
    <p:extLst>
      <p:ext uri="{BB962C8B-B14F-4D97-AF65-F5344CB8AC3E}">
        <p14:creationId xmlns:p14="http://schemas.microsoft.com/office/powerpoint/2010/main" val="3606767337"/>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idx="1"/>
          </p:nvPr>
        </p:nvSpPr>
        <p:spPr/>
        <p:txBody>
          <a:bodyPr/>
          <a:lstStyle/>
          <a:p>
            <a:r>
              <a:rPr lang="en-US" altLang="zh-CN" dirty="0"/>
              <a:t>Let’s start with a poor design for WLAN confidentiality</a:t>
            </a:r>
          </a:p>
        </p:txBody>
      </p:sp>
      <p:sp>
        <p:nvSpPr>
          <p:cNvPr id="2" name="灯片编号占位符 1"/>
          <p:cNvSpPr>
            <a:spLocks noGrp="1"/>
          </p:cNvSpPr>
          <p:nvPr>
            <p:ph type="sldNum" sz="quarter" idx="12"/>
          </p:nvPr>
        </p:nvSpPr>
        <p:spPr/>
        <p:txBody>
          <a:bodyPr/>
          <a:lstStyle/>
          <a:p>
            <a:pPr>
              <a:defRPr/>
            </a:pPr>
            <a:fld id="{F769371F-0F95-4BDF-9A9A-7FF549C12214}" type="slidenum">
              <a:rPr lang="en-US" altLang="zh-CN" smtClean="0"/>
              <a:pPr>
                <a:defRPr/>
              </a:pPr>
              <a:t>181</a:t>
            </a:fld>
            <a:endParaRPr lang="en-US" altLang="zh-CN" dirty="0"/>
          </a:p>
        </p:txBody>
      </p:sp>
    </p:spTree>
    <p:extLst>
      <p:ext uri="{BB962C8B-B14F-4D97-AF65-F5344CB8AC3E}">
        <p14:creationId xmlns:p14="http://schemas.microsoft.com/office/powerpoint/2010/main" val="4018142823"/>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1" name="Rectangle 2"/>
          <p:cNvSpPr>
            <a:spLocks noGrp="1" noChangeArrowheads="1"/>
          </p:cNvSpPr>
          <p:nvPr>
            <p:ph type="title"/>
          </p:nvPr>
        </p:nvSpPr>
        <p:spPr/>
        <p:txBody>
          <a:bodyPr/>
          <a:lstStyle/>
          <a:p>
            <a:r>
              <a:rPr lang="en-US" dirty="0"/>
              <a:t>WEP design goals</a:t>
            </a:r>
          </a:p>
        </p:txBody>
      </p:sp>
      <p:sp>
        <p:nvSpPr>
          <p:cNvPr id="3" name="灯片编号占位符 2"/>
          <p:cNvSpPr>
            <a:spLocks noGrp="1"/>
          </p:cNvSpPr>
          <p:nvPr>
            <p:ph type="sldNum" sz="quarter" idx="12"/>
          </p:nvPr>
        </p:nvSpPr>
        <p:spPr/>
        <p:txBody>
          <a:bodyPr/>
          <a:lstStyle/>
          <a:p>
            <a:pPr>
              <a:defRPr/>
            </a:pPr>
            <a:fld id="{8DE895D9-91D8-4958-BB05-9803D63D1C8A}" type="slidenum">
              <a:rPr lang="en-US" altLang="zh-CN" smtClean="0"/>
              <a:pPr>
                <a:defRPr/>
              </a:pPr>
              <a:t>182</a:t>
            </a:fld>
            <a:endParaRPr lang="en-US" altLang="zh-CN" dirty="0"/>
          </a:p>
        </p:txBody>
      </p:sp>
      <p:sp>
        <p:nvSpPr>
          <p:cNvPr id="145412" name="Rectangle 3"/>
          <p:cNvSpPr>
            <a:spLocks noGrp="1" noChangeArrowheads="1"/>
          </p:cNvSpPr>
          <p:nvPr>
            <p:ph idx="4294967295"/>
          </p:nvPr>
        </p:nvSpPr>
        <p:spPr>
          <a:xfrm>
            <a:off x="2119981" y="4077653"/>
            <a:ext cx="8455025" cy="2716213"/>
          </a:xfrm>
        </p:spPr>
        <p:txBody>
          <a:bodyPr>
            <a:normAutofit/>
          </a:bodyPr>
          <a:lstStyle/>
          <a:p>
            <a:r>
              <a:rPr lang="en-US" dirty="0"/>
              <a:t>symmetric key cryptography</a:t>
            </a:r>
          </a:p>
          <a:p>
            <a:pPr lvl="1"/>
            <a:r>
              <a:rPr lang="en-US" dirty="0"/>
              <a:t>confidentiality</a:t>
            </a:r>
          </a:p>
          <a:p>
            <a:pPr lvl="1"/>
            <a:r>
              <a:rPr lang="en-US" dirty="0"/>
              <a:t>end-host authentication</a:t>
            </a:r>
          </a:p>
          <a:p>
            <a:pPr lvl="1"/>
            <a:r>
              <a:rPr lang="en-US" dirty="0"/>
              <a:t>data integrity</a:t>
            </a:r>
          </a:p>
          <a:p>
            <a:r>
              <a:rPr lang="en-US" sz="2400" dirty="0"/>
              <a:t>The AP and hosts </a:t>
            </a:r>
            <a:r>
              <a:rPr lang="en-US" sz="2400" dirty="0">
                <a:solidFill>
                  <a:schemeClr val="accent2"/>
                </a:solidFill>
              </a:rPr>
              <a:t>share a secret key </a:t>
            </a:r>
            <a:r>
              <a:rPr lang="en-US" sz="2400" dirty="0"/>
              <a:t>(via a out-of-band channel)</a:t>
            </a:r>
          </a:p>
        </p:txBody>
      </p:sp>
      <p:grpSp>
        <p:nvGrpSpPr>
          <p:cNvPr id="145413" name="Group 356"/>
          <p:cNvGrpSpPr>
            <a:grpSpLocks/>
          </p:cNvGrpSpPr>
          <p:nvPr/>
        </p:nvGrpSpPr>
        <p:grpSpPr bwMode="auto">
          <a:xfrm>
            <a:off x="6330953" y="1310758"/>
            <a:ext cx="907413" cy="736483"/>
            <a:chOff x="313" y="1497"/>
            <a:chExt cx="1152" cy="1014"/>
          </a:xfrm>
        </p:grpSpPr>
        <p:pic>
          <p:nvPicPr>
            <p:cNvPr id="145417" name="Picture 354" descr="laptop_stylized_sma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5418" name="Picture 355" descr="antenna_stylize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145414" name="Group 361"/>
          <p:cNvGrpSpPr>
            <a:grpSpLocks/>
          </p:cNvGrpSpPr>
          <p:nvPr/>
        </p:nvGrpSpPr>
        <p:grpSpPr bwMode="auto">
          <a:xfrm>
            <a:off x="4009390" y="2047240"/>
            <a:ext cx="1250950" cy="992188"/>
            <a:chOff x="2967" y="478"/>
            <a:chExt cx="788" cy="625"/>
          </a:xfrm>
        </p:grpSpPr>
        <p:pic>
          <p:nvPicPr>
            <p:cNvPr id="145415" name="Picture 358" descr="access_point_stylized_smal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12" y="559"/>
              <a:ext cx="576" cy="5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5416" name="Picture 360" descr="antenna_radiation_stylize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67" y="478"/>
              <a:ext cx="788" cy="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11" name="Group 356"/>
          <p:cNvGrpSpPr>
            <a:grpSpLocks/>
          </p:cNvGrpSpPr>
          <p:nvPr/>
        </p:nvGrpSpPr>
        <p:grpSpPr bwMode="auto">
          <a:xfrm>
            <a:off x="8245478" y="2683600"/>
            <a:ext cx="907413" cy="736483"/>
            <a:chOff x="313" y="1497"/>
            <a:chExt cx="1152" cy="1014"/>
          </a:xfrm>
        </p:grpSpPr>
        <p:pic>
          <p:nvPicPr>
            <p:cNvPr id="12" name="Picture 354" descr="laptop_stylized_sma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Picture 355" descr="antenna_stylize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 name="文本框 1"/>
          <p:cNvSpPr txBox="1"/>
          <p:nvPr/>
        </p:nvSpPr>
        <p:spPr>
          <a:xfrm>
            <a:off x="3885565" y="3168016"/>
            <a:ext cx="1402948" cy="400110"/>
          </a:xfrm>
          <a:prstGeom prst="rect">
            <a:avLst/>
          </a:prstGeom>
          <a:noFill/>
          <a:ln>
            <a:noFill/>
          </a:ln>
        </p:spPr>
        <p:txBody>
          <a:bodyPr wrap="none" rtlCol="0">
            <a:spAutoFit/>
          </a:bodyPr>
          <a:lstStyle/>
          <a:p>
            <a:r>
              <a:rPr lang="en-US" altLang="zh-CN" sz="2000" dirty="0">
                <a:latin typeface="+mn-lt"/>
                <a:ea typeface="+mn-ea"/>
              </a:rPr>
              <a:t>Access Point</a:t>
            </a:r>
            <a:endParaRPr lang="zh-CN" altLang="en-US" sz="2000" dirty="0">
              <a:latin typeface="+mn-lt"/>
              <a:ea typeface="+mn-ea"/>
            </a:endParaRPr>
          </a:p>
        </p:txBody>
      </p:sp>
      <p:sp>
        <p:nvSpPr>
          <p:cNvPr id="15" name="文本框 14"/>
          <p:cNvSpPr txBox="1"/>
          <p:nvPr/>
        </p:nvSpPr>
        <p:spPr>
          <a:xfrm>
            <a:off x="7460026" y="1558287"/>
            <a:ext cx="641522" cy="400110"/>
          </a:xfrm>
          <a:prstGeom prst="rect">
            <a:avLst/>
          </a:prstGeom>
          <a:noFill/>
          <a:ln>
            <a:noFill/>
          </a:ln>
        </p:spPr>
        <p:txBody>
          <a:bodyPr wrap="none" rtlCol="0">
            <a:spAutoFit/>
          </a:bodyPr>
          <a:lstStyle/>
          <a:p>
            <a:r>
              <a:rPr lang="en-US" altLang="zh-CN" sz="2000" dirty="0">
                <a:latin typeface="+mn-lt"/>
                <a:ea typeface="+mn-ea"/>
              </a:rPr>
              <a:t>Alice</a:t>
            </a:r>
            <a:endParaRPr lang="zh-CN" altLang="en-US" sz="2000" dirty="0">
              <a:latin typeface="+mn-lt"/>
              <a:ea typeface="+mn-ea"/>
            </a:endParaRPr>
          </a:p>
        </p:txBody>
      </p:sp>
      <p:sp>
        <p:nvSpPr>
          <p:cNvPr id="16" name="文本框 15"/>
          <p:cNvSpPr txBox="1"/>
          <p:nvPr/>
        </p:nvSpPr>
        <p:spPr>
          <a:xfrm>
            <a:off x="9332640" y="3039428"/>
            <a:ext cx="559769" cy="400110"/>
          </a:xfrm>
          <a:prstGeom prst="rect">
            <a:avLst/>
          </a:prstGeom>
          <a:noFill/>
          <a:ln>
            <a:noFill/>
          </a:ln>
        </p:spPr>
        <p:txBody>
          <a:bodyPr wrap="none" rtlCol="0">
            <a:spAutoFit/>
          </a:bodyPr>
          <a:lstStyle/>
          <a:p>
            <a:r>
              <a:rPr lang="en-US" altLang="zh-CN" sz="2000" dirty="0">
                <a:latin typeface="+mn-lt"/>
                <a:ea typeface="+mn-ea"/>
              </a:rPr>
              <a:t>Bob</a:t>
            </a:r>
            <a:endParaRPr lang="zh-CN" altLang="en-US" sz="2000" dirty="0">
              <a:latin typeface="+mn-lt"/>
              <a:ea typeface="+mn-ea"/>
            </a:endParaRPr>
          </a:p>
        </p:txBody>
      </p:sp>
      <p:sp>
        <p:nvSpPr>
          <p:cNvPr id="4" name="文本框 3"/>
          <p:cNvSpPr txBox="1"/>
          <p:nvPr/>
        </p:nvSpPr>
        <p:spPr>
          <a:xfrm>
            <a:off x="3799067" y="1558287"/>
            <a:ext cx="1058944" cy="400110"/>
          </a:xfrm>
          <a:prstGeom prst="rect">
            <a:avLst/>
          </a:prstGeom>
          <a:noFill/>
          <a:ln>
            <a:noFill/>
          </a:ln>
        </p:spPr>
        <p:txBody>
          <a:bodyPr wrap="none" rtlCol="0">
            <a:spAutoFit/>
          </a:bodyPr>
          <a:lstStyle/>
          <a:p>
            <a:r>
              <a:rPr lang="en-US" altLang="zh-CN" sz="2000" dirty="0">
                <a:solidFill>
                  <a:schemeClr val="accent5"/>
                </a:solidFill>
                <a:latin typeface="+mn-lt"/>
                <a:ea typeface="+mn-ea"/>
              </a:rPr>
              <a:t>Key 1101</a:t>
            </a:r>
            <a:endParaRPr lang="zh-CN" altLang="en-US" sz="2000" dirty="0">
              <a:solidFill>
                <a:schemeClr val="accent5"/>
              </a:solidFill>
              <a:latin typeface="+mn-lt"/>
              <a:ea typeface="+mn-ea"/>
            </a:endParaRPr>
          </a:p>
        </p:txBody>
      </p:sp>
      <p:sp>
        <p:nvSpPr>
          <p:cNvPr id="18" name="文本框 17"/>
          <p:cNvSpPr txBox="1"/>
          <p:nvPr/>
        </p:nvSpPr>
        <p:spPr>
          <a:xfrm>
            <a:off x="8308977" y="1528458"/>
            <a:ext cx="1058944" cy="400110"/>
          </a:xfrm>
          <a:prstGeom prst="rect">
            <a:avLst/>
          </a:prstGeom>
          <a:noFill/>
          <a:ln>
            <a:noFill/>
          </a:ln>
        </p:spPr>
        <p:txBody>
          <a:bodyPr wrap="none" rtlCol="0">
            <a:spAutoFit/>
          </a:bodyPr>
          <a:lstStyle/>
          <a:p>
            <a:r>
              <a:rPr lang="en-US" altLang="zh-CN" sz="2000" dirty="0">
                <a:solidFill>
                  <a:schemeClr val="accent5"/>
                </a:solidFill>
                <a:latin typeface="+mn-lt"/>
                <a:ea typeface="+mn-ea"/>
              </a:rPr>
              <a:t>Key 1101</a:t>
            </a:r>
            <a:endParaRPr lang="zh-CN" altLang="en-US" sz="2000" dirty="0">
              <a:solidFill>
                <a:schemeClr val="accent5"/>
              </a:solidFill>
              <a:latin typeface="+mn-lt"/>
              <a:ea typeface="+mn-ea"/>
            </a:endParaRPr>
          </a:p>
        </p:txBody>
      </p:sp>
      <p:sp>
        <p:nvSpPr>
          <p:cNvPr id="19" name="文本框 18"/>
          <p:cNvSpPr txBox="1"/>
          <p:nvPr/>
        </p:nvSpPr>
        <p:spPr>
          <a:xfrm>
            <a:off x="8773478" y="3560697"/>
            <a:ext cx="1058944" cy="400110"/>
          </a:xfrm>
          <a:prstGeom prst="rect">
            <a:avLst/>
          </a:prstGeom>
          <a:noFill/>
          <a:ln>
            <a:noFill/>
          </a:ln>
        </p:spPr>
        <p:txBody>
          <a:bodyPr wrap="none" rtlCol="0">
            <a:spAutoFit/>
          </a:bodyPr>
          <a:lstStyle/>
          <a:p>
            <a:r>
              <a:rPr lang="en-US" altLang="zh-CN" sz="2000" dirty="0">
                <a:solidFill>
                  <a:schemeClr val="accent5"/>
                </a:solidFill>
                <a:latin typeface="+mn-lt"/>
                <a:ea typeface="+mn-ea"/>
              </a:rPr>
              <a:t>Key 1101</a:t>
            </a:r>
            <a:endParaRPr lang="zh-CN" altLang="en-US" sz="2000" dirty="0">
              <a:solidFill>
                <a:schemeClr val="accent5"/>
              </a:solidFill>
              <a:latin typeface="+mn-lt"/>
              <a:ea typeface="+mn-ea"/>
            </a:endParaRPr>
          </a:p>
        </p:txBody>
      </p:sp>
    </p:spTree>
    <p:extLst>
      <p:ext uri="{BB962C8B-B14F-4D97-AF65-F5344CB8AC3E}">
        <p14:creationId xmlns:p14="http://schemas.microsoft.com/office/powerpoint/2010/main" val="583597456"/>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p:txBody>
          <a:bodyPr/>
          <a:lstStyle/>
          <a:p>
            <a:r>
              <a:rPr lang="en-US" dirty="0"/>
              <a:t>WEP authentication</a:t>
            </a:r>
          </a:p>
        </p:txBody>
      </p:sp>
      <p:sp>
        <p:nvSpPr>
          <p:cNvPr id="152579" name="Line 28"/>
          <p:cNvSpPr>
            <a:spLocks noChangeShapeType="1"/>
          </p:cNvSpPr>
          <p:nvPr/>
        </p:nvSpPr>
        <p:spPr bwMode="auto">
          <a:xfrm>
            <a:off x="3200400" y="1955800"/>
            <a:ext cx="5424488" cy="0"/>
          </a:xfrm>
          <a:prstGeom prst="line">
            <a:avLst/>
          </a:prstGeom>
          <a:noFill/>
          <a:ln w="50800">
            <a:solidFill>
              <a:schemeClr val="tx1"/>
            </a:solidFill>
            <a:round/>
            <a:headEnd/>
            <a:tailEnd type="stealth" w="lg" len="lg"/>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52580" name="Text Box 29"/>
          <p:cNvSpPr txBox="1">
            <a:spLocks noChangeArrowheads="1"/>
          </p:cNvSpPr>
          <p:nvPr/>
        </p:nvSpPr>
        <p:spPr bwMode="auto">
          <a:xfrm>
            <a:off x="4516438" y="1603375"/>
            <a:ext cx="225254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Arial" charset="0"/>
              </a:rPr>
              <a:t>authentication request</a:t>
            </a:r>
          </a:p>
        </p:txBody>
      </p:sp>
      <p:sp>
        <p:nvSpPr>
          <p:cNvPr id="152581" name="Line 31"/>
          <p:cNvSpPr>
            <a:spLocks noChangeShapeType="1"/>
          </p:cNvSpPr>
          <p:nvPr/>
        </p:nvSpPr>
        <p:spPr bwMode="auto">
          <a:xfrm>
            <a:off x="3179764" y="3470275"/>
            <a:ext cx="5424487" cy="0"/>
          </a:xfrm>
          <a:prstGeom prst="line">
            <a:avLst/>
          </a:prstGeom>
          <a:noFill/>
          <a:ln w="50800">
            <a:solidFill>
              <a:schemeClr val="tx1"/>
            </a:solidFill>
            <a:round/>
            <a:headEnd/>
            <a:tailEnd type="stealth" w="lg" len="lg"/>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52582" name="Line 32"/>
          <p:cNvSpPr>
            <a:spLocks noChangeShapeType="1"/>
          </p:cNvSpPr>
          <p:nvPr/>
        </p:nvSpPr>
        <p:spPr bwMode="auto">
          <a:xfrm>
            <a:off x="3190875" y="2676525"/>
            <a:ext cx="5424488" cy="0"/>
          </a:xfrm>
          <a:prstGeom prst="line">
            <a:avLst/>
          </a:prstGeom>
          <a:noFill/>
          <a:ln w="53975">
            <a:solidFill>
              <a:schemeClr val="tx1"/>
            </a:solidFill>
            <a:round/>
            <a:headEnd type="stealth" w="lg" len="lg"/>
            <a:tailEnd type="none"/>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52583" name="Line 33"/>
          <p:cNvSpPr>
            <a:spLocks noChangeShapeType="1"/>
          </p:cNvSpPr>
          <p:nvPr/>
        </p:nvSpPr>
        <p:spPr bwMode="auto">
          <a:xfrm>
            <a:off x="3195639" y="4341813"/>
            <a:ext cx="5424487" cy="0"/>
          </a:xfrm>
          <a:prstGeom prst="line">
            <a:avLst/>
          </a:prstGeom>
          <a:noFill/>
          <a:ln w="53975">
            <a:solidFill>
              <a:schemeClr val="tx1"/>
            </a:solidFill>
            <a:round/>
            <a:headEnd type="stealth" w="lg" len="lg"/>
            <a:tailEnd type="none"/>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52584" name="Text Box 34"/>
          <p:cNvSpPr txBox="1">
            <a:spLocks noChangeArrowheads="1"/>
          </p:cNvSpPr>
          <p:nvPr/>
        </p:nvSpPr>
        <p:spPr bwMode="auto">
          <a:xfrm>
            <a:off x="4727576" y="2308225"/>
            <a:ext cx="1869423"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solidFill>
                  <a:schemeClr val="accent2"/>
                </a:solidFill>
                <a:latin typeface="+mn-lt"/>
                <a:cs typeface="Arial" charset="0"/>
              </a:rPr>
              <a:t>nonce</a:t>
            </a:r>
            <a:r>
              <a:rPr lang="en-US" dirty="0">
                <a:latin typeface="+mn-lt"/>
                <a:cs typeface="Arial" charset="0"/>
              </a:rPr>
              <a:t> (128 bytes)</a:t>
            </a:r>
          </a:p>
        </p:txBody>
      </p:sp>
      <p:sp>
        <p:nvSpPr>
          <p:cNvPr id="152585" name="Text Box 36"/>
          <p:cNvSpPr txBox="1">
            <a:spLocks noChangeArrowheads="1"/>
          </p:cNvSpPr>
          <p:nvPr/>
        </p:nvSpPr>
        <p:spPr bwMode="auto">
          <a:xfrm>
            <a:off x="4147459" y="3067110"/>
            <a:ext cx="3260829"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Arial" charset="0"/>
              </a:rPr>
              <a:t>nonce encrypted with shared key</a:t>
            </a:r>
          </a:p>
        </p:txBody>
      </p:sp>
      <p:sp>
        <p:nvSpPr>
          <p:cNvPr id="152586" name="Text Box 37"/>
          <p:cNvSpPr txBox="1">
            <a:spLocks noChangeArrowheads="1"/>
          </p:cNvSpPr>
          <p:nvPr/>
        </p:nvSpPr>
        <p:spPr bwMode="auto">
          <a:xfrm>
            <a:off x="3856038" y="3983038"/>
            <a:ext cx="3962944"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Arial" charset="0"/>
              </a:rPr>
              <a:t>success if decrypted value equals nonce</a:t>
            </a:r>
          </a:p>
        </p:txBody>
      </p:sp>
      <p:sp>
        <p:nvSpPr>
          <p:cNvPr id="152587" name="Text Box 38"/>
          <p:cNvSpPr txBox="1">
            <a:spLocks noChangeArrowheads="1"/>
          </p:cNvSpPr>
          <p:nvPr/>
        </p:nvSpPr>
        <p:spPr bwMode="auto">
          <a:xfrm>
            <a:off x="7240588" y="228601"/>
            <a:ext cx="184150"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endParaRPr lang="en-US" dirty="0"/>
          </a:p>
        </p:txBody>
      </p:sp>
      <p:sp>
        <p:nvSpPr>
          <p:cNvPr id="114694" name="Text Box 39"/>
          <p:cNvSpPr txBox="1">
            <a:spLocks noChangeArrowheads="1"/>
          </p:cNvSpPr>
          <p:nvPr/>
        </p:nvSpPr>
        <p:spPr bwMode="auto">
          <a:xfrm>
            <a:off x="2206626" y="4706939"/>
            <a:ext cx="7961313" cy="13234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000">
                <a:solidFill>
                  <a:schemeClr val="tx1"/>
                </a:solidFill>
                <a:latin typeface="Comic Sans MS" charset="0"/>
                <a:ea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buClr>
                <a:srgbClr val="000099"/>
              </a:buClr>
              <a:buSzPct val="74000"/>
              <a:defRPr/>
            </a:pPr>
            <a:r>
              <a:rPr lang="en-US" dirty="0">
                <a:solidFill>
                  <a:schemeClr val="accent2"/>
                </a:solidFill>
                <a:latin typeface="+mn-lt"/>
              </a:rPr>
              <a:t>Notes:</a:t>
            </a:r>
          </a:p>
          <a:p>
            <a:pPr marL="277813" indent="-277813">
              <a:buClr>
                <a:srgbClr val="000090"/>
              </a:buClr>
              <a:buSzPct val="100000"/>
              <a:buFont typeface="Wingdings" charset="2"/>
              <a:buChar char="§"/>
              <a:defRPr/>
            </a:pPr>
            <a:r>
              <a:rPr lang="en-US" dirty="0">
                <a:latin typeface="+mn-lt"/>
              </a:rPr>
              <a:t>not all APs do it, even if WEP is being used</a:t>
            </a:r>
          </a:p>
          <a:p>
            <a:pPr marL="277813" indent="-277813">
              <a:buClr>
                <a:srgbClr val="000090"/>
              </a:buClr>
              <a:buSzPct val="100000"/>
              <a:buFont typeface="Wingdings" charset="2"/>
              <a:buChar char="§"/>
              <a:defRPr/>
            </a:pPr>
            <a:r>
              <a:rPr lang="en-US" dirty="0">
                <a:latin typeface="+mn-lt"/>
              </a:rPr>
              <a:t>AP indicates if authentication is necessary in beacon frame</a:t>
            </a:r>
          </a:p>
          <a:p>
            <a:pPr marL="277813" indent="-277813">
              <a:buClr>
                <a:srgbClr val="000090"/>
              </a:buClr>
              <a:buSzPct val="100000"/>
              <a:buFont typeface="Wingdings" charset="2"/>
              <a:buChar char="§"/>
              <a:defRPr/>
            </a:pPr>
            <a:r>
              <a:rPr lang="en-US" dirty="0">
                <a:latin typeface="+mn-lt"/>
              </a:rPr>
              <a:t>done before association</a:t>
            </a:r>
          </a:p>
        </p:txBody>
      </p:sp>
      <p:grpSp>
        <p:nvGrpSpPr>
          <p:cNvPr id="152590" name="Group 356"/>
          <p:cNvGrpSpPr>
            <a:grpSpLocks/>
          </p:cNvGrpSpPr>
          <p:nvPr/>
        </p:nvGrpSpPr>
        <p:grpSpPr bwMode="auto">
          <a:xfrm>
            <a:off x="2233614" y="1296988"/>
            <a:ext cx="928687" cy="812800"/>
            <a:chOff x="313" y="1497"/>
            <a:chExt cx="1152" cy="1014"/>
          </a:xfrm>
        </p:grpSpPr>
        <p:pic>
          <p:nvPicPr>
            <p:cNvPr id="152594" name="Picture 354" descr="laptop_stylized_sma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2595" name="Picture 355" descr="antenna_stylize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152591" name="Group 361"/>
          <p:cNvGrpSpPr>
            <a:grpSpLocks/>
          </p:cNvGrpSpPr>
          <p:nvPr/>
        </p:nvGrpSpPr>
        <p:grpSpPr bwMode="auto">
          <a:xfrm>
            <a:off x="8775701" y="1350963"/>
            <a:ext cx="1065213" cy="825500"/>
            <a:chOff x="2967" y="478"/>
            <a:chExt cx="788" cy="625"/>
          </a:xfrm>
        </p:grpSpPr>
        <p:pic>
          <p:nvPicPr>
            <p:cNvPr id="152592" name="Picture 358" descr="access_point_stylized_smal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12" y="559"/>
              <a:ext cx="576" cy="5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2593" name="Picture 360" descr="antenna_radiation_stylize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67" y="478"/>
              <a:ext cx="788" cy="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3" name="灯片编号占位符 2"/>
          <p:cNvSpPr>
            <a:spLocks noGrp="1"/>
          </p:cNvSpPr>
          <p:nvPr>
            <p:ph type="sldNum" sz="quarter" idx="12"/>
          </p:nvPr>
        </p:nvSpPr>
        <p:spPr/>
        <p:txBody>
          <a:bodyPr/>
          <a:lstStyle/>
          <a:p>
            <a:pPr>
              <a:defRPr/>
            </a:pPr>
            <a:fld id="{B5976719-4C93-4032-AE44-9AF0CDE2F195}" type="slidenum">
              <a:rPr lang="en-US" altLang="zh-CN" smtClean="0"/>
              <a:pPr>
                <a:defRPr/>
              </a:pPr>
              <a:t>183</a:t>
            </a:fld>
            <a:endParaRPr lang="en-US" altLang="zh-CN" dirty="0"/>
          </a:p>
        </p:txBody>
      </p:sp>
      <p:cxnSp>
        <p:nvCxnSpPr>
          <p:cNvPr id="20" name="直接箭头连接符 19">
            <a:extLst>
              <a:ext uri="{FF2B5EF4-FFF2-40B4-BE49-F238E27FC236}">
                <a16:creationId xmlns:a16="http://schemas.microsoft.com/office/drawing/2014/main" id="{5E0519A2-F0BF-4344-843D-E204E1A29FBD}"/>
              </a:ext>
            </a:extLst>
          </p:cNvPr>
          <p:cNvCxnSpPr>
            <a:cxnSpLocks/>
          </p:cNvCxnSpPr>
          <p:nvPr/>
        </p:nvCxnSpPr>
        <p:spPr bwMode="auto">
          <a:xfrm>
            <a:off x="3200400" y="1740652"/>
            <a:ext cx="0" cy="2966286"/>
          </a:xfrm>
          <a:prstGeom prst="straightConnector1">
            <a:avLst/>
          </a:prstGeom>
          <a:ln w="79375">
            <a:solidFill>
              <a:schemeClr val="accent5"/>
            </a:solidFill>
            <a:prstDash val="sysDash"/>
            <a:headEnd type="none" w="med" len="med"/>
            <a:tailEnd type="stealth" w="lg" len="lg"/>
          </a:ln>
        </p:spPr>
        <p:style>
          <a:lnRef idx="1">
            <a:schemeClr val="dk1"/>
          </a:lnRef>
          <a:fillRef idx="0">
            <a:schemeClr val="dk1"/>
          </a:fillRef>
          <a:effectRef idx="0">
            <a:schemeClr val="dk1"/>
          </a:effectRef>
          <a:fontRef idx="minor">
            <a:schemeClr val="tx1"/>
          </a:fontRef>
        </p:style>
      </p:cxnSp>
      <p:cxnSp>
        <p:nvCxnSpPr>
          <p:cNvPr id="21" name="直接箭头连接符 20">
            <a:extLst>
              <a:ext uri="{FF2B5EF4-FFF2-40B4-BE49-F238E27FC236}">
                <a16:creationId xmlns:a16="http://schemas.microsoft.com/office/drawing/2014/main" id="{C9564BFD-FED2-4EFA-B6B4-535275D938A0}"/>
              </a:ext>
            </a:extLst>
          </p:cNvPr>
          <p:cNvCxnSpPr>
            <a:cxnSpLocks/>
          </p:cNvCxnSpPr>
          <p:nvPr/>
        </p:nvCxnSpPr>
        <p:spPr bwMode="auto">
          <a:xfrm>
            <a:off x="8625523" y="1740652"/>
            <a:ext cx="0" cy="2854208"/>
          </a:xfrm>
          <a:prstGeom prst="straightConnector1">
            <a:avLst/>
          </a:prstGeom>
          <a:ln w="79375">
            <a:solidFill>
              <a:schemeClr val="accent5"/>
            </a:solidFill>
            <a:prstDash val="sysDash"/>
            <a:headEnd type="none" w="med" len="med"/>
            <a:tailEnd type="stealth" w="lg" len="lg"/>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432932112"/>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5" name="Rectangle 2"/>
          <p:cNvSpPr>
            <a:spLocks noGrp="1" noChangeArrowheads="1"/>
          </p:cNvSpPr>
          <p:nvPr>
            <p:ph type="title"/>
          </p:nvPr>
        </p:nvSpPr>
        <p:spPr/>
        <p:txBody>
          <a:bodyPr/>
          <a:lstStyle/>
          <a:p>
            <a:r>
              <a:rPr lang="en-US" dirty="0"/>
              <a:t>Symmetric stream ciphers</a:t>
            </a:r>
          </a:p>
        </p:txBody>
      </p:sp>
      <p:sp>
        <p:nvSpPr>
          <p:cNvPr id="3" name="灯片编号占位符 2"/>
          <p:cNvSpPr>
            <a:spLocks noGrp="1"/>
          </p:cNvSpPr>
          <p:nvPr>
            <p:ph type="sldNum" sz="quarter" idx="12"/>
          </p:nvPr>
        </p:nvSpPr>
        <p:spPr/>
        <p:txBody>
          <a:bodyPr/>
          <a:lstStyle/>
          <a:p>
            <a:pPr>
              <a:defRPr/>
            </a:pPr>
            <a:fld id="{B5976719-4C93-4032-AE44-9AF0CDE2F195}" type="slidenum">
              <a:rPr lang="en-US" altLang="zh-CN" smtClean="0"/>
              <a:pPr>
                <a:defRPr/>
              </a:pPr>
              <a:t>184</a:t>
            </a:fld>
            <a:endParaRPr lang="en-US" altLang="zh-CN" dirty="0"/>
          </a:p>
        </p:txBody>
      </p:sp>
      <p:sp>
        <p:nvSpPr>
          <p:cNvPr id="2" name="矩形 1"/>
          <p:cNvSpPr/>
          <p:nvPr/>
        </p:nvSpPr>
        <p:spPr>
          <a:xfrm>
            <a:off x="7276083" y="3649598"/>
            <a:ext cx="1938800" cy="424732"/>
          </a:xfrm>
          <a:prstGeom prst="rect">
            <a:avLst/>
          </a:prstGeom>
        </p:spPr>
        <p:txBody>
          <a:bodyPr wrap="none">
            <a:spAutoFit/>
          </a:bodyPr>
          <a:lstStyle/>
          <a:p>
            <a:pPr>
              <a:lnSpc>
                <a:spcPct val="90000"/>
              </a:lnSpc>
            </a:pPr>
            <a:r>
              <a:rPr lang="en-US" altLang="zh-CN" dirty="0">
                <a:latin typeface="+mn-lt"/>
              </a:rPr>
              <a:t>WEP uses RC4</a:t>
            </a:r>
          </a:p>
        </p:txBody>
      </p:sp>
      <p:sp>
        <p:nvSpPr>
          <p:cNvPr id="13" name="Rectangle 5">
            <a:extLst>
              <a:ext uri="{FF2B5EF4-FFF2-40B4-BE49-F238E27FC236}">
                <a16:creationId xmlns:a16="http://schemas.microsoft.com/office/drawing/2014/main" id="{9CCAB63E-488B-4702-BB4B-7548A73E5FE7}"/>
              </a:ext>
            </a:extLst>
          </p:cNvPr>
          <p:cNvSpPr>
            <a:spLocks noChangeArrowheads="1"/>
          </p:cNvSpPr>
          <p:nvPr/>
        </p:nvSpPr>
        <p:spPr bwMode="auto">
          <a:xfrm>
            <a:off x="4788039" y="1919569"/>
            <a:ext cx="1450975" cy="914400"/>
          </a:xfrm>
          <a:prstGeom prst="rect">
            <a:avLst/>
          </a:prstGeom>
          <a:solidFill>
            <a:schemeClr val="accent3"/>
          </a:solidFill>
          <a:ln w="9525">
            <a:solidFill>
              <a:schemeClr val="tx1"/>
            </a:solidFill>
            <a:miter lim="800000"/>
            <a:headEnd/>
            <a:tailEnd/>
          </a:ln>
        </p:spPr>
        <p:txBody>
          <a:bodyPr wrap="none" anchor="ctr"/>
          <a:lstStyle/>
          <a:p>
            <a:endParaRPr lang="en-US" dirty="0">
              <a:latin typeface="+mn-lt"/>
              <a:cs typeface="Arial" charset="0"/>
            </a:endParaRPr>
          </a:p>
        </p:txBody>
      </p:sp>
      <p:sp>
        <p:nvSpPr>
          <p:cNvPr id="14" name="Text Box 6">
            <a:extLst>
              <a:ext uri="{FF2B5EF4-FFF2-40B4-BE49-F238E27FC236}">
                <a16:creationId xmlns:a16="http://schemas.microsoft.com/office/drawing/2014/main" id="{BEB6F44C-7665-440E-B8AB-C1A31B7DA489}"/>
              </a:ext>
            </a:extLst>
          </p:cNvPr>
          <p:cNvSpPr txBox="1">
            <a:spLocks noChangeArrowheads="1"/>
          </p:cNvSpPr>
          <p:nvPr/>
        </p:nvSpPr>
        <p:spPr bwMode="auto">
          <a:xfrm>
            <a:off x="4874532" y="2010156"/>
            <a:ext cx="1226618"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b="1" dirty="0">
                <a:latin typeface="+mn-lt"/>
                <a:cs typeface="Arial" charset="0"/>
              </a:rPr>
              <a:t>keystream</a:t>
            </a:r>
          </a:p>
          <a:p>
            <a:pPr algn="ctr"/>
            <a:r>
              <a:rPr lang="en-US" b="1" dirty="0">
                <a:latin typeface="+mn-lt"/>
                <a:cs typeface="Arial" charset="0"/>
              </a:rPr>
              <a:t>generator</a:t>
            </a:r>
          </a:p>
        </p:txBody>
      </p:sp>
      <p:sp>
        <p:nvSpPr>
          <p:cNvPr id="15" name="Line 7">
            <a:extLst>
              <a:ext uri="{FF2B5EF4-FFF2-40B4-BE49-F238E27FC236}">
                <a16:creationId xmlns:a16="http://schemas.microsoft.com/office/drawing/2014/main" id="{8E6BC0FD-C9D3-4776-906A-FE1B15C16114}"/>
              </a:ext>
            </a:extLst>
          </p:cNvPr>
          <p:cNvSpPr>
            <a:spLocks noChangeShapeType="1"/>
          </p:cNvSpPr>
          <p:nvPr/>
        </p:nvSpPr>
        <p:spPr bwMode="auto">
          <a:xfrm>
            <a:off x="3908564" y="2354544"/>
            <a:ext cx="877887" cy="0"/>
          </a:xfrm>
          <a:prstGeom prst="line">
            <a:avLst/>
          </a:prstGeom>
          <a:noFill/>
          <a:ln w="50800">
            <a:solidFill>
              <a:schemeClr val="tx1"/>
            </a:solidFill>
            <a:round/>
            <a:headEnd/>
            <a:tailEnd type="stealth" w="lg" len="lg"/>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6" name="Line 8">
            <a:extLst>
              <a:ext uri="{FF2B5EF4-FFF2-40B4-BE49-F238E27FC236}">
                <a16:creationId xmlns:a16="http://schemas.microsoft.com/office/drawing/2014/main" id="{41D642B0-B695-4FE0-AB82-384E63C7B5BA}"/>
              </a:ext>
            </a:extLst>
          </p:cNvPr>
          <p:cNvSpPr>
            <a:spLocks noChangeShapeType="1"/>
          </p:cNvSpPr>
          <p:nvPr/>
        </p:nvSpPr>
        <p:spPr bwMode="auto">
          <a:xfrm>
            <a:off x="6231075" y="2354544"/>
            <a:ext cx="852488" cy="0"/>
          </a:xfrm>
          <a:prstGeom prst="line">
            <a:avLst/>
          </a:prstGeom>
          <a:noFill/>
          <a:ln w="50800">
            <a:solidFill>
              <a:schemeClr val="tx1"/>
            </a:solidFill>
            <a:round/>
            <a:headEnd/>
            <a:tailEnd type="stealth" w="lg" len="lg"/>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7" name="Text Box 9">
            <a:extLst>
              <a:ext uri="{FF2B5EF4-FFF2-40B4-BE49-F238E27FC236}">
                <a16:creationId xmlns:a16="http://schemas.microsoft.com/office/drawing/2014/main" id="{2E2C79CE-C211-47DA-BEE8-BC4C93AE6B94}"/>
              </a:ext>
            </a:extLst>
          </p:cNvPr>
          <p:cNvSpPr txBox="1">
            <a:spLocks noChangeArrowheads="1"/>
          </p:cNvSpPr>
          <p:nvPr/>
        </p:nvSpPr>
        <p:spPr bwMode="auto">
          <a:xfrm>
            <a:off x="1704001" y="2138917"/>
            <a:ext cx="2410615"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3200" b="1" dirty="0">
                <a:solidFill>
                  <a:schemeClr val="accent5"/>
                </a:solidFill>
                <a:latin typeface="+mn-lt"/>
                <a:cs typeface="Arial" charset="0"/>
              </a:rPr>
              <a:t>Key</a:t>
            </a:r>
            <a:r>
              <a:rPr lang="en-US" sz="3200" dirty="0">
                <a:latin typeface="+mn-lt"/>
                <a:cs typeface="Arial" charset="0"/>
              </a:rPr>
              <a:t>+</a:t>
            </a:r>
            <a:r>
              <a:rPr lang="en-US" sz="3200" b="1" dirty="0">
                <a:solidFill>
                  <a:schemeClr val="accent6"/>
                </a:solidFill>
                <a:latin typeface="+mn-lt"/>
                <a:cs typeface="Arial" charset="0"/>
              </a:rPr>
              <a:t>IV</a:t>
            </a:r>
            <a:r>
              <a:rPr lang="en-US" sz="3200" baseline="-25000" dirty="0">
                <a:latin typeface="+mn-lt"/>
                <a:cs typeface="Arial" charset="0"/>
              </a:rPr>
              <a:t>packet</a:t>
            </a:r>
          </a:p>
        </p:txBody>
      </p:sp>
      <p:sp>
        <p:nvSpPr>
          <p:cNvPr id="18" name="Text Box 10">
            <a:extLst>
              <a:ext uri="{FF2B5EF4-FFF2-40B4-BE49-F238E27FC236}">
                <a16:creationId xmlns:a16="http://schemas.microsoft.com/office/drawing/2014/main" id="{1C8B9D8C-1950-4899-8EB0-B5B4E34E22E5}"/>
              </a:ext>
            </a:extLst>
          </p:cNvPr>
          <p:cNvSpPr txBox="1">
            <a:spLocks noChangeArrowheads="1"/>
          </p:cNvSpPr>
          <p:nvPr/>
        </p:nvSpPr>
        <p:spPr bwMode="auto">
          <a:xfrm>
            <a:off x="7276083" y="2010157"/>
            <a:ext cx="2400016"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3200" dirty="0">
                <a:latin typeface="+mn-lt"/>
                <a:cs typeface="Arial" charset="0"/>
              </a:rPr>
              <a:t>keystream</a:t>
            </a:r>
            <a:r>
              <a:rPr lang="en-US" sz="3200" baseline="-25000" dirty="0">
                <a:latin typeface="+mn-lt"/>
                <a:cs typeface="Arial" charset="0"/>
              </a:rPr>
              <a:t>packet</a:t>
            </a:r>
          </a:p>
        </p:txBody>
      </p:sp>
      <p:sp>
        <p:nvSpPr>
          <p:cNvPr id="19" name="文本框 18">
            <a:extLst>
              <a:ext uri="{FF2B5EF4-FFF2-40B4-BE49-F238E27FC236}">
                <a16:creationId xmlns:a16="http://schemas.microsoft.com/office/drawing/2014/main" id="{1EFC45D8-0E77-43C0-AA77-DA903E757D85}"/>
              </a:ext>
            </a:extLst>
          </p:cNvPr>
          <p:cNvSpPr txBox="1"/>
          <p:nvPr/>
        </p:nvSpPr>
        <p:spPr>
          <a:xfrm>
            <a:off x="3166898" y="3720387"/>
            <a:ext cx="1915642" cy="707886"/>
          </a:xfrm>
          <a:prstGeom prst="rect">
            <a:avLst/>
          </a:prstGeom>
          <a:noFill/>
          <a:ln>
            <a:noFill/>
          </a:ln>
        </p:spPr>
        <p:txBody>
          <a:bodyPr wrap="square" rtlCol="0">
            <a:spAutoFit/>
          </a:bodyPr>
          <a:lstStyle/>
          <a:p>
            <a:pPr algn="ctr"/>
            <a:r>
              <a:rPr lang="en-US" altLang="zh-CN" sz="2000" b="1" dirty="0">
                <a:solidFill>
                  <a:schemeClr val="accent6"/>
                </a:solidFill>
                <a:latin typeface="+mn-lt"/>
                <a:ea typeface="+mn-ea"/>
              </a:rPr>
              <a:t>A new IV for a frame </a:t>
            </a:r>
            <a:endParaRPr lang="zh-CN" altLang="en-US" sz="2000" b="1" dirty="0">
              <a:solidFill>
                <a:schemeClr val="accent6"/>
              </a:solidFill>
              <a:latin typeface="+mn-lt"/>
              <a:ea typeface="+mn-ea"/>
            </a:endParaRPr>
          </a:p>
        </p:txBody>
      </p:sp>
      <p:cxnSp>
        <p:nvCxnSpPr>
          <p:cNvPr id="20" name="直接箭头连接符 19">
            <a:extLst>
              <a:ext uri="{FF2B5EF4-FFF2-40B4-BE49-F238E27FC236}">
                <a16:creationId xmlns:a16="http://schemas.microsoft.com/office/drawing/2014/main" id="{9FCDA632-DA77-47BD-A8BD-59BEA75A6E45}"/>
              </a:ext>
            </a:extLst>
          </p:cNvPr>
          <p:cNvCxnSpPr>
            <a:cxnSpLocks/>
            <a:stCxn id="19" idx="0"/>
            <a:endCxn id="17" idx="2"/>
          </p:cNvCxnSpPr>
          <p:nvPr/>
        </p:nvCxnSpPr>
        <p:spPr bwMode="auto">
          <a:xfrm flipH="1" flipV="1">
            <a:off x="2909309" y="2723691"/>
            <a:ext cx="1215411" cy="996696"/>
          </a:xfrm>
          <a:prstGeom prst="straightConnector1">
            <a:avLst/>
          </a:prstGeom>
          <a:noFill/>
          <a:ln w="50800">
            <a:solidFill>
              <a:schemeClr val="accent6"/>
            </a:solidFill>
            <a:prstDash val="sysDot"/>
            <a:round/>
            <a:headEnd/>
            <a:tailEnd type="stealth" w="lg" len="lg"/>
          </a:ln>
        </p:spPr>
      </p:cxnSp>
      <p:sp>
        <p:nvSpPr>
          <p:cNvPr id="21" name="文本框 20">
            <a:extLst>
              <a:ext uri="{FF2B5EF4-FFF2-40B4-BE49-F238E27FC236}">
                <a16:creationId xmlns:a16="http://schemas.microsoft.com/office/drawing/2014/main" id="{A8F1488A-7EDD-44B6-BEE7-FB482DE3D542}"/>
              </a:ext>
            </a:extLst>
          </p:cNvPr>
          <p:cNvSpPr txBox="1"/>
          <p:nvPr/>
        </p:nvSpPr>
        <p:spPr>
          <a:xfrm>
            <a:off x="1964660" y="1757706"/>
            <a:ext cx="803425" cy="400110"/>
          </a:xfrm>
          <a:prstGeom prst="rect">
            <a:avLst/>
          </a:prstGeom>
          <a:noFill/>
          <a:ln>
            <a:noFill/>
          </a:ln>
        </p:spPr>
        <p:txBody>
          <a:bodyPr wrap="none" rtlCol="0">
            <a:spAutoFit/>
          </a:bodyPr>
          <a:lstStyle/>
          <a:p>
            <a:r>
              <a:rPr lang="en-US" altLang="zh-CN" sz="2000" dirty="0">
                <a:latin typeface="+mn-lt"/>
                <a:ea typeface="+mn-ea"/>
              </a:rPr>
              <a:t>40 bits</a:t>
            </a:r>
            <a:endParaRPr lang="zh-CN" altLang="en-US" sz="2000" dirty="0">
              <a:latin typeface="+mn-lt"/>
              <a:ea typeface="+mn-ea"/>
            </a:endParaRPr>
          </a:p>
        </p:txBody>
      </p:sp>
      <p:sp>
        <p:nvSpPr>
          <p:cNvPr id="22" name="文本框 21">
            <a:extLst>
              <a:ext uri="{FF2B5EF4-FFF2-40B4-BE49-F238E27FC236}">
                <a16:creationId xmlns:a16="http://schemas.microsoft.com/office/drawing/2014/main" id="{C2AF1C8A-E5F2-436B-AB57-1FE32F110732}"/>
              </a:ext>
            </a:extLst>
          </p:cNvPr>
          <p:cNvSpPr txBox="1"/>
          <p:nvPr/>
        </p:nvSpPr>
        <p:spPr>
          <a:xfrm>
            <a:off x="2898010" y="1776604"/>
            <a:ext cx="803425" cy="400110"/>
          </a:xfrm>
          <a:prstGeom prst="rect">
            <a:avLst/>
          </a:prstGeom>
          <a:noFill/>
          <a:ln>
            <a:noFill/>
          </a:ln>
        </p:spPr>
        <p:txBody>
          <a:bodyPr wrap="none" rtlCol="0">
            <a:spAutoFit/>
          </a:bodyPr>
          <a:lstStyle/>
          <a:p>
            <a:r>
              <a:rPr lang="en-US" altLang="zh-CN" sz="2000" dirty="0">
                <a:latin typeface="+mn-lt"/>
                <a:ea typeface="+mn-ea"/>
              </a:rPr>
              <a:t>24 bits</a:t>
            </a:r>
            <a:endParaRPr lang="zh-CN" altLang="en-US" sz="2000" dirty="0">
              <a:latin typeface="+mn-lt"/>
              <a:ea typeface="+mn-ea"/>
            </a:endParaRPr>
          </a:p>
        </p:txBody>
      </p:sp>
      <p:sp>
        <p:nvSpPr>
          <p:cNvPr id="23" name="Rectangle 3">
            <a:extLst>
              <a:ext uri="{FF2B5EF4-FFF2-40B4-BE49-F238E27FC236}">
                <a16:creationId xmlns:a16="http://schemas.microsoft.com/office/drawing/2014/main" id="{BFCB8438-6ED6-4EE0-8903-A8AED225F96F}"/>
              </a:ext>
            </a:extLst>
          </p:cNvPr>
          <p:cNvSpPr txBox="1">
            <a:spLocks noChangeArrowheads="1"/>
          </p:cNvSpPr>
          <p:nvPr/>
        </p:nvSpPr>
        <p:spPr>
          <a:xfrm>
            <a:off x="1704000" y="5004429"/>
            <a:ext cx="8964000" cy="1053166"/>
          </a:xfrm>
          <a:prstGeom prst="rect">
            <a:avLst/>
          </a:prstGeom>
        </p:spPr>
        <p:txBody>
          <a:bodyPr/>
          <a:lstStyle>
            <a:lvl1pPr marL="342900" indent="-342900" algn="l" rtl="0" eaLnBrk="0" fontAlgn="base" hangingPunct="0">
              <a:spcBef>
                <a:spcPts val="900"/>
              </a:spcBef>
              <a:spcAft>
                <a:spcPts val="600"/>
              </a:spcAft>
              <a:buSzPct val="85000"/>
              <a:buFont typeface="Wingdings" panose="05000000000000000000" pitchFamily="2" charset="2"/>
              <a:buChar char="q"/>
              <a:defRPr sz="2800">
                <a:solidFill>
                  <a:schemeClr val="tx1"/>
                </a:solidFill>
                <a:latin typeface="+mn-lt"/>
                <a:ea typeface="+mn-ea"/>
                <a:cs typeface="+mn-cs"/>
              </a:defRPr>
            </a:lvl1pPr>
            <a:lvl2pPr marL="742950" indent="-285750" algn="l" rtl="0" eaLnBrk="0" fontAlgn="base" hangingPunct="0">
              <a:spcBef>
                <a:spcPts val="600"/>
              </a:spcBef>
              <a:spcAft>
                <a:spcPts val="300"/>
              </a:spcAft>
              <a:buClr>
                <a:schemeClr val="tx1"/>
              </a:buClr>
              <a:buSzPct val="75000"/>
              <a:buFont typeface="Wingdings" panose="05000000000000000000" pitchFamily="2" charset="2"/>
              <a:buChar char="v"/>
              <a:defRPr sz="2400">
                <a:solidFill>
                  <a:schemeClr val="tx1"/>
                </a:solidFill>
                <a:latin typeface="+mn-lt"/>
                <a:ea typeface="微软雅黑" panose="020B0503020204020204" pitchFamily="34" charset="-122"/>
              </a:defRPr>
            </a:lvl2pPr>
            <a:lvl3pPr marL="1143000" indent="-228600" algn="l" rtl="0" eaLnBrk="0" fontAlgn="base" hangingPunct="0">
              <a:spcBef>
                <a:spcPct val="20000"/>
              </a:spcBef>
              <a:spcAft>
                <a:spcPct val="0"/>
              </a:spcAft>
              <a:buChar char="•"/>
              <a:defRPr sz="2000">
                <a:solidFill>
                  <a:schemeClr val="tx1"/>
                </a:solidFill>
                <a:latin typeface="+mn-lt"/>
                <a:ea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Times New Roman" pitchFamily="18" charset="0"/>
                <a:ea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Times New Roman" pitchFamily="18" charset="0"/>
                <a:ea typeface="微软雅黑" panose="020B0503020204020204" pitchFamily="34" charset="-122"/>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defRPr>
            </a:lvl9pPr>
          </a:lstStyle>
          <a:p>
            <a:pPr marL="0" indent="0" algn="ctr">
              <a:buNone/>
            </a:pPr>
            <a:r>
              <a:rPr lang="en-US" sz="2000" b="1" kern="0" dirty="0">
                <a:solidFill>
                  <a:schemeClr val="accent2"/>
                </a:solidFill>
              </a:rPr>
              <a:t>WEP approach: </a:t>
            </a:r>
          </a:p>
          <a:p>
            <a:pPr marL="0" indent="0">
              <a:buNone/>
            </a:pPr>
            <a:r>
              <a:rPr lang="en-US" sz="2000" kern="0" dirty="0"/>
              <a:t>initialize keystream with </a:t>
            </a:r>
            <a:r>
              <a:rPr lang="en-US" altLang="zh-CN" sz="2000" b="1" kern="0" dirty="0"/>
              <a:t>shared </a:t>
            </a:r>
            <a:r>
              <a:rPr lang="en-US" sz="2000" b="1" kern="0" dirty="0"/>
              <a:t>key (always the same) </a:t>
            </a:r>
            <a:r>
              <a:rPr lang="en-US" sz="2000" kern="0" dirty="0"/>
              <a:t>+ new IV </a:t>
            </a:r>
            <a:r>
              <a:rPr lang="en-US" sz="2000" kern="0" dirty="0">
                <a:solidFill>
                  <a:schemeClr val="accent2"/>
                </a:solidFill>
              </a:rPr>
              <a:t>for each frame</a:t>
            </a:r>
          </a:p>
        </p:txBody>
      </p:sp>
      <p:sp>
        <p:nvSpPr>
          <p:cNvPr id="25" name="文本框 24">
            <a:extLst>
              <a:ext uri="{FF2B5EF4-FFF2-40B4-BE49-F238E27FC236}">
                <a16:creationId xmlns:a16="http://schemas.microsoft.com/office/drawing/2014/main" id="{B2008CFA-6EFD-46D8-B15D-80625690B307}"/>
              </a:ext>
            </a:extLst>
          </p:cNvPr>
          <p:cNvSpPr txBox="1"/>
          <p:nvPr/>
        </p:nvSpPr>
        <p:spPr>
          <a:xfrm>
            <a:off x="1785797" y="3720387"/>
            <a:ext cx="1348710" cy="707886"/>
          </a:xfrm>
          <a:prstGeom prst="rect">
            <a:avLst/>
          </a:prstGeom>
          <a:noFill/>
          <a:ln>
            <a:noFill/>
          </a:ln>
        </p:spPr>
        <p:txBody>
          <a:bodyPr wrap="square" rtlCol="0">
            <a:spAutoFit/>
          </a:bodyPr>
          <a:lstStyle/>
          <a:p>
            <a:pPr algn="ctr"/>
            <a:r>
              <a:rPr lang="en-US" altLang="zh-CN" sz="2000" b="1" dirty="0">
                <a:solidFill>
                  <a:schemeClr val="accent5"/>
                </a:solidFill>
                <a:latin typeface="+mn-lt"/>
                <a:ea typeface="+mn-ea"/>
              </a:rPr>
              <a:t>Always the same</a:t>
            </a:r>
            <a:endParaRPr lang="zh-CN" altLang="en-US" sz="2000" b="1" dirty="0">
              <a:solidFill>
                <a:schemeClr val="accent5"/>
              </a:solidFill>
              <a:latin typeface="+mn-lt"/>
              <a:ea typeface="+mn-ea"/>
            </a:endParaRPr>
          </a:p>
        </p:txBody>
      </p:sp>
      <p:cxnSp>
        <p:nvCxnSpPr>
          <p:cNvPr id="26" name="直接箭头连接符 25">
            <a:extLst>
              <a:ext uri="{FF2B5EF4-FFF2-40B4-BE49-F238E27FC236}">
                <a16:creationId xmlns:a16="http://schemas.microsoft.com/office/drawing/2014/main" id="{5BF5C864-0E34-486A-8CB1-D740C0DF53C9}"/>
              </a:ext>
            </a:extLst>
          </p:cNvPr>
          <p:cNvCxnSpPr>
            <a:cxnSpLocks/>
            <a:stCxn id="25" idx="0"/>
          </p:cNvCxnSpPr>
          <p:nvPr/>
        </p:nvCxnSpPr>
        <p:spPr bwMode="auto">
          <a:xfrm flipH="1" flipV="1">
            <a:off x="2217422" y="2718043"/>
            <a:ext cx="242730" cy="1002345"/>
          </a:xfrm>
          <a:prstGeom prst="straightConnector1">
            <a:avLst/>
          </a:prstGeom>
          <a:noFill/>
          <a:ln w="50800">
            <a:solidFill>
              <a:schemeClr val="accent5"/>
            </a:solidFill>
            <a:prstDash val="sysDot"/>
            <a:round/>
            <a:headEnd/>
            <a:tailEnd type="stealth" w="lg" len="lg"/>
          </a:ln>
        </p:spPr>
      </p:cxnSp>
    </p:spTree>
    <p:extLst>
      <p:ext uri="{BB962C8B-B14F-4D97-AF65-F5344CB8AC3E}">
        <p14:creationId xmlns:p14="http://schemas.microsoft.com/office/powerpoint/2010/main" val="2764752228"/>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p:txBody>
          <a:bodyPr/>
          <a:lstStyle/>
          <a:p>
            <a:r>
              <a:rPr lang="en-US" dirty="0"/>
              <a:t>WEP encryption</a:t>
            </a:r>
          </a:p>
        </p:txBody>
      </p:sp>
      <p:sp>
        <p:nvSpPr>
          <p:cNvPr id="3" name="灯片编号占位符 2"/>
          <p:cNvSpPr>
            <a:spLocks noGrp="1"/>
          </p:cNvSpPr>
          <p:nvPr>
            <p:ph type="sldNum" sz="quarter" idx="12"/>
          </p:nvPr>
        </p:nvSpPr>
        <p:spPr/>
        <p:txBody>
          <a:bodyPr/>
          <a:lstStyle/>
          <a:p>
            <a:pPr>
              <a:defRPr/>
            </a:pPr>
            <a:fld id="{B5976719-4C93-4032-AE44-9AF0CDE2F195}" type="slidenum">
              <a:rPr lang="en-US" altLang="zh-CN" smtClean="0"/>
              <a:pPr>
                <a:defRPr/>
              </a:pPr>
              <a:t>185</a:t>
            </a:fld>
            <a:endParaRPr lang="en-US" altLang="zh-CN" dirty="0"/>
          </a:p>
        </p:txBody>
      </p:sp>
      <p:pic>
        <p:nvPicPr>
          <p:cNvPr id="2" name="图片 1"/>
          <p:cNvPicPr>
            <a:picLocks noChangeAspect="1"/>
          </p:cNvPicPr>
          <p:nvPr/>
        </p:nvPicPr>
        <p:blipFill>
          <a:blip r:embed="rId2"/>
          <a:stretch>
            <a:fillRect/>
          </a:stretch>
        </p:blipFill>
        <p:spPr>
          <a:xfrm>
            <a:off x="1524000" y="1362076"/>
            <a:ext cx="9014214" cy="3028950"/>
          </a:xfrm>
          <a:prstGeom prst="rect">
            <a:avLst/>
          </a:prstGeom>
        </p:spPr>
      </p:pic>
      <p:sp>
        <p:nvSpPr>
          <p:cNvPr id="4" name="文本框 3"/>
          <p:cNvSpPr txBox="1"/>
          <p:nvPr/>
        </p:nvSpPr>
        <p:spPr>
          <a:xfrm>
            <a:off x="2930903" y="1228726"/>
            <a:ext cx="803425" cy="400110"/>
          </a:xfrm>
          <a:prstGeom prst="rect">
            <a:avLst/>
          </a:prstGeom>
          <a:noFill/>
          <a:ln>
            <a:noFill/>
          </a:ln>
        </p:spPr>
        <p:txBody>
          <a:bodyPr wrap="none" rtlCol="0">
            <a:spAutoFit/>
          </a:bodyPr>
          <a:lstStyle/>
          <a:p>
            <a:pPr algn="ctr"/>
            <a:r>
              <a:rPr lang="en-US" altLang="zh-CN" sz="2000" dirty="0">
                <a:latin typeface="+mn-lt"/>
                <a:ea typeface="+mn-ea"/>
              </a:rPr>
              <a:t>24 bits</a:t>
            </a:r>
            <a:endParaRPr lang="zh-CN" altLang="en-US" sz="2000" dirty="0">
              <a:latin typeface="+mn-lt"/>
              <a:ea typeface="+mn-ea"/>
            </a:endParaRPr>
          </a:p>
        </p:txBody>
      </p:sp>
      <p:sp>
        <p:nvSpPr>
          <p:cNvPr id="8" name="文本框 7"/>
          <p:cNvSpPr txBox="1"/>
          <p:nvPr/>
        </p:nvSpPr>
        <p:spPr>
          <a:xfrm>
            <a:off x="7391401" y="5581651"/>
            <a:ext cx="2076209" cy="400110"/>
          </a:xfrm>
          <a:prstGeom prst="rect">
            <a:avLst/>
          </a:prstGeom>
          <a:noFill/>
          <a:ln>
            <a:noFill/>
          </a:ln>
        </p:spPr>
        <p:txBody>
          <a:bodyPr wrap="none" rtlCol="0">
            <a:spAutoFit/>
          </a:bodyPr>
          <a:lstStyle/>
          <a:p>
            <a:r>
              <a:rPr lang="en-US" altLang="zh-CN" sz="2000" dirty="0">
                <a:solidFill>
                  <a:schemeClr val="accent2"/>
                </a:solidFill>
                <a:latin typeface="+mn-lt"/>
                <a:ea typeface="+mn-ea"/>
              </a:rPr>
              <a:t>IV sent in clear texts</a:t>
            </a:r>
            <a:endParaRPr lang="zh-CN" altLang="en-US" sz="2000" dirty="0">
              <a:solidFill>
                <a:schemeClr val="accent2"/>
              </a:solidFill>
              <a:latin typeface="+mn-lt"/>
              <a:ea typeface="+mn-ea"/>
            </a:endParaRPr>
          </a:p>
        </p:txBody>
      </p:sp>
      <p:cxnSp>
        <p:nvCxnSpPr>
          <p:cNvPr id="6" name="直接箭头连接符 5"/>
          <p:cNvCxnSpPr>
            <a:stCxn id="8" idx="0"/>
          </p:cNvCxnSpPr>
          <p:nvPr/>
        </p:nvCxnSpPr>
        <p:spPr bwMode="auto">
          <a:xfrm flipH="1" flipV="1">
            <a:off x="8391527" y="3438525"/>
            <a:ext cx="37979" cy="2143126"/>
          </a:xfrm>
          <a:prstGeom prst="straightConnector1">
            <a:avLst/>
          </a:prstGeom>
          <a:solidFill>
            <a:schemeClr val="accent1"/>
          </a:solidFill>
          <a:ln w="63500" cap="flat" cmpd="sng" algn="ctr">
            <a:solidFill>
              <a:schemeClr val="accent3">
                <a:alpha val="30000"/>
              </a:schemeClr>
            </a:solidFill>
            <a:prstDash val="sysDot"/>
            <a:round/>
            <a:headEnd type="none" w="med" len="med"/>
            <a:tailEnd type="stealth" w="lg" len="lg"/>
          </a:ln>
          <a:effectLst/>
        </p:spPr>
      </p:cxnSp>
      <p:sp>
        <p:nvSpPr>
          <p:cNvPr id="9" name="Rectangle 3">
            <a:extLst>
              <a:ext uri="{FF2B5EF4-FFF2-40B4-BE49-F238E27FC236}">
                <a16:creationId xmlns:a16="http://schemas.microsoft.com/office/drawing/2014/main" id="{7D4FE880-74F5-4F7C-9F96-D7CDF96F9956}"/>
              </a:ext>
            </a:extLst>
          </p:cNvPr>
          <p:cNvSpPr txBox="1">
            <a:spLocks noChangeArrowheads="1"/>
          </p:cNvSpPr>
          <p:nvPr/>
        </p:nvSpPr>
        <p:spPr bwMode="auto">
          <a:xfrm>
            <a:off x="1855355" y="4853940"/>
            <a:ext cx="4713085" cy="1728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55000" lnSpcReduction="20000"/>
          </a:bodyPr>
          <a:lstStyle>
            <a:lvl1pPr marL="342900" indent="-342900" algn="l" rtl="0" eaLnBrk="0" fontAlgn="base" hangingPunct="0">
              <a:spcBef>
                <a:spcPts val="900"/>
              </a:spcBef>
              <a:spcAft>
                <a:spcPts val="600"/>
              </a:spcAft>
              <a:buSzPct val="85000"/>
              <a:buFont typeface="Wingdings" panose="05000000000000000000" pitchFamily="2" charset="2"/>
              <a:buChar char="q"/>
              <a:defRPr sz="2800">
                <a:solidFill>
                  <a:schemeClr val="tx1"/>
                </a:solidFill>
                <a:latin typeface="+mn-lt"/>
                <a:ea typeface="+mn-ea"/>
                <a:cs typeface="+mn-cs"/>
              </a:defRPr>
            </a:lvl1pPr>
            <a:lvl2pPr marL="742950" indent="-285750" algn="l" rtl="0" eaLnBrk="0" fontAlgn="base" hangingPunct="0">
              <a:spcBef>
                <a:spcPts val="600"/>
              </a:spcBef>
              <a:spcAft>
                <a:spcPts val="300"/>
              </a:spcAft>
              <a:buClr>
                <a:schemeClr val="tx1"/>
              </a:buClr>
              <a:buSzPct val="75000"/>
              <a:buFont typeface="Wingdings" panose="05000000000000000000" pitchFamily="2" charset="2"/>
              <a:buChar char="v"/>
              <a:defRPr sz="2400">
                <a:solidFill>
                  <a:schemeClr val="tx1"/>
                </a:solidFill>
                <a:latin typeface="+mn-lt"/>
                <a:ea typeface="微软雅黑" panose="020B0503020204020204" pitchFamily="34" charset="-122"/>
              </a:defRPr>
            </a:lvl2pPr>
            <a:lvl3pPr marL="1143000" indent="-228600" algn="l" rtl="0" eaLnBrk="0" fontAlgn="base" hangingPunct="0">
              <a:spcBef>
                <a:spcPct val="20000"/>
              </a:spcBef>
              <a:spcAft>
                <a:spcPct val="0"/>
              </a:spcAft>
              <a:buChar char="•"/>
              <a:defRPr sz="2000">
                <a:solidFill>
                  <a:schemeClr val="tx1"/>
                </a:solidFill>
                <a:latin typeface="+mn-lt"/>
                <a:ea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Times New Roman" pitchFamily="18" charset="0"/>
                <a:ea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Times New Roman" pitchFamily="18" charset="0"/>
                <a:ea typeface="微软雅黑" panose="020B0503020204020204" pitchFamily="34" charset="-122"/>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defRPr>
            </a:lvl9pPr>
          </a:lstStyle>
          <a:p>
            <a:pPr marL="0" indent="0" algn="ctr">
              <a:lnSpc>
                <a:spcPct val="90000"/>
              </a:lnSpc>
              <a:buNone/>
            </a:pPr>
            <a:r>
              <a:rPr lang="en-US" sz="2900" b="1" i="1" kern="0" dirty="0">
                <a:solidFill>
                  <a:srgbClr val="CC0000"/>
                </a:solidFill>
              </a:rPr>
              <a:t>combine each byte of keystream with byte of plaintext to get ciphertext:</a:t>
            </a:r>
          </a:p>
          <a:p>
            <a:pPr>
              <a:lnSpc>
                <a:spcPct val="90000"/>
              </a:lnSpc>
              <a:spcBef>
                <a:spcPts val="300"/>
              </a:spcBef>
              <a:spcAft>
                <a:spcPts val="100"/>
              </a:spcAft>
            </a:pPr>
            <a:r>
              <a:rPr lang="en-US" kern="0" dirty="0"/>
              <a:t>m(</a:t>
            </a:r>
            <a:r>
              <a:rPr lang="en-US" kern="0" dirty="0" err="1"/>
              <a:t>i</a:t>
            </a:r>
            <a:r>
              <a:rPr lang="en-US" kern="0" dirty="0"/>
              <a:t>) = </a:t>
            </a:r>
            <a:r>
              <a:rPr lang="en-US" kern="0" dirty="0" err="1"/>
              <a:t>ith</a:t>
            </a:r>
            <a:r>
              <a:rPr lang="en-US" kern="0" dirty="0"/>
              <a:t> unit of message</a:t>
            </a:r>
            <a:endParaRPr lang="en-US" kern="0" dirty="0">
              <a:sym typeface="Symbol" charset="0"/>
            </a:endParaRPr>
          </a:p>
          <a:p>
            <a:pPr>
              <a:lnSpc>
                <a:spcPct val="90000"/>
              </a:lnSpc>
              <a:spcBef>
                <a:spcPts val="300"/>
              </a:spcBef>
              <a:spcAft>
                <a:spcPts val="100"/>
              </a:spcAft>
            </a:pPr>
            <a:r>
              <a:rPr lang="en-US" u="sng" kern="0" dirty="0" err="1">
                <a:solidFill>
                  <a:schemeClr val="accent5"/>
                </a:solidFill>
              </a:rPr>
              <a:t>ks</a:t>
            </a:r>
            <a:r>
              <a:rPr lang="en-US" u="sng" kern="0" dirty="0">
                <a:solidFill>
                  <a:schemeClr val="accent5"/>
                </a:solidFill>
              </a:rPr>
              <a:t>(</a:t>
            </a:r>
            <a:r>
              <a:rPr lang="en-US" u="sng" kern="0" dirty="0" err="1">
                <a:solidFill>
                  <a:schemeClr val="accent5"/>
                </a:solidFill>
              </a:rPr>
              <a:t>i</a:t>
            </a:r>
            <a:r>
              <a:rPr lang="en-US" u="sng" kern="0" dirty="0">
                <a:solidFill>
                  <a:schemeClr val="accent5"/>
                </a:solidFill>
              </a:rPr>
              <a:t>) = </a:t>
            </a:r>
            <a:r>
              <a:rPr lang="en-US" u="sng" kern="0" dirty="0" err="1">
                <a:solidFill>
                  <a:schemeClr val="accent5"/>
                </a:solidFill>
              </a:rPr>
              <a:t>ith</a:t>
            </a:r>
            <a:r>
              <a:rPr lang="en-US" u="sng" kern="0" dirty="0">
                <a:solidFill>
                  <a:schemeClr val="accent5"/>
                </a:solidFill>
              </a:rPr>
              <a:t> unit of keystream</a:t>
            </a:r>
          </a:p>
          <a:p>
            <a:pPr>
              <a:lnSpc>
                <a:spcPct val="90000"/>
              </a:lnSpc>
              <a:spcBef>
                <a:spcPts val="300"/>
              </a:spcBef>
              <a:spcAft>
                <a:spcPts val="100"/>
              </a:spcAft>
            </a:pPr>
            <a:r>
              <a:rPr lang="en-US" kern="0" dirty="0">
                <a:solidFill>
                  <a:schemeClr val="accent3">
                    <a:lumMod val="75000"/>
                  </a:schemeClr>
                </a:solidFill>
              </a:rPr>
              <a:t>c(</a:t>
            </a:r>
            <a:r>
              <a:rPr lang="en-US" kern="0" dirty="0" err="1">
                <a:solidFill>
                  <a:schemeClr val="accent3">
                    <a:lumMod val="75000"/>
                  </a:schemeClr>
                </a:solidFill>
              </a:rPr>
              <a:t>i</a:t>
            </a:r>
            <a:r>
              <a:rPr lang="en-US" kern="0" dirty="0">
                <a:solidFill>
                  <a:schemeClr val="accent3">
                    <a:lumMod val="75000"/>
                  </a:schemeClr>
                </a:solidFill>
              </a:rPr>
              <a:t>) = </a:t>
            </a:r>
            <a:r>
              <a:rPr lang="en-US" kern="0" dirty="0" err="1">
                <a:solidFill>
                  <a:schemeClr val="accent3">
                    <a:lumMod val="75000"/>
                  </a:schemeClr>
                </a:solidFill>
              </a:rPr>
              <a:t>ith</a:t>
            </a:r>
            <a:r>
              <a:rPr lang="en-US" kern="0" dirty="0">
                <a:solidFill>
                  <a:schemeClr val="accent3">
                    <a:lumMod val="75000"/>
                  </a:schemeClr>
                </a:solidFill>
              </a:rPr>
              <a:t> unit of ciphertext</a:t>
            </a:r>
          </a:p>
          <a:p>
            <a:pPr>
              <a:lnSpc>
                <a:spcPct val="90000"/>
              </a:lnSpc>
              <a:spcBef>
                <a:spcPts val="300"/>
              </a:spcBef>
              <a:spcAft>
                <a:spcPts val="100"/>
              </a:spcAft>
            </a:pPr>
            <a:r>
              <a:rPr lang="en-US" b="1" kern="0" dirty="0"/>
              <a:t>Encrypt</a:t>
            </a:r>
            <a:r>
              <a:rPr lang="en-US" kern="0" dirty="0"/>
              <a:t>: c(</a:t>
            </a:r>
            <a:r>
              <a:rPr lang="en-US" kern="0" dirty="0" err="1"/>
              <a:t>i</a:t>
            </a:r>
            <a:r>
              <a:rPr lang="en-US" kern="0" dirty="0"/>
              <a:t>) = </a:t>
            </a:r>
            <a:r>
              <a:rPr lang="en-US" kern="0" dirty="0" err="1"/>
              <a:t>ks</a:t>
            </a:r>
            <a:r>
              <a:rPr lang="en-US" kern="0" dirty="0"/>
              <a:t>(</a:t>
            </a:r>
            <a:r>
              <a:rPr lang="en-US" kern="0" dirty="0" err="1"/>
              <a:t>i</a:t>
            </a:r>
            <a:r>
              <a:rPr lang="en-US" kern="0" dirty="0"/>
              <a:t>) </a:t>
            </a:r>
            <a:r>
              <a:rPr lang="en-US" kern="0" dirty="0">
                <a:sym typeface="Symbol" charset="0"/>
              </a:rPr>
              <a:t></a:t>
            </a:r>
            <a:r>
              <a:rPr lang="en-US" kern="0" dirty="0"/>
              <a:t> m(</a:t>
            </a:r>
            <a:r>
              <a:rPr lang="en-US" kern="0" dirty="0" err="1"/>
              <a:t>i</a:t>
            </a:r>
            <a:r>
              <a:rPr lang="en-US" kern="0" dirty="0"/>
              <a:t>)   (</a:t>
            </a:r>
            <a:r>
              <a:rPr lang="en-US" kern="0" dirty="0">
                <a:sym typeface="Symbol" charset="0"/>
              </a:rPr>
              <a:t></a:t>
            </a:r>
            <a:r>
              <a:rPr lang="en-US" kern="0" dirty="0"/>
              <a:t> = exclusive or)</a:t>
            </a:r>
          </a:p>
          <a:p>
            <a:pPr>
              <a:lnSpc>
                <a:spcPct val="90000"/>
              </a:lnSpc>
              <a:spcBef>
                <a:spcPts val="300"/>
              </a:spcBef>
              <a:spcAft>
                <a:spcPts val="100"/>
              </a:spcAft>
            </a:pPr>
            <a:r>
              <a:rPr lang="en-US" b="1" kern="0" dirty="0"/>
              <a:t>Decrypt</a:t>
            </a:r>
            <a:r>
              <a:rPr lang="en-US" kern="0" dirty="0"/>
              <a:t>: m(</a:t>
            </a:r>
            <a:r>
              <a:rPr lang="en-US" kern="0" dirty="0" err="1"/>
              <a:t>i</a:t>
            </a:r>
            <a:r>
              <a:rPr lang="en-US" kern="0" dirty="0"/>
              <a:t>) = </a:t>
            </a:r>
            <a:r>
              <a:rPr lang="en-US" kern="0" dirty="0" err="1"/>
              <a:t>ks</a:t>
            </a:r>
            <a:r>
              <a:rPr lang="en-US" kern="0" dirty="0"/>
              <a:t>(</a:t>
            </a:r>
            <a:r>
              <a:rPr lang="en-US" kern="0" dirty="0" err="1"/>
              <a:t>i</a:t>
            </a:r>
            <a:r>
              <a:rPr lang="en-US" kern="0" dirty="0"/>
              <a:t>) </a:t>
            </a:r>
            <a:r>
              <a:rPr lang="en-US" kern="0" dirty="0">
                <a:sym typeface="Symbol" charset="0"/>
              </a:rPr>
              <a:t></a:t>
            </a:r>
            <a:r>
              <a:rPr lang="en-US" kern="0" dirty="0"/>
              <a:t> c(</a:t>
            </a:r>
            <a:r>
              <a:rPr lang="en-US" kern="0" dirty="0" err="1"/>
              <a:t>i</a:t>
            </a:r>
            <a:r>
              <a:rPr lang="en-US" kern="0" dirty="0"/>
              <a:t>) </a:t>
            </a:r>
          </a:p>
        </p:txBody>
      </p:sp>
    </p:spTree>
    <p:extLst>
      <p:ext uri="{BB962C8B-B14F-4D97-AF65-F5344CB8AC3E}">
        <p14:creationId xmlns:p14="http://schemas.microsoft.com/office/powerpoint/2010/main" val="174845163"/>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Security hole</a:t>
            </a:r>
            <a:endParaRPr lang="zh-CN" altLang="en-US" dirty="0"/>
          </a:p>
        </p:txBody>
      </p:sp>
      <p:sp>
        <p:nvSpPr>
          <p:cNvPr id="3" name="灯片编号占位符 2"/>
          <p:cNvSpPr>
            <a:spLocks noGrp="1"/>
          </p:cNvSpPr>
          <p:nvPr>
            <p:ph type="sldNum" sz="quarter" idx="12"/>
          </p:nvPr>
        </p:nvSpPr>
        <p:spPr/>
        <p:txBody>
          <a:bodyPr/>
          <a:lstStyle/>
          <a:p>
            <a:pPr>
              <a:defRPr/>
            </a:pPr>
            <a:fld id="{B5976719-4C93-4032-AE44-9AF0CDE2F195}" type="slidenum">
              <a:rPr lang="en-US" altLang="zh-CN" smtClean="0"/>
              <a:pPr>
                <a:defRPr/>
              </a:pPr>
              <a:t>186</a:t>
            </a:fld>
            <a:endParaRPr lang="en-US" altLang="zh-CN" dirty="0"/>
          </a:p>
        </p:txBody>
      </p:sp>
      <p:sp>
        <p:nvSpPr>
          <p:cNvPr id="4" name="文本框 3"/>
          <p:cNvSpPr txBox="1"/>
          <p:nvPr/>
        </p:nvSpPr>
        <p:spPr>
          <a:xfrm>
            <a:off x="2858169" y="3905251"/>
            <a:ext cx="6324615" cy="830997"/>
          </a:xfrm>
          <a:prstGeom prst="rect">
            <a:avLst/>
          </a:prstGeom>
          <a:noFill/>
          <a:ln>
            <a:noFill/>
          </a:ln>
        </p:spPr>
        <p:txBody>
          <a:bodyPr wrap="none" rtlCol="0">
            <a:spAutoFit/>
          </a:bodyPr>
          <a:lstStyle/>
          <a:p>
            <a:pPr algn="ctr"/>
            <a:r>
              <a:rPr lang="en-US" altLang="zh-CN" dirty="0">
                <a:solidFill>
                  <a:schemeClr val="accent2"/>
                </a:solidFill>
                <a:latin typeface="+mn-lt"/>
                <a:ea typeface="+mn-ea"/>
              </a:rPr>
              <a:t>There are only 2</a:t>
            </a:r>
            <a:r>
              <a:rPr lang="en-US" altLang="zh-CN" baseline="30000" dirty="0">
                <a:solidFill>
                  <a:schemeClr val="accent2"/>
                </a:solidFill>
                <a:latin typeface="+mn-lt"/>
                <a:ea typeface="+mn-ea"/>
              </a:rPr>
              <a:t>24</a:t>
            </a:r>
            <a:r>
              <a:rPr lang="en-US" altLang="zh-CN" baseline="-25000" dirty="0">
                <a:solidFill>
                  <a:schemeClr val="accent2"/>
                </a:solidFill>
                <a:latin typeface="+mn-lt"/>
                <a:ea typeface="+mn-ea"/>
              </a:rPr>
              <a:t> </a:t>
            </a:r>
            <a:r>
              <a:rPr lang="en-US" altLang="zh-CN" dirty="0">
                <a:solidFill>
                  <a:schemeClr val="accent2"/>
                </a:solidFill>
                <a:latin typeface="+mn-lt"/>
                <a:ea typeface="+mn-ea"/>
              </a:rPr>
              <a:t>different stream cipher keys in total. </a:t>
            </a:r>
          </a:p>
          <a:p>
            <a:pPr algn="ctr"/>
            <a:r>
              <a:rPr lang="en-US" altLang="zh-CN" dirty="0">
                <a:solidFill>
                  <a:schemeClr val="accent5"/>
                </a:solidFill>
                <a:latin typeface="+mn-lt"/>
                <a:ea typeface="+mn-ea"/>
              </a:rPr>
              <a:t>(because 40-bit key does not change)</a:t>
            </a:r>
            <a:endParaRPr lang="zh-CN" altLang="en-US" dirty="0">
              <a:solidFill>
                <a:schemeClr val="accent5"/>
              </a:solidFill>
              <a:latin typeface="+mn-lt"/>
              <a:ea typeface="+mn-ea"/>
            </a:endParaRPr>
          </a:p>
        </p:txBody>
      </p:sp>
      <p:sp>
        <p:nvSpPr>
          <p:cNvPr id="5" name="文本框 4"/>
          <p:cNvSpPr txBox="1"/>
          <p:nvPr/>
        </p:nvSpPr>
        <p:spPr>
          <a:xfrm>
            <a:off x="1891678" y="5275108"/>
            <a:ext cx="8408645" cy="1200329"/>
          </a:xfrm>
          <a:prstGeom prst="rect">
            <a:avLst/>
          </a:prstGeom>
          <a:noFill/>
          <a:ln>
            <a:noFill/>
          </a:ln>
        </p:spPr>
        <p:txBody>
          <a:bodyPr wrap="square" rtlCol="0">
            <a:spAutoFit/>
          </a:bodyPr>
          <a:lstStyle/>
          <a:p>
            <a:pPr algn="ctr"/>
            <a:r>
              <a:rPr lang="en-US" altLang="zh-CN" b="1" dirty="0">
                <a:solidFill>
                  <a:schemeClr val="accent2"/>
                </a:solidFill>
                <a:latin typeface="+mn-lt"/>
                <a:ea typeface="+mn-ea"/>
              </a:rPr>
              <a:t>A stream cipher key </a:t>
            </a:r>
            <a:r>
              <a:rPr lang="en-US" altLang="zh-CN" dirty="0">
                <a:solidFill>
                  <a:schemeClr val="accent2"/>
                </a:solidFill>
                <a:latin typeface="+mn-lt"/>
                <a:ea typeface="+mn-ea"/>
              </a:rPr>
              <a:t>is reused after only 12000 frames with very high probability. </a:t>
            </a:r>
          </a:p>
          <a:p>
            <a:pPr algn="ctr"/>
            <a:r>
              <a:rPr lang="en-US" altLang="zh-CN" dirty="0">
                <a:solidFill>
                  <a:schemeClr val="accent5"/>
                </a:solidFill>
                <a:latin typeface="+mn-lt"/>
                <a:ea typeface="+mn-ea"/>
              </a:rPr>
              <a:t>(average a few seconds in 11Mbps WLAN)</a:t>
            </a:r>
            <a:endParaRPr lang="zh-CN" altLang="en-US" dirty="0">
              <a:solidFill>
                <a:schemeClr val="accent5"/>
              </a:solidFill>
              <a:latin typeface="+mn-lt"/>
              <a:ea typeface="+mn-ea"/>
            </a:endParaRPr>
          </a:p>
        </p:txBody>
      </p:sp>
      <p:sp>
        <p:nvSpPr>
          <p:cNvPr id="7" name="Rectangle 3"/>
          <p:cNvSpPr txBox="1">
            <a:spLocks noChangeArrowheads="1"/>
          </p:cNvSpPr>
          <p:nvPr/>
        </p:nvSpPr>
        <p:spPr>
          <a:xfrm>
            <a:off x="2007970" y="1388542"/>
            <a:ext cx="8454044" cy="1832069"/>
          </a:xfrm>
          <a:prstGeom prst="rect">
            <a:avLst/>
          </a:prstGeom>
        </p:spPr>
        <p:txBody>
          <a:bodyPr/>
          <a:lstStyle>
            <a:lvl1pPr marL="342900" indent="-342900" algn="l" rtl="0" eaLnBrk="0" fontAlgn="base" hangingPunct="0">
              <a:spcBef>
                <a:spcPts val="1800"/>
              </a:spcBef>
              <a:spcAft>
                <a:spcPts val="0"/>
              </a:spcAft>
              <a:buSzPct val="85000"/>
              <a:buFont typeface="Wingdings" panose="05000000000000000000" pitchFamily="2" charset="2"/>
              <a:buChar char="q"/>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75000"/>
              <a:buFont typeface="Wingdings" panose="05000000000000000000" pitchFamily="2" charset="2"/>
              <a:buChar char="ü"/>
              <a:defRPr sz="2400">
                <a:solidFill>
                  <a:schemeClr val="tx1"/>
                </a:solidFill>
                <a:latin typeface="+mn-lt"/>
                <a:ea typeface="微软雅黑" panose="020B0503020204020204" pitchFamily="34" charset="-122"/>
              </a:defRPr>
            </a:lvl2pPr>
            <a:lvl3pPr marL="1143000" indent="-228600" algn="l" rtl="0" eaLnBrk="0" fontAlgn="base" hangingPunct="0">
              <a:spcBef>
                <a:spcPct val="20000"/>
              </a:spcBef>
              <a:spcAft>
                <a:spcPct val="0"/>
              </a:spcAft>
              <a:buChar char="•"/>
              <a:defRPr sz="2000">
                <a:solidFill>
                  <a:schemeClr val="tx1"/>
                </a:solidFill>
                <a:latin typeface="+mn-lt"/>
                <a:ea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Comic Sans MS" panose="030F0702030302020204" pitchFamily="66" charset="0"/>
                <a:ea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Comic Sans MS" panose="030F0702030302020204" pitchFamily="66" charset="0"/>
                <a:ea typeface="微软雅黑" panose="020B0503020204020204" pitchFamily="34" charset="-122"/>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defRPr>
            </a:lvl9pPr>
          </a:lstStyle>
          <a:p>
            <a:pPr marL="0" indent="0" algn="ctr">
              <a:buNone/>
              <a:defRPr/>
            </a:pPr>
            <a:r>
              <a:rPr lang="en-US" sz="3200" b="1" kern="0" dirty="0">
                <a:solidFill>
                  <a:srgbClr val="CC0000"/>
                </a:solidFill>
              </a:rPr>
              <a:t>security hole: </a:t>
            </a:r>
          </a:p>
          <a:p>
            <a:pPr>
              <a:defRPr/>
            </a:pPr>
            <a:r>
              <a:rPr lang="en-US" sz="2400" kern="0" dirty="0"/>
              <a:t>24-bit IV, </a:t>
            </a:r>
            <a:r>
              <a:rPr lang="en-US" sz="2400" b="1" kern="0" dirty="0"/>
              <a:t>one IV per frame</a:t>
            </a:r>
            <a:r>
              <a:rPr lang="en-US" sz="2400" kern="0" dirty="0"/>
              <a:t>, -&gt; </a:t>
            </a:r>
            <a:r>
              <a:rPr lang="en-US" sz="2400" b="1" kern="0" dirty="0"/>
              <a:t>IV</a:t>
            </a:r>
            <a:r>
              <a:rPr lang="en-US" altLang="ja-JP" sz="2400" b="1" kern="0" dirty="0"/>
              <a:t>'</a:t>
            </a:r>
            <a:r>
              <a:rPr lang="en-US" sz="2400" b="1" kern="0" dirty="0"/>
              <a:t>s eventually reused</a:t>
            </a:r>
          </a:p>
          <a:p>
            <a:pPr>
              <a:defRPr/>
            </a:pPr>
            <a:r>
              <a:rPr lang="en-US" sz="2400" kern="0" dirty="0"/>
              <a:t>IV transmitted in plaintext -&gt; </a:t>
            </a:r>
            <a:r>
              <a:rPr lang="en-US" sz="2400" b="1" kern="0" dirty="0"/>
              <a:t>IV reuse detected</a:t>
            </a:r>
          </a:p>
        </p:txBody>
      </p:sp>
    </p:spTree>
    <p:extLst>
      <p:ext uri="{BB962C8B-B14F-4D97-AF65-F5344CB8AC3E}">
        <p14:creationId xmlns:p14="http://schemas.microsoft.com/office/powerpoint/2010/main" val="1843007600"/>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3" name="Rectangle 2"/>
          <p:cNvSpPr>
            <a:spLocks noGrp="1" noChangeArrowheads="1"/>
          </p:cNvSpPr>
          <p:nvPr>
            <p:ph type="title"/>
          </p:nvPr>
        </p:nvSpPr>
        <p:spPr/>
        <p:txBody>
          <a:bodyPr/>
          <a:lstStyle/>
          <a:p>
            <a:r>
              <a:rPr lang="en-US" dirty="0"/>
              <a:t>Breaking 802.11 WEP encryption</a:t>
            </a:r>
          </a:p>
        </p:txBody>
      </p:sp>
      <p:sp>
        <p:nvSpPr>
          <p:cNvPr id="115717" name="Rectangle 3"/>
          <p:cNvSpPr>
            <a:spLocks noGrp="1" noChangeArrowheads="1"/>
          </p:cNvSpPr>
          <p:nvPr>
            <p:ph idx="1"/>
          </p:nvPr>
        </p:nvSpPr>
        <p:spPr>
          <a:xfrm>
            <a:off x="1861185" y="4066096"/>
            <a:ext cx="8454044" cy="2316775"/>
          </a:xfrm>
        </p:spPr>
        <p:txBody>
          <a:bodyPr anchor="ctr" anchorCtr="0">
            <a:normAutofit fontScale="55000" lnSpcReduction="20000"/>
          </a:bodyPr>
          <a:lstStyle/>
          <a:p>
            <a:pPr>
              <a:defRPr/>
            </a:pPr>
            <a:r>
              <a:rPr lang="en-US" dirty="0"/>
              <a:t>Trudy causes Alice to encrypt known plaintext d</a:t>
            </a:r>
            <a:r>
              <a:rPr lang="en-US" sz="3200" baseline="-25000" dirty="0"/>
              <a:t>1</a:t>
            </a:r>
            <a:r>
              <a:rPr lang="en-US" dirty="0"/>
              <a:t> d</a:t>
            </a:r>
            <a:r>
              <a:rPr lang="en-US" sz="3200" baseline="-25000" dirty="0"/>
              <a:t>2</a:t>
            </a:r>
            <a:r>
              <a:rPr lang="en-US" dirty="0"/>
              <a:t> d</a:t>
            </a:r>
            <a:r>
              <a:rPr lang="en-US" sz="3200" baseline="-25000" dirty="0"/>
              <a:t>3</a:t>
            </a:r>
            <a:r>
              <a:rPr lang="en-US" dirty="0"/>
              <a:t> d</a:t>
            </a:r>
            <a:r>
              <a:rPr lang="en-US" sz="3200" baseline="-25000" dirty="0"/>
              <a:t>4</a:t>
            </a:r>
            <a:r>
              <a:rPr lang="en-US" dirty="0"/>
              <a:t> … </a:t>
            </a:r>
          </a:p>
          <a:p>
            <a:pPr>
              <a:defRPr/>
            </a:pPr>
            <a:r>
              <a:rPr lang="en-US" dirty="0"/>
              <a:t>Trudy sees: </a:t>
            </a:r>
            <a:r>
              <a:rPr lang="en-US" b="1" dirty="0">
                <a:solidFill>
                  <a:schemeClr val="accent6"/>
                </a:solidFill>
              </a:rPr>
              <a:t>c</a:t>
            </a:r>
            <a:r>
              <a:rPr lang="en-US" sz="3200" baseline="-25000" dirty="0">
                <a:solidFill>
                  <a:schemeClr val="accent6"/>
                </a:solidFill>
              </a:rPr>
              <a:t>i</a:t>
            </a:r>
            <a:r>
              <a:rPr lang="en-US" i="1" dirty="0">
                <a:solidFill>
                  <a:schemeClr val="accent2"/>
                </a:solidFill>
              </a:rPr>
              <a:t> = </a:t>
            </a:r>
            <a:r>
              <a:rPr lang="en-US" b="1" dirty="0">
                <a:solidFill>
                  <a:schemeClr val="accent6"/>
                </a:solidFill>
              </a:rPr>
              <a:t>d</a:t>
            </a:r>
            <a:r>
              <a:rPr lang="en-US" sz="3200" baseline="-25000" dirty="0">
                <a:solidFill>
                  <a:schemeClr val="accent6"/>
                </a:solidFill>
              </a:rPr>
              <a:t>i</a:t>
            </a:r>
            <a:r>
              <a:rPr lang="en-US" i="1" dirty="0">
                <a:solidFill>
                  <a:schemeClr val="accent2"/>
                </a:solidFill>
              </a:rPr>
              <a:t> </a:t>
            </a:r>
            <a:r>
              <a:rPr lang="en-US" dirty="0"/>
              <a:t>XOR</a:t>
            </a:r>
            <a:r>
              <a:rPr lang="en-US" i="1" dirty="0">
                <a:solidFill>
                  <a:schemeClr val="accent2"/>
                </a:solidFill>
              </a:rPr>
              <a:t>  </a:t>
            </a:r>
            <a:r>
              <a:rPr lang="en-US" dirty="0">
                <a:solidFill>
                  <a:schemeClr val="accent2"/>
                </a:solidFill>
              </a:rPr>
              <a:t>k</a:t>
            </a:r>
            <a:r>
              <a:rPr lang="en-US" sz="3200" baseline="-25000" dirty="0">
                <a:solidFill>
                  <a:schemeClr val="accent2"/>
                </a:solidFill>
              </a:rPr>
              <a:t>i</a:t>
            </a:r>
            <a:r>
              <a:rPr lang="en-US" b="1" baseline="44000" dirty="0">
                <a:solidFill>
                  <a:schemeClr val="accent2"/>
                </a:solidFill>
              </a:rPr>
              <a:t>IV</a:t>
            </a:r>
          </a:p>
          <a:p>
            <a:pPr>
              <a:defRPr/>
            </a:pPr>
            <a:r>
              <a:rPr lang="en-US" dirty="0"/>
              <a:t>Trudy knows </a:t>
            </a:r>
            <a:r>
              <a:rPr lang="en-US" dirty="0">
                <a:solidFill>
                  <a:schemeClr val="accent6"/>
                </a:solidFill>
              </a:rPr>
              <a:t>c</a:t>
            </a:r>
            <a:r>
              <a:rPr lang="en-US" sz="3200" baseline="-25000" dirty="0">
                <a:solidFill>
                  <a:schemeClr val="accent6"/>
                </a:solidFill>
              </a:rPr>
              <a:t>i</a:t>
            </a:r>
            <a:r>
              <a:rPr lang="en-US" sz="3200" dirty="0">
                <a:solidFill>
                  <a:schemeClr val="accent6"/>
                </a:solidFill>
              </a:rPr>
              <a:t>, </a:t>
            </a:r>
            <a:r>
              <a:rPr lang="en-US" dirty="0">
                <a:solidFill>
                  <a:schemeClr val="accent6"/>
                </a:solidFill>
              </a:rPr>
              <a:t>d</a:t>
            </a:r>
            <a:r>
              <a:rPr lang="en-US" sz="3200" baseline="-25000" dirty="0">
                <a:solidFill>
                  <a:schemeClr val="accent6"/>
                </a:solidFill>
              </a:rPr>
              <a:t>i</a:t>
            </a:r>
            <a:r>
              <a:rPr lang="en-US" dirty="0"/>
              <a:t>, so can compute </a:t>
            </a:r>
            <a:r>
              <a:rPr lang="en-US" i="1" dirty="0"/>
              <a:t> </a:t>
            </a:r>
            <a:r>
              <a:rPr lang="en-US" dirty="0">
                <a:solidFill>
                  <a:schemeClr val="accent5"/>
                </a:solidFill>
              </a:rPr>
              <a:t>k</a:t>
            </a:r>
            <a:r>
              <a:rPr lang="en-US" sz="3200" baseline="-25000" dirty="0">
                <a:solidFill>
                  <a:schemeClr val="accent5"/>
                </a:solidFill>
              </a:rPr>
              <a:t>i</a:t>
            </a:r>
            <a:r>
              <a:rPr lang="en-US" b="1" baseline="44000" dirty="0">
                <a:solidFill>
                  <a:schemeClr val="accent5"/>
                </a:solidFill>
              </a:rPr>
              <a:t>IV</a:t>
            </a:r>
          </a:p>
          <a:p>
            <a:pPr>
              <a:defRPr/>
            </a:pPr>
            <a:r>
              <a:rPr lang="en-US" dirty="0"/>
              <a:t>Trudy knows encrypting key sequence k</a:t>
            </a:r>
            <a:r>
              <a:rPr lang="en-US" sz="3200" baseline="-25000" dirty="0"/>
              <a:t>1</a:t>
            </a:r>
            <a:r>
              <a:rPr lang="en-US" b="1" baseline="44000" dirty="0"/>
              <a:t>IV </a:t>
            </a:r>
            <a:r>
              <a:rPr lang="en-US" dirty="0"/>
              <a:t>k</a:t>
            </a:r>
            <a:r>
              <a:rPr lang="en-US" sz="3200" baseline="-25000" dirty="0"/>
              <a:t>2</a:t>
            </a:r>
            <a:r>
              <a:rPr lang="en-US" b="1" baseline="44000" dirty="0"/>
              <a:t>IV </a:t>
            </a:r>
            <a:r>
              <a:rPr lang="en-US" dirty="0"/>
              <a:t>k</a:t>
            </a:r>
            <a:r>
              <a:rPr lang="en-US" sz="3200" baseline="-25000" dirty="0"/>
              <a:t>3</a:t>
            </a:r>
            <a:r>
              <a:rPr lang="en-US" b="1" baseline="44000" dirty="0"/>
              <a:t>IV </a:t>
            </a:r>
            <a:r>
              <a:rPr lang="en-US" dirty="0"/>
              <a:t>…</a:t>
            </a:r>
          </a:p>
          <a:p>
            <a:pPr>
              <a:defRPr/>
            </a:pPr>
            <a:r>
              <a:rPr lang="en-US" b="1" dirty="0"/>
              <a:t>Next time IV is used, Trudy can decrypt! (</a:t>
            </a:r>
            <a:r>
              <a:rPr lang="en-US" b="1" dirty="0">
                <a:solidFill>
                  <a:schemeClr val="accent3"/>
                </a:solidFill>
              </a:rPr>
              <a:t>al</a:t>
            </a:r>
            <a:r>
              <a:rPr lang="en-US" altLang="zh-CN" b="1" dirty="0">
                <a:solidFill>
                  <a:schemeClr val="accent3"/>
                </a:solidFill>
              </a:rPr>
              <a:t>though key is not cracked</a:t>
            </a:r>
            <a:r>
              <a:rPr lang="en-US" altLang="zh-CN" b="1" dirty="0"/>
              <a:t>)</a:t>
            </a:r>
            <a:endParaRPr lang="en-US" b="1" dirty="0"/>
          </a:p>
        </p:txBody>
      </p:sp>
      <p:sp>
        <p:nvSpPr>
          <p:cNvPr id="3" name="灯片编号占位符 2"/>
          <p:cNvSpPr>
            <a:spLocks noGrp="1"/>
          </p:cNvSpPr>
          <p:nvPr>
            <p:ph type="sldNum" sz="quarter" idx="12"/>
          </p:nvPr>
        </p:nvSpPr>
        <p:spPr/>
        <p:txBody>
          <a:bodyPr/>
          <a:lstStyle/>
          <a:p>
            <a:pPr>
              <a:defRPr/>
            </a:pPr>
            <a:fld id="{8DE895D9-91D8-4958-BB05-9803D63D1C8A}" type="slidenum">
              <a:rPr lang="en-US" altLang="zh-CN" smtClean="0"/>
              <a:pPr>
                <a:defRPr/>
              </a:pPr>
              <a:t>187</a:t>
            </a:fld>
            <a:endParaRPr lang="en-US" altLang="zh-CN" dirty="0"/>
          </a:p>
        </p:txBody>
      </p:sp>
      <p:grpSp>
        <p:nvGrpSpPr>
          <p:cNvPr id="5" name="Group 356"/>
          <p:cNvGrpSpPr>
            <a:grpSpLocks/>
          </p:cNvGrpSpPr>
          <p:nvPr/>
        </p:nvGrpSpPr>
        <p:grpSpPr bwMode="auto">
          <a:xfrm>
            <a:off x="5055238" y="1347887"/>
            <a:ext cx="907413" cy="736483"/>
            <a:chOff x="313" y="1497"/>
            <a:chExt cx="1152" cy="1014"/>
          </a:xfrm>
        </p:grpSpPr>
        <p:pic>
          <p:nvPicPr>
            <p:cNvPr id="6" name="Picture 354" descr="laptop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355" descr="antenna_stylize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8" name="Group 361"/>
          <p:cNvGrpSpPr>
            <a:grpSpLocks/>
          </p:cNvGrpSpPr>
          <p:nvPr/>
        </p:nvGrpSpPr>
        <p:grpSpPr bwMode="auto">
          <a:xfrm>
            <a:off x="2733675" y="2084369"/>
            <a:ext cx="1250950" cy="992188"/>
            <a:chOff x="2967" y="478"/>
            <a:chExt cx="788" cy="625"/>
          </a:xfrm>
        </p:grpSpPr>
        <p:pic>
          <p:nvPicPr>
            <p:cNvPr id="9" name="Picture 358" descr="access_point_stylized_smal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12" y="559"/>
              <a:ext cx="576" cy="5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360" descr="antenna_radiation_styliz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67" y="478"/>
              <a:ext cx="788" cy="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1" name="文本框 10"/>
          <p:cNvSpPr txBox="1"/>
          <p:nvPr/>
        </p:nvSpPr>
        <p:spPr>
          <a:xfrm>
            <a:off x="2609850" y="3205145"/>
            <a:ext cx="1402948" cy="400110"/>
          </a:xfrm>
          <a:prstGeom prst="rect">
            <a:avLst/>
          </a:prstGeom>
          <a:noFill/>
          <a:ln>
            <a:noFill/>
          </a:ln>
        </p:spPr>
        <p:txBody>
          <a:bodyPr wrap="none" rtlCol="0">
            <a:spAutoFit/>
          </a:bodyPr>
          <a:lstStyle/>
          <a:p>
            <a:r>
              <a:rPr lang="en-US" altLang="zh-CN" sz="2000" dirty="0">
                <a:latin typeface="+mn-lt"/>
                <a:ea typeface="+mn-ea"/>
              </a:rPr>
              <a:t>Access Point</a:t>
            </a:r>
            <a:endParaRPr lang="zh-CN" altLang="en-US" sz="2000" dirty="0">
              <a:latin typeface="+mn-lt"/>
              <a:ea typeface="+mn-ea"/>
            </a:endParaRPr>
          </a:p>
        </p:txBody>
      </p:sp>
      <p:sp>
        <p:nvSpPr>
          <p:cNvPr id="12" name="文本框 11"/>
          <p:cNvSpPr txBox="1"/>
          <p:nvPr/>
        </p:nvSpPr>
        <p:spPr>
          <a:xfrm>
            <a:off x="6184311" y="1595416"/>
            <a:ext cx="641522" cy="400110"/>
          </a:xfrm>
          <a:prstGeom prst="rect">
            <a:avLst/>
          </a:prstGeom>
          <a:noFill/>
          <a:ln>
            <a:noFill/>
          </a:ln>
        </p:spPr>
        <p:txBody>
          <a:bodyPr wrap="none" rtlCol="0">
            <a:spAutoFit/>
          </a:bodyPr>
          <a:lstStyle/>
          <a:p>
            <a:r>
              <a:rPr lang="en-US" altLang="zh-CN" sz="2000" dirty="0">
                <a:latin typeface="+mn-lt"/>
                <a:ea typeface="+mn-ea"/>
              </a:rPr>
              <a:t>Alice</a:t>
            </a:r>
            <a:endParaRPr lang="zh-CN" altLang="en-US" sz="2000" dirty="0">
              <a:latin typeface="+mn-lt"/>
              <a:ea typeface="+mn-ea"/>
            </a:endParaRPr>
          </a:p>
        </p:txBody>
      </p:sp>
      <p:sp>
        <p:nvSpPr>
          <p:cNvPr id="13" name="文本框 12"/>
          <p:cNvSpPr txBox="1"/>
          <p:nvPr/>
        </p:nvSpPr>
        <p:spPr>
          <a:xfrm>
            <a:off x="2523352" y="1595416"/>
            <a:ext cx="1058944" cy="400110"/>
          </a:xfrm>
          <a:prstGeom prst="rect">
            <a:avLst/>
          </a:prstGeom>
          <a:noFill/>
          <a:ln>
            <a:noFill/>
          </a:ln>
        </p:spPr>
        <p:txBody>
          <a:bodyPr wrap="none" rtlCol="0">
            <a:spAutoFit/>
          </a:bodyPr>
          <a:lstStyle/>
          <a:p>
            <a:r>
              <a:rPr lang="en-US" altLang="zh-CN" sz="2000" dirty="0">
                <a:solidFill>
                  <a:schemeClr val="accent5"/>
                </a:solidFill>
                <a:latin typeface="+mn-lt"/>
                <a:ea typeface="+mn-ea"/>
              </a:rPr>
              <a:t>Key 1101</a:t>
            </a:r>
            <a:endParaRPr lang="zh-CN" altLang="en-US" sz="2000" dirty="0">
              <a:solidFill>
                <a:schemeClr val="accent5"/>
              </a:solidFill>
              <a:latin typeface="+mn-lt"/>
              <a:ea typeface="+mn-ea"/>
            </a:endParaRPr>
          </a:p>
        </p:txBody>
      </p:sp>
      <p:sp>
        <p:nvSpPr>
          <p:cNvPr id="14" name="文本框 13"/>
          <p:cNvSpPr txBox="1"/>
          <p:nvPr/>
        </p:nvSpPr>
        <p:spPr>
          <a:xfrm>
            <a:off x="7033262" y="1565587"/>
            <a:ext cx="1058944" cy="400110"/>
          </a:xfrm>
          <a:prstGeom prst="rect">
            <a:avLst/>
          </a:prstGeom>
          <a:noFill/>
          <a:ln>
            <a:noFill/>
          </a:ln>
        </p:spPr>
        <p:txBody>
          <a:bodyPr wrap="none" rtlCol="0">
            <a:spAutoFit/>
          </a:bodyPr>
          <a:lstStyle/>
          <a:p>
            <a:r>
              <a:rPr lang="en-US" altLang="zh-CN" sz="2000" dirty="0">
                <a:solidFill>
                  <a:schemeClr val="accent5"/>
                </a:solidFill>
                <a:latin typeface="+mn-lt"/>
                <a:ea typeface="+mn-ea"/>
              </a:rPr>
              <a:t>Key 1101</a:t>
            </a:r>
            <a:endParaRPr lang="zh-CN" altLang="en-US" sz="2000" dirty="0">
              <a:solidFill>
                <a:schemeClr val="accent5"/>
              </a:solidFill>
              <a:latin typeface="+mn-lt"/>
              <a:ea typeface="+mn-ea"/>
            </a:endParaRPr>
          </a:p>
        </p:txBody>
      </p:sp>
      <p:pic>
        <p:nvPicPr>
          <p:cNvPr id="15" name="Picture 9" descr="Ev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47687" y="2817853"/>
            <a:ext cx="936625" cy="1120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文本框 1"/>
          <p:cNvSpPr txBox="1"/>
          <p:nvPr/>
        </p:nvSpPr>
        <p:spPr>
          <a:xfrm>
            <a:off x="6257926" y="3324832"/>
            <a:ext cx="3132011" cy="400110"/>
          </a:xfrm>
          <a:prstGeom prst="rect">
            <a:avLst/>
          </a:prstGeom>
          <a:noFill/>
          <a:ln>
            <a:noFill/>
          </a:ln>
        </p:spPr>
        <p:txBody>
          <a:bodyPr wrap="none" rtlCol="0">
            <a:spAutoFit/>
          </a:bodyPr>
          <a:lstStyle/>
          <a:p>
            <a:r>
              <a:rPr lang="en-US" altLang="zh-CN" sz="2000" dirty="0">
                <a:latin typeface="+mn-lt"/>
                <a:ea typeface="+mn-ea"/>
              </a:rPr>
              <a:t>Trudy (</a:t>
            </a:r>
            <a:r>
              <a:rPr lang="en-US" altLang="zh-CN" sz="2000" dirty="0">
                <a:solidFill>
                  <a:schemeClr val="accent5"/>
                </a:solidFill>
                <a:latin typeface="+mn-lt"/>
                <a:ea typeface="+mn-ea"/>
              </a:rPr>
              <a:t>does not have key 1101</a:t>
            </a:r>
            <a:r>
              <a:rPr lang="en-US" altLang="zh-CN" sz="2000" dirty="0">
                <a:latin typeface="+mn-lt"/>
                <a:ea typeface="+mn-ea"/>
              </a:rPr>
              <a:t>)</a:t>
            </a:r>
            <a:endParaRPr lang="zh-CN" altLang="en-US" sz="2000" dirty="0">
              <a:latin typeface="+mn-lt"/>
              <a:ea typeface="+mn-ea"/>
            </a:endParaRPr>
          </a:p>
        </p:txBody>
      </p:sp>
      <p:cxnSp>
        <p:nvCxnSpPr>
          <p:cNvPr id="16" name="直接箭头连接符 15"/>
          <p:cNvCxnSpPr/>
          <p:nvPr/>
        </p:nvCxnSpPr>
        <p:spPr bwMode="auto">
          <a:xfrm flipH="1" flipV="1">
            <a:off x="5715999" y="2084369"/>
            <a:ext cx="541927" cy="992188"/>
          </a:xfrm>
          <a:prstGeom prst="straightConnector1">
            <a:avLst/>
          </a:prstGeom>
          <a:noFill/>
          <a:ln w="50800">
            <a:solidFill>
              <a:schemeClr val="tx1"/>
            </a:solidFill>
            <a:round/>
            <a:headEnd/>
            <a:tailEnd type="stealth" w="lg" len="lg"/>
          </a:ln>
        </p:spPr>
      </p:cxnSp>
      <p:sp>
        <p:nvSpPr>
          <p:cNvPr id="18" name="矩形 17"/>
          <p:cNvSpPr/>
          <p:nvPr/>
        </p:nvSpPr>
        <p:spPr>
          <a:xfrm>
            <a:off x="6257925" y="2399244"/>
            <a:ext cx="3067050" cy="523220"/>
          </a:xfrm>
          <a:prstGeom prst="rect">
            <a:avLst/>
          </a:prstGeom>
        </p:spPr>
        <p:txBody>
          <a:bodyPr wrap="square">
            <a:spAutoFit/>
          </a:bodyPr>
          <a:lstStyle/>
          <a:p>
            <a:r>
              <a:rPr lang="en-US" altLang="zh-CN" sz="1400" dirty="0">
                <a:solidFill>
                  <a:schemeClr val="accent2"/>
                </a:solidFill>
                <a:latin typeface="+mn-lt"/>
              </a:rPr>
              <a:t>causes Alice to encrypt known plaintext (e.g., FTP file request)</a:t>
            </a:r>
            <a:endParaRPr lang="zh-CN" altLang="en-US" sz="1400" dirty="0">
              <a:solidFill>
                <a:schemeClr val="accent2"/>
              </a:solidFill>
              <a:latin typeface="+mn-lt"/>
            </a:endParaRPr>
          </a:p>
        </p:txBody>
      </p:sp>
    </p:spTree>
    <p:extLst>
      <p:ext uri="{BB962C8B-B14F-4D97-AF65-F5344CB8AC3E}">
        <p14:creationId xmlns:p14="http://schemas.microsoft.com/office/powerpoint/2010/main" val="2039185068"/>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1" name="Rectangle 2"/>
          <p:cNvSpPr>
            <a:spLocks noGrp="1" noChangeArrowheads="1"/>
          </p:cNvSpPr>
          <p:nvPr>
            <p:ph type="title"/>
          </p:nvPr>
        </p:nvSpPr>
        <p:spPr/>
        <p:txBody>
          <a:bodyPr/>
          <a:lstStyle/>
          <a:p>
            <a:r>
              <a:rPr lang="en-US"/>
              <a:t> 802.11i: improved security</a:t>
            </a:r>
            <a:endParaRPr lang="en-US" dirty="0"/>
          </a:p>
        </p:txBody>
      </p:sp>
      <p:sp>
        <p:nvSpPr>
          <p:cNvPr id="3" name="灯片编号占位符 2"/>
          <p:cNvSpPr>
            <a:spLocks noGrp="1"/>
          </p:cNvSpPr>
          <p:nvPr>
            <p:ph type="sldNum" sz="quarter" idx="12"/>
          </p:nvPr>
        </p:nvSpPr>
        <p:spPr/>
        <p:txBody>
          <a:bodyPr/>
          <a:lstStyle/>
          <a:p>
            <a:fld id="{8DE895D9-91D8-4958-BB05-9803D63D1C8A}" type="slidenum">
              <a:rPr lang="en-US" altLang="zh-CN" smtClean="0"/>
              <a:pPr/>
              <a:t>188</a:t>
            </a:fld>
            <a:endParaRPr lang="en-US" altLang="zh-CN" dirty="0"/>
          </a:p>
        </p:txBody>
      </p:sp>
      <p:sp>
        <p:nvSpPr>
          <p:cNvPr id="155652" name="Rectangle 3"/>
          <p:cNvSpPr>
            <a:spLocks noGrp="1" noChangeArrowheads="1"/>
          </p:cNvSpPr>
          <p:nvPr>
            <p:ph idx="4294967295"/>
          </p:nvPr>
        </p:nvSpPr>
        <p:spPr>
          <a:xfrm>
            <a:off x="1920876" y="2917335"/>
            <a:ext cx="7908925" cy="3452813"/>
          </a:xfrm>
        </p:spPr>
        <p:txBody>
          <a:bodyPr/>
          <a:lstStyle/>
          <a:p>
            <a:r>
              <a:rPr lang="en-US" b="1" dirty="0"/>
              <a:t>Personal mode</a:t>
            </a:r>
          </a:p>
          <a:p>
            <a:pPr lvl="1"/>
            <a:r>
              <a:rPr lang="en-US" dirty="0"/>
              <a:t>Shared key is used</a:t>
            </a:r>
          </a:p>
          <a:p>
            <a:pPr lvl="1"/>
            <a:r>
              <a:rPr lang="en-US" dirty="0"/>
              <a:t>Longer IV (48 bits) and master key (128 bits)</a:t>
            </a:r>
          </a:p>
          <a:p>
            <a:r>
              <a:rPr lang="en-US" b="1" dirty="0"/>
              <a:t>Enterprise mode</a:t>
            </a:r>
          </a:p>
          <a:p>
            <a:pPr lvl="1"/>
            <a:r>
              <a:rPr lang="en-US" dirty="0"/>
              <a:t>provides </a:t>
            </a:r>
            <a:r>
              <a:rPr lang="en-US" b="1" dirty="0"/>
              <a:t>key distribution</a:t>
            </a:r>
          </a:p>
          <a:p>
            <a:pPr lvl="1"/>
            <a:r>
              <a:rPr lang="en-US" dirty="0"/>
              <a:t>uses </a:t>
            </a:r>
            <a:r>
              <a:rPr lang="en-US" b="1" dirty="0"/>
              <a:t>authentication server </a:t>
            </a:r>
            <a:r>
              <a:rPr lang="en-US" dirty="0"/>
              <a:t>separate from access point, leading to easier management</a:t>
            </a:r>
          </a:p>
        </p:txBody>
      </p:sp>
      <p:sp>
        <p:nvSpPr>
          <p:cNvPr id="2" name="矩形 1">
            <a:extLst>
              <a:ext uri="{FF2B5EF4-FFF2-40B4-BE49-F238E27FC236}">
                <a16:creationId xmlns:a16="http://schemas.microsoft.com/office/drawing/2014/main" id="{F0202FA3-1687-4F82-B816-25B3D85369E3}"/>
              </a:ext>
            </a:extLst>
          </p:cNvPr>
          <p:cNvSpPr/>
          <p:nvPr/>
        </p:nvSpPr>
        <p:spPr>
          <a:xfrm>
            <a:off x="1524000" y="1554262"/>
            <a:ext cx="9144000" cy="1059398"/>
          </a:xfrm>
          <a:prstGeom prst="rect">
            <a:avLst/>
          </a:prstGeom>
          <a:solidFill>
            <a:schemeClr val="accent2"/>
          </a:solidFill>
        </p:spPr>
        <p:txBody>
          <a:bodyPr wrap="square" anchor="ctr" anchorCtr="0">
            <a:noAutofit/>
          </a:bodyPr>
          <a:lstStyle/>
          <a:p>
            <a:pPr algn="ctr"/>
            <a:r>
              <a:rPr lang="en-US" altLang="zh-CN" sz="2800" b="1" dirty="0">
                <a:solidFill>
                  <a:schemeClr val="bg1"/>
                </a:solidFill>
                <a:latin typeface="+mn-lt"/>
              </a:rPr>
              <a:t>numerous (stronger) forms of encryption possible, alters keys for each successive packet</a:t>
            </a:r>
          </a:p>
        </p:txBody>
      </p:sp>
    </p:spTree>
    <p:extLst>
      <p:ext uri="{BB962C8B-B14F-4D97-AF65-F5344CB8AC3E}">
        <p14:creationId xmlns:p14="http://schemas.microsoft.com/office/powerpoint/2010/main" val="1851973583"/>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9" name="AutoShape 25"/>
          <p:cNvSpPr>
            <a:spLocks noChangeAspect="1" noChangeArrowheads="1" noTextEdit="1"/>
          </p:cNvSpPr>
          <p:nvPr/>
        </p:nvSpPr>
        <p:spPr bwMode="auto">
          <a:xfrm>
            <a:off x="5688014" y="1419225"/>
            <a:ext cx="987425" cy="1049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mn-lt"/>
            </a:endParaRPr>
          </a:p>
        </p:txBody>
      </p:sp>
      <p:sp>
        <p:nvSpPr>
          <p:cNvPr id="157700" name="Line 55"/>
          <p:cNvSpPr>
            <a:spLocks noChangeShapeType="1"/>
          </p:cNvSpPr>
          <p:nvPr/>
        </p:nvSpPr>
        <p:spPr bwMode="auto">
          <a:xfrm>
            <a:off x="5992814" y="2198688"/>
            <a:ext cx="2105025"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57701" name="Cloud"/>
          <p:cNvSpPr>
            <a:spLocks noChangeAspect="1" noEditPoints="1" noChangeArrowheads="1"/>
          </p:cNvSpPr>
          <p:nvPr/>
        </p:nvSpPr>
        <p:spPr bwMode="auto">
          <a:xfrm>
            <a:off x="6434138" y="1809750"/>
            <a:ext cx="1263650" cy="846138"/>
          </a:xfrm>
          <a:custGeom>
            <a:avLst/>
            <a:gdLst>
              <a:gd name="T0" fmla="*/ 13416277 w 21600"/>
              <a:gd name="T1" fmla="*/ 649211328 h 21600"/>
              <a:gd name="T2" fmla="*/ 2147483647 w 21600"/>
              <a:gd name="T3" fmla="*/ 1297040083 h 21600"/>
              <a:gd name="T4" fmla="*/ 2147483647 w 21600"/>
              <a:gd name="T5" fmla="*/ 649211328 h 21600"/>
              <a:gd name="T6" fmla="*/ 2147483647 w 21600"/>
              <a:gd name="T7" fmla="*/ 74238934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solidFill>
          <a:ln w="9525">
            <a:solidFill>
              <a:srgbClr val="000000"/>
            </a:solidFill>
            <a:miter lim="800000"/>
            <a:headEnd/>
            <a:tailEnd/>
          </a:ln>
          <a:effectLst>
            <a:outerShdw dist="107763" dir="2700000" algn="ctr" rotWithShape="0">
              <a:srgbClr val="808080"/>
            </a:outerShdw>
          </a:effectLst>
        </p:spPr>
        <p:txBody>
          <a:bodyPr/>
          <a:lstStyle/>
          <a:p>
            <a:endParaRPr lang="en-US" dirty="0">
              <a:latin typeface="+mn-lt"/>
            </a:endParaRPr>
          </a:p>
        </p:txBody>
      </p:sp>
      <p:sp>
        <p:nvSpPr>
          <p:cNvPr id="157702" name="Text Box 57"/>
          <p:cNvSpPr txBox="1">
            <a:spLocks noChangeArrowheads="1"/>
          </p:cNvSpPr>
          <p:nvPr/>
        </p:nvSpPr>
        <p:spPr bwMode="auto">
          <a:xfrm>
            <a:off x="4805363" y="1412875"/>
            <a:ext cx="1516762"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eaLnBrk="1" hangingPunct="1"/>
            <a:r>
              <a:rPr lang="en-US" i="1" dirty="0">
                <a:solidFill>
                  <a:srgbClr val="CC0000"/>
                </a:solidFill>
                <a:latin typeface="+mn-lt"/>
                <a:cs typeface="Arial" charset="0"/>
              </a:rPr>
              <a:t>AP: </a:t>
            </a:r>
            <a:r>
              <a:rPr lang="en-US" sz="1600" dirty="0">
                <a:latin typeface="+mn-lt"/>
                <a:cs typeface="Arial" charset="0"/>
              </a:rPr>
              <a:t>access point</a:t>
            </a:r>
          </a:p>
        </p:txBody>
      </p:sp>
      <p:sp>
        <p:nvSpPr>
          <p:cNvPr id="157703" name="Text Box 58"/>
          <p:cNvSpPr txBox="1">
            <a:spLocks noChangeArrowheads="1"/>
          </p:cNvSpPr>
          <p:nvPr/>
        </p:nvSpPr>
        <p:spPr bwMode="auto">
          <a:xfrm>
            <a:off x="8809038" y="1735138"/>
            <a:ext cx="1245854" cy="8925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eaLnBrk="1" hangingPunct="1"/>
            <a:r>
              <a:rPr lang="en-US" i="1" dirty="0">
                <a:solidFill>
                  <a:srgbClr val="CC0000"/>
                </a:solidFill>
                <a:latin typeface="+mn-lt"/>
                <a:cs typeface="Arial" charset="0"/>
              </a:rPr>
              <a:t>AS:</a:t>
            </a:r>
          </a:p>
          <a:p>
            <a:pPr eaLnBrk="1" hangingPunct="1"/>
            <a:r>
              <a:rPr lang="en-US" sz="1600" dirty="0">
                <a:latin typeface="+mn-lt"/>
                <a:cs typeface="Arial" charset="0"/>
              </a:rPr>
              <a:t>Authentication</a:t>
            </a:r>
          </a:p>
          <a:p>
            <a:pPr eaLnBrk="1" hangingPunct="1"/>
            <a:r>
              <a:rPr lang="en-US" sz="1600" dirty="0">
                <a:latin typeface="+mn-lt"/>
                <a:cs typeface="Arial" charset="0"/>
              </a:rPr>
              <a:t> server</a:t>
            </a:r>
          </a:p>
        </p:txBody>
      </p:sp>
      <p:sp>
        <p:nvSpPr>
          <p:cNvPr id="157704" name="Text Box 59"/>
          <p:cNvSpPr txBox="1">
            <a:spLocks noChangeArrowheads="1"/>
          </p:cNvSpPr>
          <p:nvPr/>
        </p:nvSpPr>
        <p:spPr bwMode="auto">
          <a:xfrm>
            <a:off x="6584951" y="1901826"/>
            <a:ext cx="772969"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eaLnBrk="1" hangingPunct="1"/>
            <a:r>
              <a:rPr lang="en-US" sz="1600" dirty="0">
                <a:latin typeface="+mn-lt"/>
                <a:cs typeface="Arial" charset="0"/>
              </a:rPr>
              <a:t>wired</a:t>
            </a:r>
          </a:p>
          <a:p>
            <a:pPr eaLnBrk="1" hangingPunct="1"/>
            <a:r>
              <a:rPr lang="en-US" sz="1600" dirty="0">
                <a:latin typeface="+mn-lt"/>
                <a:cs typeface="Arial" charset="0"/>
              </a:rPr>
              <a:t>network</a:t>
            </a:r>
          </a:p>
        </p:txBody>
      </p:sp>
      <p:sp>
        <p:nvSpPr>
          <p:cNvPr id="157705" name="Text Box 60"/>
          <p:cNvSpPr txBox="1">
            <a:spLocks noChangeArrowheads="1"/>
          </p:cNvSpPr>
          <p:nvPr/>
        </p:nvSpPr>
        <p:spPr bwMode="auto">
          <a:xfrm>
            <a:off x="2598739" y="1703388"/>
            <a:ext cx="1620837"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eaLnBrk="1" hangingPunct="1"/>
            <a:r>
              <a:rPr lang="en-US" i="1" dirty="0">
                <a:solidFill>
                  <a:srgbClr val="CC0000"/>
                </a:solidFill>
                <a:latin typeface="+mn-lt"/>
                <a:cs typeface="Arial" charset="0"/>
              </a:rPr>
              <a:t>STA:</a:t>
            </a:r>
          </a:p>
          <a:p>
            <a:pPr eaLnBrk="1" hangingPunct="1"/>
            <a:r>
              <a:rPr lang="en-US" sz="1600" dirty="0">
                <a:latin typeface="+mn-lt"/>
                <a:cs typeface="Arial" charset="0"/>
              </a:rPr>
              <a:t>client station</a:t>
            </a:r>
          </a:p>
        </p:txBody>
      </p:sp>
      <p:sp>
        <p:nvSpPr>
          <p:cNvPr id="157771" name="Oval 62"/>
          <p:cNvSpPr>
            <a:spLocks noChangeArrowheads="1"/>
          </p:cNvSpPr>
          <p:nvPr/>
        </p:nvSpPr>
        <p:spPr bwMode="auto">
          <a:xfrm>
            <a:off x="3320484" y="2952751"/>
            <a:ext cx="266700" cy="247650"/>
          </a:xfrm>
          <a:prstGeom prst="ellipse">
            <a:avLst/>
          </a:prstGeom>
          <a:solidFill>
            <a:schemeClr val="accent3"/>
          </a:solidFill>
          <a:ln w="9525">
            <a:solidFill>
              <a:schemeClr val="tx1"/>
            </a:solidFill>
            <a:round/>
            <a:headEnd/>
            <a:tailEnd/>
          </a:ln>
        </p:spPr>
        <p:txBody>
          <a:bodyPr wrap="none" anchor="ctr"/>
          <a:lstStyle/>
          <a:p>
            <a:endParaRPr lang="en-US" dirty="0">
              <a:latin typeface="+mn-lt"/>
            </a:endParaRPr>
          </a:p>
        </p:txBody>
      </p:sp>
      <p:sp>
        <p:nvSpPr>
          <p:cNvPr id="157772" name="Text Box 63"/>
          <p:cNvSpPr txBox="1">
            <a:spLocks noChangeArrowheads="1"/>
          </p:cNvSpPr>
          <p:nvPr/>
        </p:nvSpPr>
        <p:spPr bwMode="auto">
          <a:xfrm>
            <a:off x="3320314" y="2903512"/>
            <a:ext cx="1640193"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eaLnBrk="1" hangingPunct="1"/>
            <a:r>
              <a:rPr lang="en-US" sz="1600" dirty="0">
                <a:latin typeface="+mn-lt"/>
                <a:cs typeface="Arial" charset="0"/>
              </a:rPr>
              <a:t>1   Discovery of</a:t>
            </a:r>
          </a:p>
          <a:p>
            <a:pPr eaLnBrk="1" hangingPunct="1"/>
            <a:r>
              <a:rPr lang="en-US" sz="1600" dirty="0">
                <a:latin typeface="+mn-lt"/>
                <a:cs typeface="Arial" charset="0"/>
              </a:rPr>
              <a:t>security capabilities</a:t>
            </a:r>
          </a:p>
        </p:txBody>
      </p:sp>
      <p:sp>
        <p:nvSpPr>
          <p:cNvPr id="157773" name="Line 64"/>
          <p:cNvSpPr>
            <a:spLocks noChangeShapeType="1"/>
          </p:cNvSpPr>
          <p:nvPr/>
        </p:nvSpPr>
        <p:spPr bwMode="auto">
          <a:xfrm>
            <a:off x="2857500" y="2871788"/>
            <a:ext cx="2641600" cy="0"/>
          </a:xfrm>
          <a:prstGeom prst="line">
            <a:avLst/>
          </a:prstGeom>
          <a:noFill/>
          <a:ln w="41275">
            <a:solidFill>
              <a:schemeClr val="tx1"/>
            </a:solidFill>
            <a:round/>
            <a:headEnd type="stealth" w="lg" len="lg"/>
            <a:tailEnd type="stealth" w="lg" len="lg"/>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57764" name="Line 65"/>
          <p:cNvSpPr>
            <a:spLocks noChangeShapeType="1"/>
          </p:cNvSpPr>
          <p:nvPr/>
        </p:nvSpPr>
        <p:spPr bwMode="auto">
          <a:xfrm flipH="1">
            <a:off x="2822185" y="3700209"/>
            <a:ext cx="2554234" cy="0"/>
          </a:xfrm>
          <a:prstGeom prst="line">
            <a:avLst/>
          </a:prstGeom>
          <a:noFill/>
          <a:ln w="38100">
            <a:solidFill>
              <a:schemeClr val="tx1"/>
            </a:solidFill>
            <a:round/>
            <a:headEnd/>
            <a:tailEnd type="stealth" w="lg" len="lg"/>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57765" name="Line 66"/>
          <p:cNvSpPr>
            <a:spLocks noChangeShapeType="1"/>
          </p:cNvSpPr>
          <p:nvPr/>
        </p:nvSpPr>
        <p:spPr bwMode="auto">
          <a:xfrm>
            <a:off x="6233161" y="3712481"/>
            <a:ext cx="2384580" cy="18731"/>
          </a:xfrm>
          <a:prstGeom prst="line">
            <a:avLst/>
          </a:prstGeom>
          <a:noFill/>
          <a:ln w="38100">
            <a:solidFill>
              <a:schemeClr val="tx1"/>
            </a:solidFill>
            <a:round/>
            <a:headEnd/>
            <a:tailEnd type="stealth" w="lg" len="lg"/>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57766" name="Freeform 67"/>
          <p:cNvSpPr>
            <a:spLocks/>
          </p:cNvSpPr>
          <p:nvPr/>
        </p:nvSpPr>
        <p:spPr bwMode="auto">
          <a:xfrm>
            <a:off x="5413324" y="3548065"/>
            <a:ext cx="609587" cy="260173"/>
          </a:xfrm>
          <a:custGeom>
            <a:avLst/>
            <a:gdLst>
              <a:gd name="T0" fmla="*/ 2147483647 w 384"/>
              <a:gd name="T1" fmla="*/ 2147483647 h 164"/>
              <a:gd name="T2" fmla="*/ 2147483647 w 384"/>
              <a:gd name="T3" fmla="*/ 2147483647 h 164"/>
              <a:gd name="T4" fmla="*/ 2147483647 w 384"/>
              <a:gd name="T5" fmla="*/ 2147483647 h 164"/>
              <a:gd name="T6" fmla="*/ 0 60000 65536"/>
              <a:gd name="T7" fmla="*/ 0 60000 65536"/>
              <a:gd name="T8" fmla="*/ 0 60000 65536"/>
              <a:gd name="T9" fmla="*/ 0 w 384"/>
              <a:gd name="T10" fmla="*/ 0 h 164"/>
              <a:gd name="T11" fmla="*/ 384 w 384"/>
              <a:gd name="T12" fmla="*/ 164 h 164"/>
            </a:gdLst>
            <a:ahLst/>
            <a:cxnLst>
              <a:cxn ang="T6">
                <a:pos x="T0" y="T1"/>
              </a:cxn>
              <a:cxn ang="T7">
                <a:pos x="T2" y="T3"/>
              </a:cxn>
              <a:cxn ang="T8">
                <a:pos x="T4" y="T5"/>
              </a:cxn>
            </a:cxnLst>
            <a:rect l="T9" t="T10" r="T11" b="T12"/>
            <a:pathLst>
              <a:path w="384" h="164">
                <a:moveTo>
                  <a:pt x="18" y="164"/>
                </a:moveTo>
                <a:cubicBezTo>
                  <a:pt x="47" y="138"/>
                  <a:pt x="0" y="0"/>
                  <a:pt x="192" y="9"/>
                </a:cubicBezTo>
                <a:cubicBezTo>
                  <a:pt x="384" y="18"/>
                  <a:pt x="308" y="132"/>
                  <a:pt x="338" y="164"/>
                </a:cubicBezTo>
              </a:path>
            </a:pathLst>
          </a:custGeom>
          <a:noFill/>
          <a:ln w="19050">
            <a:solidFill>
              <a:schemeClr val="tx1"/>
            </a:solidFill>
            <a:prstDash val="dash"/>
            <a:round/>
            <a:headEnd/>
            <a:tailEnd/>
          </a:ln>
          <a:extLst>
            <a:ext uri="{909E8E84-426E-40dd-AFC4-6F175D3DCCD1}">
              <a14:hiddenFill xmlns:a14="http://schemas.microsoft.com/office/drawing/2010/main" xmlns="">
                <a:solidFill>
                  <a:srgbClr val="FFFFFF"/>
                </a:solidFill>
              </a14:hiddenFill>
            </a:ext>
          </a:extLst>
        </p:spPr>
        <p:txBody>
          <a:bodyPr/>
          <a:lstStyle/>
          <a:p>
            <a:endParaRPr lang="en-US" dirty="0">
              <a:latin typeface="+mn-lt"/>
            </a:endParaRPr>
          </a:p>
        </p:txBody>
      </p:sp>
      <p:sp>
        <p:nvSpPr>
          <p:cNvPr id="157767" name="Text Box 71"/>
          <p:cNvSpPr txBox="1">
            <a:spLocks noChangeArrowheads="1"/>
          </p:cNvSpPr>
          <p:nvPr/>
        </p:nvSpPr>
        <p:spPr bwMode="auto">
          <a:xfrm>
            <a:off x="3241899" y="3918537"/>
            <a:ext cx="4356642"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eaLnBrk="1" hangingPunct="1"/>
            <a:r>
              <a:rPr lang="en-US" sz="1600" dirty="0">
                <a:latin typeface="+mn-lt"/>
                <a:cs typeface="Arial" charset="0"/>
              </a:rPr>
              <a:t>STA and AS mutually authenticate, together</a:t>
            </a:r>
          </a:p>
          <a:p>
            <a:pPr eaLnBrk="1" hangingPunct="1"/>
            <a:r>
              <a:rPr lang="en-US" sz="1600" dirty="0">
                <a:latin typeface="+mn-lt"/>
                <a:cs typeface="Arial" charset="0"/>
              </a:rPr>
              <a:t>generate Master Key (MK)</a:t>
            </a:r>
            <a:r>
              <a:rPr lang="en-US" sz="1600" i="1" dirty="0">
                <a:solidFill>
                  <a:srgbClr val="000099"/>
                </a:solidFill>
                <a:latin typeface="+mn-lt"/>
                <a:cs typeface="Arial" charset="0"/>
              </a:rPr>
              <a:t>. AP serves as </a:t>
            </a:r>
            <a:r>
              <a:rPr lang="en-US" altLang="ja-JP" sz="1600" i="1" dirty="0">
                <a:solidFill>
                  <a:srgbClr val="000099"/>
                </a:solidFill>
                <a:latin typeface="+mn-lt"/>
                <a:cs typeface="Arial" charset="0"/>
              </a:rPr>
              <a:t>"pass through"</a:t>
            </a:r>
            <a:endParaRPr lang="en-US" sz="1600" i="1" dirty="0">
              <a:solidFill>
                <a:srgbClr val="000099"/>
              </a:solidFill>
              <a:latin typeface="+mn-lt"/>
              <a:cs typeface="Arial" charset="0"/>
            </a:endParaRPr>
          </a:p>
        </p:txBody>
      </p:sp>
      <p:grpSp>
        <p:nvGrpSpPr>
          <p:cNvPr id="157768" name="Group 72"/>
          <p:cNvGrpSpPr>
            <a:grpSpLocks/>
          </p:cNvGrpSpPr>
          <p:nvPr/>
        </p:nvGrpSpPr>
        <p:grpSpPr bwMode="auto">
          <a:xfrm>
            <a:off x="3010762" y="3815356"/>
            <a:ext cx="277807" cy="337909"/>
            <a:chOff x="1864" y="3225"/>
            <a:chExt cx="175" cy="213"/>
          </a:xfrm>
        </p:grpSpPr>
        <p:sp>
          <p:nvSpPr>
            <p:cNvPr id="157769" name="Oval 73"/>
            <p:cNvSpPr>
              <a:spLocks noChangeArrowheads="1"/>
            </p:cNvSpPr>
            <p:nvPr/>
          </p:nvSpPr>
          <p:spPr bwMode="auto">
            <a:xfrm>
              <a:off x="1871" y="3256"/>
              <a:ext cx="168" cy="156"/>
            </a:xfrm>
            <a:prstGeom prst="ellipse">
              <a:avLst/>
            </a:prstGeom>
            <a:solidFill>
              <a:schemeClr val="accent1"/>
            </a:solidFill>
            <a:ln w="9525">
              <a:solidFill>
                <a:schemeClr val="tx1"/>
              </a:solidFill>
              <a:round/>
              <a:headEnd/>
              <a:tailEnd/>
            </a:ln>
          </p:spPr>
          <p:txBody>
            <a:bodyPr wrap="none" anchor="ctr"/>
            <a:lstStyle/>
            <a:p>
              <a:endParaRPr lang="en-US" dirty="0">
                <a:latin typeface="+mn-lt"/>
              </a:endParaRPr>
            </a:p>
          </p:txBody>
        </p:sp>
        <p:sp>
          <p:nvSpPr>
            <p:cNvPr id="157770" name="Text Box 74"/>
            <p:cNvSpPr txBox="1">
              <a:spLocks noChangeArrowheads="1"/>
            </p:cNvSpPr>
            <p:nvPr/>
          </p:nvSpPr>
          <p:spPr bwMode="auto">
            <a:xfrm>
              <a:off x="1864" y="3225"/>
              <a:ext cx="175" cy="213"/>
            </a:xfrm>
            <a:prstGeom prst="rect">
              <a:avLst/>
            </a:prstGeom>
            <a:solidFill>
              <a:schemeClr val="accent3"/>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eaLnBrk="1" hangingPunct="1"/>
              <a:r>
                <a:rPr lang="en-US" sz="1600">
                  <a:latin typeface="+mn-lt"/>
                  <a:cs typeface="Arial" charset="0"/>
                </a:rPr>
                <a:t>2</a:t>
              </a:r>
              <a:endParaRPr lang="en-US" sz="1600" dirty="0">
                <a:latin typeface="+mn-lt"/>
                <a:cs typeface="Arial" charset="0"/>
              </a:endParaRPr>
            </a:p>
          </p:txBody>
        </p:sp>
      </p:grpSp>
      <p:grpSp>
        <p:nvGrpSpPr>
          <p:cNvPr id="157755" name="Group 68"/>
          <p:cNvGrpSpPr>
            <a:grpSpLocks/>
          </p:cNvGrpSpPr>
          <p:nvPr/>
        </p:nvGrpSpPr>
        <p:grpSpPr bwMode="auto">
          <a:xfrm>
            <a:off x="7649375" y="4830783"/>
            <a:ext cx="277836" cy="338138"/>
            <a:chOff x="1864" y="3225"/>
            <a:chExt cx="175" cy="213"/>
          </a:xfrm>
        </p:grpSpPr>
        <p:sp>
          <p:nvSpPr>
            <p:cNvPr id="157762" name="Oval 69"/>
            <p:cNvSpPr>
              <a:spLocks noChangeArrowheads="1"/>
            </p:cNvSpPr>
            <p:nvPr/>
          </p:nvSpPr>
          <p:spPr bwMode="auto">
            <a:xfrm>
              <a:off x="1871" y="3256"/>
              <a:ext cx="168" cy="156"/>
            </a:xfrm>
            <a:prstGeom prst="ellipse">
              <a:avLst/>
            </a:prstGeom>
            <a:solidFill>
              <a:schemeClr val="accent1"/>
            </a:solidFill>
            <a:ln w="9525">
              <a:solidFill>
                <a:schemeClr val="tx1"/>
              </a:solidFill>
              <a:round/>
              <a:headEnd/>
              <a:tailEnd/>
            </a:ln>
          </p:spPr>
          <p:txBody>
            <a:bodyPr wrap="none" anchor="ctr"/>
            <a:lstStyle/>
            <a:p>
              <a:endParaRPr lang="en-US" dirty="0">
                <a:latin typeface="+mn-lt"/>
              </a:endParaRPr>
            </a:p>
          </p:txBody>
        </p:sp>
        <p:sp>
          <p:nvSpPr>
            <p:cNvPr id="157763" name="Text Box 70"/>
            <p:cNvSpPr txBox="1">
              <a:spLocks noChangeArrowheads="1"/>
            </p:cNvSpPr>
            <p:nvPr/>
          </p:nvSpPr>
          <p:spPr bwMode="auto">
            <a:xfrm>
              <a:off x="1864" y="3225"/>
              <a:ext cx="175" cy="213"/>
            </a:xfrm>
            <a:prstGeom prst="rect">
              <a:avLst/>
            </a:prstGeom>
            <a:solidFill>
              <a:schemeClr val="accent3"/>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eaLnBrk="1" hangingPunct="1"/>
              <a:r>
                <a:rPr lang="en-US" sz="1600" dirty="0">
                  <a:latin typeface="+mn-lt"/>
                  <a:cs typeface="Arial" charset="0"/>
                </a:rPr>
                <a:t>3</a:t>
              </a:r>
            </a:p>
          </p:txBody>
        </p:sp>
      </p:grpSp>
      <p:grpSp>
        <p:nvGrpSpPr>
          <p:cNvPr id="157756" name="Group 75"/>
          <p:cNvGrpSpPr>
            <a:grpSpLocks/>
          </p:cNvGrpSpPr>
          <p:nvPr/>
        </p:nvGrpSpPr>
        <p:grpSpPr bwMode="auto">
          <a:xfrm>
            <a:off x="2666999" y="4668846"/>
            <a:ext cx="277837" cy="338138"/>
            <a:chOff x="1864" y="3225"/>
            <a:chExt cx="175" cy="213"/>
          </a:xfrm>
        </p:grpSpPr>
        <p:sp>
          <p:nvSpPr>
            <p:cNvPr id="157760" name="Oval 76"/>
            <p:cNvSpPr>
              <a:spLocks noChangeArrowheads="1"/>
            </p:cNvSpPr>
            <p:nvPr/>
          </p:nvSpPr>
          <p:spPr bwMode="auto">
            <a:xfrm>
              <a:off x="1871" y="3256"/>
              <a:ext cx="168" cy="156"/>
            </a:xfrm>
            <a:prstGeom prst="ellipse">
              <a:avLst/>
            </a:prstGeom>
            <a:solidFill>
              <a:schemeClr val="accent1"/>
            </a:solidFill>
            <a:ln w="9525">
              <a:solidFill>
                <a:schemeClr val="tx1"/>
              </a:solidFill>
              <a:round/>
              <a:headEnd/>
              <a:tailEnd/>
            </a:ln>
          </p:spPr>
          <p:txBody>
            <a:bodyPr wrap="none" anchor="ctr"/>
            <a:lstStyle/>
            <a:p>
              <a:endParaRPr lang="en-US" dirty="0">
                <a:latin typeface="+mn-lt"/>
              </a:endParaRPr>
            </a:p>
          </p:txBody>
        </p:sp>
        <p:sp>
          <p:nvSpPr>
            <p:cNvPr id="157761" name="Text Box 77"/>
            <p:cNvSpPr txBox="1">
              <a:spLocks noChangeArrowheads="1"/>
            </p:cNvSpPr>
            <p:nvPr/>
          </p:nvSpPr>
          <p:spPr bwMode="auto">
            <a:xfrm>
              <a:off x="1864" y="3225"/>
              <a:ext cx="175" cy="213"/>
            </a:xfrm>
            <a:prstGeom prst="rect">
              <a:avLst/>
            </a:prstGeom>
            <a:solidFill>
              <a:schemeClr val="accent3"/>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eaLnBrk="1" hangingPunct="1"/>
              <a:r>
                <a:rPr lang="en-US" sz="1600" dirty="0">
                  <a:latin typeface="+mn-lt"/>
                  <a:cs typeface="Arial" charset="0"/>
                </a:rPr>
                <a:t>3</a:t>
              </a:r>
            </a:p>
          </p:txBody>
        </p:sp>
      </p:grpSp>
      <p:sp>
        <p:nvSpPr>
          <p:cNvPr id="157757" name="Text Box 78"/>
          <p:cNvSpPr txBox="1">
            <a:spLocks noChangeArrowheads="1"/>
          </p:cNvSpPr>
          <p:nvPr/>
        </p:nvSpPr>
        <p:spPr bwMode="auto">
          <a:xfrm>
            <a:off x="2952199" y="4660901"/>
            <a:ext cx="1425390"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eaLnBrk="1" hangingPunct="1"/>
            <a:r>
              <a:rPr lang="en-US" sz="1600" dirty="0">
                <a:latin typeface="+mn-lt"/>
                <a:cs typeface="Arial" charset="0"/>
              </a:rPr>
              <a:t>STA derives</a:t>
            </a:r>
          </a:p>
          <a:p>
            <a:pPr eaLnBrk="1" hangingPunct="1"/>
            <a:r>
              <a:rPr lang="en-US" sz="1600" dirty="0">
                <a:latin typeface="+mn-lt"/>
                <a:cs typeface="Arial" charset="0"/>
              </a:rPr>
              <a:t>Pairwise Master </a:t>
            </a:r>
          </a:p>
          <a:p>
            <a:pPr eaLnBrk="1" hangingPunct="1"/>
            <a:r>
              <a:rPr lang="en-US" sz="1600" dirty="0">
                <a:latin typeface="+mn-lt"/>
                <a:cs typeface="Arial" charset="0"/>
              </a:rPr>
              <a:t>Key (PMK)</a:t>
            </a:r>
          </a:p>
        </p:txBody>
      </p:sp>
      <p:sp>
        <p:nvSpPr>
          <p:cNvPr id="157758" name="Line 79"/>
          <p:cNvSpPr>
            <a:spLocks noChangeShapeType="1"/>
          </p:cNvSpPr>
          <p:nvPr/>
        </p:nvSpPr>
        <p:spPr bwMode="auto">
          <a:xfrm flipH="1" flipV="1">
            <a:off x="5948000" y="4610357"/>
            <a:ext cx="2976925" cy="2574"/>
          </a:xfrm>
          <a:prstGeom prst="line">
            <a:avLst/>
          </a:prstGeom>
          <a:noFill/>
          <a:ln w="38100">
            <a:solidFill>
              <a:schemeClr val="tx1"/>
            </a:solidFill>
            <a:round/>
            <a:headEnd/>
            <a:tailEnd type="stealth" w="lg" len="lg"/>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57759" name="Text Box 80"/>
          <p:cNvSpPr txBox="1">
            <a:spLocks noChangeArrowheads="1"/>
          </p:cNvSpPr>
          <p:nvPr/>
        </p:nvSpPr>
        <p:spPr bwMode="auto">
          <a:xfrm>
            <a:off x="7948499" y="4786314"/>
            <a:ext cx="1098378"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eaLnBrk="1" hangingPunct="1"/>
            <a:r>
              <a:rPr lang="en-US" sz="1600" dirty="0">
                <a:latin typeface="+mn-lt"/>
                <a:cs typeface="Arial" charset="0"/>
              </a:rPr>
              <a:t>AS derives</a:t>
            </a:r>
          </a:p>
          <a:p>
            <a:pPr eaLnBrk="1" hangingPunct="1"/>
            <a:r>
              <a:rPr lang="en-US" sz="1600" dirty="0">
                <a:latin typeface="+mn-lt"/>
                <a:cs typeface="Arial" charset="0"/>
              </a:rPr>
              <a:t>same PMK, </a:t>
            </a:r>
          </a:p>
          <a:p>
            <a:pPr eaLnBrk="1" hangingPunct="1"/>
            <a:r>
              <a:rPr lang="en-US" sz="1600" dirty="0">
                <a:latin typeface="+mn-lt"/>
                <a:cs typeface="Arial" charset="0"/>
              </a:rPr>
              <a:t>sends to AP</a:t>
            </a:r>
          </a:p>
        </p:txBody>
      </p:sp>
      <p:sp>
        <p:nvSpPr>
          <p:cNvPr id="79" name="Text Box 78"/>
          <p:cNvSpPr txBox="1">
            <a:spLocks noChangeArrowheads="1"/>
          </p:cNvSpPr>
          <p:nvPr/>
        </p:nvSpPr>
        <p:spPr bwMode="auto">
          <a:xfrm>
            <a:off x="8809039" y="3805741"/>
            <a:ext cx="1393843"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eaLnBrk="1" hangingPunct="1"/>
            <a:r>
              <a:rPr lang="en-US" sz="1600" dirty="0">
                <a:solidFill>
                  <a:schemeClr val="accent5"/>
                </a:solidFill>
                <a:latin typeface="+mn-lt"/>
                <a:cs typeface="Arial" charset="0"/>
              </a:rPr>
              <a:t>With public key, </a:t>
            </a:r>
          </a:p>
          <a:p>
            <a:pPr eaLnBrk="1" hangingPunct="1"/>
            <a:r>
              <a:rPr lang="en-US" sz="1600" dirty="0">
                <a:solidFill>
                  <a:schemeClr val="accent5"/>
                </a:solidFill>
                <a:latin typeface="+mn-lt"/>
                <a:cs typeface="Arial" charset="0"/>
              </a:rPr>
              <a:t>Similar to SSL</a:t>
            </a:r>
          </a:p>
        </p:txBody>
      </p:sp>
      <p:sp>
        <p:nvSpPr>
          <p:cNvPr id="157750" name="Line 81"/>
          <p:cNvSpPr>
            <a:spLocks noChangeShapeType="1"/>
          </p:cNvSpPr>
          <p:nvPr/>
        </p:nvSpPr>
        <p:spPr bwMode="auto">
          <a:xfrm>
            <a:off x="2981703" y="5761038"/>
            <a:ext cx="2641325" cy="0"/>
          </a:xfrm>
          <a:prstGeom prst="line">
            <a:avLst/>
          </a:prstGeom>
          <a:noFill/>
          <a:ln w="41275">
            <a:solidFill>
              <a:schemeClr val="tx1"/>
            </a:solidFill>
            <a:round/>
            <a:headEnd type="stealth" w="lg" len="lg"/>
            <a:tailEnd type="stealth" w="lg" len="lg"/>
          </a:ln>
          <a:extLst>
            <a:ext uri="{909E8E84-426E-40dd-AFC4-6F175D3DCCD1}">
              <a14:hiddenFill xmlns:a14="http://schemas.microsoft.com/office/drawing/2010/main" xmlns="">
                <a:noFill/>
              </a14:hiddenFill>
            </a:ext>
          </a:extLst>
        </p:spPr>
        <p:txBody>
          <a:bodyPr/>
          <a:lstStyle/>
          <a:p>
            <a:endParaRPr lang="en-US" dirty="0">
              <a:latin typeface="+mn-lt"/>
            </a:endParaRPr>
          </a:p>
        </p:txBody>
      </p:sp>
      <p:grpSp>
        <p:nvGrpSpPr>
          <p:cNvPr id="157751" name="Group 83"/>
          <p:cNvGrpSpPr>
            <a:grpSpLocks/>
          </p:cNvGrpSpPr>
          <p:nvPr/>
        </p:nvGrpSpPr>
        <p:grpSpPr bwMode="auto">
          <a:xfrm>
            <a:off x="2663823" y="5815021"/>
            <a:ext cx="277784" cy="338138"/>
            <a:chOff x="1864" y="3225"/>
            <a:chExt cx="175" cy="213"/>
          </a:xfrm>
        </p:grpSpPr>
        <p:sp>
          <p:nvSpPr>
            <p:cNvPr id="157753" name="Oval 84"/>
            <p:cNvSpPr>
              <a:spLocks noChangeArrowheads="1"/>
            </p:cNvSpPr>
            <p:nvPr/>
          </p:nvSpPr>
          <p:spPr bwMode="auto">
            <a:xfrm>
              <a:off x="1871" y="3256"/>
              <a:ext cx="168" cy="156"/>
            </a:xfrm>
            <a:prstGeom prst="ellipse">
              <a:avLst/>
            </a:prstGeom>
            <a:solidFill>
              <a:schemeClr val="accent1"/>
            </a:solidFill>
            <a:ln w="9525">
              <a:solidFill>
                <a:schemeClr val="tx1"/>
              </a:solidFill>
              <a:round/>
              <a:headEnd/>
              <a:tailEnd/>
            </a:ln>
          </p:spPr>
          <p:txBody>
            <a:bodyPr wrap="none" anchor="ctr"/>
            <a:lstStyle/>
            <a:p>
              <a:endParaRPr lang="en-US" dirty="0">
                <a:latin typeface="+mn-lt"/>
              </a:endParaRPr>
            </a:p>
          </p:txBody>
        </p:sp>
        <p:sp>
          <p:nvSpPr>
            <p:cNvPr id="157754" name="Text Box 85"/>
            <p:cNvSpPr txBox="1">
              <a:spLocks noChangeArrowheads="1"/>
            </p:cNvSpPr>
            <p:nvPr/>
          </p:nvSpPr>
          <p:spPr bwMode="auto">
            <a:xfrm>
              <a:off x="1864" y="3225"/>
              <a:ext cx="175" cy="213"/>
            </a:xfrm>
            <a:prstGeom prst="rect">
              <a:avLst/>
            </a:prstGeom>
            <a:solidFill>
              <a:schemeClr val="accent3"/>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eaLnBrk="1" hangingPunct="1"/>
              <a:r>
                <a:rPr lang="en-US" sz="1600">
                  <a:latin typeface="+mn-lt"/>
                  <a:cs typeface="Arial" charset="0"/>
                </a:rPr>
                <a:t>4</a:t>
              </a:r>
              <a:endParaRPr lang="en-US" sz="1600" dirty="0">
                <a:latin typeface="+mn-lt"/>
                <a:cs typeface="Arial" charset="0"/>
              </a:endParaRPr>
            </a:p>
          </p:txBody>
        </p:sp>
      </p:grpSp>
      <p:sp>
        <p:nvSpPr>
          <p:cNvPr id="157752" name="Text Box 86"/>
          <p:cNvSpPr txBox="1">
            <a:spLocks noChangeArrowheads="1"/>
          </p:cNvSpPr>
          <p:nvPr/>
        </p:nvSpPr>
        <p:spPr bwMode="auto">
          <a:xfrm>
            <a:off x="2965830" y="5807076"/>
            <a:ext cx="3009735"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eaLnBrk="1" hangingPunct="1"/>
            <a:r>
              <a:rPr lang="en-US" sz="1600">
                <a:latin typeface="+mn-lt"/>
                <a:cs typeface="Arial" charset="0"/>
              </a:rPr>
              <a:t>STA, AP use PMK to derive </a:t>
            </a:r>
          </a:p>
          <a:p>
            <a:pPr eaLnBrk="1" hangingPunct="1"/>
            <a:r>
              <a:rPr lang="en-US" sz="1600">
                <a:latin typeface="+mn-lt"/>
                <a:cs typeface="Arial" charset="0"/>
              </a:rPr>
              <a:t>Temporal Key (TK) used for message </a:t>
            </a:r>
          </a:p>
          <a:p>
            <a:pPr eaLnBrk="1" hangingPunct="1"/>
            <a:r>
              <a:rPr lang="en-US" sz="1600">
                <a:latin typeface="+mn-lt"/>
                <a:cs typeface="Arial" charset="0"/>
              </a:rPr>
              <a:t>encryption, integrity </a:t>
            </a:r>
            <a:endParaRPr lang="en-US" sz="1600" dirty="0">
              <a:latin typeface="+mn-lt"/>
              <a:cs typeface="Arial" charset="0"/>
            </a:endParaRPr>
          </a:p>
        </p:txBody>
      </p:sp>
      <p:sp>
        <p:nvSpPr>
          <p:cNvPr id="157710" name="Rectangle 87"/>
          <p:cNvSpPr>
            <a:spLocks noGrp="1" noChangeArrowheads="1"/>
          </p:cNvSpPr>
          <p:nvPr>
            <p:ph type="title"/>
          </p:nvPr>
        </p:nvSpPr>
        <p:spPr>
          <a:noFill/>
        </p:spPr>
        <p:txBody>
          <a:bodyPr/>
          <a:lstStyle/>
          <a:p>
            <a:r>
              <a:rPr lang="en-US" dirty="0"/>
              <a:t> 802.11i Enterprise Mode: four phases of operation</a:t>
            </a:r>
          </a:p>
        </p:txBody>
      </p:sp>
      <p:grpSp>
        <p:nvGrpSpPr>
          <p:cNvPr id="157711" name="Group 356"/>
          <p:cNvGrpSpPr>
            <a:grpSpLocks/>
          </p:cNvGrpSpPr>
          <p:nvPr/>
        </p:nvGrpSpPr>
        <p:grpSpPr bwMode="auto">
          <a:xfrm>
            <a:off x="1851026" y="1466850"/>
            <a:ext cx="804863" cy="852488"/>
            <a:chOff x="313" y="1407"/>
            <a:chExt cx="1152" cy="1104"/>
          </a:xfrm>
        </p:grpSpPr>
        <p:pic>
          <p:nvPicPr>
            <p:cNvPr id="157748" name="Picture 354" descr="laptop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7749" name="Picture 355" descr="antenna_stylize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4" y="1407"/>
              <a:ext cx="1113" cy="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157712" name="Group 361"/>
          <p:cNvGrpSpPr>
            <a:grpSpLocks/>
          </p:cNvGrpSpPr>
          <p:nvPr/>
        </p:nvGrpSpPr>
        <p:grpSpPr bwMode="auto">
          <a:xfrm>
            <a:off x="5321300" y="1744664"/>
            <a:ext cx="965200" cy="693737"/>
            <a:chOff x="2967" y="478"/>
            <a:chExt cx="788" cy="625"/>
          </a:xfrm>
        </p:grpSpPr>
        <p:pic>
          <p:nvPicPr>
            <p:cNvPr id="157746" name="Picture 358" descr="access_point_stylized_smal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12" y="559"/>
              <a:ext cx="576" cy="5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7747" name="Picture 360" descr="antenna_radiation_styliz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67" y="478"/>
              <a:ext cx="788" cy="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157713" name="Group 249"/>
          <p:cNvGrpSpPr>
            <a:grpSpLocks/>
          </p:cNvGrpSpPr>
          <p:nvPr/>
        </p:nvGrpSpPr>
        <p:grpSpPr bwMode="auto">
          <a:xfrm>
            <a:off x="8080376" y="1808163"/>
            <a:ext cx="466725" cy="793750"/>
            <a:chOff x="4140" y="429"/>
            <a:chExt cx="1425" cy="2396"/>
          </a:xfrm>
        </p:grpSpPr>
        <p:sp>
          <p:nvSpPr>
            <p:cNvPr id="157714" name="Freeform 250"/>
            <p:cNvSpPr>
              <a:spLocks/>
            </p:cNvSpPr>
            <p:nvPr/>
          </p:nvSpPr>
          <p:spPr bwMode="auto">
            <a:xfrm>
              <a:off x="5268" y="433"/>
              <a:ext cx="283" cy="2286"/>
            </a:xfrm>
            <a:custGeom>
              <a:avLst/>
              <a:gdLst>
                <a:gd name="T0" fmla="*/ 32 w 354"/>
                <a:gd name="T1" fmla="*/ 0 h 2742"/>
                <a:gd name="T2" fmla="*/ 181 w 354"/>
                <a:gd name="T3" fmla="*/ 197 h 2742"/>
                <a:gd name="T4" fmla="*/ 177 w 354"/>
                <a:gd name="T5" fmla="*/ 1521 h 2742"/>
                <a:gd name="T6" fmla="*/ 0 w 354"/>
                <a:gd name="T7" fmla="*/ 1589 h 2742"/>
                <a:gd name="T8" fmla="*/ 32 w 354"/>
                <a:gd name="T9" fmla="*/ 0 h 27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4" h="2742">
                  <a:moveTo>
                    <a:pt x="63" y="0"/>
                  </a:moveTo>
                  <a:lnTo>
                    <a:pt x="354" y="339"/>
                  </a:lnTo>
                  <a:lnTo>
                    <a:pt x="346" y="2624"/>
                  </a:lnTo>
                  <a:lnTo>
                    <a:pt x="0" y="2742"/>
                  </a:lnTo>
                  <a:lnTo>
                    <a:pt x="63" y="0"/>
                  </a:lnTo>
                  <a:close/>
                </a:path>
              </a:pathLst>
            </a:custGeom>
            <a:gradFill rotWithShape="1">
              <a:gsLst>
                <a:gs pos="0">
                  <a:srgbClr val="DDDDDD"/>
                </a:gs>
                <a:gs pos="100000">
                  <a:srgbClr val="333333"/>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100" name="Rectangle 251"/>
            <p:cNvSpPr>
              <a:spLocks noChangeArrowheads="1"/>
            </p:cNvSpPr>
            <p:nvPr/>
          </p:nvSpPr>
          <p:spPr bwMode="auto">
            <a:xfrm>
              <a:off x="4203" y="429"/>
              <a:ext cx="1052" cy="2286"/>
            </a:xfrm>
            <a:prstGeom prst="rect">
              <a:avLst/>
            </a:pr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cs typeface="Arial" charset="0"/>
              </a:endParaRPr>
            </a:p>
          </p:txBody>
        </p:sp>
        <p:sp>
          <p:nvSpPr>
            <p:cNvPr id="157716" name="Freeform 252"/>
            <p:cNvSpPr>
              <a:spLocks/>
            </p:cNvSpPr>
            <p:nvPr/>
          </p:nvSpPr>
          <p:spPr bwMode="auto">
            <a:xfrm>
              <a:off x="5321" y="570"/>
              <a:ext cx="169" cy="2115"/>
            </a:xfrm>
            <a:custGeom>
              <a:avLst/>
              <a:gdLst>
                <a:gd name="T0" fmla="*/ 4 w 211"/>
                <a:gd name="T1" fmla="*/ 0 h 2537"/>
                <a:gd name="T2" fmla="*/ 108 w 211"/>
                <a:gd name="T3" fmla="*/ 127 h 2537"/>
                <a:gd name="T4" fmla="*/ 4 w 211"/>
                <a:gd name="T5" fmla="*/ 1449 h 2537"/>
                <a:gd name="T6" fmla="*/ 4 w 211"/>
                <a:gd name="T7" fmla="*/ 0 h 253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 h="2537">
                  <a:moveTo>
                    <a:pt x="7" y="0"/>
                  </a:moveTo>
                  <a:cubicBezTo>
                    <a:pt x="7" y="0"/>
                    <a:pt x="57" y="28"/>
                    <a:pt x="211" y="218"/>
                  </a:cubicBezTo>
                  <a:cubicBezTo>
                    <a:pt x="0" y="1229"/>
                    <a:pt x="41" y="2537"/>
                    <a:pt x="7" y="2501"/>
                  </a:cubicBezTo>
                  <a:lnTo>
                    <a:pt x="7" y="0"/>
                  </a:lnTo>
                  <a:close/>
                </a:path>
              </a:pathLst>
            </a:custGeom>
            <a:gradFill rotWithShape="1">
              <a:gsLst>
                <a:gs pos="0">
                  <a:srgbClr val="808080"/>
                </a:gs>
                <a:gs pos="100000">
                  <a:srgbClr val="F8F8F8"/>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157717" name="Freeform 253"/>
            <p:cNvSpPr>
              <a:spLocks/>
            </p:cNvSpPr>
            <p:nvPr/>
          </p:nvSpPr>
          <p:spPr bwMode="auto">
            <a:xfrm>
              <a:off x="5284" y="1640"/>
              <a:ext cx="263" cy="189"/>
            </a:xfrm>
            <a:custGeom>
              <a:avLst/>
              <a:gdLst>
                <a:gd name="T0" fmla="*/ 2 w 328"/>
                <a:gd name="T1" fmla="*/ 0 h 226"/>
                <a:gd name="T2" fmla="*/ 169 w 328"/>
                <a:gd name="T3" fmla="*/ 74 h 226"/>
                <a:gd name="T4" fmla="*/ 168 w 328"/>
                <a:gd name="T5" fmla="*/ 132 h 226"/>
                <a:gd name="T6" fmla="*/ 0 w 328"/>
                <a:gd name="T7" fmla="*/ 59 h 226"/>
                <a:gd name="T8" fmla="*/ 2 w 328"/>
                <a:gd name="T9" fmla="*/ 0 h 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103" name="Rectangle 254"/>
            <p:cNvSpPr>
              <a:spLocks noChangeArrowheads="1"/>
            </p:cNvSpPr>
            <p:nvPr/>
          </p:nvSpPr>
          <p:spPr bwMode="auto">
            <a:xfrm>
              <a:off x="4213" y="693"/>
              <a:ext cx="596" cy="48"/>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cs typeface="Arial" charset="0"/>
              </a:endParaRPr>
            </a:p>
          </p:txBody>
        </p:sp>
        <p:grpSp>
          <p:nvGrpSpPr>
            <p:cNvPr id="157719" name="Group 255"/>
            <p:cNvGrpSpPr>
              <a:grpSpLocks/>
            </p:cNvGrpSpPr>
            <p:nvPr/>
          </p:nvGrpSpPr>
          <p:grpSpPr bwMode="auto">
            <a:xfrm>
              <a:off x="4749" y="668"/>
              <a:ext cx="581" cy="145"/>
              <a:chOff x="614" y="2568"/>
              <a:chExt cx="725" cy="139"/>
            </a:xfrm>
          </p:grpSpPr>
          <p:sp>
            <p:nvSpPr>
              <p:cNvPr id="129" name="AutoShape 256"/>
              <p:cNvSpPr>
                <a:spLocks noChangeArrowheads="1"/>
              </p:cNvSpPr>
              <p:nvPr/>
            </p:nvSpPr>
            <p:spPr bwMode="auto">
              <a:xfrm>
                <a:off x="616" y="2569"/>
                <a:ext cx="726" cy="138"/>
              </a:xfrm>
              <a:prstGeom prst="roundRect">
                <a:avLst>
                  <a:gd name="adj" fmla="val 50000"/>
                </a:avLst>
              </a:prstGeom>
              <a:solidFill>
                <a:schemeClr val="tx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cs typeface="Arial" charset="0"/>
                </a:endParaRPr>
              </a:p>
            </p:txBody>
          </p:sp>
          <p:sp>
            <p:nvSpPr>
              <p:cNvPr id="130" name="AutoShape 257"/>
              <p:cNvSpPr>
                <a:spLocks noChangeArrowheads="1"/>
              </p:cNvSpPr>
              <p:nvPr/>
            </p:nvSpPr>
            <p:spPr bwMode="auto">
              <a:xfrm>
                <a:off x="634" y="2582"/>
                <a:ext cx="689" cy="106"/>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cs typeface="Arial" charset="0"/>
                </a:endParaRPr>
              </a:p>
            </p:txBody>
          </p:sp>
        </p:grpSp>
        <p:sp>
          <p:nvSpPr>
            <p:cNvPr id="105" name="Rectangle 258"/>
            <p:cNvSpPr>
              <a:spLocks noChangeArrowheads="1"/>
            </p:cNvSpPr>
            <p:nvPr/>
          </p:nvSpPr>
          <p:spPr bwMode="auto">
            <a:xfrm>
              <a:off x="4227" y="1018"/>
              <a:ext cx="591" cy="48"/>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cs typeface="Arial" charset="0"/>
              </a:endParaRPr>
            </a:p>
          </p:txBody>
        </p:sp>
        <p:grpSp>
          <p:nvGrpSpPr>
            <p:cNvPr id="157721" name="Group 259"/>
            <p:cNvGrpSpPr>
              <a:grpSpLocks/>
            </p:cNvGrpSpPr>
            <p:nvPr/>
          </p:nvGrpSpPr>
          <p:grpSpPr bwMode="auto">
            <a:xfrm>
              <a:off x="4747" y="994"/>
              <a:ext cx="581" cy="134"/>
              <a:chOff x="614" y="2568"/>
              <a:chExt cx="725" cy="139"/>
            </a:xfrm>
          </p:grpSpPr>
          <p:sp>
            <p:nvSpPr>
              <p:cNvPr id="127" name="AutoShape 260"/>
              <p:cNvSpPr>
                <a:spLocks noChangeArrowheads="1"/>
              </p:cNvSpPr>
              <p:nvPr/>
            </p:nvSpPr>
            <p:spPr bwMode="auto">
              <a:xfrm>
                <a:off x="613" y="2568"/>
                <a:ext cx="726" cy="139"/>
              </a:xfrm>
              <a:prstGeom prst="roundRect">
                <a:avLst>
                  <a:gd name="adj" fmla="val 50000"/>
                </a:avLst>
              </a:prstGeom>
              <a:solidFill>
                <a:schemeClr val="tx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cs typeface="Arial" charset="0"/>
                </a:endParaRPr>
              </a:p>
            </p:txBody>
          </p:sp>
          <p:sp>
            <p:nvSpPr>
              <p:cNvPr id="128" name="AutoShape 261"/>
              <p:cNvSpPr>
                <a:spLocks noChangeArrowheads="1"/>
              </p:cNvSpPr>
              <p:nvPr/>
            </p:nvSpPr>
            <p:spPr bwMode="auto">
              <a:xfrm>
                <a:off x="625" y="2583"/>
                <a:ext cx="696" cy="109"/>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cs typeface="Arial" charset="0"/>
                </a:endParaRPr>
              </a:p>
            </p:txBody>
          </p:sp>
        </p:grpSp>
        <p:sp>
          <p:nvSpPr>
            <p:cNvPr id="107" name="Rectangle 262"/>
            <p:cNvSpPr>
              <a:spLocks noChangeArrowheads="1"/>
            </p:cNvSpPr>
            <p:nvPr/>
          </p:nvSpPr>
          <p:spPr bwMode="auto">
            <a:xfrm>
              <a:off x="4218" y="1359"/>
              <a:ext cx="596" cy="43"/>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cs typeface="Arial" charset="0"/>
              </a:endParaRPr>
            </a:p>
          </p:txBody>
        </p:sp>
        <p:sp>
          <p:nvSpPr>
            <p:cNvPr id="108" name="Rectangle 263"/>
            <p:cNvSpPr>
              <a:spLocks noChangeArrowheads="1"/>
            </p:cNvSpPr>
            <p:nvPr/>
          </p:nvSpPr>
          <p:spPr bwMode="auto">
            <a:xfrm>
              <a:off x="4227" y="1656"/>
              <a:ext cx="596" cy="43"/>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cs typeface="Arial" charset="0"/>
              </a:endParaRPr>
            </a:p>
          </p:txBody>
        </p:sp>
        <p:grpSp>
          <p:nvGrpSpPr>
            <p:cNvPr id="157724" name="Group 264"/>
            <p:cNvGrpSpPr>
              <a:grpSpLocks/>
            </p:cNvGrpSpPr>
            <p:nvPr/>
          </p:nvGrpSpPr>
          <p:grpSpPr bwMode="auto">
            <a:xfrm>
              <a:off x="4735" y="1627"/>
              <a:ext cx="582" cy="151"/>
              <a:chOff x="614" y="2568"/>
              <a:chExt cx="725" cy="139"/>
            </a:xfrm>
          </p:grpSpPr>
          <p:sp>
            <p:nvSpPr>
              <p:cNvPr id="125" name="AutoShape 265"/>
              <p:cNvSpPr>
                <a:spLocks noChangeArrowheads="1"/>
              </p:cNvSpPr>
              <p:nvPr/>
            </p:nvSpPr>
            <p:spPr bwMode="auto">
              <a:xfrm>
                <a:off x="615" y="2568"/>
                <a:ext cx="725" cy="141"/>
              </a:xfrm>
              <a:prstGeom prst="roundRect">
                <a:avLst>
                  <a:gd name="adj" fmla="val 50000"/>
                </a:avLst>
              </a:prstGeom>
              <a:solidFill>
                <a:schemeClr val="tx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cs typeface="Arial" charset="0"/>
                </a:endParaRPr>
              </a:p>
            </p:txBody>
          </p:sp>
          <p:sp>
            <p:nvSpPr>
              <p:cNvPr id="126" name="AutoShape 266"/>
              <p:cNvSpPr>
                <a:spLocks noChangeArrowheads="1"/>
              </p:cNvSpPr>
              <p:nvPr/>
            </p:nvSpPr>
            <p:spPr bwMode="auto">
              <a:xfrm>
                <a:off x="628" y="2581"/>
                <a:ext cx="694" cy="110"/>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cs typeface="Arial" charset="0"/>
                </a:endParaRPr>
              </a:p>
            </p:txBody>
          </p:sp>
        </p:grpSp>
        <p:sp>
          <p:nvSpPr>
            <p:cNvPr id="157725" name="Freeform 267"/>
            <p:cNvSpPr>
              <a:spLocks/>
            </p:cNvSpPr>
            <p:nvPr/>
          </p:nvSpPr>
          <p:spPr bwMode="auto">
            <a:xfrm>
              <a:off x="5288" y="1354"/>
              <a:ext cx="263" cy="188"/>
            </a:xfrm>
            <a:custGeom>
              <a:avLst/>
              <a:gdLst>
                <a:gd name="T0" fmla="*/ 2 w 328"/>
                <a:gd name="T1" fmla="*/ 0 h 226"/>
                <a:gd name="T2" fmla="*/ 169 w 328"/>
                <a:gd name="T3" fmla="*/ 73 h 226"/>
                <a:gd name="T4" fmla="*/ 168 w 328"/>
                <a:gd name="T5" fmla="*/ 130 h 226"/>
                <a:gd name="T6" fmla="*/ 0 w 328"/>
                <a:gd name="T7" fmla="*/ 57 h 226"/>
                <a:gd name="T8" fmla="*/ 2 w 328"/>
                <a:gd name="T9" fmla="*/ 0 h 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grpSp>
          <p:nvGrpSpPr>
            <p:cNvPr id="157726" name="Group 268"/>
            <p:cNvGrpSpPr>
              <a:grpSpLocks/>
            </p:cNvGrpSpPr>
            <p:nvPr/>
          </p:nvGrpSpPr>
          <p:grpSpPr bwMode="auto">
            <a:xfrm>
              <a:off x="4739" y="1327"/>
              <a:ext cx="582" cy="139"/>
              <a:chOff x="614" y="2568"/>
              <a:chExt cx="725" cy="139"/>
            </a:xfrm>
          </p:grpSpPr>
          <p:sp>
            <p:nvSpPr>
              <p:cNvPr id="123" name="AutoShape 269"/>
              <p:cNvSpPr>
                <a:spLocks noChangeArrowheads="1"/>
              </p:cNvSpPr>
              <p:nvPr/>
            </p:nvSpPr>
            <p:spPr bwMode="auto">
              <a:xfrm>
                <a:off x="617" y="2566"/>
                <a:ext cx="725" cy="139"/>
              </a:xfrm>
              <a:prstGeom prst="roundRect">
                <a:avLst>
                  <a:gd name="adj" fmla="val 50000"/>
                </a:avLst>
              </a:prstGeom>
              <a:solidFill>
                <a:schemeClr val="tx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cs typeface="Arial" charset="0"/>
                </a:endParaRPr>
              </a:p>
            </p:txBody>
          </p:sp>
          <p:sp>
            <p:nvSpPr>
              <p:cNvPr id="124" name="AutoShape 270"/>
              <p:cNvSpPr>
                <a:spLocks noChangeArrowheads="1"/>
              </p:cNvSpPr>
              <p:nvPr/>
            </p:nvSpPr>
            <p:spPr bwMode="auto">
              <a:xfrm>
                <a:off x="635" y="2585"/>
                <a:ext cx="688" cy="105"/>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cs typeface="Arial" charset="0"/>
                </a:endParaRPr>
              </a:p>
            </p:txBody>
          </p:sp>
        </p:grpSp>
        <p:sp>
          <p:nvSpPr>
            <p:cNvPr id="112" name="Rectangle 271"/>
            <p:cNvSpPr>
              <a:spLocks noChangeArrowheads="1"/>
            </p:cNvSpPr>
            <p:nvPr/>
          </p:nvSpPr>
          <p:spPr bwMode="auto">
            <a:xfrm>
              <a:off x="5250" y="429"/>
              <a:ext cx="68" cy="2291"/>
            </a:xfrm>
            <a:prstGeom prst="rect">
              <a:avLst/>
            </a:prstGeom>
            <a:gradFill rotWithShape="1">
              <a:gsLst>
                <a:gs pos="0">
                  <a:srgbClr val="333333"/>
                </a:gs>
                <a:gs pos="50000">
                  <a:srgbClr val="DDDDDD"/>
                </a:gs>
                <a:gs pos="100000">
                  <a:srgbClr val="333333"/>
                </a:gs>
              </a:gsLst>
              <a:lin ang="0" scaled="1"/>
            </a:gra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cs typeface="Arial" charset="0"/>
              </a:endParaRPr>
            </a:p>
          </p:txBody>
        </p:sp>
        <p:sp>
          <p:nvSpPr>
            <p:cNvPr id="157728" name="Freeform 272"/>
            <p:cNvSpPr>
              <a:spLocks/>
            </p:cNvSpPr>
            <p:nvPr/>
          </p:nvSpPr>
          <p:spPr bwMode="auto">
            <a:xfrm>
              <a:off x="5312" y="1007"/>
              <a:ext cx="237" cy="213"/>
            </a:xfrm>
            <a:custGeom>
              <a:avLst/>
              <a:gdLst>
                <a:gd name="T0" fmla="*/ 2 w 296"/>
                <a:gd name="T1" fmla="*/ 0 h 256"/>
                <a:gd name="T2" fmla="*/ 150 w 296"/>
                <a:gd name="T3" fmla="*/ 83 h 256"/>
                <a:gd name="T4" fmla="*/ 152 w 296"/>
                <a:gd name="T5" fmla="*/ 147 h 256"/>
                <a:gd name="T6" fmla="*/ 0 w 296"/>
                <a:gd name="T7" fmla="*/ 57 h 256"/>
                <a:gd name="T8" fmla="*/ 2 w 296"/>
                <a:gd name="T9" fmla="*/ 0 h 2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6" h="25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157729" name="Freeform 273"/>
            <p:cNvSpPr>
              <a:spLocks/>
            </p:cNvSpPr>
            <p:nvPr/>
          </p:nvSpPr>
          <p:spPr bwMode="auto">
            <a:xfrm>
              <a:off x="5315" y="680"/>
              <a:ext cx="244" cy="240"/>
            </a:xfrm>
            <a:custGeom>
              <a:avLst/>
              <a:gdLst>
                <a:gd name="T0" fmla="*/ 0 w 304"/>
                <a:gd name="T1" fmla="*/ 0 h 288"/>
                <a:gd name="T2" fmla="*/ 157 w 304"/>
                <a:gd name="T3" fmla="*/ 95 h 288"/>
                <a:gd name="T4" fmla="*/ 147 w 304"/>
                <a:gd name="T5" fmla="*/ 167 h 288"/>
                <a:gd name="T6" fmla="*/ 4 w 304"/>
                <a:gd name="T7" fmla="*/ 72 h 288"/>
                <a:gd name="T8" fmla="*/ 0 w 304"/>
                <a:gd name="T9" fmla="*/ 0 h 2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4" h="288">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115" name="Oval 274"/>
            <p:cNvSpPr>
              <a:spLocks noChangeArrowheads="1"/>
            </p:cNvSpPr>
            <p:nvPr/>
          </p:nvSpPr>
          <p:spPr bwMode="auto">
            <a:xfrm>
              <a:off x="5517" y="2614"/>
              <a:ext cx="48" cy="91"/>
            </a:xfrm>
            <a:prstGeom prst="ellipse">
              <a:avLst/>
            </a:prstGeom>
            <a:solidFill>
              <a:srgbClr val="3333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cs typeface="Arial" charset="0"/>
              </a:endParaRPr>
            </a:p>
          </p:txBody>
        </p:sp>
        <p:sp>
          <p:nvSpPr>
            <p:cNvPr id="157731" name="Freeform 275"/>
            <p:cNvSpPr>
              <a:spLocks/>
            </p:cNvSpPr>
            <p:nvPr/>
          </p:nvSpPr>
          <p:spPr bwMode="auto">
            <a:xfrm>
              <a:off x="5302" y="2614"/>
              <a:ext cx="245" cy="200"/>
            </a:xfrm>
            <a:custGeom>
              <a:avLst/>
              <a:gdLst>
                <a:gd name="T0" fmla="*/ 0 w 306"/>
                <a:gd name="T1" fmla="*/ 61 h 240"/>
                <a:gd name="T2" fmla="*/ 2 w 306"/>
                <a:gd name="T3" fmla="*/ 139 h 240"/>
                <a:gd name="T4" fmla="*/ 157 w 306"/>
                <a:gd name="T5" fmla="*/ 64 h 240"/>
                <a:gd name="T6" fmla="*/ 154 w 306"/>
                <a:gd name="T7" fmla="*/ 0 h 240"/>
                <a:gd name="T8" fmla="*/ 0 w 306"/>
                <a:gd name="T9" fmla="*/ 61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6" h="240">
                  <a:moveTo>
                    <a:pt x="0" y="106"/>
                  </a:moveTo>
                  <a:lnTo>
                    <a:pt x="2" y="240"/>
                  </a:lnTo>
                  <a:lnTo>
                    <a:pt x="306" y="110"/>
                  </a:lnTo>
                  <a:lnTo>
                    <a:pt x="300" y="0"/>
                  </a:lnTo>
                  <a:lnTo>
                    <a:pt x="0" y="106"/>
                  </a:lnTo>
                  <a:close/>
                </a:path>
              </a:pathLst>
            </a:custGeom>
            <a:solidFill>
              <a:srgbClr val="3333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117" name="AutoShape 276"/>
            <p:cNvSpPr>
              <a:spLocks noChangeArrowheads="1"/>
            </p:cNvSpPr>
            <p:nvPr/>
          </p:nvSpPr>
          <p:spPr bwMode="auto">
            <a:xfrm>
              <a:off x="4140" y="2681"/>
              <a:ext cx="1202" cy="144"/>
            </a:xfrm>
            <a:prstGeom prst="roundRect">
              <a:avLst>
                <a:gd name="adj" fmla="val 50000"/>
              </a:avLst>
            </a:prstGeom>
            <a:solidFill>
              <a:srgbClr val="DDDDDD"/>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cs typeface="Arial" charset="0"/>
              </a:endParaRPr>
            </a:p>
          </p:txBody>
        </p:sp>
        <p:sp>
          <p:nvSpPr>
            <p:cNvPr id="118" name="AutoShape 277"/>
            <p:cNvSpPr>
              <a:spLocks noChangeArrowheads="1"/>
            </p:cNvSpPr>
            <p:nvPr/>
          </p:nvSpPr>
          <p:spPr bwMode="auto">
            <a:xfrm>
              <a:off x="4203" y="2710"/>
              <a:ext cx="1076" cy="81"/>
            </a:xfrm>
            <a:prstGeom prst="roundRect">
              <a:avLst>
                <a:gd name="adj" fmla="val 50000"/>
              </a:avLst>
            </a:prstGeom>
            <a:gradFill rotWithShape="1">
              <a:gsLst>
                <a:gs pos="0">
                  <a:schemeClr val="tx2"/>
                </a:gs>
                <a:gs pos="100000">
                  <a:schemeClr val="bg2"/>
                </a:gs>
              </a:gsLst>
              <a:lin ang="0" scaled="1"/>
            </a:gra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cs typeface="Arial" charset="0"/>
              </a:endParaRPr>
            </a:p>
          </p:txBody>
        </p:sp>
        <p:sp>
          <p:nvSpPr>
            <p:cNvPr id="119" name="Oval 278"/>
            <p:cNvSpPr>
              <a:spLocks noChangeArrowheads="1"/>
            </p:cNvSpPr>
            <p:nvPr/>
          </p:nvSpPr>
          <p:spPr bwMode="auto">
            <a:xfrm>
              <a:off x="4305" y="2384"/>
              <a:ext cx="160" cy="144"/>
            </a:xfrm>
            <a:prstGeom prst="ellipse">
              <a:avLst/>
            </a:prstGeom>
            <a:solidFill>
              <a:srgbClr val="33CC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cs typeface="Arial" charset="0"/>
              </a:endParaRPr>
            </a:p>
          </p:txBody>
        </p:sp>
        <p:sp>
          <p:nvSpPr>
            <p:cNvPr id="120" name="Oval 279"/>
            <p:cNvSpPr>
              <a:spLocks noChangeArrowheads="1"/>
            </p:cNvSpPr>
            <p:nvPr/>
          </p:nvSpPr>
          <p:spPr bwMode="auto">
            <a:xfrm>
              <a:off x="4484" y="2384"/>
              <a:ext cx="160" cy="144"/>
            </a:xfrm>
            <a:prstGeom prst="ellipse">
              <a:avLst/>
            </a:prstGeom>
            <a:solidFill>
              <a:srgbClr val="FF0000"/>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lang="en-US" dirty="0">
                <a:solidFill>
                  <a:srgbClr val="FF0000"/>
                </a:solidFill>
                <a:latin typeface="+mn-lt"/>
                <a:cs typeface="Arial" charset="0"/>
              </a:endParaRPr>
            </a:p>
          </p:txBody>
        </p:sp>
        <p:sp>
          <p:nvSpPr>
            <p:cNvPr id="121" name="Oval 280"/>
            <p:cNvSpPr>
              <a:spLocks noChangeArrowheads="1"/>
            </p:cNvSpPr>
            <p:nvPr/>
          </p:nvSpPr>
          <p:spPr bwMode="auto">
            <a:xfrm>
              <a:off x="4663" y="2379"/>
              <a:ext cx="155" cy="144"/>
            </a:xfrm>
            <a:prstGeom prst="ellipse">
              <a:avLst/>
            </a:prstGeom>
            <a:solidFill>
              <a:srgbClr val="33CC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cs typeface="Arial" charset="0"/>
              </a:endParaRPr>
            </a:p>
          </p:txBody>
        </p:sp>
        <p:sp>
          <p:nvSpPr>
            <p:cNvPr id="122" name="Rectangle 281"/>
            <p:cNvSpPr>
              <a:spLocks noChangeArrowheads="1"/>
            </p:cNvSpPr>
            <p:nvPr/>
          </p:nvSpPr>
          <p:spPr bwMode="auto">
            <a:xfrm>
              <a:off x="5061" y="1838"/>
              <a:ext cx="87" cy="757"/>
            </a:xfrm>
            <a:prstGeom prst="rect">
              <a:avLst/>
            </a:prstGeom>
            <a:solidFill>
              <a:srgbClr val="292929"/>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mn-lt"/>
                <a:cs typeface="Arial" charset="0"/>
              </a:endParaRPr>
            </a:p>
          </p:txBody>
        </p:sp>
      </p:grpSp>
      <p:sp>
        <p:nvSpPr>
          <p:cNvPr id="3" name="灯片编号占位符 2"/>
          <p:cNvSpPr>
            <a:spLocks noGrp="1"/>
          </p:cNvSpPr>
          <p:nvPr>
            <p:ph type="sldNum" sz="quarter" idx="12"/>
          </p:nvPr>
        </p:nvSpPr>
        <p:spPr/>
        <p:txBody>
          <a:bodyPr/>
          <a:lstStyle/>
          <a:p>
            <a:pPr>
              <a:defRPr/>
            </a:pPr>
            <a:fld id="{B5976719-4C93-4032-AE44-9AF0CDE2F195}" type="slidenum">
              <a:rPr lang="en-US" altLang="zh-CN" smtClean="0"/>
              <a:pPr>
                <a:defRPr/>
              </a:pPr>
              <a:t>189</a:t>
            </a:fld>
            <a:endParaRPr lang="en-US" altLang="zh-CN" dirty="0"/>
          </a:p>
        </p:txBody>
      </p:sp>
    </p:spTree>
    <p:extLst>
      <p:ext uri="{BB962C8B-B14F-4D97-AF65-F5344CB8AC3E}">
        <p14:creationId xmlns:p14="http://schemas.microsoft.com/office/powerpoint/2010/main" val="2472753549"/>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t>Chapter 8 roadmap</a:t>
            </a:r>
            <a:endParaRPr lang="en-US" dirty="0"/>
          </a:p>
        </p:txBody>
      </p:sp>
      <p:sp>
        <p:nvSpPr>
          <p:cNvPr id="23555" name="Rectangle 3"/>
          <p:cNvSpPr>
            <a:spLocks noGrp="1" noChangeArrowheads="1"/>
          </p:cNvSpPr>
          <p:nvPr>
            <p:ph idx="1"/>
          </p:nvPr>
        </p:nvSpPr>
        <p:spPr/>
        <p:txBody>
          <a:bodyPr>
            <a:normAutofit fontScale="92500" lnSpcReduction="10000"/>
          </a:bodyPr>
          <a:lstStyle/>
          <a:p>
            <a:pPr marL="0" indent="0">
              <a:buNone/>
            </a:pPr>
            <a:r>
              <a:rPr lang="en-US" dirty="0"/>
              <a:t>8.1 What is network security?</a:t>
            </a:r>
          </a:p>
          <a:p>
            <a:pPr marL="0" indent="0">
              <a:buNone/>
            </a:pPr>
            <a:r>
              <a:rPr lang="en-US" dirty="0"/>
              <a:t>8.2 Principles of cryptography</a:t>
            </a:r>
          </a:p>
          <a:p>
            <a:pPr marL="0" indent="0">
              <a:buNone/>
            </a:pPr>
            <a:r>
              <a:rPr lang="en-US" dirty="0"/>
              <a:t>8.3 Message integrity, authentication</a:t>
            </a:r>
          </a:p>
          <a:p>
            <a:pPr marL="0" indent="0">
              <a:buNone/>
            </a:pPr>
            <a:r>
              <a:rPr lang="en-US" dirty="0"/>
              <a:t>8.4 Securing e-mail</a:t>
            </a:r>
          </a:p>
          <a:p>
            <a:pPr marL="0" indent="0">
              <a:buNone/>
            </a:pPr>
            <a:r>
              <a:rPr lang="en-US" dirty="0"/>
              <a:t>8.5 Securing TCP connections: SSL</a:t>
            </a:r>
          </a:p>
          <a:p>
            <a:pPr marL="0" indent="0">
              <a:buNone/>
            </a:pPr>
            <a:r>
              <a:rPr lang="en-US" dirty="0"/>
              <a:t>8.6 Network layer security: IPsec &amp; VPN</a:t>
            </a:r>
          </a:p>
          <a:p>
            <a:pPr marL="0" indent="0">
              <a:buNone/>
            </a:pPr>
            <a:r>
              <a:rPr lang="en-US" dirty="0"/>
              <a:t>8.7 Securing wireless LANs</a:t>
            </a:r>
          </a:p>
          <a:p>
            <a:pPr marL="0" indent="0">
              <a:buNone/>
            </a:pPr>
            <a:r>
              <a:rPr lang="en-US" dirty="0">
                <a:solidFill>
                  <a:schemeClr val="accent2"/>
                </a:solidFill>
              </a:rPr>
              <a:t>8.8 Operational security: firewalls and IDS</a:t>
            </a:r>
          </a:p>
        </p:txBody>
      </p:sp>
      <p:sp>
        <p:nvSpPr>
          <p:cNvPr id="3" name="灯片编号占位符 2"/>
          <p:cNvSpPr>
            <a:spLocks noGrp="1"/>
          </p:cNvSpPr>
          <p:nvPr>
            <p:ph type="sldNum" sz="quarter" idx="12"/>
          </p:nvPr>
        </p:nvSpPr>
        <p:spPr/>
        <p:txBody>
          <a:bodyPr/>
          <a:lstStyle/>
          <a:p>
            <a:pPr>
              <a:defRPr/>
            </a:pPr>
            <a:fld id="{DEDE5757-5941-4466-94C9-99ED3E191645}" type="slidenum">
              <a:rPr lang="en-US" altLang="zh-CN" smtClean="0"/>
              <a:pPr>
                <a:defRPr/>
              </a:pPr>
              <a:t>190</a:t>
            </a:fld>
            <a:endParaRPr lang="en-US" altLang="zh-CN" dirty="0"/>
          </a:p>
        </p:txBody>
      </p:sp>
    </p:spTree>
    <p:extLst>
      <p:ext uri="{BB962C8B-B14F-4D97-AF65-F5344CB8AC3E}">
        <p14:creationId xmlns:p14="http://schemas.microsoft.com/office/powerpoint/2010/main" val="632037508"/>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3" name="Rectangle 3"/>
          <p:cNvSpPr>
            <a:spLocks noGrp="1" noChangeArrowheads="1"/>
          </p:cNvSpPr>
          <p:nvPr>
            <p:ph type="title"/>
          </p:nvPr>
        </p:nvSpPr>
        <p:spPr/>
        <p:txBody>
          <a:bodyPr/>
          <a:lstStyle/>
          <a:p>
            <a:r>
              <a:rPr lang="en-US" dirty="0"/>
              <a:t>Firewalls</a:t>
            </a:r>
          </a:p>
        </p:txBody>
      </p:sp>
      <p:sp>
        <p:nvSpPr>
          <p:cNvPr id="163844" name="Rectangle 5"/>
          <p:cNvSpPr>
            <a:spLocks noChangeArrowheads="1"/>
          </p:cNvSpPr>
          <p:nvPr/>
        </p:nvSpPr>
        <p:spPr bwMode="auto">
          <a:xfrm>
            <a:off x="2025650" y="4419601"/>
            <a:ext cx="3810000" cy="1812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spcBef>
                <a:spcPct val="20000"/>
              </a:spcBef>
              <a:buClr>
                <a:schemeClr val="accent2"/>
              </a:buClr>
              <a:buSzPct val="85000"/>
            </a:pPr>
            <a:endParaRPr lang="en-US" dirty="0"/>
          </a:p>
        </p:txBody>
      </p:sp>
      <p:sp>
        <p:nvSpPr>
          <p:cNvPr id="163845" name="Text Box 7"/>
          <p:cNvSpPr txBox="1">
            <a:spLocks noChangeArrowheads="1"/>
          </p:cNvSpPr>
          <p:nvPr/>
        </p:nvSpPr>
        <p:spPr bwMode="auto">
          <a:xfrm>
            <a:off x="2008982" y="1401824"/>
            <a:ext cx="8361363"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altLang="zh-CN" sz="2400" dirty="0">
                <a:latin typeface="+mn-lt"/>
                <a:cs typeface="Gill Sans MT" charset="0"/>
              </a:rPr>
              <a:t>A firewall </a:t>
            </a:r>
            <a:r>
              <a:rPr lang="en-US" sz="2400" dirty="0">
                <a:latin typeface="+mn-lt"/>
                <a:cs typeface="Gill Sans MT" charset="0"/>
              </a:rPr>
              <a:t>isolates organization</a:t>
            </a:r>
            <a:r>
              <a:rPr lang="en-US" altLang="ja-JP" sz="2400" dirty="0">
                <a:latin typeface="+mn-lt"/>
                <a:cs typeface="Gill Sans MT" charset="0"/>
              </a:rPr>
              <a:t>'s internal net from larger Internet, allowing some packets to pass, blocking others</a:t>
            </a:r>
            <a:endParaRPr lang="en-US" sz="2400" dirty="0">
              <a:latin typeface="+mn-lt"/>
              <a:cs typeface="Gill Sans MT" charset="0"/>
            </a:endParaRPr>
          </a:p>
        </p:txBody>
      </p:sp>
      <p:sp>
        <p:nvSpPr>
          <p:cNvPr id="163847" name="Rectangle 12"/>
          <p:cNvSpPr>
            <a:spLocks noChangeArrowheads="1"/>
          </p:cNvSpPr>
          <p:nvPr/>
        </p:nvSpPr>
        <p:spPr bwMode="auto">
          <a:xfrm>
            <a:off x="1524001" y="1659882"/>
            <a:ext cx="184731"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en-US" dirty="0"/>
          </a:p>
        </p:txBody>
      </p:sp>
      <p:sp>
        <p:nvSpPr>
          <p:cNvPr id="163848" name="AutoShape 14"/>
          <p:cNvSpPr>
            <a:spLocks noChangeAspect="1" noChangeArrowheads="1" noTextEdit="1"/>
          </p:cNvSpPr>
          <p:nvPr/>
        </p:nvSpPr>
        <p:spPr bwMode="auto">
          <a:xfrm>
            <a:off x="3221038" y="3113089"/>
            <a:ext cx="5200650" cy="290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p>
        </p:txBody>
      </p:sp>
      <p:sp>
        <p:nvSpPr>
          <p:cNvPr id="163850" name="Rectangle 362"/>
          <p:cNvSpPr>
            <a:spLocks noChangeArrowheads="1"/>
          </p:cNvSpPr>
          <p:nvPr/>
        </p:nvSpPr>
        <p:spPr bwMode="auto">
          <a:xfrm>
            <a:off x="5140325" y="6015039"/>
            <a:ext cx="1449388" cy="331787"/>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mn-lt"/>
            </a:endParaRPr>
          </a:p>
        </p:txBody>
      </p:sp>
      <p:sp>
        <p:nvSpPr>
          <p:cNvPr id="163851" name="Rectangle 364"/>
          <p:cNvSpPr>
            <a:spLocks noChangeArrowheads="1"/>
          </p:cNvSpPr>
          <p:nvPr/>
        </p:nvSpPr>
        <p:spPr bwMode="auto">
          <a:xfrm>
            <a:off x="6189663" y="6076950"/>
            <a:ext cx="43282" cy="2308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500" dirty="0">
                <a:solidFill>
                  <a:srgbClr val="000000"/>
                </a:solidFill>
                <a:latin typeface="+mn-lt"/>
              </a:rPr>
              <a:t> </a:t>
            </a:r>
            <a:endParaRPr lang="en-US" dirty="0">
              <a:latin typeface="+mn-lt"/>
            </a:endParaRPr>
          </a:p>
        </p:txBody>
      </p:sp>
      <p:sp>
        <p:nvSpPr>
          <p:cNvPr id="163852" name="Freeform 17"/>
          <p:cNvSpPr>
            <a:spLocks/>
          </p:cNvSpPr>
          <p:nvPr/>
        </p:nvSpPr>
        <p:spPr bwMode="auto">
          <a:xfrm>
            <a:off x="2719389" y="3017838"/>
            <a:ext cx="3189287" cy="1808162"/>
          </a:xfrm>
          <a:custGeom>
            <a:avLst/>
            <a:gdLst>
              <a:gd name="T0" fmla="*/ 2147483647 w 1672"/>
              <a:gd name="T1" fmla="*/ 2147483647 h 977"/>
              <a:gd name="T2" fmla="*/ 2147483647 w 1672"/>
              <a:gd name="T3" fmla="*/ 2147483647 h 977"/>
              <a:gd name="T4" fmla="*/ 2147483647 w 1672"/>
              <a:gd name="T5" fmla="*/ 2147483647 h 977"/>
              <a:gd name="T6" fmla="*/ 2147483647 w 1672"/>
              <a:gd name="T7" fmla="*/ 2147483647 h 977"/>
              <a:gd name="T8" fmla="*/ 2147483647 w 1672"/>
              <a:gd name="T9" fmla="*/ 2147483647 h 977"/>
              <a:gd name="T10" fmla="*/ 2147483647 w 1672"/>
              <a:gd name="T11" fmla="*/ 2147483647 h 977"/>
              <a:gd name="T12" fmla="*/ 2147483647 w 1672"/>
              <a:gd name="T13" fmla="*/ 2147483647 h 977"/>
              <a:gd name="T14" fmla="*/ 2147483647 w 1672"/>
              <a:gd name="T15" fmla="*/ 2147483647 h 977"/>
              <a:gd name="T16" fmla="*/ 2147483647 w 1672"/>
              <a:gd name="T17" fmla="*/ 2147483647 h 977"/>
              <a:gd name="T18" fmla="*/ 2147483647 w 1672"/>
              <a:gd name="T19" fmla="*/ 2147483647 h 977"/>
              <a:gd name="T20" fmla="*/ 2147483647 w 1672"/>
              <a:gd name="T21" fmla="*/ 2147483647 h 977"/>
              <a:gd name="T22" fmla="*/ 2147483647 w 1672"/>
              <a:gd name="T23" fmla="*/ 2147483647 h 977"/>
              <a:gd name="T24" fmla="*/ 2147483647 w 1672"/>
              <a:gd name="T25" fmla="*/ 2147483647 h 977"/>
              <a:gd name="T26" fmla="*/ 2147483647 w 1672"/>
              <a:gd name="T27" fmla="*/ 2147483647 h 977"/>
              <a:gd name="T28" fmla="*/ 2147483647 w 1672"/>
              <a:gd name="T29" fmla="*/ 2147483647 h 977"/>
              <a:gd name="T30" fmla="*/ 2147483647 w 1672"/>
              <a:gd name="T31" fmla="*/ 2147483647 h 977"/>
              <a:gd name="T32" fmla="*/ 2147483647 w 1672"/>
              <a:gd name="T33" fmla="*/ 2147483647 h 977"/>
              <a:gd name="T34" fmla="*/ 2147483647 w 1672"/>
              <a:gd name="T35" fmla="*/ 2147483647 h 977"/>
              <a:gd name="T36" fmla="*/ 2147483647 w 1672"/>
              <a:gd name="T37" fmla="*/ 2147483647 h 977"/>
              <a:gd name="T38" fmla="*/ 2147483647 w 1672"/>
              <a:gd name="T39" fmla="*/ 2147483647 h 977"/>
              <a:gd name="T40" fmla="*/ 2147483647 w 1672"/>
              <a:gd name="T41" fmla="*/ 2147483647 h 977"/>
              <a:gd name="T42" fmla="*/ 2147483647 w 1672"/>
              <a:gd name="T43" fmla="*/ 2147483647 h 977"/>
              <a:gd name="T44" fmla="*/ 2147483647 w 1672"/>
              <a:gd name="T45" fmla="*/ 2147483647 h 977"/>
              <a:gd name="T46" fmla="*/ 2147483647 w 1672"/>
              <a:gd name="T47" fmla="*/ 2147483647 h 977"/>
              <a:gd name="T48" fmla="*/ 2147483647 w 1672"/>
              <a:gd name="T49" fmla="*/ 2147483647 h 977"/>
              <a:gd name="T50" fmla="*/ 2147483647 w 1672"/>
              <a:gd name="T51" fmla="*/ 2147483647 h 977"/>
              <a:gd name="T52" fmla="*/ 2147483647 w 1672"/>
              <a:gd name="T53" fmla="*/ 2147483647 h 977"/>
              <a:gd name="T54" fmla="*/ 2147483647 w 1672"/>
              <a:gd name="T55" fmla="*/ 2147483647 h 977"/>
              <a:gd name="T56" fmla="*/ 2147483647 w 1672"/>
              <a:gd name="T57" fmla="*/ 2147483647 h 977"/>
              <a:gd name="T58" fmla="*/ 2147483647 w 1672"/>
              <a:gd name="T59" fmla="*/ 2147483647 h 977"/>
              <a:gd name="T60" fmla="*/ 2147483647 w 1672"/>
              <a:gd name="T61" fmla="*/ 2147483647 h 977"/>
              <a:gd name="T62" fmla="*/ 2147483647 w 1672"/>
              <a:gd name="T63" fmla="*/ 2147483647 h 977"/>
              <a:gd name="T64" fmla="*/ 2147483647 w 1672"/>
              <a:gd name="T65" fmla="*/ 2147483647 h 977"/>
              <a:gd name="T66" fmla="*/ 2147483647 w 1672"/>
              <a:gd name="T67" fmla="*/ 2147483647 h 977"/>
              <a:gd name="T68" fmla="*/ 2147483647 w 1672"/>
              <a:gd name="T69" fmla="*/ 2147483647 h 977"/>
              <a:gd name="T70" fmla="*/ 2147483647 w 1672"/>
              <a:gd name="T71" fmla="*/ 2147483647 h 977"/>
              <a:gd name="T72" fmla="*/ 2147483647 w 1672"/>
              <a:gd name="T73" fmla="*/ 2147483647 h 977"/>
              <a:gd name="T74" fmla="*/ 2147483647 w 1672"/>
              <a:gd name="T75" fmla="*/ 2147483647 h 977"/>
              <a:gd name="T76" fmla="*/ 2147483647 w 1672"/>
              <a:gd name="T77" fmla="*/ 2147483647 h 977"/>
              <a:gd name="T78" fmla="*/ 2147483647 w 1672"/>
              <a:gd name="T79" fmla="*/ 2147483647 h 977"/>
              <a:gd name="T80" fmla="*/ 2147483647 w 1672"/>
              <a:gd name="T81" fmla="*/ 2147483647 h 977"/>
              <a:gd name="T82" fmla="*/ 2147483647 w 1672"/>
              <a:gd name="T83" fmla="*/ 2147483647 h 977"/>
              <a:gd name="T84" fmla="*/ 2147483647 w 1672"/>
              <a:gd name="T85" fmla="*/ 2147483647 h 977"/>
              <a:gd name="T86" fmla="*/ 2147483647 w 1672"/>
              <a:gd name="T87" fmla="*/ 2147483647 h 977"/>
              <a:gd name="T88" fmla="*/ 0 w 1672"/>
              <a:gd name="T89" fmla="*/ 2147483647 h 977"/>
              <a:gd name="T90" fmla="*/ 2147483647 w 1672"/>
              <a:gd name="T91" fmla="*/ 2147483647 h 977"/>
              <a:gd name="T92" fmla="*/ 2147483647 w 1672"/>
              <a:gd name="T93" fmla="*/ 2147483647 h 977"/>
              <a:gd name="T94" fmla="*/ 0 w 1672"/>
              <a:gd name="T95" fmla="*/ 2147483647 h 977"/>
              <a:gd name="T96" fmla="*/ 2147483647 w 1672"/>
              <a:gd name="T97" fmla="*/ 2147483647 h 977"/>
              <a:gd name="T98" fmla="*/ 2147483647 w 1672"/>
              <a:gd name="T99" fmla="*/ 2147483647 h 977"/>
              <a:gd name="T100" fmla="*/ 2147483647 w 1672"/>
              <a:gd name="T101" fmla="*/ 2147483647 h 977"/>
              <a:gd name="T102" fmla="*/ 2147483647 w 1672"/>
              <a:gd name="T103" fmla="*/ 2147483647 h 97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672"/>
              <a:gd name="T157" fmla="*/ 0 h 977"/>
              <a:gd name="T158" fmla="*/ 1672 w 1672"/>
              <a:gd name="T159" fmla="*/ 977 h 97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672" h="977">
                <a:moveTo>
                  <a:pt x="54" y="16"/>
                </a:moveTo>
                <a:lnTo>
                  <a:pt x="57" y="14"/>
                </a:lnTo>
                <a:lnTo>
                  <a:pt x="61" y="10"/>
                </a:lnTo>
                <a:lnTo>
                  <a:pt x="69" y="7"/>
                </a:lnTo>
                <a:lnTo>
                  <a:pt x="77" y="3"/>
                </a:lnTo>
                <a:lnTo>
                  <a:pt x="86" y="1"/>
                </a:lnTo>
                <a:lnTo>
                  <a:pt x="96" y="0"/>
                </a:lnTo>
                <a:lnTo>
                  <a:pt x="105" y="0"/>
                </a:lnTo>
                <a:lnTo>
                  <a:pt x="116" y="0"/>
                </a:lnTo>
                <a:lnTo>
                  <a:pt x="127" y="1"/>
                </a:lnTo>
                <a:lnTo>
                  <a:pt x="138" y="3"/>
                </a:lnTo>
                <a:lnTo>
                  <a:pt x="149" y="6"/>
                </a:lnTo>
                <a:lnTo>
                  <a:pt x="161" y="9"/>
                </a:lnTo>
                <a:lnTo>
                  <a:pt x="174" y="13"/>
                </a:lnTo>
                <a:lnTo>
                  <a:pt x="187" y="17"/>
                </a:lnTo>
                <a:lnTo>
                  <a:pt x="200" y="22"/>
                </a:lnTo>
                <a:lnTo>
                  <a:pt x="212" y="27"/>
                </a:lnTo>
                <a:lnTo>
                  <a:pt x="225" y="31"/>
                </a:lnTo>
                <a:lnTo>
                  <a:pt x="253" y="43"/>
                </a:lnTo>
                <a:lnTo>
                  <a:pt x="281" y="54"/>
                </a:lnTo>
                <a:lnTo>
                  <a:pt x="309" y="65"/>
                </a:lnTo>
                <a:lnTo>
                  <a:pt x="338" y="76"/>
                </a:lnTo>
                <a:lnTo>
                  <a:pt x="352" y="82"/>
                </a:lnTo>
                <a:lnTo>
                  <a:pt x="366" y="86"/>
                </a:lnTo>
                <a:lnTo>
                  <a:pt x="380" y="90"/>
                </a:lnTo>
                <a:lnTo>
                  <a:pt x="394" y="95"/>
                </a:lnTo>
                <a:lnTo>
                  <a:pt x="408" y="97"/>
                </a:lnTo>
                <a:lnTo>
                  <a:pt x="422" y="100"/>
                </a:lnTo>
                <a:lnTo>
                  <a:pt x="436" y="103"/>
                </a:lnTo>
                <a:lnTo>
                  <a:pt x="451" y="104"/>
                </a:lnTo>
                <a:lnTo>
                  <a:pt x="465" y="105"/>
                </a:lnTo>
                <a:lnTo>
                  <a:pt x="477" y="105"/>
                </a:lnTo>
                <a:lnTo>
                  <a:pt x="491" y="105"/>
                </a:lnTo>
                <a:lnTo>
                  <a:pt x="504" y="105"/>
                </a:lnTo>
                <a:lnTo>
                  <a:pt x="518" y="104"/>
                </a:lnTo>
                <a:lnTo>
                  <a:pt x="532" y="104"/>
                </a:lnTo>
                <a:lnTo>
                  <a:pt x="559" y="100"/>
                </a:lnTo>
                <a:lnTo>
                  <a:pt x="586" y="98"/>
                </a:lnTo>
                <a:lnTo>
                  <a:pt x="614" y="95"/>
                </a:lnTo>
                <a:lnTo>
                  <a:pt x="641" y="90"/>
                </a:lnTo>
                <a:lnTo>
                  <a:pt x="670" y="86"/>
                </a:lnTo>
                <a:lnTo>
                  <a:pt x="698" y="83"/>
                </a:lnTo>
                <a:lnTo>
                  <a:pt x="727" y="79"/>
                </a:lnTo>
                <a:lnTo>
                  <a:pt x="757" y="77"/>
                </a:lnTo>
                <a:lnTo>
                  <a:pt x="774" y="76"/>
                </a:lnTo>
                <a:lnTo>
                  <a:pt x="789" y="75"/>
                </a:lnTo>
                <a:lnTo>
                  <a:pt x="804" y="75"/>
                </a:lnTo>
                <a:lnTo>
                  <a:pt x="820" y="75"/>
                </a:lnTo>
                <a:lnTo>
                  <a:pt x="837" y="76"/>
                </a:lnTo>
                <a:lnTo>
                  <a:pt x="853" y="76"/>
                </a:lnTo>
                <a:lnTo>
                  <a:pt x="871" y="77"/>
                </a:lnTo>
                <a:lnTo>
                  <a:pt x="888" y="79"/>
                </a:lnTo>
                <a:lnTo>
                  <a:pt x="906" y="82"/>
                </a:lnTo>
                <a:lnTo>
                  <a:pt x="923" y="84"/>
                </a:lnTo>
                <a:lnTo>
                  <a:pt x="942" y="88"/>
                </a:lnTo>
                <a:lnTo>
                  <a:pt x="961" y="91"/>
                </a:lnTo>
                <a:lnTo>
                  <a:pt x="980" y="95"/>
                </a:lnTo>
                <a:lnTo>
                  <a:pt x="1003" y="98"/>
                </a:lnTo>
                <a:lnTo>
                  <a:pt x="1024" y="102"/>
                </a:lnTo>
                <a:lnTo>
                  <a:pt x="1046" y="106"/>
                </a:lnTo>
                <a:lnTo>
                  <a:pt x="1069" y="110"/>
                </a:lnTo>
                <a:lnTo>
                  <a:pt x="1092" y="114"/>
                </a:lnTo>
                <a:lnTo>
                  <a:pt x="1117" y="119"/>
                </a:lnTo>
                <a:lnTo>
                  <a:pt x="1141" y="124"/>
                </a:lnTo>
                <a:lnTo>
                  <a:pt x="1190" y="134"/>
                </a:lnTo>
                <a:lnTo>
                  <a:pt x="1239" y="146"/>
                </a:lnTo>
                <a:lnTo>
                  <a:pt x="1288" y="159"/>
                </a:lnTo>
                <a:lnTo>
                  <a:pt x="1313" y="166"/>
                </a:lnTo>
                <a:lnTo>
                  <a:pt x="1337" y="173"/>
                </a:lnTo>
                <a:lnTo>
                  <a:pt x="1361" y="180"/>
                </a:lnTo>
                <a:lnTo>
                  <a:pt x="1384" y="187"/>
                </a:lnTo>
                <a:lnTo>
                  <a:pt x="1406" y="195"/>
                </a:lnTo>
                <a:lnTo>
                  <a:pt x="1429" y="203"/>
                </a:lnTo>
                <a:lnTo>
                  <a:pt x="1450" y="211"/>
                </a:lnTo>
                <a:lnTo>
                  <a:pt x="1471" y="220"/>
                </a:lnTo>
                <a:lnTo>
                  <a:pt x="1490" y="229"/>
                </a:lnTo>
                <a:lnTo>
                  <a:pt x="1509" y="238"/>
                </a:lnTo>
                <a:lnTo>
                  <a:pt x="1527" y="248"/>
                </a:lnTo>
                <a:lnTo>
                  <a:pt x="1535" y="252"/>
                </a:lnTo>
                <a:lnTo>
                  <a:pt x="1543" y="258"/>
                </a:lnTo>
                <a:lnTo>
                  <a:pt x="1551" y="263"/>
                </a:lnTo>
                <a:lnTo>
                  <a:pt x="1558" y="267"/>
                </a:lnTo>
                <a:lnTo>
                  <a:pt x="1565" y="273"/>
                </a:lnTo>
                <a:lnTo>
                  <a:pt x="1572" y="279"/>
                </a:lnTo>
                <a:lnTo>
                  <a:pt x="1579" y="284"/>
                </a:lnTo>
                <a:lnTo>
                  <a:pt x="1585" y="290"/>
                </a:lnTo>
                <a:lnTo>
                  <a:pt x="1591" y="296"/>
                </a:lnTo>
                <a:lnTo>
                  <a:pt x="1597" y="301"/>
                </a:lnTo>
                <a:lnTo>
                  <a:pt x="1607" y="313"/>
                </a:lnTo>
                <a:lnTo>
                  <a:pt x="1616" y="326"/>
                </a:lnTo>
                <a:lnTo>
                  <a:pt x="1625" y="340"/>
                </a:lnTo>
                <a:lnTo>
                  <a:pt x="1633" y="355"/>
                </a:lnTo>
                <a:lnTo>
                  <a:pt x="1640" y="370"/>
                </a:lnTo>
                <a:lnTo>
                  <a:pt x="1647" y="385"/>
                </a:lnTo>
                <a:lnTo>
                  <a:pt x="1651" y="403"/>
                </a:lnTo>
                <a:lnTo>
                  <a:pt x="1656" y="419"/>
                </a:lnTo>
                <a:lnTo>
                  <a:pt x="1661" y="438"/>
                </a:lnTo>
                <a:lnTo>
                  <a:pt x="1664" y="456"/>
                </a:lnTo>
                <a:lnTo>
                  <a:pt x="1667" y="474"/>
                </a:lnTo>
                <a:lnTo>
                  <a:pt x="1669" y="493"/>
                </a:lnTo>
                <a:lnTo>
                  <a:pt x="1671" y="512"/>
                </a:lnTo>
                <a:lnTo>
                  <a:pt x="1671" y="530"/>
                </a:lnTo>
                <a:lnTo>
                  <a:pt x="1672" y="550"/>
                </a:lnTo>
                <a:lnTo>
                  <a:pt x="1671" y="569"/>
                </a:lnTo>
                <a:lnTo>
                  <a:pt x="1671" y="588"/>
                </a:lnTo>
                <a:lnTo>
                  <a:pt x="1670" y="607"/>
                </a:lnTo>
                <a:lnTo>
                  <a:pt x="1668" y="626"/>
                </a:lnTo>
                <a:lnTo>
                  <a:pt x="1665" y="645"/>
                </a:lnTo>
                <a:lnTo>
                  <a:pt x="1663" y="662"/>
                </a:lnTo>
                <a:lnTo>
                  <a:pt x="1660" y="680"/>
                </a:lnTo>
                <a:lnTo>
                  <a:pt x="1656" y="697"/>
                </a:lnTo>
                <a:lnTo>
                  <a:pt x="1651" y="715"/>
                </a:lnTo>
                <a:lnTo>
                  <a:pt x="1648" y="731"/>
                </a:lnTo>
                <a:lnTo>
                  <a:pt x="1643" y="747"/>
                </a:lnTo>
                <a:lnTo>
                  <a:pt x="1637" y="762"/>
                </a:lnTo>
                <a:lnTo>
                  <a:pt x="1632" y="776"/>
                </a:lnTo>
                <a:lnTo>
                  <a:pt x="1626" y="790"/>
                </a:lnTo>
                <a:lnTo>
                  <a:pt x="1620" y="803"/>
                </a:lnTo>
                <a:lnTo>
                  <a:pt x="1614" y="814"/>
                </a:lnTo>
                <a:lnTo>
                  <a:pt x="1607" y="825"/>
                </a:lnTo>
                <a:lnTo>
                  <a:pt x="1600" y="834"/>
                </a:lnTo>
                <a:lnTo>
                  <a:pt x="1592" y="843"/>
                </a:lnTo>
                <a:lnTo>
                  <a:pt x="1584" y="852"/>
                </a:lnTo>
                <a:lnTo>
                  <a:pt x="1574" y="859"/>
                </a:lnTo>
                <a:lnTo>
                  <a:pt x="1564" y="867"/>
                </a:lnTo>
                <a:lnTo>
                  <a:pt x="1553" y="873"/>
                </a:lnTo>
                <a:lnTo>
                  <a:pt x="1543" y="879"/>
                </a:lnTo>
                <a:lnTo>
                  <a:pt x="1531" y="884"/>
                </a:lnTo>
                <a:lnTo>
                  <a:pt x="1518" y="890"/>
                </a:lnTo>
                <a:lnTo>
                  <a:pt x="1506" y="895"/>
                </a:lnTo>
                <a:lnTo>
                  <a:pt x="1493" y="898"/>
                </a:lnTo>
                <a:lnTo>
                  <a:pt x="1479" y="902"/>
                </a:lnTo>
                <a:lnTo>
                  <a:pt x="1465" y="905"/>
                </a:lnTo>
                <a:lnTo>
                  <a:pt x="1451" y="909"/>
                </a:lnTo>
                <a:lnTo>
                  <a:pt x="1436" y="912"/>
                </a:lnTo>
                <a:lnTo>
                  <a:pt x="1420" y="915"/>
                </a:lnTo>
                <a:lnTo>
                  <a:pt x="1390" y="919"/>
                </a:lnTo>
                <a:lnTo>
                  <a:pt x="1358" y="923"/>
                </a:lnTo>
                <a:lnTo>
                  <a:pt x="1326" y="926"/>
                </a:lnTo>
                <a:lnTo>
                  <a:pt x="1293" y="930"/>
                </a:lnTo>
                <a:lnTo>
                  <a:pt x="1259" y="932"/>
                </a:lnTo>
                <a:lnTo>
                  <a:pt x="1227" y="936"/>
                </a:lnTo>
                <a:lnTo>
                  <a:pt x="1194" y="939"/>
                </a:lnTo>
                <a:lnTo>
                  <a:pt x="1162" y="944"/>
                </a:lnTo>
                <a:lnTo>
                  <a:pt x="1146" y="946"/>
                </a:lnTo>
                <a:lnTo>
                  <a:pt x="1130" y="949"/>
                </a:lnTo>
                <a:lnTo>
                  <a:pt x="1112" y="950"/>
                </a:lnTo>
                <a:lnTo>
                  <a:pt x="1095" y="952"/>
                </a:lnTo>
                <a:lnTo>
                  <a:pt x="1077" y="954"/>
                </a:lnTo>
                <a:lnTo>
                  <a:pt x="1059" y="956"/>
                </a:lnTo>
                <a:lnTo>
                  <a:pt x="1041" y="958"/>
                </a:lnTo>
                <a:lnTo>
                  <a:pt x="1022" y="959"/>
                </a:lnTo>
                <a:lnTo>
                  <a:pt x="984" y="963"/>
                </a:lnTo>
                <a:lnTo>
                  <a:pt x="945" y="966"/>
                </a:lnTo>
                <a:lnTo>
                  <a:pt x="907" y="969"/>
                </a:lnTo>
                <a:lnTo>
                  <a:pt x="867" y="970"/>
                </a:lnTo>
                <a:lnTo>
                  <a:pt x="829" y="972"/>
                </a:lnTo>
                <a:lnTo>
                  <a:pt x="791" y="973"/>
                </a:lnTo>
                <a:lnTo>
                  <a:pt x="773" y="974"/>
                </a:lnTo>
                <a:lnTo>
                  <a:pt x="754" y="974"/>
                </a:lnTo>
                <a:lnTo>
                  <a:pt x="736" y="976"/>
                </a:lnTo>
                <a:lnTo>
                  <a:pt x="718" y="976"/>
                </a:lnTo>
                <a:lnTo>
                  <a:pt x="701" y="976"/>
                </a:lnTo>
                <a:lnTo>
                  <a:pt x="684" y="977"/>
                </a:lnTo>
                <a:lnTo>
                  <a:pt x="668" y="977"/>
                </a:lnTo>
                <a:lnTo>
                  <a:pt x="651" y="977"/>
                </a:lnTo>
                <a:lnTo>
                  <a:pt x="636" y="977"/>
                </a:lnTo>
                <a:lnTo>
                  <a:pt x="621" y="977"/>
                </a:lnTo>
                <a:lnTo>
                  <a:pt x="607" y="977"/>
                </a:lnTo>
                <a:lnTo>
                  <a:pt x="593" y="977"/>
                </a:lnTo>
                <a:lnTo>
                  <a:pt x="580" y="976"/>
                </a:lnTo>
                <a:lnTo>
                  <a:pt x="567" y="976"/>
                </a:lnTo>
                <a:lnTo>
                  <a:pt x="556" y="976"/>
                </a:lnTo>
                <a:lnTo>
                  <a:pt x="544" y="974"/>
                </a:lnTo>
                <a:lnTo>
                  <a:pt x="532" y="974"/>
                </a:lnTo>
                <a:lnTo>
                  <a:pt x="522" y="974"/>
                </a:lnTo>
                <a:lnTo>
                  <a:pt x="511" y="973"/>
                </a:lnTo>
                <a:lnTo>
                  <a:pt x="502" y="972"/>
                </a:lnTo>
                <a:lnTo>
                  <a:pt x="493" y="972"/>
                </a:lnTo>
                <a:lnTo>
                  <a:pt x="483" y="971"/>
                </a:lnTo>
                <a:lnTo>
                  <a:pt x="474" y="970"/>
                </a:lnTo>
                <a:lnTo>
                  <a:pt x="465" y="969"/>
                </a:lnTo>
                <a:lnTo>
                  <a:pt x="448" y="966"/>
                </a:lnTo>
                <a:lnTo>
                  <a:pt x="432" y="964"/>
                </a:lnTo>
                <a:lnTo>
                  <a:pt x="417" y="960"/>
                </a:lnTo>
                <a:lnTo>
                  <a:pt x="401" y="958"/>
                </a:lnTo>
                <a:lnTo>
                  <a:pt x="372" y="950"/>
                </a:lnTo>
                <a:lnTo>
                  <a:pt x="357" y="946"/>
                </a:lnTo>
                <a:lnTo>
                  <a:pt x="342" y="942"/>
                </a:lnTo>
                <a:lnTo>
                  <a:pt x="326" y="937"/>
                </a:lnTo>
                <a:lnTo>
                  <a:pt x="308" y="932"/>
                </a:lnTo>
                <a:lnTo>
                  <a:pt x="291" y="928"/>
                </a:lnTo>
                <a:lnTo>
                  <a:pt x="273" y="923"/>
                </a:lnTo>
                <a:lnTo>
                  <a:pt x="254" y="918"/>
                </a:lnTo>
                <a:lnTo>
                  <a:pt x="236" y="914"/>
                </a:lnTo>
                <a:lnTo>
                  <a:pt x="216" y="908"/>
                </a:lnTo>
                <a:lnTo>
                  <a:pt x="197" y="903"/>
                </a:lnTo>
                <a:lnTo>
                  <a:pt x="179" y="897"/>
                </a:lnTo>
                <a:lnTo>
                  <a:pt x="160" y="891"/>
                </a:lnTo>
                <a:lnTo>
                  <a:pt x="142" y="886"/>
                </a:lnTo>
                <a:lnTo>
                  <a:pt x="125" y="877"/>
                </a:lnTo>
                <a:lnTo>
                  <a:pt x="109" y="870"/>
                </a:lnTo>
                <a:lnTo>
                  <a:pt x="92" y="861"/>
                </a:lnTo>
                <a:lnTo>
                  <a:pt x="85" y="856"/>
                </a:lnTo>
                <a:lnTo>
                  <a:pt x="78" y="852"/>
                </a:lnTo>
                <a:lnTo>
                  <a:pt x="71" y="846"/>
                </a:lnTo>
                <a:lnTo>
                  <a:pt x="64" y="841"/>
                </a:lnTo>
                <a:lnTo>
                  <a:pt x="58" y="835"/>
                </a:lnTo>
                <a:lnTo>
                  <a:pt x="53" y="828"/>
                </a:lnTo>
                <a:lnTo>
                  <a:pt x="47" y="822"/>
                </a:lnTo>
                <a:lnTo>
                  <a:pt x="42" y="815"/>
                </a:lnTo>
                <a:lnTo>
                  <a:pt x="37" y="808"/>
                </a:lnTo>
                <a:lnTo>
                  <a:pt x="34" y="801"/>
                </a:lnTo>
                <a:lnTo>
                  <a:pt x="29" y="793"/>
                </a:lnTo>
                <a:lnTo>
                  <a:pt x="26" y="786"/>
                </a:lnTo>
                <a:lnTo>
                  <a:pt x="22" y="778"/>
                </a:lnTo>
                <a:lnTo>
                  <a:pt x="20" y="770"/>
                </a:lnTo>
                <a:lnTo>
                  <a:pt x="14" y="752"/>
                </a:lnTo>
                <a:lnTo>
                  <a:pt x="9" y="735"/>
                </a:lnTo>
                <a:lnTo>
                  <a:pt x="7" y="716"/>
                </a:lnTo>
                <a:lnTo>
                  <a:pt x="5" y="696"/>
                </a:lnTo>
                <a:lnTo>
                  <a:pt x="2" y="675"/>
                </a:lnTo>
                <a:lnTo>
                  <a:pt x="1" y="654"/>
                </a:lnTo>
                <a:lnTo>
                  <a:pt x="1" y="633"/>
                </a:lnTo>
                <a:lnTo>
                  <a:pt x="0" y="611"/>
                </a:lnTo>
                <a:lnTo>
                  <a:pt x="0" y="588"/>
                </a:lnTo>
                <a:lnTo>
                  <a:pt x="1" y="564"/>
                </a:lnTo>
                <a:lnTo>
                  <a:pt x="1" y="540"/>
                </a:lnTo>
                <a:lnTo>
                  <a:pt x="2" y="515"/>
                </a:lnTo>
                <a:lnTo>
                  <a:pt x="2" y="491"/>
                </a:lnTo>
                <a:lnTo>
                  <a:pt x="2" y="478"/>
                </a:lnTo>
                <a:lnTo>
                  <a:pt x="2" y="464"/>
                </a:lnTo>
                <a:lnTo>
                  <a:pt x="2" y="450"/>
                </a:lnTo>
                <a:lnTo>
                  <a:pt x="2" y="435"/>
                </a:lnTo>
                <a:lnTo>
                  <a:pt x="1" y="418"/>
                </a:lnTo>
                <a:lnTo>
                  <a:pt x="1" y="402"/>
                </a:lnTo>
                <a:lnTo>
                  <a:pt x="1" y="385"/>
                </a:lnTo>
                <a:lnTo>
                  <a:pt x="0" y="368"/>
                </a:lnTo>
                <a:lnTo>
                  <a:pt x="0" y="350"/>
                </a:lnTo>
                <a:lnTo>
                  <a:pt x="0" y="333"/>
                </a:lnTo>
                <a:lnTo>
                  <a:pt x="0" y="297"/>
                </a:lnTo>
                <a:lnTo>
                  <a:pt x="0" y="260"/>
                </a:lnTo>
                <a:lnTo>
                  <a:pt x="0" y="224"/>
                </a:lnTo>
                <a:lnTo>
                  <a:pt x="1" y="207"/>
                </a:lnTo>
                <a:lnTo>
                  <a:pt x="2" y="189"/>
                </a:lnTo>
                <a:lnTo>
                  <a:pt x="4" y="173"/>
                </a:lnTo>
                <a:lnTo>
                  <a:pt x="5" y="156"/>
                </a:lnTo>
                <a:lnTo>
                  <a:pt x="7" y="140"/>
                </a:lnTo>
                <a:lnTo>
                  <a:pt x="8" y="125"/>
                </a:lnTo>
                <a:lnTo>
                  <a:pt x="12" y="110"/>
                </a:lnTo>
                <a:lnTo>
                  <a:pt x="14" y="96"/>
                </a:lnTo>
                <a:lnTo>
                  <a:pt x="18" y="82"/>
                </a:lnTo>
                <a:lnTo>
                  <a:pt x="21" y="70"/>
                </a:lnTo>
                <a:lnTo>
                  <a:pt x="26" y="58"/>
                </a:lnTo>
                <a:lnTo>
                  <a:pt x="29" y="48"/>
                </a:lnTo>
                <a:lnTo>
                  <a:pt x="35" y="37"/>
                </a:lnTo>
                <a:lnTo>
                  <a:pt x="37" y="34"/>
                </a:lnTo>
                <a:lnTo>
                  <a:pt x="41" y="29"/>
                </a:lnTo>
                <a:lnTo>
                  <a:pt x="43" y="26"/>
                </a:lnTo>
                <a:lnTo>
                  <a:pt x="47" y="22"/>
                </a:lnTo>
                <a:lnTo>
                  <a:pt x="50" y="19"/>
                </a:lnTo>
                <a:lnTo>
                  <a:pt x="54" y="16"/>
                </a:lnTo>
                <a:close/>
              </a:path>
            </a:pathLst>
          </a:custGeom>
          <a:solidFill>
            <a:srgbClr val="00CC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grpSp>
        <p:nvGrpSpPr>
          <p:cNvPr id="163853" name="Group 3"/>
          <p:cNvGrpSpPr>
            <a:grpSpLocks/>
          </p:cNvGrpSpPr>
          <p:nvPr/>
        </p:nvGrpSpPr>
        <p:grpSpPr bwMode="auto">
          <a:xfrm>
            <a:off x="5572126" y="4906964"/>
            <a:ext cx="441325" cy="1095375"/>
            <a:chOff x="4048125" y="4787151"/>
            <a:chExt cx="441325" cy="1095375"/>
          </a:xfrm>
        </p:grpSpPr>
        <p:sp>
          <p:nvSpPr>
            <p:cNvPr id="163973" name="Freeform 83"/>
            <p:cNvSpPr>
              <a:spLocks/>
            </p:cNvSpPr>
            <p:nvPr/>
          </p:nvSpPr>
          <p:spPr bwMode="auto">
            <a:xfrm>
              <a:off x="4092575" y="4868114"/>
              <a:ext cx="219075" cy="1012825"/>
            </a:xfrm>
            <a:custGeom>
              <a:avLst/>
              <a:gdLst>
                <a:gd name="T0" fmla="*/ 0 w 138"/>
                <a:gd name="T1" fmla="*/ 2147483647 h 638"/>
                <a:gd name="T2" fmla="*/ 2147483647 w 138"/>
                <a:gd name="T3" fmla="*/ 2147483647 h 638"/>
                <a:gd name="T4" fmla="*/ 2147483647 w 138"/>
                <a:gd name="T5" fmla="*/ 2147483647 h 638"/>
                <a:gd name="T6" fmla="*/ 2147483647 w 138"/>
                <a:gd name="T7" fmla="*/ 2147483647 h 638"/>
                <a:gd name="T8" fmla="*/ 0 w 138"/>
                <a:gd name="T9" fmla="*/ 0 h 638"/>
                <a:gd name="T10" fmla="*/ 0 w 138"/>
                <a:gd name="T11" fmla="*/ 2147483647 h 638"/>
                <a:gd name="T12" fmla="*/ 0 60000 65536"/>
                <a:gd name="T13" fmla="*/ 0 60000 65536"/>
                <a:gd name="T14" fmla="*/ 0 60000 65536"/>
                <a:gd name="T15" fmla="*/ 0 60000 65536"/>
                <a:gd name="T16" fmla="*/ 0 60000 65536"/>
                <a:gd name="T17" fmla="*/ 0 60000 65536"/>
                <a:gd name="T18" fmla="*/ 0 w 138"/>
                <a:gd name="T19" fmla="*/ 0 h 638"/>
                <a:gd name="T20" fmla="*/ 138 w 138"/>
                <a:gd name="T21" fmla="*/ 638 h 638"/>
              </a:gdLst>
              <a:ahLst/>
              <a:cxnLst>
                <a:cxn ang="T12">
                  <a:pos x="T0" y="T1"/>
                </a:cxn>
                <a:cxn ang="T13">
                  <a:pos x="T2" y="T3"/>
                </a:cxn>
                <a:cxn ang="T14">
                  <a:pos x="T4" y="T5"/>
                </a:cxn>
                <a:cxn ang="T15">
                  <a:pos x="T6" y="T7"/>
                </a:cxn>
                <a:cxn ang="T16">
                  <a:pos x="T8" y="T9"/>
                </a:cxn>
                <a:cxn ang="T17">
                  <a:pos x="T10" y="T11"/>
                </a:cxn>
              </a:cxnLst>
              <a:rect l="T18" t="T19" r="T20" b="T21"/>
              <a:pathLst>
                <a:path w="138" h="638">
                  <a:moveTo>
                    <a:pt x="0" y="485"/>
                  </a:moveTo>
                  <a:lnTo>
                    <a:pt x="138" y="638"/>
                  </a:lnTo>
                  <a:lnTo>
                    <a:pt x="138" y="77"/>
                  </a:lnTo>
                  <a:lnTo>
                    <a:pt x="116" y="49"/>
                  </a:lnTo>
                  <a:lnTo>
                    <a:pt x="0" y="0"/>
                  </a:lnTo>
                  <a:lnTo>
                    <a:pt x="0" y="485"/>
                  </a:lnTo>
                  <a:close/>
                </a:path>
              </a:pathLst>
            </a:custGeom>
            <a:solidFill>
              <a:srgbClr val="6060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3974" name="Rectangle 82"/>
            <p:cNvSpPr>
              <a:spLocks noChangeArrowheads="1"/>
            </p:cNvSpPr>
            <p:nvPr/>
          </p:nvSpPr>
          <p:spPr bwMode="auto">
            <a:xfrm>
              <a:off x="4311650" y="4982414"/>
              <a:ext cx="133350" cy="900112"/>
            </a:xfrm>
            <a:prstGeom prst="rect">
              <a:avLst/>
            </a:prstGeom>
            <a:solidFill>
              <a:srgbClr val="E0E0E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p>
          </p:txBody>
        </p:sp>
        <p:sp>
          <p:nvSpPr>
            <p:cNvPr id="163975" name="Freeform 84"/>
            <p:cNvSpPr>
              <a:spLocks/>
            </p:cNvSpPr>
            <p:nvPr/>
          </p:nvSpPr>
          <p:spPr bwMode="auto">
            <a:xfrm>
              <a:off x="4306888" y="4982414"/>
              <a:ext cx="136525" cy="101600"/>
            </a:xfrm>
            <a:custGeom>
              <a:avLst/>
              <a:gdLst>
                <a:gd name="T0" fmla="*/ 0 w 86"/>
                <a:gd name="T1" fmla="*/ 0 h 64"/>
                <a:gd name="T2" fmla="*/ 2147483647 w 86"/>
                <a:gd name="T3" fmla="*/ 0 h 64"/>
                <a:gd name="T4" fmla="*/ 2147483647 w 86"/>
                <a:gd name="T5" fmla="*/ 2147483647 h 64"/>
                <a:gd name="T6" fmla="*/ 0 w 86"/>
                <a:gd name="T7" fmla="*/ 2147483647 h 64"/>
                <a:gd name="T8" fmla="*/ 0 w 86"/>
                <a:gd name="T9" fmla="*/ 0 h 64"/>
                <a:gd name="T10" fmla="*/ 0 60000 65536"/>
                <a:gd name="T11" fmla="*/ 0 60000 65536"/>
                <a:gd name="T12" fmla="*/ 0 60000 65536"/>
                <a:gd name="T13" fmla="*/ 0 60000 65536"/>
                <a:gd name="T14" fmla="*/ 0 60000 65536"/>
                <a:gd name="T15" fmla="*/ 0 w 86"/>
                <a:gd name="T16" fmla="*/ 0 h 64"/>
                <a:gd name="T17" fmla="*/ 86 w 86"/>
                <a:gd name="T18" fmla="*/ 64 h 64"/>
              </a:gdLst>
              <a:ahLst/>
              <a:cxnLst>
                <a:cxn ang="T10">
                  <a:pos x="T0" y="T1"/>
                </a:cxn>
                <a:cxn ang="T11">
                  <a:pos x="T2" y="T3"/>
                </a:cxn>
                <a:cxn ang="T12">
                  <a:pos x="T4" y="T5"/>
                </a:cxn>
                <a:cxn ang="T13">
                  <a:pos x="T6" y="T7"/>
                </a:cxn>
                <a:cxn ang="T14">
                  <a:pos x="T8" y="T9"/>
                </a:cxn>
              </a:cxnLst>
              <a:rect l="T15" t="T16" r="T17" b="T18"/>
              <a:pathLst>
                <a:path w="86" h="64">
                  <a:moveTo>
                    <a:pt x="0" y="0"/>
                  </a:moveTo>
                  <a:lnTo>
                    <a:pt x="86" y="0"/>
                  </a:lnTo>
                  <a:lnTo>
                    <a:pt x="86" y="64"/>
                  </a:lnTo>
                  <a:lnTo>
                    <a:pt x="0" y="30"/>
                  </a:lnTo>
                  <a:lnTo>
                    <a:pt x="0" y="0"/>
                  </a:lnTo>
                  <a:close/>
                </a:path>
              </a:pathLst>
            </a:custGeom>
            <a:solidFill>
              <a:srgbClr val="80808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3976" name="Rectangle 85"/>
            <p:cNvSpPr>
              <a:spLocks noChangeArrowheads="1"/>
            </p:cNvSpPr>
            <p:nvPr/>
          </p:nvSpPr>
          <p:spPr bwMode="auto">
            <a:xfrm>
              <a:off x="4311650" y="5114176"/>
              <a:ext cx="65088" cy="52388"/>
            </a:xfrm>
            <a:prstGeom prst="rect">
              <a:avLst/>
            </a:prstGeom>
            <a:solidFill>
              <a:srgbClr val="E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p>
          </p:txBody>
        </p:sp>
        <p:sp>
          <p:nvSpPr>
            <p:cNvPr id="163977" name="Rectangle 86"/>
            <p:cNvSpPr>
              <a:spLocks noChangeArrowheads="1"/>
            </p:cNvSpPr>
            <p:nvPr/>
          </p:nvSpPr>
          <p:spPr bwMode="auto">
            <a:xfrm>
              <a:off x="4379913" y="5112589"/>
              <a:ext cx="68262" cy="53975"/>
            </a:xfrm>
            <a:prstGeom prst="rect">
              <a:avLst/>
            </a:prstGeom>
            <a:solidFill>
              <a:srgbClr val="E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p>
          </p:txBody>
        </p:sp>
        <p:sp>
          <p:nvSpPr>
            <p:cNvPr id="163978" name="Rectangle 87"/>
            <p:cNvSpPr>
              <a:spLocks noChangeArrowheads="1"/>
            </p:cNvSpPr>
            <p:nvPr/>
          </p:nvSpPr>
          <p:spPr bwMode="auto">
            <a:xfrm>
              <a:off x="4344988" y="5053851"/>
              <a:ext cx="68262" cy="50800"/>
            </a:xfrm>
            <a:prstGeom prst="rect">
              <a:avLst/>
            </a:prstGeom>
            <a:solidFill>
              <a:srgbClr val="6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p>
          </p:txBody>
        </p:sp>
        <p:sp>
          <p:nvSpPr>
            <p:cNvPr id="163979" name="Rectangle 88"/>
            <p:cNvSpPr>
              <a:spLocks noChangeArrowheads="1"/>
            </p:cNvSpPr>
            <p:nvPr/>
          </p:nvSpPr>
          <p:spPr bwMode="auto">
            <a:xfrm>
              <a:off x="4414838" y="5053851"/>
              <a:ext cx="33337" cy="50800"/>
            </a:xfrm>
            <a:prstGeom prst="rect">
              <a:avLst/>
            </a:prstGeom>
            <a:solidFill>
              <a:srgbClr val="E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p>
          </p:txBody>
        </p:sp>
        <p:sp>
          <p:nvSpPr>
            <p:cNvPr id="163980" name="Rectangle 89"/>
            <p:cNvSpPr>
              <a:spLocks noChangeArrowheads="1"/>
            </p:cNvSpPr>
            <p:nvPr/>
          </p:nvSpPr>
          <p:spPr bwMode="auto">
            <a:xfrm>
              <a:off x="4305300" y="5053851"/>
              <a:ext cx="34925" cy="50800"/>
            </a:xfrm>
            <a:prstGeom prst="rect">
              <a:avLst/>
            </a:prstGeom>
            <a:solidFill>
              <a:srgbClr val="E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p>
          </p:txBody>
        </p:sp>
        <p:sp>
          <p:nvSpPr>
            <p:cNvPr id="163981" name="Rectangle 90"/>
            <p:cNvSpPr>
              <a:spLocks noChangeArrowheads="1"/>
            </p:cNvSpPr>
            <p:nvPr/>
          </p:nvSpPr>
          <p:spPr bwMode="auto">
            <a:xfrm>
              <a:off x="4310063" y="4991939"/>
              <a:ext cx="68262" cy="53975"/>
            </a:xfrm>
            <a:prstGeom prst="rect">
              <a:avLst/>
            </a:prstGeom>
            <a:solidFill>
              <a:srgbClr val="E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p>
          </p:txBody>
        </p:sp>
        <p:sp>
          <p:nvSpPr>
            <p:cNvPr id="163982" name="Rectangle 91"/>
            <p:cNvSpPr>
              <a:spLocks noChangeArrowheads="1"/>
            </p:cNvSpPr>
            <p:nvPr/>
          </p:nvSpPr>
          <p:spPr bwMode="auto">
            <a:xfrm>
              <a:off x="4381500" y="4993526"/>
              <a:ext cx="68263" cy="52388"/>
            </a:xfrm>
            <a:prstGeom prst="rect">
              <a:avLst/>
            </a:prstGeom>
            <a:solidFill>
              <a:srgbClr val="E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p>
          </p:txBody>
        </p:sp>
        <p:sp>
          <p:nvSpPr>
            <p:cNvPr id="163983" name="Rectangle 92"/>
            <p:cNvSpPr>
              <a:spLocks noChangeArrowheads="1"/>
            </p:cNvSpPr>
            <p:nvPr/>
          </p:nvSpPr>
          <p:spPr bwMode="auto">
            <a:xfrm>
              <a:off x="4310063" y="5233239"/>
              <a:ext cx="63500" cy="52387"/>
            </a:xfrm>
            <a:prstGeom prst="rect">
              <a:avLst/>
            </a:prstGeom>
            <a:solidFill>
              <a:srgbClr val="E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p>
          </p:txBody>
        </p:sp>
        <p:sp>
          <p:nvSpPr>
            <p:cNvPr id="163984" name="Rectangle 93"/>
            <p:cNvSpPr>
              <a:spLocks noChangeArrowheads="1"/>
            </p:cNvSpPr>
            <p:nvPr/>
          </p:nvSpPr>
          <p:spPr bwMode="auto">
            <a:xfrm>
              <a:off x="4379913" y="5233239"/>
              <a:ext cx="66675" cy="52387"/>
            </a:xfrm>
            <a:prstGeom prst="rect">
              <a:avLst/>
            </a:prstGeom>
            <a:solidFill>
              <a:srgbClr val="E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p>
          </p:txBody>
        </p:sp>
        <p:sp>
          <p:nvSpPr>
            <p:cNvPr id="163985" name="Rectangle 94"/>
            <p:cNvSpPr>
              <a:spLocks noChangeArrowheads="1"/>
            </p:cNvSpPr>
            <p:nvPr/>
          </p:nvSpPr>
          <p:spPr bwMode="auto">
            <a:xfrm>
              <a:off x="4344988" y="5172914"/>
              <a:ext cx="66675" cy="50800"/>
            </a:xfrm>
            <a:prstGeom prst="rect">
              <a:avLst/>
            </a:prstGeom>
            <a:solidFill>
              <a:srgbClr val="6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p>
          </p:txBody>
        </p:sp>
        <p:sp>
          <p:nvSpPr>
            <p:cNvPr id="163986" name="Rectangle 95"/>
            <p:cNvSpPr>
              <a:spLocks noChangeArrowheads="1"/>
            </p:cNvSpPr>
            <p:nvPr/>
          </p:nvSpPr>
          <p:spPr bwMode="auto">
            <a:xfrm>
              <a:off x="4413250" y="5172914"/>
              <a:ext cx="34925" cy="50800"/>
            </a:xfrm>
            <a:prstGeom prst="rect">
              <a:avLst/>
            </a:prstGeom>
            <a:solidFill>
              <a:srgbClr val="E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p>
          </p:txBody>
        </p:sp>
        <p:sp>
          <p:nvSpPr>
            <p:cNvPr id="163987" name="Rectangle 96"/>
            <p:cNvSpPr>
              <a:spLocks noChangeArrowheads="1"/>
            </p:cNvSpPr>
            <p:nvPr/>
          </p:nvSpPr>
          <p:spPr bwMode="auto">
            <a:xfrm>
              <a:off x="4311650" y="5172914"/>
              <a:ext cx="26988" cy="50800"/>
            </a:xfrm>
            <a:prstGeom prst="rect">
              <a:avLst/>
            </a:prstGeom>
            <a:solidFill>
              <a:srgbClr val="E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p>
          </p:txBody>
        </p:sp>
        <p:sp>
          <p:nvSpPr>
            <p:cNvPr id="163988" name="Rectangle 97"/>
            <p:cNvSpPr>
              <a:spLocks noChangeArrowheads="1"/>
            </p:cNvSpPr>
            <p:nvPr/>
          </p:nvSpPr>
          <p:spPr bwMode="auto">
            <a:xfrm>
              <a:off x="4310063" y="5349126"/>
              <a:ext cx="63500" cy="52388"/>
            </a:xfrm>
            <a:prstGeom prst="rect">
              <a:avLst/>
            </a:prstGeom>
            <a:solidFill>
              <a:srgbClr val="E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p>
          </p:txBody>
        </p:sp>
        <p:sp>
          <p:nvSpPr>
            <p:cNvPr id="163989" name="Rectangle 98"/>
            <p:cNvSpPr>
              <a:spLocks noChangeArrowheads="1"/>
            </p:cNvSpPr>
            <p:nvPr/>
          </p:nvSpPr>
          <p:spPr bwMode="auto">
            <a:xfrm>
              <a:off x="4379913" y="5349126"/>
              <a:ext cx="66675" cy="52388"/>
            </a:xfrm>
            <a:prstGeom prst="rect">
              <a:avLst/>
            </a:prstGeom>
            <a:solidFill>
              <a:srgbClr val="E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p>
          </p:txBody>
        </p:sp>
        <p:sp>
          <p:nvSpPr>
            <p:cNvPr id="163990" name="Rectangle 99"/>
            <p:cNvSpPr>
              <a:spLocks noChangeArrowheads="1"/>
            </p:cNvSpPr>
            <p:nvPr/>
          </p:nvSpPr>
          <p:spPr bwMode="auto">
            <a:xfrm>
              <a:off x="4344988" y="5290389"/>
              <a:ext cx="66675" cy="50800"/>
            </a:xfrm>
            <a:prstGeom prst="rect">
              <a:avLst/>
            </a:prstGeom>
            <a:solidFill>
              <a:srgbClr val="E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p>
          </p:txBody>
        </p:sp>
        <p:sp>
          <p:nvSpPr>
            <p:cNvPr id="163991" name="Rectangle 100"/>
            <p:cNvSpPr>
              <a:spLocks noChangeArrowheads="1"/>
            </p:cNvSpPr>
            <p:nvPr/>
          </p:nvSpPr>
          <p:spPr bwMode="auto">
            <a:xfrm>
              <a:off x="4413250" y="5290389"/>
              <a:ext cx="34925" cy="50800"/>
            </a:xfrm>
            <a:prstGeom prst="rect">
              <a:avLst/>
            </a:prstGeom>
            <a:solidFill>
              <a:srgbClr val="6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p>
          </p:txBody>
        </p:sp>
        <p:sp>
          <p:nvSpPr>
            <p:cNvPr id="163992" name="Rectangle 101"/>
            <p:cNvSpPr>
              <a:spLocks noChangeArrowheads="1"/>
            </p:cNvSpPr>
            <p:nvPr/>
          </p:nvSpPr>
          <p:spPr bwMode="auto">
            <a:xfrm>
              <a:off x="4310063" y="5290389"/>
              <a:ext cx="28575" cy="50800"/>
            </a:xfrm>
            <a:prstGeom prst="rect">
              <a:avLst/>
            </a:prstGeom>
            <a:solidFill>
              <a:srgbClr val="E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p>
          </p:txBody>
        </p:sp>
        <p:sp>
          <p:nvSpPr>
            <p:cNvPr id="163993" name="Rectangle 102"/>
            <p:cNvSpPr>
              <a:spLocks noChangeArrowheads="1"/>
            </p:cNvSpPr>
            <p:nvPr/>
          </p:nvSpPr>
          <p:spPr bwMode="auto">
            <a:xfrm>
              <a:off x="4310063" y="5469776"/>
              <a:ext cx="63500" cy="52388"/>
            </a:xfrm>
            <a:prstGeom prst="rect">
              <a:avLst/>
            </a:prstGeom>
            <a:solidFill>
              <a:srgbClr val="E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p>
          </p:txBody>
        </p:sp>
        <p:sp>
          <p:nvSpPr>
            <p:cNvPr id="163994" name="Rectangle 103"/>
            <p:cNvSpPr>
              <a:spLocks noChangeArrowheads="1"/>
            </p:cNvSpPr>
            <p:nvPr/>
          </p:nvSpPr>
          <p:spPr bwMode="auto">
            <a:xfrm>
              <a:off x="4379913" y="5469776"/>
              <a:ext cx="66675" cy="52388"/>
            </a:xfrm>
            <a:prstGeom prst="rect">
              <a:avLst/>
            </a:prstGeom>
            <a:solidFill>
              <a:srgbClr val="E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p>
          </p:txBody>
        </p:sp>
        <p:sp>
          <p:nvSpPr>
            <p:cNvPr id="163995" name="Rectangle 104"/>
            <p:cNvSpPr>
              <a:spLocks noChangeArrowheads="1"/>
            </p:cNvSpPr>
            <p:nvPr/>
          </p:nvSpPr>
          <p:spPr bwMode="auto">
            <a:xfrm>
              <a:off x="4343400" y="5409451"/>
              <a:ext cx="68263" cy="52388"/>
            </a:xfrm>
            <a:prstGeom prst="rect">
              <a:avLst/>
            </a:prstGeom>
            <a:solidFill>
              <a:srgbClr val="6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p>
          </p:txBody>
        </p:sp>
        <p:sp>
          <p:nvSpPr>
            <p:cNvPr id="163996" name="Rectangle 105"/>
            <p:cNvSpPr>
              <a:spLocks noChangeArrowheads="1"/>
            </p:cNvSpPr>
            <p:nvPr/>
          </p:nvSpPr>
          <p:spPr bwMode="auto">
            <a:xfrm>
              <a:off x="4413250" y="5409451"/>
              <a:ext cx="33338" cy="52388"/>
            </a:xfrm>
            <a:prstGeom prst="rect">
              <a:avLst/>
            </a:prstGeom>
            <a:solidFill>
              <a:srgbClr val="E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p>
          </p:txBody>
        </p:sp>
        <p:sp>
          <p:nvSpPr>
            <p:cNvPr id="163997" name="Rectangle 106"/>
            <p:cNvSpPr>
              <a:spLocks noChangeArrowheads="1"/>
            </p:cNvSpPr>
            <p:nvPr/>
          </p:nvSpPr>
          <p:spPr bwMode="auto">
            <a:xfrm>
              <a:off x="4311650" y="5409451"/>
              <a:ext cx="26988" cy="52388"/>
            </a:xfrm>
            <a:prstGeom prst="rect">
              <a:avLst/>
            </a:prstGeom>
            <a:solidFill>
              <a:srgbClr val="E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p>
          </p:txBody>
        </p:sp>
        <p:sp>
          <p:nvSpPr>
            <p:cNvPr id="163998" name="Rectangle 107"/>
            <p:cNvSpPr>
              <a:spLocks noChangeArrowheads="1"/>
            </p:cNvSpPr>
            <p:nvPr/>
          </p:nvSpPr>
          <p:spPr bwMode="auto">
            <a:xfrm>
              <a:off x="4310063" y="5588839"/>
              <a:ext cx="66675" cy="50800"/>
            </a:xfrm>
            <a:prstGeom prst="rect">
              <a:avLst/>
            </a:prstGeom>
            <a:solidFill>
              <a:srgbClr val="E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p>
          </p:txBody>
        </p:sp>
        <p:sp>
          <p:nvSpPr>
            <p:cNvPr id="163999" name="Rectangle 108"/>
            <p:cNvSpPr>
              <a:spLocks noChangeArrowheads="1"/>
            </p:cNvSpPr>
            <p:nvPr/>
          </p:nvSpPr>
          <p:spPr bwMode="auto">
            <a:xfrm>
              <a:off x="4379913" y="5587251"/>
              <a:ext cx="68262" cy="53975"/>
            </a:xfrm>
            <a:prstGeom prst="rect">
              <a:avLst/>
            </a:prstGeom>
            <a:solidFill>
              <a:srgbClr val="E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p>
          </p:txBody>
        </p:sp>
        <p:sp>
          <p:nvSpPr>
            <p:cNvPr id="164000" name="Rectangle 109"/>
            <p:cNvSpPr>
              <a:spLocks noChangeArrowheads="1"/>
            </p:cNvSpPr>
            <p:nvPr/>
          </p:nvSpPr>
          <p:spPr bwMode="auto">
            <a:xfrm>
              <a:off x="4344988" y="5528514"/>
              <a:ext cx="68262" cy="50800"/>
            </a:xfrm>
            <a:prstGeom prst="rect">
              <a:avLst/>
            </a:prstGeom>
            <a:solidFill>
              <a:srgbClr val="E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p>
          </p:txBody>
        </p:sp>
        <p:sp>
          <p:nvSpPr>
            <p:cNvPr id="164001" name="Rectangle 110"/>
            <p:cNvSpPr>
              <a:spLocks noChangeArrowheads="1"/>
            </p:cNvSpPr>
            <p:nvPr/>
          </p:nvSpPr>
          <p:spPr bwMode="auto">
            <a:xfrm>
              <a:off x="4414838" y="5528514"/>
              <a:ext cx="33337" cy="50800"/>
            </a:xfrm>
            <a:prstGeom prst="rect">
              <a:avLst/>
            </a:prstGeom>
            <a:solidFill>
              <a:srgbClr val="E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p>
          </p:txBody>
        </p:sp>
        <p:sp>
          <p:nvSpPr>
            <p:cNvPr id="164002" name="Rectangle 111"/>
            <p:cNvSpPr>
              <a:spLocks noChangeArrowheads="1"/>
            </p:cNvSpPr>
            <p:nvPr/>
          </p:nvSpPr>
          <p:spPr bwMode="auto">
            <a:xfrm>
              <a:off x="4310063" y="5707901"/>
              <a:ext cx="63500" cy="52388"/>
            </a:xfrm>
            <a:prstGeom prst="rect">
              <a:avLst/>
            </a:prstGeom>
            <a:solidFill>
              <a:srgbClr val="6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p>
          </p:txBody>
        </p:sp>
        <p:sp>
          <p:nvSpPr>
            <p:cNvPr id="164003" name="Rectangle 112"/>
            <p:cNvSpPr>
              <a:spLocks noChangeArrowheads="1"/>
            </p:cNvSpPr>
            <p:nvPr/>
          </p:nvSpPr>
          <p:spPr bwMode="auto">
            <a:xfrm>
              <a:off x="4379913" y="5707901"/>
              <a:ext cx="66675" cy="52388"/>
            </a:xfrm>
            <a:prstGeom prst="rect">
              <a:avLst/>
            </a:prstGeom>
            <a:solidFill>
              <a:srgbClr val="E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p>
          </p:txBody>
        </p:sp>
        <p:sp>
          <p:nvSpPr>
            <p:cNvPr id="164004" name="Rectangle 113"/>
            <p:cNvSpPr>
              <a:spLocks noChangeArrowheads="1"/>
            </p:cNvSpPr>
            <p:nvPr/>
          </p:nvSpPr>
          <p:spPr bwMode="auto">
            <a:xfrm>
              <a:off x="4344988" y="5649164"/>
              <a:ext cx="66675" cy="49212"/>
            </a:xfrm>
            <a:prstGeom prst="rect">
              <a:avLst/>
            </a:prstGeom>
            <a:solidFill>
              <a:srgbClr val="6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p>
          </p:txBody>
        </p:sp>
        <p:sp>
          <p:nvSpPr>
            <p:cNvPr id="164005" name="Rectangle 114"/>
            <p:cNvSpPr>
              <a:spLocks noChangeArrowheads="1"/>
            </p:cNvSpPr>
            <p:nvPr/>
          </p:nvSpPr>
          <p:spPr bwMode="auto">
            <a:xfrm>
              <a:off x="4413250" y="5645989"/>
              <a:ext cx="34925" cy="52387"/>
            </a:xfrm>
            <a:prstGeom prst="rect">
              <a:avLst/>
            </a:prstGeom>
            <a:solidFill>
              <a:srgbClr val="E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p>
          </p:txBody>
        </p:sp>
        <p:sp>
          <p:nvSpPr>
            <p:cNvPr id="164006" name="Rectangle 115"/>
            <p:cNvSpPr>
              <a:spLocks noChangeArrowheads="1"/>
            </p:cNvSpPr>
            <p:nvPr/>
          </p:nvSpPr>
          <p:spPr bwMode="auto">
            <a:xfrm>
              <a:off x="4311650" y="5645989"/>
              <a:ext cx="26988" cy="52387"/>
            </a:xfrm>
            <a:prstGeom prst="rect">
              <a:avLst/>
            </a:prstGeom>
            <a:solidFill>
              <a:srgbClr val="E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p>
          </p:txBody>
        </p:sp>
        <p:sp>
          <p:nvSpPr>
            <p:cNvPr id="164007" name="Rectangle 116"/>
            <p:cNvSpPr>
              <a:spLocks noChangeArrowheads="1"/>
            </p:cNvSpPr>
            <p:nvPr/>
          </p:nvSpPr>
          <p:spPr bwMode="auto">
            <a:xfrm>
              <a:off x="4310063" y="5825376"/>
              <a:ext cx="63500" cy="50800"/>
            </a:xfrm>
            <a:prstGeom prst="rect">
              <a:avLst/>
            </a:prstGeom>
            <a:solidFill>
              <a:srgbClr val="E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p>
          </p:txBody>
        </p:sp>
        <p:sp>
          <p:nvSpPr>
            <p:cNvPr id="164008" name="Rectangle 117"/>
            <p:cNvSpPr>
              <a:spLocks noChangeArrowheads="1"/>
            </p:cNvSpPr>
            <p:nvPr/>
          </p:nvSpPr>
          <p:spPr bwMode="auto">
            <a:xfrm>
              <a:off x="4379913" y="5825376"/>
              <a:ext cx="66675" cy="50800"/>
            </a:xfrm>
            <a:prstGeom prst="rect">
              <a:avLst/>
            </a:prstGeom>
            <a:solidFill>
              <a:srgbClr val="4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p>
          </p:txBody>
        </p:sp>
        <p:sp>
          <p:nvSpPr>
            <p:cNvPr id="164009" name="Rectangle 118"/>
            <p:cNvSpPr>
              <a:spLocks noChangeArrowheads="1"/>
            </p:cNvSpPr>
            <p:nvPr/>
          </p:nvSpPr>
          <p:spPr bwMode="auto">
            <a:xfrm>
              <a:off x="4344988" y="5765051"/>
              <a:ext cx="66675" cy="50800"/>
            </a:xfrm>
            <a:prstGeom prst="rect">
              <a:avLst/>
            </a:prstGeom>
            <a:solidFill>
              <a:srgbClr val="6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p>
          </p:txBody>
        </p:sp>
        <p:sp>
          <p:nvSpPr>
            <p:cNvPr id="164010" name="Rectangle 119"/>
            <p:cNvSpPr>
              <a:spLocks noChangeArrowheads="1"/>
            </p:cNvSpPr>
            <p:nvPr/>
          </p:nvSpPr>
          <p:spPr bwMode="auto">
            <a:xfrm>
              <a:off x="4413250" y="5765051"/>
              <a:ext cx="34925" cy="50800"/>
            </a:xfrm>
            <a:prstGeom prst="rect">
              <a:avLst/>
            </a:prstGeom>
            <a:solidFill>
              <a:srgbClr val="E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p>
          </p:txBody>
        </p:sp>
        <p:sp>
          <p:nvSpPr>
            <p:cNvPr id="164011" name="Rectangle 120"/>
            <p:cNvSpPr>
              <a:spLocks noChangeArrowheads="1"/>
            </p:cNvSpPr>
            <p:nvPr/>
          </p:nvSpPr>
          <p:spPr bwMode="auto">
            <a:xfrm>
              <a:off x="4310063" y="5765051"/>
              <a:ext cx="28575" cy="50800"/>
            </a:xfrm>
            <a:prstGeom prst="rect">
              <a:avLst/>
            </a:prstGeom>
            <a:solidFill>
              <a:srgbClr val="E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p>
          </p:txBody>
        </p:sp>
        <p:sp>
          <p:nvSpPr>
            <p:cNvPr id="164012" name="Freeform 121"/>
            <p:cNvSpPr>
              <a:spLocks/>
            </p:cNvSpPr>
            <p:nvPr/>
          </p:nvSpPr>
          <p:spPr bwMode="auto">
            <a:xfrm>
              <a:off x="4292600" y="5807914"/>
              <a:ext cx="19050" cy="65087"/>
            </a:xfrm>
            <a:custGeom>
              <a:avLst/>
              <a:gdLst>
                <a:gd name="T0" fmla="*/ 2147483647 w 12"/>
                <a:gd name="T1" fmla="*/ 2147483647 h 41"/>
                <a:gd name="T2" fmla="*/ 2147483647 w 12"/>
                <a:gd name="T3" fmla="*/ 2147483647 h 41"/>
                <a:gd name="T4" fmla="*/ 0 w 12"/>
                <a:gd name="T5" fmla="*/ 2147483647 h 41"/>
                <a:gd name="T6" fmla="*/ 0 w 12"/>
                <a:gd name="T7" fmla="*/ 0 h 41"/>
                <a:gd name="T8" fmla="*/ 2147483647 w 12"/>
                <a:gd name="T9" fmla="*/ 2147483647 h 41"/>
                <a:gd name="T10" fmla="*/ 0 60000 65536"/>
                <a:gd name="T11" fmla="*/ 0 60000 65536"/>
                <a:gd name="T12" fmla="*/ 0 60000 65536"/>
                <a:gd name="T13" fmla="*/ 0 60000 65536"/>
                <a:gd name="T14" fmla="*/ 0 60000 65536"/>
                <a:gd name="T15" fmla="*/ 0 w 12"/>
                <a:gd name="T16" fmla="*/ 0 h 41"/>
                <a:gd name="T17" fmla="*/ 12 w 12"/>
                <a:gd name="T18" fmla="*/ 41 h 41"/>
              </a:gdLst>
              <a:ahLst/>
              <a:cxnLst>
                <a:cxn ang="T10">
                  <a:pos x="T0" y="T1"/>
                </a:cxn>
                <a:cxn ang="T11">
                  <a:pos x="T2" y="T3"/>
                </a:cxn>
                <a:cxn ang="T12">
                  <a:pos x="T4" y="T5"/>
                </a:cxn>
                <a:cxn ang="T13">
                  <a:pos x="T6" y="T7"/>
                </a:cxn>
                <a:cxn ang="T14">
                  <a:pos x="T8" y="T9"/>
                </a:cxn>
              </a:cxnLst>
              <a:rect l="T15" t="T16" r="T17" b="T18"/>
              <a:pathLst>
                <a:path w="12" h="41">
                  <a:moveTo>
                    <a:pt x="12" y="11"/>
                  </a:moveTo>
                  <a:lnTo>
                    <a:pt x="12" y="41"/>
                  </a:lnTo>
                  <a:lnTo>
                    <a:pt x="0" y="29"/>
                  </a:lnTo>
                  <a:lnTo>
                    <a:pt x="0" y="0"/>
                  </a:lnTo>
                  <a:lnTo>
                    <a:pt x="12" y="11"/>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13" name="Freeform 122"/>
            <p:cNvSpPr>
              <a:spLocks/>
            </p:cNvSpPr>
            <p:nvPr/>
          </p:nvSpPr>
          <p:spPr bwMode="auto">
            <a:xfrm>
              <a:off x="4233863" y="5741239"/>
              <a:ext cx="55562" cy="111125"/>
            </a:xfrm>
            <a:custGeom>
              <a:avLst/>
              <a:gdLst>
                <a:gd name="T0" fmla="*/ 2147483647 w 35"/>
                <a:gd name="T1" fmla="*/ 2147483647 h 70"/>
                <a:gd name="T2" fmla="*/ 2147483647 w 35"/>
                <a:gd name="T3" fmla="*/ 2147483647 h 70"/>
                <a:gd name="T4" fmla="*/ 0 w 35"/>
                <a:gd name="T5" fmla="*/ 2147483647 h 70"/>
                <a:gd name="T6" fmla="*/ 0 w 35"/>
                <a:gd name="T7" fmla="*/ 0 h 70"/>
                <a:gd name="T8" fmla="*/ 2147483647 w 35"/>
                <a:gd name="T9" fmla="*/ 2147483647 h 70"/>
                <a:gd name="T10" fmla="*/ 0 60000 65536"/>
                <a:gd name="T11" fmla="*/ 0 60000 65536"/>
                <a:gd name="T12" fmla="*/ 0 60000 65536"/>
                <a:gd name="T13" fmla="*/ 0 60000 65536"/>
                <a:gd name="T14" fmla="*/ 0 60000 65536"/>
                <a:gd name="T15" fmla="*/ 0 w 35"/>
                <a:gd name="T16" fmla="*/ 0 h 70"/>
                <a:gd name="T17" fmla="*/ 35 w 35"/>
                <a:gd name="T18" fmla="*/ 70 h 70"/>
              </a:gdLst>
              <a:ahLst/>
              <a:cxnLst>
                <a:cxn ang="T10">
                  <a:pos x="T0" y="T1"/>
                </a:cxn>
                <a:cxn ang="T11">
                  <a:pos x="T2" y="T3"/>
                </a:cxn>
                <a:cxn ang="T12">
                  <a:pos x="T4" y="T5"/>
                </a:cxn>
                <a:cxn ang="T13">
                  <a:pos x="T6" y="T7"/>
                </a:cxn>
                <a:cxn ang="T14">
                  <a:pos x="T8" y="T9"/>
                </a:cxn>
              </a:cxnLst>
              <a:rect l="T15" t="T16" r="T17" b="T18"/>
              <a:pathLst>
                <a:path w="35" h="70">
                  <a:moveTo>
                    <a:pt x="35" y="40"/>
                  </a:moveTo>
                  <a:lnTo>
                    <a:pt x="35" y="70"/>
                  </a:lnTo>
                  <a:lnTo>
                    <a:pt x="0" y="30"/>
                  </a:lnTo>
                  <a:lnTo>
                    <a:pt x="0" y="0"/>
                  </a:lnTo>
                  <a:lnTo>
                    <a:pt x="35" y="40"/>
                  </a:lnTo>
                  <a:close/>
                </a:path>
              </a:pathLst>
            </a:custGeom>
            <a:solidFill>
              <a:srgbClr val="4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14" name="Freeform 123"/>
            <p:cNvSpPr>
              <a:spLocks/>
            </p:cNvSpPr>
            <p:nvPr/>
          </p:nvSpPr>
          <p:spPr bwMode="auto">
            <a:xfrm>
              <a:off x="4176713" y="5679326"/>
              <a:ext cx="55562" cy="106363"/>
            </a:xfrm>
            <a:custGeom>
              <a:avLst/>
              <a:gdLst>
                <a:gd name="T0" fmla="*/ 2147483647 w 35"/>
                <a:gd name="T1" fmla="*/ 2147483647 h 67"/>
                <a:gd name="T2" fmla="*/ 2147483647 w 35"/>
                <a:gd name="T3" fmla="*/ 2147483647 h 67"/>
                <a:gd name="T4" fmla="*/ 0 w 35"/>
                <a:gd name="T5" fmla="*/ 2147483647 h 67"/>
                <a:gd name="T6" fmla="*/ 0 w 35"/>
                <a:gd name="T7" fmla="*/ 0 h 67"/>
                <a:gd name="T8" fmla="*/ 2147483647 w 35"/>
                <a:gd name="T9" fmla="*/ 2147483647 h 67"/>
                <a:gd name="T10" fmla="*/ 0 60000 65536"/>
                <a:gd name="T11" fmla="*/ 0 60000 65536"/>
                <a:gd name="T12" fmla="*/ 0 60000 65536"/>
                <a:gd name="T13" fmla="*/ 0 60000 65536"/>
                <a:gd name="T14" fmla="*/ 0 60000 65536"/>
                <a:gd name="T15" fmla="*/ 0 w 35"/>
                <a:gd name="T16" fmla="*/ 0 h 67"/>
                <a:gd name="T17" fmla="*/ 35 w 35"/>
                <a:gd name="T18" fmla="*/ 67 h 67"/>
              </a:gdLst>
              <a:ahLst/>
              <a:cxnLst>
                <a:cxn ang="T10">
                  <a:pos x="T0" y="T1"/>
                </a:cxn>
                <a:cxn ang="T11">
                  <a:pos x="T2" y="T3"/>
                </a:cxn>
                <a:cxn ang="T12">
                  <a:pos x="T4" y="T5"/>
                </a:cxn>
                <a:cxn ang="T13">
                  <a:pos x="T6" y="T7"/>
                </a:cxn>
                <a:cxn ang="T14">
                  <a:pos x="T8" y="T9"/>
                </a:cxn>
              </a:cxnLst>
              <a:rect l="T15" t="T16" r="T17" b="T18"/>
              <a:pathLst>
                <a:path w="35" h="67">
                  <a:moveTo>
                    <a:pt x="35" y="39"/>
                  </a:moveTo>
                  <a:lnTo>
                    <a:pt x="35" y="67"/>
                  </a:lnTo>
                  <a:lnTo>
                    <a:pt x="0" y="28"/>
                  </a:lnTo>
                  <a:lnTo>
                    <a:pt x="0" y="0"/>
                  </a:lnTo>
                  <a:lnTo>
                    <a:pt x="35" y="39"/>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15" name="Freeform 124"/>
            <p:cNvSpPr>
              <a:spLocks/>
            </p:cNvSpPr>
            <p:nvPr/>
          </p:nvSpPr>
          <p:spPr bwMode="auto">
            <a:xfrm>
              <a:off x="4117975" y="5617414"/>
              <a:ext cx="53975" cy="103187"/>
            </a:xfrm>
            <a:custGeom>
              <a:avLst/>
              <a:gdLst>
                <a:gd name="T0" fmla="*/ 2147483647 w 34"/>
                <a:gd name="T1" fmla="*/ 2147483647 h 65"/>
                <a:gd name="T2" fmla="*/ 2147483647 w 34"/>
                <a:gd name="T3" fmla="*/ 2147483647 h 65"/>
                <a:gd name="T4" fmla="*/ 0 w 34"/>
                <a:gd name="T5" fmla="*/ 2147483647 h 65"/>
                <a:gd name="T6" fmla="*/ 0 w 34"/>
                <a:gd name="T7" fmla="*/ 0 h 65"/>
                <a:gd name="T8" fmla="*/ 2147483647 w 34"/>
                <a:gd name="T9" fmla="*/ 2147483647 h 65"/>
                <a:gd name="T10" fmla="*/ 0 60000 65536"/>
                <a:gd name="T11" fmla="*/ 0 60000 65536"/>
                <a:gd name="T12" fmla="*/ 0 60000 65536"/>
                <a:gd name="T13" fmla="*/ 0 60000 65536"/>
                <a:gd name="T14" fmla="*/ 0 60000 65536"/>
                <a:gd name="T15" fmla="*/ 0 w 34"/>
                <a:gd name="T16" fmla="*/ 0 h 65"/>
                <a:gd name="T17" fmla="*/ 34 w 34"/>
                <a:gd name="T18" fmla="*/ 65 h 65"/>
              </a:gdLst>
              <a:ahLst/>
              <a:cxnLst>
                <a:cxn ang="T10">
                  <a:pos x="T0" y="T1"/>
                </a:cxn>
                <a:cxn ang="T11">
                  <a:pos x="T2" y="T3"/>
                </a:cxn>
                <a:cxn ang="T12">
                  <a:pos x="T4" y="T5"/>
                </a:cxn>
                <a:cxn ang="T13">
                  <a:pos x="T6" y="T7"/>
                </a:cxn>
                <a:cxn ang="T14">
                  <a:pos x="T8" y="T9"/>
                </a:cxn>
              </a:cxnLst>
              <a:rect l="T15" t="T16" r="T17" b="T18"/>
              <a:pathLst>
                <a:path w="34" h="65">
                  <a:moveTo>
                    <a:pt x="34" y="37"/>
                  </a:moveTo>
                  <a:lnTo>
                    <a:pt x="34" y="65"/>
                  </a:lnTo>
                  <a:lnTo>
                    <a:pt x="0" y="28"/>
                  </a:lnTo>
                  <a:lnTo>
                    <a:pt x="0" y="0"/>
                  </a:lnTo>
                  <a:lnTo>
                    <a:pt x="34" y="37"/>
                  </a:lnTo>
                  <a:close/>
                </a:path>
              </a:pathLst>
            </a:custGeom>
            <a:solidFill>
              <a:srgbClr val="6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16" name="Freeform 125"/>
            <p:cNvSpPr>
              <a:spLocks/>
            </p:cNvSpPr>
            <p:nvPr/>
          </p:nvSpPr>
          <p:spPr bwMode="auto">
            <a:xfrm>
              <a:off x="4087813" y="5584076"/>
              <a:ext cx="26987" cy="73025"/>
            </a:xfrm>
            <a:custGeom>
              <a:avLst/>
              <a:gdLst>
                <a:gd name="T0" fmla="*/ 2147483647 w 17"/>
                <a:gd name="T1" fmla="*/ 2147483647 h 46"/>
                <a:gd name="T2" fmla="*/ 2147483647 w 17"/>
                <a:gd name="T3" fmla="*/ 2147483647 h 46"/>
                <a:gd name="T4" fmla="*/ 0 w 17"/>
                <a:gd name="T5" fmla="*/ 2147483647 h 46"/>
                <a:gd name="T6" fmla="*/ 0 w 17"/>
                <a:gd name="T7" fmla="*/ 0 h 46"/>
                <a:gd name="T8" fmla="*/ 2147483647 w 17"/>
                <a:gd name="T9" fmla="*/ 2147483647 h 46"/>
                <a:gd name="T10" fmla="*/ 0 60000 65536"/>
                <a:gd name="T11" fmla="*/ 0 60000 65536"/>
                <a:gd name="T12" fmla="*/ 0 60000 65536"/>
                <a:gd name="T13" fmla="*/ 0 60000 65536"/>
                <a:gd name="T14" fmla="*/ 0 60000 65536"/>
                <a:gd name="T15" fmla="*/ 0 w 17"/>
                <a:gd name="T16" fmla="*/ 0 h 46"/>
                <a:gd name="T17" fmla="*/ 17 w 17"/>
                <a:gd name="T18" fmla="*/ 46 h 46"/>
              </a:gdLst>
              <a:ahLst/>
              <a:cxnLst>
                <a:cxn ang="T10">
                  <a:pos x="T0" y="T1"/>
                </a:cxn>
                <a:cxn ang="T11">
                  <a:pos x="T2" y="T3"/>
                </a:cxn>
                <a:cxn ang="T12">
                  <a:pos x="T4" y="T5"/>
                </a:cxn>
                <a:cxn ang="T13">
                  <a:pos x="T6" y="T7"/>
                </a:cxn>
                <a:cxn ang="T14">
                  <a:pos x="T8" y="T9"/>
                </a:cxn>
              </a:cxnLst>
              <a:rect l="T15" t="T16" r="T17" b="T18"/>
              <a:pathLst>
                <a:path w="17" h="46">
                  <a:moveTo>
                    <a:pt x="17" y="18"/>
                  </a:moveTo>
                  <a:lnTo>
                    <a:pt x="17" y="46"/>
                  </a:lnTo>
                  <a:lnTo>
                    <a:pt x="0" y="27"/>
                  </a:lnTo>
                  <a:lnTo>
                    <a:pt x="0" y="0"/>
                  </a:lnTo>
                  <a:lnTo>
                    <a:pt x="17" y="18"/>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17" name="Freeform 126"/>
            <p:cNvSpPr>
              <a:spLocks/>
            </p:cNvSpPr>
            <p:nvPr/>
          </p:nvSpPr>
          <p:spPr bwMode="auto">
            <a:xfrm>
              <a:off x="4292600" y="4984001"/>
              <a:ext cx="19050" cy="57150"/>
            </a:xfrm>
            <a:custGeom>
              <a:avLst/>
              <a:gdLst>
                <a:gd name="T0" fmla="*/ 2147483647 w 12"/>
                <a:gd name="T1" fmla="*/ 2147483647 h 36"/>
                <a:gd name="T2" fmla="*/ 2147483647 w 12"/>
                <a:gd name="T3" fmla="*/ 2147483647 h 36"/>
                <a:gd name="T4" fmla="*/ 0 w 12"/>
                <a:gd name="T5" fmla="*/ 2147483647 h 36"/>
                <a:gd name="T6" fmla="*/ 0 w 12"/>
                <a:gd name="T7" fmla="*/ 0 h 36"/>
                <a:gd name="T8" fmla="*/ 2147483647 w 12"/>
                <a:gd name="T9" fmla="*/ 2147483647 h 36"/>
                <a:gd name="T10" fmla="*/ 0 60000 65536"/>
                <a:gd name="T11" fmla="*/ 0 60000 65536"/>
                <a:gd name="T12" fmla="*/ 0 60000 65536"/>
                <a:gd name="T13" fmla="*/ 0 60000 65536"/>
                <a:gd name="T14" fmla="*/ 0 60000 65536"/>
                <a:gd name="T15" fmla="*/ 0 w 12"/>
                <a:gd name="T16" fmla="*/ 0 h 36"/>
                <a:gd name="T17" fmla="*/ 12 w 12"/>
                <a:gd name="T18" fmla="*/ 36 h 36"/>
              </a:gdLst>
              <a:ahLst/>
              <a:cxnLst>
                <a:cxn ang="T10">
                  <a:pos x="T0" y="T1"/>
                </a:cxn>
                <a:cxn ang="T11">
                  <a:pos x="T2" y="T3"/>
                </a:cxn>
                <a:cxn ang="T12">
                  <a:pos x="T4" y="T5"/>
                </a:cxn>
                <a:cxn ang="T13">
                  <a:pos x="T6" y="T7"/>
                </a:cxn>
                <a:cxn ang="T14">
                  <a:pos x="T8" y="T9"/>
                </a:cxn>
              </a:cxnLst>
              <a:rect l="T15" t="T16" r="T17" b="T18"/>
              <a:pathLst>
                <a:path w="12" h="36">
                  <a:moveTo>
                    <a:pt x="12" y="5"/>
                  </a:moveTo>
                  <a:lnTo>
                    <a:pt x="12" y="36"/>
                  </a:lnTo>
                  <a:lnTo>
                    <a:pt x="0" y="31"/>
                  </a:lnTo>
                  <a:lnTo>
                    <a:pt x="0" y="0"/>
                  </a:lnTo>
                  <a:lnTo>
                    <a:pt x="12" y="5"/>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18" name="Freeform 127"/>
            <p:cNvSpPr>
              <a:spLocks/>
            </p:cNvSpPr>
            <p:nvPr/>
          </p:nvSpPr>
          <p:spPr bwMode="auto">
            <a:xfrm>
              <a:off x="4233863" y="4952251"/>
              <a:ext cx="55562" cy="77788"/>
            </a:xfrm>
            <a:custGeom>
              <a:avLst/>
              <a:gdLst>
                <a:gd name="T0" fmla="*/ 2147483647 w 35"/>
                <a:gd name="T1" fmla="*/ 2147483647 h 49"/>
                <a:gd name="T2" fmla="*/ 2147483647 w 35"/>
                <a:gd name="T3" fmla="*/ 2147483647 h 49"/>
                <a:gd name="T4" fmla="*/ 0 w 35"/>
                <a:gd name="T5" fmla="*/ 2147483647 h 49"/>
                <a:gd name="T6" fmla="*/ 0 w 35"/>
                <a:gd name="T7" fmla="*/ 0 h 49"/>
                <a:gd name="T8" fmla="*/ 2147483647 w 35"/>
                <a:gd name="T9" fmla="*/ 2147483647 h 49"/>
                <a:gd name="T10" fmla="*/ 0 60000 65536"/>
                <a:gd name="T11" fmla="*/ 0 60000 65536"/>
                <a:gd name="T12" fmla="*/ 0 60000 65536"/>
                <a:gd name="T13" fmla="*/ 0 60000 65536"/>
                <a:gd name="T14" fmla="*/ 0 60000 65536"/>
                <a:gd name="T15" fmla="*/ 0 w 35"/>
                <a:gd name="T16" fmla="*/ 0 h 49"/>
                <a:gd name="T17" fmla="*/ 35 w 35"/>
                <a:gd name="T18" fmla="*/ 49 h 49"/>
              </a:gdLst>
              <a:ahLst/>
              <a:cxnLst>
                <a:cxn ang="T10">
                  <a:pos x="T0" y="T1"/>
                </a:cxn>
                <a:cxn ang="T11">
                  <a:pos x="T2" y="T3"/>
                </a:cxn>
                <a:cxn ang="T12">
                  <a:pos x="T4" y="T5"/>
                </a:cxn>
                <a:cxn ang="T13">
                  <a:pos x="T6" y="T7"/>
                </a:cxn>
                <a:cxn ang="T14">
                  <a:pos x="T8" y="T9"/>
                </a:cxn>
              </a:cxnLst>
              <a:rect l="T15" t="T16" r="T17" b="T18"/>
              <a:pathLst>
                <a:path w="35" h="49">
                  <a:moveTo>
                    <a:pt x="35" y="19"/>
                  </a:moveTo>
                  <a:lnTo>
                    <a:pt x="35" y="49"/>
                  </a:lnTo>
                  <a:lnTo>
                    <a:pt x="0" y="30"/>
                  </a:lnTo>
                  <a:lnTo>
                    <a:pt x="0" y="0"/>
                  </a:lnTo>
                  <a:lnTo>
                    <a:pt x="35" y="19"/>
                  </a:lnTo>
                  <a:close/>
                </a:path>
              </a:pathLst>
            </a:custGeom>
            <a:solidFill>
              <a:srgbClr val="6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19" name="Freeform 128"/>
            <p:cNvSpPr>
              <a:spLocks/>
            </p:cNvSpPr>
            <p:nvPr/>
          </p:nvSpPr>
          <p:spPr bwMode="auto">
            <a:xfrm>
              <a:off x="4176713" y="4922089"/>
              <a:ext cx="55562" cy="73025"/>
            </a:xfrm>
            <a:custGeom>
              <a:avLst/>
              <a:gdLst>
                <a:gd name="T0" fmla="*/ 2147483647 w 35"/>
                <a:gd name="T1" fmla="*/ 2147483647 h 46"/>
                <a:gd name="T2" fmla="*/ 2147483647 w 35"/>
                <a:gd name="T3" fmla="*/ 2147483647 h 46"/>
                <a:gd name="T4" fmla="*/ 0 w 35"/>
                <a:gd name="T5" fmla="*/ 2147483647 h 46"/>
                <a:gd name="T6" fmla="*/ 0 w 35"/>
                <a:gd name="T7" fmla="*/ 0 h 46"/>
                <a:gd name="T8" fmla="*/ 2147483647 w 35"/>
                <a:gd name="T9" fmla="*/ 2147483647 h 46"/>
                <a:gd name="T10" fmla="*/ 0 60000 65536"/>
                <a:gd name="T11" fmla="*/ 0 60000 65536"/>
                <a:gd name="T12" fmla="*/ 0 60000 65536"/>
                <a:gd name="T13" fmla="*/ 0 60000 65536"/>
                <a:gd name="T14" fmla="*/ 0 60000 65536"/>
                <a:gd name="T15" fmla="*/ 0 w 35"/>
                <a:gd name="T16" fmla="*/ 0 h 46"/>
                <a:gd name="T17" fmla="*/ 35 w 35"/>
                <a:gd name="T18" fmla="*/ 46 h 46"/>
              </a:gdLst>
              <a:ahLst/>
              <a:cxnLst>
                <a:cxn ang="T10">
                  <a:pos x="T0" y="T1"/>
                </a:cxn>
                <a:cxn ang="T11">
                  <a:pos x="T2" y="T3"/>
                </a:cxn>
                <a:cxn ang="T12">
                  <a:pos x="T4" y="T5"/>
                </a:cxn>
                <a:cxn ang="T13">
                  <a:pos x="T6" y="T7"/>
                </a:cxn>
                <a:cxn ang="T14">
                  <a:pos x="T8" y="T9"/>
                </a:cxn>
              </a:cxnLst>
              <a:rect l="T15" t="T16" r="T17" b="T18"/>
              <a:pathLst>
                <a:path w="35" h="46">
                  <a:moveTo>
                    <a:pt x="35" y="18"/>
                  </a:moveTo>
                  <a:lnTo>
                    <a:pt x="35" y="46"/>
                  </a:lnTo>
                  <a:lnTo>
                    <a:pt x="0" y="28"/>
                  </a:lnTo>
                  <a:lnTo>
                    <a:pt x="0" y="0"/>
                  </a:lnTo>
                  <a:lnTo>
                    <a:pt x="35" y="18"/>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20" name="Freeform 129"/>
            <p:cNvSpPr>
              <a:spLocks/>
            </p:cNvSpPr>
            <p:nvPr/>
          </p:nvSpPr>
          <p:spPr bwMode="auto">
            <a:xfrm>
              <a:off x="4117975" y="4890339"/>
              <a:ext cx="53975" cy="73025"/>
            </a:xfrm>
            <a:custGeom>
              <a:avLst/>
              <a:gdLst>
                <a:gd name="T0" fmla="*/ 2147483647 w 34"/>
                <a:gd name="T1" fmla="*/ 2147483647 h 46"/>
                <a:gd name="T2" fmla="*/ 2147483647 w 34"/>
                <a:gd name="T3" fmla="*/ 2147483647 h 46"/>
                <a:gd name="T4" fmla="*/ 0 w 34"/>
                <a:gd name="T5" fmla="*/ 2147483647 h 46"/>
                <a:gd name="T6" fmla="*/ 0 w 34"/>
                <a:gd name="T7" fmla="*/ 0 h 46"/>
                <a:gd name="T8" fmla="*/ 2147483647 w 34"/>
                <a:gd name="T9" fmla="*/ 2147483647 h 46"/>
                <a:gd name="T10" fmla="*/ 0 60000 65536"/>
                <a:gd name="T11" fmla="*/ 0 60000 65536"/>
                <a:gd name="T12" fmla="*/ 0 60000 65536"/>
                <a:gd name="T13" fmla="*/ 0 60000 65536"/>
                <a:gd name="T14" fmla="*/ 0 60000 65536"/>
                <a:gd name="T15" fmla="*/ 0 w 34"/>
                <a:gd name="T16" fmla="*/ 0 h 46"/>
                <a:gd name="T17" fmla="*/ 34 w 34"/>
                <a:gd name="T18" fmla="*/ 46 h 46"/>
              </a:gdLst>
              <a:ahLst/>
              <a:cxnLst>
                <a:cxn ang="T10">
                  <a:pos x="T0" y="T1"/>
                </a:cxn>
                <a:cxn ang="T11">
                  <a:pos x="T2" y="T3"/>
                </a:cxn>
                <a:cxn ang="T12">
                  <a:pos x="T4" y="T5"/>
                </a:cxn>
                <a:cxn ang="T13">
                  <a:pos x="T6" y="T7"/>
                </a:cxn>
                <a:cxn ang="T14">
                  <a:pos x="T8" y="T9"/>
                </a:cxn>
              </a:cxnLst>
              <a:rect l="T15" t="T16" r="T17" b="T18"/>
              <a:pathLst>
                <a:path w="34" h="46">
                  <a:moveTo>
                    <a:pt x="34" y="18"/>
                  </a:moveTo>
                  <a:lnTo>
                    <a:pt x="34" y="46"/>
                  </a:lnTo>
                  <a:lnTo>
                    <a:pt x="0" y="28"/>
                  </a:lnTo>
                  <a:lnTo>
                    <a:pt x="0" y="0"/>
                  </a:lnTo>
                  <a:lnTo>
                    <a:pt x="34" y="18"/>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21" name="Freeform 130"/>
            <p:cNvSpPr>
              <a:spLocks/>
            </p:cNvSpPr>
            <p:nvPr/>
          </p:nvSpPr>
          <p:spPr bwMode="auto">
            <a:xfrm>
              <a:off x="4087813" y="4872876"/>
              <a:ext cx="26987" cy="57150"/>
            </a:xfrm>
            <a:custGeom>
              <a:avLst/>
              <a:gdLst>
                <a:gd name="T0" fmla="*/ 2147483647 w 17"/>
                <a:gd name="T1" fmla="*/ 2147483647 h 36"/>
                <a:gd name="T2" fmla="*/ 2147483647 w 17"/>
                <a:gd name="T3" fmla="*/ 2147483647 h 36"/>
                <a:gd name="T4" fmla="*/ 0 w 17"/>
                <a:gd name="T5" fmla="*/ 2147483647 h 36"/>
                <a:gd name="T6" fmla="*/ 0 w 17"/>
                <a:gd name="T7" fmla="*/ 0 h 36"/>
                <a:gd name="T8" fmla="*/ 2147483647 w 17"/>
                <a:gd name="T9" fmla="*/ 2147483647 h 36"/>
                <a:gd name="T10" fmla="*/ 0 60000 65536"/>
                <a:gd name="T11" fmla="*/ 0 60000 65536"/>
                <a:gd name="T12" fmla="*/ 0 60000 65536"/>
                <a:gd name="T13" fmla="*/ 0 60000 65536"/>
                <a:gd name="T14" fmla="*/ 0 60000 65536"/>
                <a:gd name="T15" fmla="*/ 0 w 17"/>
                <a:gd name="T16" fmla="*/ 0 h 36"/>
                <a:gd name="T17" fmla="*/ 17 w 17"/>
                <a:gd name="T18" fmla="*/ 36 h 36"/>
              </a:gdLst>
              <a:ahLst/>
              <a:cxnLst>
                <a:cxn ang="T10">
                  <a:pos x="T0" y="T1"/>
                </a:cxn>
                <a:cxn ang="T11">
                  <a:pos x="T2" y="T3"/>
                </a:cxn>
                <a:cxn ang="T12">
                  <a:pos x="T4" y="T5"/>
                </a:cxn>
                <a:cxn ang="T13">
                  <a:pos x="T6" y="T7"/>
                </a:cxn>
                <a:cxn ang="T14">
                  <a:pos x="T8" y="T9"/>
                </a:cxn>
              </a:cxnLst>
              <a:rect l="T15" t="T16" r="T17" b="T18"/>
              <a:pathLst>
                <a:path w="17" h="36">
                  <a:moveTo>
                    <a:pt x="17" y="10"/>
                  </a:moveTo>
                  <a:lnTo>
                    <a:pt x="17" y="36"/>
                  </a:lnTo>
                  <a:lnTo>
                    <a:pt x="0" y="28"/>
                  </a:lnTo>
                  <a:lnTo>
                    <a:pt x="0" y="0"/>
                  </a:lnTo>
                  <a:lnTo>
                    <a:pt x="17" y="10"/>
                  </a:lnTo>
                  <a:close/>
                </a:path>
              </a:pathLst>
            </a:custGeom>
            <a:solidFill>
              <a:srgbClr val="4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22" name="Freeform 131"/>
            <p:cNvSpPr>
              <a:spLocks/>
            </p:cNvSpPr>
            <p:nvPr/>
          </p:nvSpPr>
          <p:spPr bwMode="auto">
            <a:xfrm>
              <a:off x="4233863" y="5064964"/>
              <a:ext cx="55562" cy="82550"/>
            </a:xfrm>
            <a:custGeom>
              <a:avLst/>
              <a:gdLst>
                <a:gd name="T0" fmla="*/ 2147483647 w 35"/>
                <a:gd name="T1" fmla="*/ 2147483647 h 52"/>
                <a:gd name="T2" fmla="*/ 2147483647 w 35"/>
                <a:gd name="T3" fmla="*/ 2147483647 h 52"/>
                <a:gd name="T4" fmla="*/ 0 w 35"/>
                <a:gd name="T5" fmla="*/ 2147483647 h 52"/>
                <a:gd name="T6" fmla="*/ 0 w 35"/>
                <a:gd name="T7" fmla="*/ 0 h 52"/>
                <a:gd name="T8" fmla="*/ 2147483647 w 35"/>
                <a:gd name="T9" fmla="*/ 2147483647 h 52"/>
                <a:gd name="T10" fmla="*/ 0 60000 65536"/>
                <a:gd name="T11" fmla="*/ 0 60000 65536"/>
                <a:gd name="T12" fmla="*/ 0 60000 65536"/>
                <a:gd name="T13" fmla="*/ 0 60000 65536"/>
                <a:gd name="T14" fmla="*/ 0 60000 65536"/>
                <a:gd name="T15" fmla="*/ 0 w 35"/>
                <a:gd name="T16" fmla="*/ 0 h 52"/>
                <a:gd name="T17" fmla="*/ 35 w 35"/>
                <a:gd name="T18" fmla="*/ 52 h 52"/>
              </a:gdLst>
              <a:ahLst/>
              <a:cxnLst>
                <a:cxn ang="T10">
                  <a:pos x="T0" y="T1"/>
                </a:cxn>
                <a:cxn ang="T11">
                  <a:pos x="T2" y="T3"/>
                </a:cxn>
                <a:cxn ang="T12">
                  <a:pos x="T4" y="T5"/>
                </a:cxn>
                <a:cxn ang="T13">
                  <a:pos x="T6" y="T7"/>
                </a:cxn>
                <a:cxn ang="T14">
                  <a:pos x="T8" y="T9"/>
                </a:cxn>
              </a:cxnLst>
              <a:rect l="T15" t="T16" r="T17" b="T18"/>
              <a:pathLst>
                <a:path w="35" h="52">
                  <a:moveTo>
                    <a:pt x="35" y="22"/>
                  </a:moveTo>
                  <a:lnTo>
                    <a:pt x="35" y="52"/>
                  </a:lnTo>
                  <a:lnTo>
                    <a:pt x="0" y="29"/>
                  </a:lnTo>
                  <a:lnTo>
                    <a:pt x="0" y="0"/>
                  </a:lnTo>
                  <a:lnTo>
                    <a:pt x="35" y="22"/>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23" name="Freeform 132"/>
            <p:cNvSpPr>
              <a:spLocks/>
            </p:cNvSpPr>
            <p:nvPr/>
          </p:nvSpPr>
          <p:spPr bwMode="auto">
            <a:xfrm>
              <a:off x="4176713" y="5028451"/>
              <a:ext cx="55562" cy="82550"/>
            </a:xfrm>
            <a:custGeom>
              <a:avLst/>
              <a:gdLst>
                <a:gd name="T0" fmla="*/ 2147483647 w 35"/>
                <a:gd name="T1" fmla="*/ 2147483647 h 52"/>
                <a:gd name="T2" fmla="*/ 2147483647 w 35"/>
                <a:gd name="T3" fmla="*/ 2147483647 h 52"/>
                <a:gd name="T4" fmla="*/ 0 w 35"/>
                <a:gd name="T5" fmla="*/ 2147483647 h 52"/>
                <a:gd name="T6" fmla="*/ 0 w 35"/>
                <a:gd name="T7" fmla="*/ 0 h 52"/>
                <a:gd name="T8" fmla="*/ 2147483647 w 35"/>
                <a:gd name="T9" fmla="*/ 2147483647 h 52"/>
                <a:gd name="T10" fmla="*/ 0 60000 65536"/>
                <a:gd name="T11" fmla="*/ 0 60000 65536"/>
                <a:gd name="T12" fmla="*/ 0 60000 65536"/>
                <a:gd name="T13" fmla="*/ 0 60000 65536"/>
                <a:gd name="T14" fmla="*/ 0 60000 65536"/>
                <a:gd name="T15" fmla="*/ 0 w 35"/>
                <a:gd name="T16" fmla="*/ 0 h 52"/>
                <a:gd name="T17" fmla="*/ 35 w 35"/>
                <a:gd name="T18" fmla="*/ 52 h 52"/>
              </a:gdLst>
              <a:ahLst/>
              <a:cxnLst>
                <a:cxn ang="T10">
                  <a:pos x="T0" y="T1"/>
                </a:cxn>
                <a:cxn ang="T11">
                  <a:pos x="T2" y="T3"/>
                </a:cxn>
                <a:cxn ang="T12">
                  <a:pos x="T4" y="T5"/>
                </a:cxn>
                <a:cxn ang="T13">
                  <a:pos x="T6" y="T7"/>
                </a:cxn>
                <a:cxn ang="T14">
                  <a:pos x="T8" y="T9"/>
                </a:cxn>
              </a:cxnLst>
              <a:rect l="T15" t="T16" r="T17" b="T18"/>
              <a:pathLst>
                <a:path w="35" h="52">
                  <a:moveTo>
                    <a:pt x="35" y="23"/>
                  </a:moveTo>
                  <a:lnTo>
                    <a:pt x="35" y="52"/>
                  </a:lnTo>
                  <a:lnTo>
                    <a:pt x="0" y="30"/>
                  </a:lnTo>
                  <a:lnTo>
                    <a:pt x="0" y="0"/>
                  </a:lnTo>
                  <a:lnTo>
                    <a:pt x="35" y="23"/>
                  </a:lnTo>
                  <a:close/>
                </a:path>
              </a:pathLst>
            </a:custGeom>
            <a:solidFill>
              <a:srgbClr val="6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24" name="Freeform 133"/>
            <p:cNvSpPr>
              <a:spLocks/>
            </p:cNvSpPr>
            <p:nvPr/>
          </p:nvSpPr>
          <p:spPr bwMode="auto">
            <a:xfrm>
              <a:off x="4117975" y="4993526"/>
              <a:ext cx="53975" cy="77788"/>
            </a:xfrm>
            <a:custGeom>
              <a:avLst/>
              <a:gdLst>
                <a:gd name="T0" fmla="*/ 2147483647 w 34"/>
                <a:gd name="T1" fmla="*/ 2147483647 h 49"/>
                <a:gd name="T2" fmla="*/ 2147483647 w 34"/>
                <a:gd name="T3" fmla="*/ 2147483647 h 49"/>
                <a:gd name="T4" fmla="*/ 0 w 34"/>
                <a:gd name="T5" fmla="*/ 2147483647 h 49"/>
                <a:gd name="T6" fmla="*/ 0 w 34"/>
                <a:gd name="T7" fmla="*/ 0 h 49"/>
                <a:gd name="T8" fmla="*/ 2147483647 w 34"/>
                <a:gd name="T9" fmla="*/ 2147483647 h 49"/>
                <a:gd name="T10" fmla="*/ 0 60000 65536"/>
                <a:gd name="T11" fmla="*/ 0 60000 65536"/>
                <a:gd name="T12" fmla="*/ 0 60000 65536"/>
                <a:gd name="T13" fmla="*/ 0 60000 65536"/>
                <a:gd name="T14" fmla="*/ 0 60000 65536"/>
                <a:gd name="T15" fmla="*/ 0 w 34"/>
                <a:gd name="T16" fmla="*/ 0 h 49"/>
                <a:gd name="T17" fmla="*/ 34 w 34"/>
                <a:gd name="T18" fmla="*/ 49 h 49"/>
              </a:gdLst>
              <a:ahLst/>
              <a:cxnLst>
                <a:cxn ang="T10">
                  <a:pos x="T0" y="T1"/>
                </a:cxn>
                <a:cxn ang="T11">
                  <a:pos x="T2" y="T3"/>
                </a:cxn>
                <a:cxn ang="T12">
                  <a:pos x="T4" y="T5"/>
                </a:cxn>
                <a:cxn ang="T13">
                  <a:pos x="T6" y="T7"/>
                </a:cxn>
                <a:cxn ang="T14">
                  <a:pos x="T8" y="T9"/>
                </a:cxn>
              </a:cxnLst>
              <a:rect l="T15" t="T16" r="T17" b="T18"/>
              <a:pathLst>
                <a:path w="34" h="49">
                  <a:moveTo>
                    <a:pt x="34" y="21"/>
                  </a:moveTo>
                  <a:lnTo>
                    <a:pt x="34" y="49"/>
                  </a:lnTo>
                  <a:lnTo>
                    <a:pt x="0" y="27"/>
                  </a:lnTo>
                  <a:lnTo>
                    <a:pt x="0" y="0"/>
                  </a:lnTo>
                  <a:lnTo>
                    <a:pt x="34" y="21"/>
                  </a:lnTo>
                  <a:close/>
                </a:path>
              </a:pathLst>
            </a:custGeom>
            <a:solidFill>
              <a:srgbClr val="4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25" name="Freeform 134"/>
            <p:cNvSpPr>
              <a:spLocks/>
            </p:cNvSpPr>
            <p:nvPr/>
          </p:nvSpPr>
          <p:spPr bwMode="auto">
            <a:xfrm>
              <a:off x="4087813" y="4974476"/>
              <a:ext cx="26987" cy="61913"/>
            </a:xfrm>
            <a:custGeom>
              <a:avLst/>
              <a:gdLst>
                <a:gd name="T0" fmla="*/ 2147483647 w 17"/>
                <a:gd name="T1" fmla="*/ 2147483647 h 39"/>
                <a:gd name="T2" fmla="*/ 2147483647 w 17"/>
                <a:gd name="T3" fmla="*/ 2147483647 h 39"/>
                <a:gd name="T4" fmla="*/ 0 w 17"/>
                <a:gd name="T5" fmla="*/ 2147483647 h 39"/>
                <a:gd name="T6" fmla="*/ 0 w 17"/>
                <a:gd name="T7" fmla="*/ 0 h 39"/>
                <a:gd name="T8" fmla="*/ 2147483647 w 17"/>
                <a:gd name="T9" fmla="*/ 2147483647 h 39"/>
                <a:gd name="T10" fmla="*/ 0 60000 65536"/>
                <a:gd name="T11" fmla="*/ 0 60000 65536"/>
                <a:gd name="T12" fmla="*/ 0 60000 65536"/>
                <a:gd name="T13" fmla="*/ 0 60000 65536"/>
                <a:gd name="T14" fmla="*/ 0 60000 65536"/>
                <a:gd name="T15" fmla="*/ 0 w 17"/>
                <a:gd name="T16" fmla="*/ 0 h 39"/>
                <a:gd name="T17" fmla="*/ 17 w 17"/>
                <a:gd name="T18" fmla="*/ 39 h 39"/>
              </a:gdLst>
              <a:ahLst/>
              <a:cxnLst>
                <a:cxn ang="T10">
                  <a:pos x="T0" y="T1"/>
                </a:cxn>
                <a:cxn ang="T11">
                  <a:pos x="T2" y="T3"/>
                </a:cxn>
                <a:cxn ang="T12">
                  <a:pos x="T4" y="T5"/>
                </a:cxn>
                <a:cxn ang="T13">
                  <a:pos x="T6" y="T7"/>
                </a:cxn>
                <a:cxn ang="T14">
                  <a:pos x="T8" y="T9"/>
                </a:cxn>
              </a:cxnLst>
              <a:rect l="T15" t="T16" r="T17" b="T18"/>
              <a:pathLst>
                <a:path w="17" h="39">
                  <a:moveTo>
                    <a:pt x="17" y="11"/>
                  </a:moveTo>
                  <a:lnTo>
                    <a:pt x="17" y="39"/>
                  </a:lnTo>
                  <a:lnTo>
                    <a:pt x="0" y="27"/>
                  </a:lnTo>
                  <a:lnTo>
                    <a:pt x="0" y="0"/>
                  </a:lnTo>
                  <a:lnTo>
                    <a:pt x="17" y="11"/>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26" name="Freeform 135"/>
            <p:cNvSpPr>
              <a:spLocks/>
            </p:cNvSpPr>
            <p:nvPr/>
          </p:nvSpPr>
          <p:spPr bwMode="auto">
            <a:xfrm>
              <a:off x="4292600" y="5220539"/>
              <a:ext cx="19050" cy="60325"/>
            </a:xfrm>
            <a:custGeom>
              <a:avLst/>
              <a:gdLst>
                <a:gd name="T0" fmla="*/ 2147483647 w 12"/>
                <a:gd name="T1" fmla="*/ 2147483647 h 38"/>
                <a:gd name="T2" fmla="*/ 2147483647 w 12"/>
                <a:gd name="T3" fmla="*/ 2147483647 h 38"/>
                <a:gd name="T4" fmla="*/ 0 w 12"/>
                <a:gd name="T5" fmla="*/ 2147483647 h 38"/>
                <a:gd name="T6" fmla="*/ 0 w 12"/>
                <a:gd name="T7" fmla="*/ 0 h 38"/>
                <a:gd name="T8" fmla="*/ 2147483647 w 12"/>
                <a:gd name="T9" fmla="*/ 2147483647 h 38"/>
                <a:gd name="T10" fmla="*/ 0 60000 65536"/>
                <a:gd name="T11" fmla="*/ 0 60000 65536"/>
                <a:gd name="T12" fmla="*/ 0 60000 65536"/>
                <a:gd name="T13" fmla="*/ 0 60000 65536"/>
                <a:gd name="T14" fmla="*/ 0 60000 65536"/>
                <a:gd name="T15" fmla="*/ 0 w 12"/>
                <a:gd name="T16" fmla="*/ 0 h 38"/>
                <a:gd name="T17" fmla="*/ 12 w 12"/>
                <a:gd name="T18" fmla="*/ 38 h 38"/>
              </a:gdLst>
              <a:ahLst/>
              <a:cxnLst>
                <a:cxn ang="T10">
                  <a:pos x="T0" y="T1"/>
                </a:cxn>
                <a:cxn ang="T11">
                  <a:pos x="T2" y="T3"/>
                </a:cxn>
                <a:cxn ang="T12">
                  <a:pos x="T4" y="T5"/>
                </a:cxn>
                <a:cxn ang="T13">
                  <a:pos x="T6" y="T7"/>
                </a:cxn>
                <a:cxn ang="T14">
                  <a:pos x="T8" y="T9"/>
                </a:cxn>
              </a:cxnLst>
              <a:rect l="T15" t="T16" r="T17" b="T18"/>
              <a:pathLst>
                <a:path w="12" h="38">
                  <a:moveTo>
                    <a:pt x="12" y="8"/>
                  </a:moveTo>
                  <a:lnTo>
                    <a:pt x="12" y="38"/>
                  </a:lnTo>
                  <a:lnTo>
                    <a:pt x="0" y="30"/>
                  </a:lnTo>
                  <a:lnTo>
                    <a:pt x="0" y="0"/>
                  </a:lnTo>
                  <a:lnTo>
                    <a:pt x="12" y="8"/>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27" name="Freeform 136"/>
            <p:cNvSpPr>
              <a:spLocks/>
            </p:cNvSpPr>
            <p:nvPr/>
          </p:nvSpPr>
          <p:spPr bwMode="auto">
            <a:xfrm>
              <a:off x="4233863" y="5177676"/>
              <a:ext cx="55562" cy="87313"/>
            </a:xfrm>
            <a:custGeom>
              <a:avLst/>
              <a:gdLst>
                <a:gd name="T0" fmla="*/ 2147483647 w 35"/>
                <a:gd name="T1" fmla="*/ 2147483647 h 55"/>
                <a:gd name="T2" fmla="*/ 2147483647 w 35"/>
                <a:gd name="T3" fmla="*/ 2147483647 h 55"/>
                <a:gd name="T4" fmla="*/ 0 w 35"/>
                <a:gd name="T5" fmla="*/ 2147483647 h 55"/>
                <a:gd name="T6" fmla="*/ 0 w 35"/>
                <a:gd name="T7" fmla="*/ 0 h 55"/>
                <a:gd name="T8" fmla="*/ 2147483647 w 35"/>
                <a:gd name="T9" fmla="*/ 2147483647 h 55"/>
                <a:gd name="T10" fmla="*/ 0 60000 65536"/>
                <a:gd name="T11" fmla="*/ 0 60000 65536"/>
                <a:gd name="T12" fmla="*/ 0 60000 65536"/>
                <a:gd name="T13" fmla="*/ 0 60000 65536"/>
                <a:gd name="T14" fmla="*/ 0 60000 65536"/>
                <a:gd name="T15" fmla="*/ 0 w 35"/>
                <a:gd name="T16" fmla="*/ 0 h 55"/>
                <a:gd name="T17" fmla="*/ 35 w 35"/>
                <a:gd name="T18" fmla="*/ 55 h 55"/>
              </a:gdLst>
              <a:ahLst/>
              <a:cxnLst>
                <a:cxn ang="T10">
                  <a:pos x="T0" y="T1"/>
                </a:cxn>
                <a:cxn ang="T11">
                  <a:pos x="T2" y="T3"/>
                </a:cxn>
                <a:cxn ang="T12">
                  <a:pos x="T4" y="T5"/>
                </a:cxn>
                <a:cxn ang="T13">
                  <a:pos x="T6" y="T7"/>
                </a:cxn>
                <a:cxn ang="T14">
                  <a:pos x="T8" y="T9"/>
                </a:cxn>
              </a:cxnLst>
              <a:rect l="T15" t="T16" r="T17" b="T18"/>
              <a:pathLst>
                <a:path w="35" h="55">
                  <a:moveTo>
                    <a:pt x="35" y="24"/>
                  </a:moveTo>
                  <a:lnTo>
                    <a:pt x="35" y="55"/>
                  </a:lnTo>
                  <a:lnTo>
                    <a:pt x="0" y="30"/>
                  </a:lnTo>
                  <a:lnTo>
                    <a:pt x="0" y="0"/>
                  </a:lnTo>
                  <a:lnTo>
                    <a:pt x="35" y="24"/>
                  </a:lnTo>
                  <a:close/>
                </a:path>
              </a:pathLst>
            </a:custGeom>
            <a:solidFill>
              <a:srgbClr val="6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28" name="Freeform 137"/>
            <p:cNvSpPr>
              <a:spLocks/>
            </p:cNvSpPr>
            <p:nvPr/>
          </p:nvSpPr>
          <p:spPr bwMode="auto">
            <a:xfrm>
              <a:off x="4176713" y="5136401"/>
              <a:ext cx="55562" cy="85725"/>
            </a:xfrm>
            <a:custGeom>
              <a:avLst/>
              <a:gdLst>
                <a:gd name="T0" fmla="*/ 2147483647 w 35"/>
                <a:gd name="T1" fmla="*/ 2147483647 h 54"/>
                <a:gd name="T2" fmla="*/ 2147483647 w 35"/>
                <a:gd name="T3" fmla="*/ 2147483647 h 54"/>
                <a:gd name="T4" fmla="*/ 0 w 35"/>
                <a:gd name="T5" fmla="*/ 2147483647 h 54"/>
                <a:gd name="T6" fmla="*/ 0 w 35"/>
                <a:gd name="T7" fmla="*/ 0 h 54"/>
                <a:gd name="T8" fmla="*/ 2147483647 w 35"/>
                <a:gd name="T9" fmla="*/ 2147483647 h 54"/>
                <a:gd name="T10" fmla="*/ 0 60000 65536"/>
                <a:gd name="T11" fmla="*/ 0 60000 65536"/>
                <a:gd name="T12" fmla="*/ 0 60000 65536"/>
                <a:gd name="T13" fmla="*/ 0 60000 65536"/>
                <a:gd name="T14" fmla="*/ 0 60000 65536"/>
                <a:gd name="T15" fmla="*/ 0 w 35"/>
                <a:gd name="T16" fmla="*/ 0 h 54"/>
                <a:gd name="T17" fmla="*/ 35 w 35"/>
                <a:gd name="T18" fmla="*/ 54 h 54"/>
              </a:gdLst>
              <a:ahLst/>
              <a:cxnLst>
                <a:cxn ang="T10">
                  <a:pos x="T0" y="T1"/>
                </a:cxn>
                <a:cxn ang="T11">
                  <a:pos x="T2" y="T3"/>
                </a:cxn>
                <a:cxn ang="T12">
                  <a:pos x="T4" y="T5"/>
                </a:cxn>
                <a:cxn ang="T13">
                  <a:pos x="T6" y="T7"/>
                </a:cxn>
                <a:cxn ang="T14">
                  <a:pos x="T8" y="T9"/>
                </a:cxn>
              </a:cxnLst>
              <a:rect l="T15" t="T16" r="T17" b="T18"/>
              <a:pathLst>
                <a:path w="35" h="54">
                  <a:moveTo>
                    <a:pt x="35" y="26"/>
                  </a:moveTo>
                  <a:lnTo>
                    <a:pt x="35" y="54"/>
                  </a:lnTo>
                  <a:lnTo>
                    <a:pt x="0" y="28"/>
                  </a:lnTo>
                  <a:lnTo>
                    <a:pt x="0" y="0"/>
                  </a:lnTo>
                  <a:lnTo>
                    <a:pt x="35" y="26"/>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29" name="Freeform 138"/>
            <p:cNvSpPr>
              <a:spLocks/>
            </p:cNvSpPr>
            <p:nvPr/>
          </p:nvSpPr>
          <p:spPr bwMode="auto">
            <a:xfrm>
              <a:off x="4117975" y="5098301"/>
              <a:ext cx="53975" cy="82550"/>
            </a:xfrm>
            <a:custGeom>
              <a:avLst/>
              <a:gdLst>
                <a:gd name="T0" fmla="*/ 2147483647 w 34"/>
                <a:gd name="T1" fmla="*/ 2147483647 h 52"/>
                <a:gd name="T2" fmla="*/ 2147483647 w 34"/>
                <a:gd name="T3" fmla="*/ 2147483647 h 52"/>
                <a:gd name="T4" fmla="*/ 0 w 34"/>
                <a:gd name="T5" fmla="*/ 2147483647 h 52"/>
                <a:gd name="T6" fmla="*/ 0 w 34"/>
                <a:gd name="T7" fmla="*/ 0 h 52"/>
                <a:gd name="T8" fmla="*/ 2147483647 w 34"/>
                <a:gd name="T9" fmla="*/ 2147483647 h 52"/>
                <a:gd name="T10" fmla="*/ 0 60000 65536"/>
                <a:gd name="T11" fmla="*/ 0 60000 65536"/>
                <a:gd name="T12" fmla="*/ 0 60000 65536"/>
                <a:gd name="T13" fmla="*/ 0 60000 65536"/>
                <a:gd name="T14" fmla="*/ 0 60000 65536"/>
                <a:gd name="T15" fmla="*/ 0 w 34"/>
                <a:gd name="T16" fmla="*/ 0 h 52"/>
                <a:gd name="T17" fmla="*/ 34 w 34"/>
                <a:gd name="T18" fmla="*/ 52 h 52"/>
              </a:gdLst>
              <a:ahLst/>
              <a:cxnLst>
                <a:cxn ang="T10">
                  <a:pos x="T0" y="T1"/>
                </a:cxn>
                <a:cxn ang="T11">
                  <a:pos x="T2" y="T3"/>
                </a:cxn>
                <a:cxn ang="T12">
                  <a:pos x="T4" y="T5"/>
                </a:cxn>
                <a:cxn ang="T13">
                  <a:pos x="T6" y="T7"/>
                </a:cxn>
                <a:cxn ang="T14">
                  <a:pos x="T8" y="T9"/>
                </a:cxn>
              </a:cxnLst>
              <a:rect l="T15" t="T16" r="T17" b="T18"/>
              <a:pathLst>
                <a:path w="34" h="52">
                  <a:moveTo>
                    <a:pt x="34" y="24"/>
                  </a:moveTo>
                  <a:lnTo>
                    <a:pt x="34" y="52"/>
                  </a:lnTo>
                  <a:lnTo>
                    <a:pt x="0" y="28"/>
                  </a:lnTo>
                  <a:lnTo>
                    <a:pt x="0" y="0"/>
                  </a:lnTo>
                  <a:lnTo>
                    <a:pt x="34" y="24"/>
                  </a:lnTo>
                  <a:close/>
                </a:path>
              </a:pathLst>
            </a:custGeom>
            <a:solidFill>
              <a:srgbClr val="6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30" name="Freeform 139"/>
            <p:cNvSpPr>
              <a:spLocks/>
            </p:cNvSpPr>
            <p:nvPr/>
          </p:nvSpPr>
          <p:spPr bwMode="auto">
            <a:xfrm>
              <a:off x="4087813" y="5077664"/>
              <a:ext cx="26987" cy="60325"/>
            </a:xfrm>
            <a:custGeom>
              <a:avLst/>
              <a:gdLst>
                <a:gd name="T0" fmla="*/ 2147483647 w 17"/>
                <a:gd name="T1" fmla="*/ 2147483647 h 38"/>
                <a:gd name="T2" fmla="*/ 2147483647 w 17"/>
                <a:gd name="T3" fmla="*/ 2147483647 h 38"/>
                <a:gd name="T4" fmla="*/ 0 w 17"/>
                <a:gd name="T5" fmla="*/ 2147483647 h 38"/>
                <a:gd name="T6" fmla="*/ 0 w 17"/>
                <a:gd name="T7" fmla="*/ 0 h 38"/>
                <a:gd name="T8" fmla="*/ 2147483647 w 17"/>
                <a:gd name="T9" fmla="*/ 2147483647 h 38"/>
                <a:gd name="T10" fmla="*/ 0 60000 65536"/>
                <a:gd name="T11" fmla="*/ 0 60000 65536"/>
                <a:gd name="T12" fmla="*/ 0 60000 65536"/>
                <a:gd name="T13" fmla="*/ 0 60000 65536"/>
                <a:gd name="T14" fmla="*/ 0 60000 65536"/>
                <a:gd name="T15" fmla="*/ 0 w 17"/>
                <a:gd name="T16" fmla="*/ 0 h 38"/>
                <a:gd name="T17" fmla="*/ 17 w 17"/>
                <a:gd name="T18" fmla="*/ 38 h 38"/>
              </a:gdLst>
              <a:ahLst/>
              <a:cxnLst>
                <a:cxn ang="T10">
                  <a:pos x="T0" y="T1"/>
                </a:cxn>
                <a:cxn ang="T11">
                  <a:pos x="T2" y="T3"/>
                </a:cxn>
                <a:cxn ang="T12">
                  <a:pos x="T4" y="T5"/>
                </a:cxn>
                <a:cxn ang="T13">
                  <a:pos x="T6" y="T7"/>
                </a:cxn>
                <a:cxn ang="T14">
                  <a:pos x="T8" y="T9"/>
                </a:cxn>
              </a:cxnLst>
              <a:rect l="T15" t="T16" r="T17" b="T18"/>
              <a:pathLst>
                <a:path w="17" h="38">
                  <a:moveTo>
                    <a:pt x="17" y="10"/>
                  </a:moveTo>
                  <a:lnTo>
                    <a:pt x="17" y="38"/>
                  </a:lnTo>
                  <a:lnTo>
                    <a:pt x="0" y="27"/>
                  </a:lnTo>
                  <a:lnTo>
                    <a:pt x="0" y="0"/>
                  </a:lnTo>
                  <a:lnTo>
                    <a:pt x="17" y="10"/>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31" name="Freeform 140"/>
            <p:cNvSpPr>
              <a:spLocks/>
            </p:cNvSpPr>
            <p:nvPr/>
          </p:nvSpPr>
          <p:spPr bwMode="auto">
            <a:xfrm>
              <a:off x="4292600" y="5334839"/>
              <a:ext cx="17463" cy="63500"/>
            </a:xfrm>
            <a:custGeom>
              <a:avLst/>
              <a:gdLst>
                <a:gd name="T0" fmla="*/ 2147483647 w 11"/>
                <a:gd name="T1" fmla="*/ 2147483647 h 40"/>
                <a:gd name="T2" fmla="*/ 2147483647 w 11"/>
                <a:gd name="T3" fmla="*/ 2147483647 h 40"/>
                <a:gd name="T4" fmla="*/ 0 w 11"/>
                <a:gd name="T5" fmla="*/ 2147483647 h 40"/>
                <a:gd name="T6" fmla="*/ 0 w 11"/>
                <a:gd name="T7" fmla="*/ 0 h 40"/>
                <a:gd name="T8" fmla="*/ 2147483647 w 11"/>
                <a:gd name="T9" fmla="*/ 2147483647 h 40"/>
                <a:gd name="T10" fmla="*/ 0 60000 65536"/>
                <a:gd name="T11" fmla="*/ 0 60000 65536"/>
                <a:gd name="T12" fmla="*/ 0 60000 65536"/>
                <a:gd name="T13" fmla="*/ 0 60000 65536"/>
                <a:gd name="T14" fmla="*/ 0 60000 65536"/>
                <a:gd name="T15" fmla="*/ 0 w 11"/>
                <a:gd name="T16" fmla="*/ 0 h 40"/>
                <a:gd name="T17" fmla="*/ 11 w 11"/>
                <a:gd name="T18" fmla="*/ 40 h 40"/>
              </a:gdLst>
              <a:ahLst/>
              <a:cxnLst>
                <a:cxn ang="T10">
                  <a:pos x="T0" y="T1"/>
                </a:cxn>
                <a:cxn ang="T11">
                  <a:pos x="T2" y="T3"/>
                </a:cxn>
                <a:cxn ang="T12">
                  <a:pos x="T4" y="T5"/>
                </a:cxn>
                <a:cxn ang="T13">
                  <a:pos x="T6" y="T7"/>
                </a:cxn>
                <a:cxn ang="T14">
                  <a:pos x="T8" y="T9"/>
                </a:cxn>
              </a:cxnLst>
              <a:rect l="T15" t="T16" r="T17" b="T18"/>
              <a:pathLst>
                <a:path w="11" h="40">
                  <a:moveTo>
                    <a:pt x="11" y="9"/>
                  </a:moveTo>
                  <a:lnTo>
                    <a:pt x="11" y="40"/>
                  </a:lnTo>
                  <a:lnTo>
                    <a:pt x="0" y="32"/>
                  </a:lnTo>
                  <a:lnTo>
                    <a:pt x="0" y="0"/>
                  </a:lnTo>
                  <a:lnTo>
                    <a:pt x="11" y="9"/>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32" name="Freeform 141"/>
            <p:cNvSpPr>
              <a:spLocks/>
            </p:cNvSpPr>
            <p:nvPr/>
          </p:nvSpPr>
          <p:spPr bwMode="auto">
            <a:xfrm>
              <a:off x="4233863" y="5290389"/>
              <a:ext cx="55562" cy="90487"/>
            </a:xfrm>
            <a:custGeom>
              <a:avLst/>
              <a:gdLst>
                <a:gd name="T0" fmla="*/ 2147483647 w 35"/>
                <a:gd name="T1" fmla="*/ 2147483647 h 57"/>
                <a:gd name="T2" fmla="*/ 2147483647 w 35"/>
                <a:gd name="T3" fmla="*/ 2147483647 h 57"/>
                <a:gd name="T4" fmla="*/ 0 w 35"/>
                <a:gd name="T5" fmla="*/ 2147483647 h 57"/>
                <a:gd name="T6" fmla="*/ 0 w 35"/>
                <a:gd name="T7" fmla="*/ 0 h 57"/>
                <a:gd name="T8" fmla="*/ 2147483647 w 35"/>
                <a:gd name="T9" fmla="*/ 2147483647 h 57"/>
                <a:gd name="T10" fmla="*/ 0 60000 65536"/>
                <a:gd name="T11" fmla="*/ 0 60000 65536"/>
                <a:gd name="T12" fmla="*/ 0 60000 65536"/>
                <a:gd name="T13" fmla="*/ 0 60000 65536"/>
                <a:gd name="T14" fmla="*/ 0 60000 65536"/>
                <a:gd name="T15" fmla="*/ 0 w 35"/>
                <a:gd name="T16" fmla="*/ 0 h 57"/>
                <a:gd name="T17" fmla="*/ 35 w 35"/>
                <a:gd name="T18" fmla="*/ 57 h 57"/>
              </a:gdLst>
              <a:ahLst/>
              <a:cxnLst>
                <a:cxn ang="T10">
                  <a:pos x="T0" y="T1"/>
                </a:cxn>
                <a:cxn ang="T11">
                  <a:pos x="T2" y="T3"/>
                </a:cxn>
                <a:cxn ang="T12">
                  <a:pos x="T4" y="T5"/>
                </a:cxn>
                <a:cxn ang="T13">
                  <a:pos x="T6" y="T7"/>
                </a:cxn>
                <a:cxn ang="T14">
                  <a:pos x="T8" y="T9"/>
                </a:cxn>
              </a:cxnLst>
              <a:rect l="T15" t="T16" r="T17" b="T18"/>
              <a:pathLst>
                <a:path w="35" h="57">
                  <a:moveTo>
                    <a:pt x="35" y="27"/>
                  </a:moveTo>
                  <a:lnTo>
                    <a:pt x="35" y="57"/>
                  </a:lnTo>
                  <a:lnTo>
                    <a:pt x="0" y="29"/>
                  </a:lnTo>
                  <a:lnTo>
                    <a:pt x="0" y="0"/>
                  </a:lnTo>
                  <a:lnTo>
                    <a:pt x="35" y="27"/>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33" name="Freeform 142"/>
            <p:cNvSpPr>
              <a:spLocks/>
            </p:cNvSpPr>
            <p:nvPr/>
          </p:nvSpPr>
          <p:spPr bwMode="auto">
            <a:xfrm>
              <a:off x="4176713" y="5245939"/>
              <a:ext cx="55562" cy="88900"/>
            </a:xfrm>
            <a:custGeom>
              <a:avLst/>
              <a:gdLst>
                <a:gd name="T0" fmla="*/ 2147483647 w 35"/>
                <a:gd name="T1" fmla="*/ 2147483647 h 56"/>
                <a:gd name="T2" fmla="*/ 2147483647 w 35"/>
                <a:gd name="T3" fmla="*/ 2147483647 h 56"/>
                <a:gd name="T4" fmla="*/ 0 w 35"/>
                <a:gd name="T5" fmla="*/ 2147483647 h 56"/>
                <a:gd name="T6" fmla="*/ 0 w 35"/>
                <a:gd name="T7" fmla="*/ 0 h 56"/>
                <a:gd name="T8" fmla="*/ 2147483647 w 35"/>
                <a:gd name="T9" fmla="*/ 2147483647 h 56"/>
                <a:gd name="T10" fmla="*/ 0 60000 65536"/>
                <a:gd name="T11" fmla="*/ 0 60000 65536"/>
                <a:gd name="T12" fmla="*/ 0 60000 65536"/>
                <a:gd name="T13" fmla="*/ 0 60000 65536"/>
                <a:gd name="T14" fmla="*/ 0 60000 65536"/>
                <a:gd name="T15" fmla="*/ 0 w 35"/>
                <a:gd name="T16" fmla="*/ 0 h 56"/>
                <a:gd name="T17" fmla="*/ 35 w 35"/>
                <a:gd name="T18" fmla="*/ 56 h 56"/>
              </a:gdLst>
              <a:ahLst/>
              <a:cxnLst>
                <a:cxn ang="T10">
                  <a:pos x="T0" y="T1"/>
                </a:cxn>
                <a:cxn ang="T11">
                  <a:pos x="T2" y="T3"/>
                </a:cxn>
                <a:cxn ang="T12">
                  <a:pos x="T4" y="T5"/>
                </a:cxn>
                <a:cxn ang="T13">
                  <a:pos x="T6" y="T7"/>
                </a:cxn>
                <a:cxn ang="T14">
                  <a:pos x="T8" y="T9"/>
                </a:cxn>
              </a:cxnLst>
              <a:rect l="T15" t="T16" r="T17" b="T18"/>
              <a:pathLst>
                <a:path w="35" h="56">
                  <a:moveTo>
                    <a:pt x="35" y="28"/>
                  </a:moveTo>
                  <a:lnTo>
                    <a:pt x="35" y="56"/>
                  </a:lnTo>
                  <a:lnTo>
                    <a:pt x="0" y="28"/>
                  </a:lnTo>
                  <a:lnTo>
                    <a:pt x="0" y="0"/>
                  </a:lnTo>
                  <a:lnTo>
                    <a:pt x="35" y="28"/>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34" name="Freeform 143"/>
            <p:cNvSpPr>
              <a:spLocks/>
            </p:cNvSpPr>
            <p:nvPr/>
          </p:nvSpPr>
          <p:spPr bwMode="auto">
            <a:xfrm>
              <a:off x="4117975" y="5199901"/>
              <a:ext cx="53975" cy="88900"/>
            </a:xfrm>
            <a:custGeom>
              <a:avLst/>
              <a:gdLst>
                <a:gd name="T0" fmla="*/ 2147483647 w 34"/>
                <a:gd name="T1" fmla="*/ 2147483647 h 56"/>
                <a:gd name="T2" fmla="*/ 2147483647 w 34"/>
                <a:gd name="T3" fmla="*/ 2147483647 h 56"/>
                <a:gd name="T4" fmla="*/ 0 w 34"/>
                <a:gd name="T5" fmla="*/ 2147483647 h 56"/>
                <a:gd name="T6" fmla="*/ 0 w 34"/>
                <a:gd name="T7" fmla="*/ 0 h 56"/>
                <a:gd name="T8" fmla="*/ 2147483647 w 34"/>
                <a:gd name="T9" fmla="*/ 2147483647 h 56"/>
                <a:gd name="T10" fmla="*/ 0 60000 65536"/>
                <a:gd name="T11" fmla="*/ 0 60000 65536"/>
                <a:gd name="T12" fmla="*/ 0 60000 65536"/>
                <a:gd name="T13" fmla="*/ 0 60000 65536"/>
                <a:gd name="T14" fmla="*/ 0 60000 65536"/>
                <a:gd name="T15" fmla="*/ 0 w 34"/>
                <a:gd name="T16" fmla="*/ 0 h 56"/>
                <a:gd name="T17" fmla="*/ 34 w 34"/>
                <a:gd name="T18" fmla="*/ 56 h 56"/>
              </a:gdLst>
              <a:ahLst/>
              <a:cxnLst>
                <a:cxn ang="T10">
                  <a:pos x="T0" y="T1"/>
                </a:cxn>
                <a:cxn ang="T11">
                  <a:pos x="T2" y="T3"/>
                </a:cxn>
                <a:cxn ang="T12">
                  <a:pos x="T4" y="T5"/>
                </a:cxn>
                <a:cxn ang="T13">
                  <a:pos x="T6" y="T7"/>
                </a:cxn>
                <a:cxn ang="T14">
                  <a:pos x="T8" y="T9"/>
                </a:cxn>
              </a:cxnLst>
              <a:rect l="T15" t="T16" r="T17" b="T18"/>
              <a:pathLst>
                <a:path w="34" h="56">
                  <a:moveTo>
                    <a:pt x="34" y="28"/>
                  </a:moveTo>
                  <a:lnTo>
                    <a:pt x="34" y="56"/>
                  </a:lnTo>
                  <a:lnTo>
                    <a:pt x="0" y="28"/>
                  </a:lnTo>
                  <a:lnTo>
                    <a:pt x="0" y="0"/>
                  </a:lnTo>
                  <a:lnTo>
                    <a:pt x="34" y="28"/>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35" name="Freeform 144"/>
            <p:cNvSpPr>
              <a:spLocks/>
            </p:cNvSpPr>
            <p:nvPr/>
          </p:nvSpPr>
          <p:spPr bwMode="auto">
            <a:xfrm>
              <a:off x="4087813" y="5177676"/>
              <a:ext cx="26987" cy="65088"/>
            </a:xfrm>
            <a:custGeom>
              <a:avLst/>
              <a:gdLst>
                <a:gd name="T0" fmla="*/ 2147483647 w 17"/>
                <a:gd name="T1" fmla="*/ 2147483647 h 41"/>
                <a:gd name="T2" fmla="*/ 2147483647 w 17"/>
                <a:gd name="T3" fmla="*/ 2147483647 h 41"/>
                <a:gd name="T4" fmla="*/ 0 w 17"/>
                <a:gd name="T5" fmla="*/ 2147483647 h 41"/>
                <a:gd name="T6" fmla="*/ 0 w 17"/>
                <a:gd name="T7" fmla="*/ 0 h 41"/>
                <a:gd name="T8" fmla="*/ 2147483647 w 17"/>
                <a:gd name="T9" fmla="*/ 2147483647 h 41"/>
                <a:gd name="T10" fmla="*/ 0 60000 65536"/>
                <a:gd name="T11" fmla="*/ 0 60000 65536"/>
                <a:gd name="T12" fmla="*/ 0 60000 65536"/>
                <a:gd name="T13" fmla="*/ 0 60000 65536"/>
                <a:gd name="T14" fmla="*/ 0 60000 65536"/>
                <a:gd name="T15" fmla="*/ 0 w 17"/>
                <a:gd name="T16" fmla="*/ 0 h 41"/>
                <a:gd name="T17" fmla="*/ 17 w 17"/>
                <a:gd name="T18" fmla="*/ 41 h 41"/>
              </a:gdLst>
              <a:ahLst/>
              <a:cxnLst>
                <a:cxn ang="T10">
                  <a:pos x="T0" y="T1"/>
                </a:cxn>
                <a:cxn ang="T11">
                  <a:pos x="T2" y="T3"/>
                </a:cxn>
                <a:cxn ang="T12">
                  <a:pos x="T4" y="T5"/>
                </a:cxn>
                <a:cxn ang="T13">
                  <a:pos x="T6" y="T7"/>
                </a:cxn>
                <a:cxn ang="T14">
                  <a:pos x="T8" y="T9"/>
                </a:cxn>
              </a:cxnLst>
              <a:rect l="T15" t="T16" r="T17" b="T18"/>
              <a:pathLst>
                <a:path w="17" h="41">
                  <a:moveTo>
                    <a:pt x="17" y="13"/>
                  </a:moveTo>
                  <a:lnTo>
                    <a:pt x="17" y="41"/>
                  </a:lnTo>
                  <a:lnTo>
                    <a:pt x="0" y="25"/>
                  </a:lnTo>
                  <a:lnTo>
                    <a:pt x="0" y="0"/>
                  </a:lnTo>
                  <a:lnTo>
                    <a:pt x="17" y="13"/>
                  </a:lnTo>
                  <a:close/>
                </a:path>
              </a:pathLst>
            </a:custGeom>
            <a:solidFill>
              <a:srgbClr val="4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36" name="Freeform 145"/>
            <p:cNvSpPr>
              <a:spLocks/>
            </p:cNvSpPr>
            <p:nvPr/>
          </p:nvSpPr>
          <p:spPr bwMode="auto">
            <a:xfrm>
              <a:off x="4292600" y="5453901"/>
              <a:ext cx="19050" cy="65088"/>
            </a:xfrm>
            <a:custGeom>
              <a:avLst/>
              <a:gdLst>
                <a:gd name="T0" fmla="*/ 2147483647 w 12"/>
                <a:gd name="T1" fmla="*/ 2147483647 h 41"/>
                <a:gd name="T2" fmla="*/ 2147483647 w 12"/>
                <a:gd name="T3" fmla="*/ 2147483647 h 41"/>
                <a:gd name="T4" fmla="*/ 0 w 12"/>
                <a:gd name="T5" fmla="*/ 2147483647 h 41"/>
                <a:gd name="T6" fmla="*/ 0 w 12"/>
                <a:gd name="T7" fmla="*/ 0 h 41"/>
                <a:gd name="T8" fmla="*/ 2147483647 w 12"/>
                <a:gd name="T9" fmla="*/ 2147483647 h 41"/>
                <a:gd name="T10" fmla="*/ 0 60000 65536"/>
                <a:gd name="T11" fmla="*/ 0 60000 65536"/>
                <a:gd name="T12" fmla="*/ 0 60000 65536"/>
                <a:gd name="T13" fmla="*/ 0 60000 65536"/>
                <a:gd name="T14" fmla="*/ 0 60000 65536"/>
                <a:gd name="T15" fmla="*/ 0 w 12"/>
                <a:gd name="T16" fmla="*/ 0 h 41"/>
                <a:gd name="T17" fmla="*/ 12 w 12"/>
                <a:gd name="T18" fmla="*/ 41 h 41"/>
              </a:gdLst>
              <a:ahLst/>
              <a:cxnLst>
                <a:cxn ang="T10">
                  <a:pos x="T0" y="T1"/>
                </a:cxn>
                <a:cxn ang="T11">
                  <a:pos x="T2" y="T3"/>
                </a:cxn>
                <a:cxn ang="T12">
                  <a:pos x="T4" y="T5"/>
                </a:cxn>
                <a:cxn ang="T13">
                  <a:pos x="T6" y="T7"/>
                </a:cxn>
                <a:cxn ang="T14">
                  <a:pos x="T8" y="T9"/>
                </a:cxn>
              </a:cxnLst>
              <a:rect l="T15" t="T16" r="T17" b="T18"/>
              <a:pathLst>
                <a:path w="12" h="41">
                  <a:moveTo>
                    <a:pt x="12" y="10"/>
                  </a:moveTo>
                  <a:lnTo>
                    <a:pt x="12" y="41"/>
                  </a:lnTo>
                  <a:lnTo>
                    <a:pt x="0" y="30"/>
                  </a:lnTo>
                  <a:lnTo>
                    <a:pt x="0" y="0"/>
                  </a:lnTo>
                  <a:lnTo>
                    <a:pt x="12" y="10"/>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37" name="Freeform 146"/>
            <p:cNvSpPr>
              <a:spLocks/>
            </p:cNvSpPr>
            <p:nvPr/>
          </p:nvSpPr>
          <p:spPr bwMode="auto">
            <a:xfrm>
              <a:off x="4233863" y="5403101"/>
              <a:ext cx="55562" cy="93663"/>
            </a:xfrm>
            <a:custGeom>
              <a:avLst/>
              <a:gdLst>
                <a:gd name="T0" fmla="*/ 2147483647 w 35"/>
                <a:gd name="T1" fmla="*/ 2147483647 h 59"/>
                <a:gd name="T2" fmla="*/ 2147483647 w 35"/>
                <a:gd name="T3" fmla="*/ 2147483647 h 59"/>
                <a:gd name="T4" fmla="*/ 0 w 35"/>
                <a:gd name="T5" fmla="*/ 2147483647 h 59"/>
                <a:gd name="T6" fmla="*/ 0 w 35"/>
                <a:gd name="T7" fmla="*/ 0 h 59"/>
                <a:gd name="T8" fmla="*/ 2147483647 w 35"/>
                <a:gd name="T9" fmla="*/ 2147483647 h 59"/>
                <a:gd name="T10" fmla="*/ 0 60000 65536"/>
                <a:gd name="T11" fmla="*/ 0 60000 65536"/>
                <a:gd name="T12" fmla="*/ 0 60000 65536"/>
                <a:gd name="T13" fmla="*/ 0 60000 65536"/>
                <a:gd name="T14" fmla="*/ 0 60000 65536"/>
                <a:gd name="T15" fmla="*/ 0 w 35"/>
                <a:gd name="T16" fmla="*/ 0 h 59"/>
                <a:gd name="T17" fmla="*/ 35 w 35"/>
                <a:gd name="T18" fmla="*/ 59 h 59"/>
              </a:gdLst>
              <a:ahLst/>
              <a:cxnLst>
                <a:cxn ang="T10">
                  <a:pos x="T0" y="T1"/>
                </a:cxn>
                <a:cxn ang="T11">
                  <a:pos x="T2" y="T3"/>
                </a:cxn>
                <a:cxn ang="T12">
                  <a:pos x="T4" y="T5"/>
                </a:cxn>
                <a:cxn ang="T13">
                  <a:pos x="T6" y="T7"/>
                </a:cxn>
                <a:cxn ang="T14">
                  <a:pos x="T8" y="T9"/>
                </a:cxn>
              </a:cxnLst>
              <a:rect l="T15" t="T16" r="T17" b="T18"/>
              <a:pathLst>
                <a:path w="35" h="59">
                  <a:moveTo>
                    <a:pt x="35" y="30"/>
                  </a:moveTo>
                  <a:lnTo>
                    <a:pt x="35" y="59"/>
                  </a:lnTo>
                  <a:lnTo>
                    <a:pt x="0" y="30"/>
                  </a:lnTo>
                  <a:lnTo>
                    <a:pt x="0" y="0"/>
                  </a:lnTo>
                  <a:lnTo>
                    <a:pt x="35" y="30"/>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38" name="Freeform 147"/>
            <p:cNvSpPr>
              <a:spLocks/>
            </p:cNvSpPr>
            <p:nvPr/>
          </p:nvSpPr>
          <p:spPr bwMode="auto">
            <a:xfrm>
              <a:off x="4176713" y="5353889"/>
              <a:ext cx="55562" cy="93662"/>
            </a:xfrm>
            <a:custGeom>
              <a:avLst/>
              <a:gdLst>
                <a:gd name="T0" fmla="*/ 2147483647 w 35"/>
                <a:gd name="T1" fmla="*/ 2147483647 h 59"/>
                <a:gd name="T2" fmla="*/ 2147483647 w 35"/>
                <a:gd name="T3" fmla="*/ 2147483647 h 59"/>
                <a:gd name="T4" fmla="*/ 0 w 35"/>
                <a:gd name="T5" fmla="*/ 2147483647 h 59"/>
                <a:gd name="T6" fmla="*/ 0 w 35"/>
                <a:gd name="T7" fmla="*/ 0 h 59"/>
                <a:gd name="T8" fmla="*/ 2147483647 w 35"/>
                <a:gd name="T9" fmla="*/ 2147483647 h 59"/>
                <a:gd name="T10" fmla="*/ 0 60000 65536"/>
                <a:gd name="T11" fmla="*/ 0 60000 65536"/>
                <a:gd name="T12" fmla="*/ 0 60000 65536"/>
                <a:gd name="T13" fmla="*/ 0 60000 65536"/>
                <a:gd name="T14" fmla="*/ 0 60000 65536"/>
                <a:gd name="T15" fmla="*/ 0 w 35"/>
                <a:gd name="T16" fmla="*/ 0 h 59"/>
                <a:gd name="T17" fmla="*/ 35 w 35"/>
                <a:gd name="T18" fmla="*/ 59 h 59"/>
              </a:gdLst>
              <a:ahLst/>
              <a:cxnLst>
                <a:cxn ang="T10">
                  <a:pos x="T0" y="T1"/>
                </a:cxn>
                <a:cxn ang="T11">
                  <a:pos x="T2" y="T3"/>
                </a:cxn>
                <a:cxn ang="T12">
                  <a:pos x="T4" y="T5"/>
                </a:cxn>
                <a:cxn ang="T13">
                  <a:pos x="T6" y="T7"/>
                </a:cxn>
                <a:cxn ang="T14">
                  <a:pos x="T8" y="T9"/>
                </a:cxn>
              </a:cxnLst>
              <a:rect l="T15" t="T16" r="T17" b="T18"/>
              <a:pathLst>
                <a:path w="35" h="59">
                  <a:moveTo>
                    <a:pt x="35" y="30"/>
                  </a:moveTo>
                  <a:lnTo>
                    <a:pt x="35" y="59"/>
                  </a:lnTo>
                  <a:lnTo>
                    <a:pt x="0" y="28"/>
                  </a:lnTo>
                  <a:lnTo>
                    <a:pt x="0" y="0"/>
                  </a:lnTo>
                  <a:lnTo>
                    <a:pt x="35" y="30"/>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39" name="Freeform 148"/>
            <p:cNvSpPr>
              <a:spLocks/>
            </p:cNvSpPr>
            <p:nvPr/>
          </p:nvSpPr>
          <p:spPr bwMode="auto">
            <a:xfrm>
              <a:off x="4117975" y="5303089"/>
              <a:ext cx="53975" cy="93662"/>
            </a:xfrm>
            <a:custGeom>
              <a:avLst/>
              <a:gdLst>
                <a:gd name="T0" fmla="*/ 2147483647 w 34"/>
                <a:gd name="T1" fmla="*/ 2147483647 h 59"/>
                <a:gd name="T2" fmla="*/ 2147483647 w 34"/>
                <a:gd name="T3" fmla="*/ 2147483647 h 59"/>
                <a:gd name="T4" fmla="*/ 0 w 34"/>
                <a:gd name="T5" fmla="*/ 2147483647 h 59"/>
                <a:gd name="T6" fmla="*/ 0 w 34"/>
                <a:gd name="T7" fmla="*/ 0 h 59"/>
                <a:gd name="T8" fmla="*/ 2147483647 w 34"/>
                <a:gd name="T9" fmla="*/ 2147483647 h 59"/>
                <a:gd name="T10" fmla="*/ 0 60000 65536"/>
                <a:gd name="T11" fmla="*/ 0 60000 65536"/>
                <a:gd name="T12" fmla="*/ 0 60000 65536"/>
                <a:gd name="T13" fmla="*/ 0 60000 65536"/>
                <a:gd name="T14" fmla="*/ 0 60000 65536"/>
                <a:gd name="T15" fmla="*/ 0 w 34"/>
                <a:gd name="T16" fmla="*/ 0 h 59"/>
                <a:gd name="T17" fmla="*/ 34 w 34"/>
                <a:gd name="T18" fmla="*/ 59 h 59"/>
              </a:gdLst>
              <a:ahLst/>
              <a:cxnLst>
                <a:cxn ang="T10">
                  <a:pos x="T0" y="T1"/>
                </a:cxn>
                <a:cxn ang="T11">
                  <a:pos x="T2" y="T3"/>
                </a:cxn>
                <a:cxn ang="T12">
                  <a:pos x="T4" y="T5"/>
                </a:cxn>
                <a:cxn ang="T13">
                  <a:pos x="T6" y="T7"/>
                </a:cxn>
                <a:cxn ang="T14">
                  <a:pos x="T8" y="T9"/>
                </a:cxn>
              </a:cxnLst>
              <a:rect l="T15" t="T16" r="T17" b="T18"/>
              <a:pathLst>
                <a:path w="34" h="59">
                  <a:moveTo>
                    <a:pt x="34" y="31"/>
                  </a:moveTo>
                  <a:lnTo>
                    <a:pt x="34" y="59"/>
                  </a:lnTo>
                  <a:lnTo>
                    <a:pt x="0" y="28"/>
                  </a:lnTo>
                  <a:lnTo>
                    <a:pt x="0" y="0"/>
                  </a:lnTo>
                  <a:lnTo>
                    <a:pt x="34" y="31"/>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40" name="Freeform 149"/>
            <p:cNvSpPr>
              <a:spLocks/>
            </p:cNvSpPr>
            <p:nvPr/>
          </p:nvSpPr>
          <p:spPr bwMode="auto">
            <a:xfrm>
              <a:off x="4087813" y="5279276"/>
              <a:ext cx="26987" cy="66675"/>
            </a:xfrm>
            <a:custGeom>
              <a:avLst/>
              <a:gdLst>
                <a:gd name="T0" fmla="*/ 2147483647 w 17"/>
                <a:gd name="T1" fmla="*/ 2147483647 h 42"/>
                <a:gd name="T2" fmla="*/ 2147483647 w 17"/>
                <a:gd name="T3" fmla="*/ 2147483647 h 42"/>
                <a:gd name="T4" fmla="*/ 0 w 17"/>
                <a:gd name="T5" fmla="*/ 2147483647 h 42"/>
                <a:gd name="T6" fmla="*/ 0 w 17"/>
                <a:gd name="T7" fmla="*/ 0 h 42"/>
                <a:gd name="T8" fmla="*/ 2147483647 w 17"/>
                <a:gd name="T9" fmla="*/ 2147483647 h 42"/>
                <a:gd name="T10" fmla="*/ 0 60000 65536"/>
                <a:gd name="T11" fmla="*/ 0 60000 65536"/>
                <a:gd name="T12" fmla="*/ 0 60000 65536"/>
                <a:gd name="T13" fmla="*/ 0 60000 65536"/>
                <a:gd name="T14" fmla="*/ 0 60000 65536"/>
                <a:gd name="T15" fmla="*/ 0 w 17"/>
                <a:gd name="T16" fmla="*/ 0 h 42"/>
                <a:gd name="T17" fmla="*/ 17 w 17"/>
                <a:gd name="T18" fmla="*/ 42 h 42"/>
              </a:gdLst>
              <a:ahLst/>
              <a:cxnLst>
                <a:cxn ang="T10">
                  <a:pos x="T0" y="T1"/>
                </a:cxn>
                <a:cxn ang="T11">
                  <a:pos x="T2" y="T3"/>
                </a:cxn>
                <a:cxn ang="T12">
                  <a:pos x="T4" y="T5"/>
                </a:cxn>
                <a:cxn ang="T13">
                  <a:pos x="T6" y="T7"/>
                </a:cxn>
                <a:cxn ang="T14">
                  <a:pos x="T8" y="T9"/>
                </a:cxn>
              </a:cxnLst>
              <a:rect l="T15" t="T16" r="T17" b="T18"/>
              <a:pathLst>
                <a:path w="17" h="42">
                  <a:moveTo>
                    <a:pt x="17" y="14"/>
                  </a:moveTo>
                  <a:lnTo>
                    <a:pt x="17" y="42"/>
                  </a:lnTo>
                  <a:lnTo>
                    <a:pt x="0" y="27"/>
                  </a:lnTo>
                  <a:lnTo>
                    <a:pt x="0" y="0"/>
                  </a:lnTo>
                  <a:lnTo>
                    <a:pt x="17" y="14"/>
                  </a:lnTo>
                  <a:close/>
                </a:path>
              </a:pathLst>
            </a:custGeom>
            <a:solidFill>
              <a:srgbClr val="6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41" name="Freeform 150"/>
            <p:cNvSpPr>
              <a:spLocks/>
            </p:cNvSpPr>
            <p:nvPr/>
          </p:nvSpPr>
          <p:spPr bwMode="auto">
            <a:xfrm>
              <a:off x="4292600" y="5574551"/>
              <a:ext cx="17463" cy="60325"/>
            </a:xfrm>
            <a:custGeom>
              <a:avLst/>
              <a:gdLst>
                <a:gd name="T0" fmla="*/ 2147483647 w 11"/>
                <a:gd name="T1" fmla="*/ 2147483647 h 38"/>
                <a:gd name="T2" fmla="*/ 2147483647 w 11"/>
                <a:gd name="T3" fmla="*/ 2147483647 h 38"/>
                <a:gd name="T4" fmla="*/ 0 w 11"/>
                <a:gd name="T5" fmla="*/ 2147483647 h 38"/>
                <a:gd name="T6" fmla="*/ 0 w 11"/>
                <a:gd name="T7" fmla="*/ 0 h 38"/>
                <a:gd name="T8" fmla="*/ 2147483647 w 11"/>
                <a:gd name="T9" fmla="*/ 2147483647 h 38"/>
                <a:gd name="T10" fmla="*/ 0 60000 65536"/>
                <a:gd name="T11" fmla="*/ 0 60000 65536"/>
                <a:gd name="T12" fmla="*/ 0 60000 65536"/>
                <a:gd name="T13" fmla="*/ 0 60000 65536"/>
                <a:gd name="T14" fmla="*/ 0 60000 65536"/>
                <a:gd name="T15" fmla="*/ 0 w 11"/>
                <a:gd name="T16" fmla="*/ 0 h 38"/>
                <a:gd name="T17" fmla="*/ 11 w 11"/>
                <a:gd name="T18" fmla="*/ 38 h 38"/>
              </a:gdLst>
              <a:ahLst/>
              <a:cxnLst>
                <a:cxn ang="T10">
                  <a:pos x="T0" y="T1"/>
                </a:cxn>
                <a:cxn ang="T11">
                  <a:pos x="T2" y="T3"/>
                </a:cxn>
                <a:cxn ang="T12">
                  <a:pos x="T4" y="T5"/>
                </a:cxn>
                <a:cxn ang="T13">
                  <a:pos x="T6" y="T7"/>
                </a:cxn>
                <a:cxn ang="T14">
                  <a:pos x="T8" y="T9"/>
                </a:cxn>
              </a:cxnLst>
              <a:rect l="T15" t="T16" r="T17" b="T18"/>
              <a:pathLst>
                <a:path w="11" h="38">
                  <a:moveTo>
                    <a:pt x="11" y="8"/>
                  </a:moveTo>
                  <a:lnTo>
                    <a:pt x="11" y="38"/>
                  </a:lnTo>
                  <a:lnTo>
                    <a:pt x="0" y="27"/>
                  </a:lnTo>
                  <a:lnTo>
                    <a:pt x="0" y="0"/>
                  </a:lnTo>
                  <a:lnTo>
                    <a:pt x="11" y="8"/>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42" name="Freeform 151"/>
            <p:cNvSpPr>
              <a:spLocks/>
            </p:cNvSpPr>
            <p:nvPr/>
          </p:nvSpPr>
          <p:spPr bwMode="auto">
            <a:xfrm>
              <a:off x="4233863" y="5517401"/>
              <a:ext cx="55562" cy="100013"/>
            </a:xfrm>
            <a:custGeom>
              <a:avLst/>
              <a:gdLst>
                <a:gd name="T0" fmla="*/ 2147483647 w 35"/>
                <a:gd name="T1" fmla="*/ 2147483647 h 63"/>
                <a:gd name="T2" fmla="*/ 2147483647 w 35"/>
                <a:gd name="T3" fmla="*/ 2147483647 h 63"/>
                <a:gd name="T4" fmla="*/ 0 w 35"/>
                <a:gd name="T5" fmla="*/ 2147483647 h 63"/>
                <a:gd name="T6" fmla="*/ 0 w 35"/>
                <a:gd name="T7" fmla="*/ 0 h 63"/>
                <a:gd name="T8" fmla="*/ 2147483647 w 35"/>
                <a:gd name="T9" fmla="*/ 2147483647 h 63"/>
                <a:gd name="T10" fmla="*/ 0 60000 65536"/>
                <a:gd name="T11" fmla="*/ 0 60000 65536"/>
                <a:gd name="T12" fmla="*/ 0 60000 65536"/>
                <a:gd name="T13" fmla="*/ 0 60000 65536"/>
                <a:gd name="T14" fmla="*/ 0 60000 65536"/>
                <a:gd name="T15" fmla="*/ 0 w 35"/>
                <a:gd name="T16" fmla="*/ 0 h 63"/>
                <a:gd name="T17" fmla="*/ 35 w 35"/>
                <a:gd name="T18" fmla="*/ 63 h 63"/>
              </a:gdLst>
              <a:ahLst/>
              <a:cxnLst>
                <a:cxn ang="T10">
                  <a:pos x="T0" y="T1"/>
                </a:cxn>
                <a:cxn ang="T11">
                  <a:pos x="T2" y="T3"/>
                </a:cxn>
                <a:cxn ang="T12">
                  <a:pos x="T4" y="T5"/>
                </a:cxn>
                <a:cxn ang="T13">
                  <a:pos x="T6" y="T7"/>
                </a:cxn>
                <a:cxn ang="T14">
                  <a:pos x="T8" y="T9"/>
                </a:cxn>
              </a:cxnLst>
              <a:rect l="T15" t="T16" r="T17" b="T18"/>
              <a:pathLst>
                <a:path w="35" h="63">
                  <a:moveTo>
                    <a:pt x="35" y="32"/>
                  </a:moveTo>
                  <a:lnTo>
                    <a:pt x="35" y="63"/>
                  </a:lnTo>
                  <a:lnTo>
                    <a:pt x="0" y="29"/>
                  </a:lnTo>
                  <a:lnTo>
                    <a:pt x="0" y="0"/>
                  </a:lnTo>
                  <a:lnTo>
                    <a:pt x="35" y="32"/>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43" name="Freeform 152"/>
            <p:cNvSpPr>
              <a:spLocks/>
            </p:cNvSpPr>
            <p:nvPr/>
          </p:nvSpPr>
          <p:spPr bwMode="auto">
            <a:xfrm>
              <a:off x="4176713" y="5463426"/>
              <a:ext cx="55562" cy="95250"/>
            </a:xfrm>
            <a:custGeom>
              <a:avLst/>
              <a:gdLst>
                <a:gd name="T0" fmla="*/ 2147483647 w 35"/>
                <a:gd name="T1" fmla="*/ 2147483647 h 60"/>
                <a:gd name="T2" fmla="*/ 2147483647 w 35"/>
                <a:gd name="T3" fmla="*/ 2147483647 h 60"/>
                <a:gd name="T4" fmla="*/ 0 w 35"/>
                <a:gd name="T5" fmla="*/ 2147483647 h 60"/>
                <a:gd name="T6" fmla="*/ 0 w 35"/>
                <a:gd name="T7" fmla="*/ 0 h 60"/>
                <a:gd name="T8" fmla="*/ 2147483647 w 35"/>
                <a:gd name="T9" fmla="*/ 2147483647 h 60"/>
                <a:gd name="T10" fmla="*/ 0 60000 65536"/>
                <a:gd name="T11" fmla="*/ 0 60000 65536"/>
                <a:gd name="T12" fmla="*/ 0 60000 65536"/>
                <a:gd name="T13" fmla="*/ 0 60000 65536"/>
                <a:gd name="T14" fmla="*/ 0 60000 65536"/>
                <a:gd name="T15" fmla="*/ 0 w 35"/>
                <a:gd name="T16" fmla="*/ 0 h 60"/>
                <a:gd name="T17" fmla="*/ 35 w 35"/>
                <a:gd name="T18" fmla="*/ 60 h 60"/>
              </a:gdLst>
              <a:ahLst/>
              <a:cxnLst>
                <a:cxn ang="T10">
                  <a:pos x="T0" y="T1"/>
                </a:cxn>
                <a:cxn ang="T11">
                  <a:pos x="T2" y="T3"/>
                </a:cxn>
                <a:cxn ang="T12">
                  <a:pos x="T4" y="T5"/>
                </a:cxn>
                <a:cxn ang="T13">
                  <a:pos x="T6" y="T7"/>
                </a:cxn>
                <a:cxn ang="T14">
                  <a:pos x="T8" y="T9"/>
                </a:cxn>
              </a:cxnLst>
              <a:rect l="T15" t="T16" r="T17" b="T18"/>
              <a:pathLst>
                <a:path w="35" h="60">
                  <a:moveTo>
                    <a:pt x="35" y="32"/>
                  </a:moveTo>
                  <a:lnTo>
                    <a:pt x="35" y="60"/>
                  </a:lnTo>
                  <a:lnTo>
                    <a:pt x="0" y="28"/>
                  </a:lnTo>
                  <a:lnTo>
                    <a:pt x="0" y="0"/>
                  </a:lnTo>
                  <a:lnTo>
                    <a:pt x="35" y="32"/>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44" name="Freeform 153"/>
            <p:cNvSpPr>
              <a:spLocks/>
            </p:cNvSpPr>
            <p:nvPr/>
          </p:nvSpPr>
          <p:spPr bwMode="auto">
            <a:xfrm>
              <a:off x="4116388" y="5406276"/>
              <a:ext cx="55562" cy="96838"/>
            </a:xfrm>
            <a:custGeom>
              <a:avLst/>
              <a:gdLst>
                <a:gd name="T0" fmla="*/ 2147483647 w 35"/>
                <a:gd name="T1" fmla="*/ 2147483647 h 61"/>
                <a:gd name="T2" fmla="*/ 2147483647 w 35"/>
                <a:gd name="T3" fmla="*/ 2147483647 h 61"/>
                <a:gd name="T4" fmla="*/ 0 w 35"/>
                <a:gd name="T5" fmla="*/ 2147483647 h 61"/>
                <a:gd name="T6" fmla="*/ 0 w 35"/>
                <a:gd name="T7" fmla="*/ 0 h 61"/>
                <a:gd name="T8" fmla="*/ 2147483647 w 35"/>
                <a:gd name="T9" fmla="*/ 2147483647 h 61"/>
                <a:gd name="T10" fmla="*/ 0 60000 65536"/>
                <a:gd name="T11" fmla="*/ 0 60000 65536"/>
                <a:gd name="T12" fmla="*/ 0 60000 65536"/>
                <a:gd name="T13" fmla="*/ 0 60000 65536"/>
                <a:gd name="T14" fmla="*/ 0 60000 65536"/>
                <a:gd name="T15" fmla="*/ 0 w 35"/>
                <a:gd name="T16" fmla="*/ 0 h 61"/>
                <a:gd name="T17" fmla="*/ 35 w 35"/>
                <a:gd name="T18" fmla="*/ 61 h 61"/>
              </a:gdLst>
              <a:ahLst/>
              <a:cxnLst>
                <a:cxn ang="T10">
                  <a:pos x="T0" y="T1"/>
                </a:cxn>
                <a:cxn ang="T11">
                  <a:pos x="T2" y="T3"/>
                </a:cxn>
                <a:cxn ang="T12">
                  <a:pos x="T4" y="T5"/>
                </a:cxn>
                <a:cxn ang="T13">
                  <a:pos x="T6" y="T7"/>
                </a:cxn>
                <a:cxn ang="T14">
                  <a:pos x="T8" y="T9"/>
                </a:cxn>
              </a:cxnLst>
              <a:rect l="T15" t="T16" r="T17" b="T18"/>
              <a:pathLst>
                <a:path w="35" h="61">
                  <a:moveTo>
                    <a:pt x="35" y="35"/>
                  </a:moveTo>
                  <a:lnTo>
                    <a:pt x="35" y="61"/>
                  </a:lnTo>
                  <a:lnTo>
                    <a:pt x="0" y="29"/>
                  </a:lnTo>
                  <a:lnTo>
                    <a:pt x="0" y="0"/>
                  </a:lnTo>
                  <a:lnTo>
                    <a:pt x="35" y="35"/>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45" name="Freeform 154"/>
            <p:cNvSpPr>
              <a:spLocks/>
            </p:cNvSpPr>
            <p:nvPr/>
          </p:nvSpPr>
          <p:spPr bwMode="auto">
            <a:xfrm>
              <a:off x="4087813" y="5380876"/>
              <a:ext cx="26987" cy="66675"/>
            </a:xfrm>
            <a:custGeom>
              <a:avLst/>
              <a:gdLst>
                <a:gd name="T0" fmla="*/ 2147483647 w 17"/>
                <a:gd name="T1" fmla="*/ 2147483647 h 42"/>
                <a:gd name="T2" fmla="*/ 2147483647 w 17"/>
                <a:gd name="T3" fmla="*/ 2147483647 h 42"/>
                <a:gd name="T4" fmla="*/ 0 w 17"/>
                <a:gd name="T5" fmla="*/ 2147483647 h 42"/>
                <a:gd name="T6" fmla="*/ 0 w 17"/>
                <a:gd name="T7" fmla="*/ 0 h 42"/>
                <a:gd name="T8" fmla="*/ 2147483647 w 17"/>
                <a:gd name="T9" fmla="*/ 2147483647 h 42"/>
                <a:gd name="T10" fmla="*/ 0 60000 65536"/>
                <a:gd name="T11" fmla="*/ 0 60000 65536"/>
                <a:gd name="T12" fmla="*/ 0 60000 65536"/>
                <a:gd name="T13" fmla="*/ 0 60000 65536"/>
                <a:gd name="T14" fmla="*/ 0 60000 65536"/>
                <a:gd name="T15" fmla="*/ 0 w 17"/>
                <a:gd name="T16" fmla="*/ 0 h 42"/>
                <a:gd name="T17" fmla="*/ 17 w 17"/>
                <a:gd name="T18" fmla="*/ 42 h 42"/>
              </a:gdLst>
              <a:ahLst/>
              <a:cxnLst>
                <a:cxn ang="T10">
                  <a:pos x="T0" y="T1"/>
                </a:cxn>
                <a:cxn ang="T11">
                  <a:pos x="T2" y="T3"/>
                </a:cxn>
                <a:cxn ang="T12">
                  <a:pos x="T4" y="T5"/>
                </a:cxn>
                <a:cxn ang="T13">
                  <a:pos x="T6" y="T7"/>
                </a:cxn>
                <a:cxn ang="T14">
                  <a:pos x="T8" y="T9"/>
                </a:cxn>
              </a:cxnLst>
              <a:rect l="T15" t="T16" r="T17" b="T18"/>
              <a:pathLst>
                <a:path w="17" h="42">
                  <a:moveTo>
                    <a:pt x="17" y="14"/>
                  </a:moveTo>
                  <a:lnTo>
                    <a:pt x="17" y="42"/>
                  </a:lnTo>
                  <a:lnTo>
                    <a:pt x="0" y="26"/>
                  </a:lnTo>
                  <a:lnTo>
                    <a:pt x="0" y="0"/>
                  </a:lnTo>
                  <a:lnTo>
                    <a:pt x="17" y="14"/>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46" name="Freeform 155"/>
            <p:cNvSpPr>
              <a:spLocks/>
            </p:cNvSpPr>
            <p:nvPr/>
          </p:nvSpPr>
          <p:spPr bwMode="auto">
            <a:xfrm>
              <a:off x="4292600" y="5687264"/>
              <a:ext cx="17463" cy="69850"/>
            </a:xfrm>
            <a:custGeom>
              <a:avLst/>
              <a:gdLst>
                <a:gd name="T0" fmla="*/ 2147483647 w 11"/>
                <a:gd name="T1" fmla="*/ 2147483647 h 44"/>
                <a:gd name="T2" fmla="*/ 2147483647 w 11"/>
                <a:gd name="T3" fmla="*/ 2147483647 h 44"/>
                <a:gd name="T4" fmla="*/ 0 w 11"/>
                <a:gd name="T5" fmla="*/ 2147483647 h 44"/>
                <a:gd name="T6" fmla="*/ 0 w 11"/>
                <a:gd name="T7" fmla="*/ 0 h 44"/>
                <a:gd name="T8" fmla="*/ 2147483647 w 11"/>
                <a:gd name="T9" fmla="*/ 2147483647 h 44"/>
                <a:gd name="T10" fmla="*/ 0 60000 65536"/>
                <a:gd name="T11" fmla="*/ 0 60000 65536"/>
                <a:gd name="T12" fmla="*/ 0 60000 65536"/>
                <a:gd name="T13" fmla="*/ 0 60000 65536"/>
                <a:gd name="T14" fmla="*/ 0 60000 65536"/>
                <a:gd name="T15" fmla="*/ 0 w 11"/>
                <a:gd name="T16" fmla="*/ 0 h 44"/>
                <a:gd name="T17" fmla="*/ 11 w 11"/>
                <a:gd name="T18" fmla="*/ 44 h 44"/>
              </a:gdLst>
              <a:ahLst/>
              <a:cxnLst>
                <a:cxn ang="T10">
                  <a:pos x="T0" y="T1"/>
                </a:cxn>
                <a:cxn ang="T11">
                  <a:pos x="T2" y="T3"/>
                </a:cxn>
                <a:cxn ang="T12">
                  <a:pos x="T4" y="T5"/>
                </a:cxn>
                <a:cxn ang="T13">
                  <a:pos x="T6" y="T7"/>
                </a:cxn>
                <a:cxn ang="T14">
                  <a:pos x="T8" y="T9"/>
                </a:cxn>
              </a:cxnLst>
              <a:rect l="T15" t="T16" r="T17" b="T18"/>
              <a:pathLst>
                <a:path w="11" h="44">
                  <a:moveTo>
                    <a:pt x="11" y="13"/>
                  </a:moveTo>
                  <a:lnTo>
                    <a:pt x="11" y="44"/>
                  </a:lnTo>
                  <a:lnTo>
                    <a:pt x="0" y="32"/>
                  </a:lnTo>
                  <a:lnTo>
                    <a:pt x="0" y="0"/>
                  </a:lnTo>
                  <a:lnTo>
                    <a:pt x="11" y="13"/>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47" name="Freeform 156"/>
            <p:cNvSpPr>
              <a:spLocks/>
            </p:cNvSpPr>
            <p:nvPr/>
          </p:nvSpPr>
          <p:spPr bwMode="auto">
            <a:xfrm>
              <a:off x="4233863" y="5630114"/>
              <a:ext cx="55562" cy="103187"/>
            </a:xfrm>
            <a:custGeom>
              <a:avLst/>
              <a:gdLst>
                <a:gd name="T0" fmla="*/ 2147483647 w 35"/>
                <a:gd name="T1" fmla="*/ 2147483647 h 65"/>
                <a:gd name="T2" fmla="*/ 2147483647 w 35"/>
                <a:gd name="T3" fmla="*/ 2147483647 h 65"/>
                <a:gd name="T4" fmla="*/ 0 w 35"/>
                <a:gd name="T5" fmla="*/ 2147483647 h 65"/>
                <a:gd name="T6" fmla="*/ 0 w 35"/>
                <a:gd name="T7" fmla="*/ 0 h 65"/>
                <a:gd name="T8" fmla="*/ 2147483647 w 35"/>
                <a:gd name="T9" fmla="*/ 2147483647 h 65"/>
                <a:gd name="T10" fmla="*/ 0 60000 65536"/>
                <a:gd name="T11" fmla="*/ 0 60000 65536"/>
                <a:gd name="T12" fmla="*/ 0 60000 65536"/>
                <a:gd name="T13" fmla="*/ 0 60000 65536"/>
                <a:gd name="T14" fmla="*/ 0 60000 65536"/>
                <a:gd name="T15" fmla="*/ 0 w 35"/>
                <a:gd name="T16" fmla="*/ 0 h 65"/>
                <a:gd name="T17" fmla="*/ 35 w 35"/>
                <a:gd name="T18" fmla="*/ 65 h 65"/>
              </a:gdLst>
              <a:ahLst/>
              <a:cxnLst>
                <a:cxn ang="T10">
                  <a:pos x="T0" y="T1"/>
                </a:cxn>
                <a:cxn ang="T11">
                  <a:pos x="T2" y="T3"/>
                </a:cxn>
                <a:cxn ang="T12">
                  <a:pos x="T4" y="T5"/>
                </a:cxn>
                <a:cxn ang="T13">
                  <a:pos x="T6" y="T7"/>
                </a:cxn>
                <a:cxn ang="T14">
                  <a:pos x="T8" y="T9"/>
                </a:cxn>
              </a:cxnLst>
              <a:rect l="T15" t="T16" r="T17" b="T18"/>
              <a:pathLst>
                <a:path w="35" h="65">
                  <a:moveTo>
                    <a:pt x="35" y="35"/>
                  </a:moveTo>
                  <a:lnTo>
                    <a:pt x="35" y="65"/>
                  </a:lnTo>
                  <a:lnTo>
                    <a:pt x="0" y="29"/>
                  </a:lnTo>
                  <a:lnTo>
                    <a:pt x="0" y="0"/>
                  </a:lnTo>
                  <a:lnTo>
                    <a:pt x="35" y="35"/>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48" name="Freeform 157"/>
            <p:cNvSpPr>
              <a:spLocks/>
            </p:cNvSpPr>
            <p:nvPr/>
          </p:nvSpPr>
          <p:spPr bwMode="auto">
            <a:xfrm>
              <a:off x="4176713" y="5569789"/>
              <a:ext cx="55562" cy="103187"/>
            </a:xfrm>
            <a:custGeom>
              <a:avLst/>
              <a:gdLst>
                <a:gd name="T0" fmla="*/ 2147483647 w 35"/>
                <a:gd name="T1" fmla="*/ 2147483647 h 65"/>
                <a:gd name="T2" fmla="*/ 2147483647 w 35"/>
                <a:gd name="T3" fmla="*/ 2147483647 h 65"/>
                <a:gd name="T4" fmla="*/ 0 w 35"/>
                <a:gd name="T5" fmla="*/ 2147483647 h 65"/>
                <a:gd name="T6" fmla="*/ 0 w 35"/>
                <a:gd name="T7" fmla="*/ 0 h 65"/>
                <a:gd name="T8" fmla="*/ 2147483647 w 35"/>
                <a:gd name="T9" fmla="*/ 2147483647 h 65"/>
                <a:gd name="T10" fmla="*/ 0 60000 65536"/>
                <a:gd name="T11" fmla="*/ 0 60000 65536"/>
                <a:gd name="T12" fmla="*/ 0 60000 65536"/>
                <a:gd name="T13" fmla="*/ 0 60000 65536"/>
                <a:gd name="T14" fmla="*/ 0 60000 65536"/>
                <a:gd name="T15" fmla="*/ 0 w 35"/>
                <a:gd name="T16" fmla="*/ 0 h 65"/>
                <a:gd name="T17" fmla="*/ 35 w 35"/>
                <a:gd name="T18" fmla="*/ 65 h 65"/>
              </a:gdLst>
              <a:ahLst/>
              <a:cxnLst>
                <a:cxn ang="T10">
                  <a:pos x="T0" y="T1"/>
                </a:cxn>
                <a:cxn ang="T11">
                  <a:pos x="T2" y="T3"/>
                </a:cxn>
                <a:cxn ang="T12">
                  <a:pos x="T4" y="T5"/>
                </a:cxn>
                <a:cxn ang="T13">
                  <a:pos x="T6" y="T7"/>
                </a:cxn>
                <a:cxn ang="T14">
                  <a:pos x="T8" y="T9"/>
                </a:cxn>
              </a:cxnLst>
              <a:rect l="T15" t="T16" r="T17" b="T18"/>
              <a:pathLst>
                <a:path w="35" h="65">
                  <a:moveTo>
                    <a:pt x="35" y="37"/>
                  </a:moveTo>
                  <a:lnTo>
                    <a:pt x="35" y="65"/>
                  </a:lnTo>
                  <a:lnTo>
                    <a:pt x="0" y="30"/>
                  </a:lnTo>
                  <a:lnTo>
                    <a:pt x="0" y="0"/>
                  </a:lnTo>
                  <a:lnTo>
                    <a:pt x="35" y="37"/>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49" name="Freeform 158"/>
            <p:cNvSpPr>
              <a:spLocks/>
            </p:cNvSpPr>
            <p:nvPr/>
          </p:nvSpPr>
          <p:spPr bwMode="auto">
            <a:xfrm>
              <a:off x="4117975" y="5512639"/>
              <a:ext cx="53975" cy="100012"/>
            </a:xfrm>
            <a:custGeom>
              <a:avLst/>
              <a:gdLst>
                <a:gd name="T0" fmla="*/ 2147483647 w 34"/>
                <a:gd name="T1" fmla="*/ 2147483647 h 63"/>
                <a:gd name="T2" fmla="*/ 2147483647 w 34"/>
                <a:gd name="T3" fmla="*/ 2147483647 h 63"/>
                <a:gd name="T4" fmla="*/ 0 w 34"/>
                <a:gd name="T5" fmla="*/ 2147483647 h 63"/>
                <a:gd name="T6" fmla="*/ 0 w 34"/>
                <a:gd name="T7" fmla="*/ 0 h 63"/>
                <a:gd name="T8" fmla="*/ 2147483647 w 34"/>
                <a:gd name="T9" fmla="*/ 2147483647 h 63"/>
                <a:gd name="T10" fmla="*/ 0 60000 65536"/>
                <a:gd name="T11" fmla="*/ 0 60000 65536"/>
                <a:gd name="T12" fmla="*/ 0 60000 65536"/>
                <a:gd name="T13" fmla="*/ 0 60000 65536"/>
                <a:gd name="T14" fmla="*/ 0 60000 65536"/>
                <a:gd name="T15" fmla="*/ 0 w 34"/>
                <a:gd name="T16" fmla="*/ 0 h 63"/>
                <a:gd name="T17" fmla="*/ 34 w 34"/>
                <a:gd name="T18" fmla="*/ 63 h 63"/>
              </a:gdLst>
              <a:ahLst/>
              <a:cxnLst>
                <a:cxn ang="T10">
                  <a:pos x="T0" y="T1"/>
                </a:cxn>
                <a:cxn ang="T11">
                  <a:pos x="T2" y="T3"/>
                </a:cxn>
                <a:cxn ang="T12">
                  <a:pos x="T4" y="T5"/>
                </a:cxn>
                <a:cxn ang="T13">
                  <a:pos x="T6" y="T7"/>
                </a:cxn>
                <a:cxn ang="T14">
                  <a:pos x="T8" y="T9"/>
                </a:cxn>
              </a:cxnLst>
              <a:rect l="T15" t="T16" r="T17" b="T18"/>
              <a:pathLst>
                <a:path w="34" h="63">
                  <a:moveTo>
                    <a:pt x="34" y="35"/>
                  </a:moveTo>
                  <a:lnTo>
                    <a:pt x="34" y="63"/>
                  </a:lnTo>
                  <a:lnTo>
                    <a:pt x="0" y="28"/>
                  </a:lnTo>
                  <a:lnTo>
                    <a:pt x="0" y="0"/>
                  </a:lnTo>
                  <a:lnTo>
                    <a:pt x="34" y="35"/>
                  </a:lnTo>
                  <a:close/>
                </a:path>
              </a:pathLst>
            </a:custGeom>
            <a:solidFill>
              <a:srgbClr val="2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50" name="Freeform 159"/>
            <p:cNvSpPr>
              <a:spLocks/>
            </p:cNvSpPr>
            <p:nvPr/>
          </p:nvSpPr>
          <p:spPr bwMode="auto">
            <a:xfrm>
              <a:off x="4087813" y="5485651"/>
              <a:ext cx="26987" cy="69850"/>
            </a:xfrm>
            <a:custGeom>
              <a:avLst/>
              <a:gdLst>
                <a:gd name="T0" fmla="*/ 2147483647 w 17"/>
                <a:gd name="T1" fmla="*/ 2147483647 h 44"/>
                <a:gd name="T2" fmla="*/ 2147483647 w 17"/>
                <a:gd name="T3" fmla="*/ 2147483647 h 44"/>
                <a:gd name="T4" fmla="*/ 0 w 17"/>
                <a:gd name="T5" fmla="*/ 2147483647 h 44"/>
                <a:gd name="T6" fmla="*/ 0 w 17"/>
                <a:gd name="T7" fmla="*/ 0 h 44"/>
                <a:gd name="T8" fmla="*/ 2147483647 w 17"/>
                <a:gd name="T9" fmla="*/ 2147483647 h 44"/>
                <a:gd name="T10" fmla="*/ 0 60000 65536"/>
                <a:gd name="T11" fmla="*/ 0 60000 65536"/>
                <a:gd name="T12" fmla="*/ 0 60000 65536"/>
                <a:gd name="T13" fmla="*/ 0 60000 65536"/>
                <a:gd name="T14" fmla="*/ 0 60000 65536"/>
                <a:gd name="T15" fmla="*/ 0 w 17"/>
                <a:gd name="T16" fmla="*/ 0 h 44"/>
                <a:gd name="T17" fmla="*/ 17 w 17"/>
                <a:gd name="T18" fmla="*/ 44 h 44"/>
              </a:gdLst>
              <a:ahLst/>
              <a:cxnLst>
                <a:cxn ang="T10">
                  <a:pos x="T0" y="T1"/>
                </a:cxn>
                <a:cxn ang="T11">
                  <a:pos x="T2" y="T3"/>
                </a:cxn>
                <a:cxn ang="T12">
                  <a:pos x="T4" y="T5"/>
                </a:cxn>
                <a:cxn ang="T13">
                  <a:pos x="T6" y="T7"/>
                </a:cxn>
                <a:cxn ang="T14">
                  <a:pos x="T8" y="T9"/>
                </a:cxn>
              </a:cxnLst>
              <a:rect l="T15" t="T16" r="T17" b="T18"/>
              <a:pathLst>
                <a:path w="17" h="44">
                  <a:moveTo>
                    <a:pt x="17" y="16"/>
                  </a:moveTo>
                  <a:lnTo>
                    <a:pt x="17" y="44"/>
                  </a:lnTo>
                  <a:lnTo>
                    <a:pt x="0" y="24"/>
                  </a:lnTo>
                  <a:lnTo>
                    <a:pt x="0" y="0"/>
                  </a:lnTo>
                  <a:lnTo>
                    <a:pt x="17" y="16"/>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51" name="Freeform 160"/>
            <p:cNvSpPr>
              <a:spLocks/>
            </p:cNvSpPr>
            <p:nvPr/>
          </p:nvSpPr>
          <p:spPr bwMode="auto">
            <a:xfrm>
              <a:off x="4087813" y="5534864"/>
              <a:ext cx="46037" cy="87312"/>
            </a:xfrm>
            <a:custGeom>
              <a:avLst/>
              <a:gdLst>
                <a:gd name="T0" fmla="*/ 2147483647 w 29"/>
                <a:gd name="T1" fmla="*/ 2147483647 h 55"/>
                <a:gd name="T2" fmla="*/ 2147483647 w 29"/>
                <a:gd name="T3" fmla="*/ 2147483647 h 55"/>
                <a:gd name="T4" fmla="*/ 0 w 29"/>
                <a:gd name="T5" fmla="*/ 2147483647 h 55"/>
                <a:gd name="T6" fmla="*/ 0 w 29"/>
                <a:gd name="T7" fmla="*/ 0 h 55"/>
                <a:gd name="T8" fmla="*/ 2147483647 w 29"/>
                <a:gd name="T9" fmla="*/ 2147483647 h 55"/>
                <a:gd name="T10" fmla="*/ 0 60000 65536"/>
                <a:gd name="T11" fmla="*/ 0 60000 65536"/>
                <a:gd name="T12" fmla="*/ 0 60000 65536"/>
                <a:gd name="T13" fmla="*/ 0 60000 65536"/>
                <a:gd name="T14" fmla="*/ 0 60000 65536"/>
                <a:gd name="T15" fmla="*/ 0 w 29"/>
                <a:gd name="T16" fmla="*/ 0 h 55"/>
                <a:gd name="T17" fmla="*/ 29 w 29"/>
                <a:gd name="T18" fmla="*/ 55 h 55"/>
              </a:gdLst>
              <a:ahLst/>
              <a:cxnLst>
                <a:cxn ang="T10">
                  <a:pos x="T0" y="T1"/>
                </a:cxn>
                <a:cxn ang="T11">
                  <a:pos x="T2" y="T3"/>
                </a:cxn>
                <a:cxn ang="T12">
                  <a:pos x="T4" y="T5"/>
                </a:cxn>
                <a:cxn ang="T13">
                  <a:pos x="T6" y="T7"/>
                </a:cxn>
                <a:cxn ang="T14">
                  <a:pos x="T8" y="T9"/>
                </a:cxn>
              </a:cxnLst>
              <a:rect l="T15" t="T16" r="T17" b="T18"/>
              <a:pathLst>
                <a:path w="29" h="55">
                  <a:moveTo>
                    <a:pt x="29" y="30"/>
                  </a:moveTo>
                  <a:lnTo>
                    <a:pt x="29" y="55"/>
                  </a:lnTo>
                  <a:lnTo>
                    <a:pt x="0" y="27"/>
                  </a:lnTo>
                  <a:lnTo>
                    <a:pt x="0" y="0"/>
                  </a:lnTo>
                  <a:lnTo>
                    <a:pt x="29" y="30"/>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52" name="Freeform 161"/>
            <p:cNvSpPr>
              <a:spLocks/>
            </p:cNvSpPr>
            <p:nvPr/>
          </p:nvSpPr>
          <p:spPr bwMode="auto">
            <a:xfrm>
              <a:off x="4248150" y="5698376"/>
              <a:ext cx="61913" cy="112713"/>
            </a:xfrm>
            <a:custGeom>
              <a:avLst/>
              <a:gdLst>
                <a:gd name="T0" fmla="*/ 2147483647 w 39"/>
                <a:gd name="T1" fmla="*/ 2147483647 h 71"/>
                <a:gd name="T2" fmla="*/ 2147483647 w 39"/>
                <a:gd name="T3" fmla="*/ 2147483647 h 71"/>
                <a:gd name="T4" fmla="*/ 0 w 39"/>
                <a:gd name="T5" fmla="*/ 2147483647 h 71"/>
                <a:gd name="T6" fmla="*/ 0 w 39"/>
                <a:gd name="T7" fmla="*/ 0 h 71"/>
                <a:gd name="T8" fmla="*/ 2147483647 w 39"/>
                <a:gd name="T9" fmla="*/ 2147483647 h 71"/>
                <a:gd name="T10" fmla="*/ 0 60000 65536"/>
                <a:gd name="T11" fmla="*/ 0 60000 65536"/>
                <a:gd name="T12" fmla="*/ 0 60000 65536"/>
                <a:gd name="T13" fmla="*/ 0 60000 65536"/>
                <a:gd name="T14" fmla="*/ 0 60000 65536"/>
                <a:gd name="T15" fmla="*/ 0 w 39"/>
                <a:gd name="T16" fmla="*/ 0 h 71"/>
                <a:gd name="T17" fmla="*/ 39 w 39"/>
                <a:gd name="T18" fmla="*/ 71 h 71"/>
              </a:gdLst>
              <a:ahLst/>
              <a:cxnLst>
                <a:cxn ang="T10">
                  <a:pos x="T0" y="T1"/>
                </a:cxn>
                <a:cxn ang="T11">
                  <a:pos x="T2" y="T3"/>
                </a:cxn>
                <a:cxn ang="T12">
                  <a:pos x="T4" y="T5"/>
                </a:cxn>
                <a:cxn ang="T13">
                  <a:pos x="T6" y="T7"/>
                </a:cxn>
                <a:cxn ang="T14">
                  <a:pos x="T8" y="T9"/>
                </a:cxn>
              </a:cxnLst>
              <a:rect l="T15" t="T16" r="T17" b="T18"/>
              <a:pathLst>
                <a:path w="39" h="71">
                  <a:moveTo>
                    <a:pt x="39" y="43"/>
                  </a:moveTo>
                  <a:lnTo>
                    <a:pt x="39" y="71"/>
                  </a:lnTo>
                  <a:lnTo>
                    <a:pt x="0" y="30"/>
                  </a:lnTo>
                  <a:lnTo>
                    <a:pt x="0" y="0"/>
                  </a:lnTo>
                  <a:lnTo>
                    <a:pt x="39" y="43"/>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53" name="Freeform 162"/>
            <p:cNvSpPr>
              <a:spLocks/>
            </p:cNvSpPr>
            <p:nvPr/>
          </p:nvSpPr>
          <p:spPr bwMode="auto">
            <a:xfrm>
              <a:off x="4194175" y="5642814"/>
              <a:ext cx="50800" cy="101600"/>
            </a:xfrm>
            <a:custGeom>
              <a:avLst/>
              <a:gdLst>
                <a:gd name="T0" fmla="*/ 2147483647 w 32"/>
                <a:gd name="T1" fmla="*/ 2147483647 h 64"/>
                <a:gd name="T2" fmla="*/ 2147483647 w 32"/>
                <a:gd name="T3" fmla="*/ 2147483647 h 64"/>
                <a:gd name="T4" fmla="*/ 0 w 32"/>
                <a:gd name="T5" fmla="*/ 2147483647 h 64"/>
                <a:gd name="T6" fmla="*/ 0 w 32"/>
                <a:gd name="T7" fmla="*/ 0 h 64"/>
                <a:gd name="T8" fmla="*/ 2147483647 w 32"/>
                <a:gd name="T9" fmla="*/ 2147483647 h 64"/>
                <a:gd name="T10" fmla="*/ 0 60000 65536"/>
                <a:gd name="T11" fmla="*/ 0 60000 65536"/>
                <a:gd name="T12" fmla="*/ 0 60000 65536"/>
                <a:gd name="T13" fmla="*/ 0 60000 65536"/>
                <a:gd name="T14" fmla="*/ 0 60000 65536"/>
                <a:gd name="T15" fmla="*/ 0 w 32"/>
                <a:gd name="T16" fmla="*/ 0 h 64"/>
                <a:gd name="T17" fmla="*/ 32 w 32"/>
                <a:gd name="T18" fmla="*/ 64 h 64"/>
              </a:gdLst>
              <a:ahLst/>
              <a:cxnLst>
                <a:cxn ang="T10">
                  <a:pos x="T0" y="T1"/>
                </a:cxn>
                <a:cxn ang="T11">
                  <a:pos x="T2" y="T3"/>
                </a:cxn>
                <a:cxn ang="T12">
                  <a:pos x="T4" y="T5"/>
                </a:cxn>
                <a:cxn ang="T13">
                  <a:pos x="T6" y="T7"/>
                </a:cxn>
                <a:cxn ang="T14">
                  <a:pos x="T8" y="T9"/>
                </a:cxn>
              </a:cxnLst>
              <a:rect l="T15" t="T16" r="T17" b="T18"/>
              <a:pathLst>
                <a:path w="32" h="64">
                  <a:moveTo>
                    <a:pt x="32" y="34"/>
                  </a:moveTo>
                  <a:lnTo>
                    <a:pt x="32" y="64"/>
                  </a:lnTo>
                  <a:lnTo>
                    <a:pt x="0" y="29"/>
                  </a:lnTo>
                  <a:lnTo>
                    <a:pt x="0" y="0"/>
                  </a:lnTo>
                  <a:lnTo>
                    <a:pt x="32" y="34"/>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54" name="Freeform 163"/>
            <p:cNvSpPr>
              <a:spLocks/>
            </p:cNvSpPr>
            <p:nvPr/>
          </p:nvSpPr>
          <p:spPr bwMode="auto">
            <a:xfrm>
              <a:off x="4137025" y="5585664"/>
              <a:ext cx="53975" cy="98425"/>
            </a:xfrm>
            <a:custGeom>
              <a:avLst/>
              <a:gdLst>
                <a:gd name="T0" fmla="*/ 2147483647 w 34"/>
                <a:gd name="T1" fmla="*/ 2147483647 h 62"/>
                <a:gd name="T2" fmla="*/ 2147483647 w 34"/>
                <a:gd name="T3" fmla="*/ 2147483647 h 62"/>
                <a:gd name="T4" fmla="*/ 0 w 34"/>
                <a:gd name="T5" fmla="*/ 2147483647 h 62"/>
                <a:gd name="T6" fmla="*/ 0 w 34"/>
                <a:gd name="T7" fmla="*/ 0 h 62"/>
                <a:gd name="T8" fmla="*/ 2147483647 w 34"/>
                <a:gd name="T9" fmla="*/ 2147483647 h 62"/>
                <a:gd name="T10" fmla="*/ 0 60000 65536"/>
                <a:gd name="T11" fmla="*/ 0 60000 65536"/>
                <a:gd name="T12" fmla="*/ 0 60000 65536"/>
                <a:gd name="T13" fmla="*/ 0 60000 65536"/>
                <a:gd name="T14" fmla="*/ 0 60000 65536"/>
                <a:gd name="T15" fmla="*/ 0 w 34"/>
                <a:gd name="T16" fmla="*/ 0 h 62"/>
                <a:gd name="T17" fmla="*/ 34 w 34"/>
                <a:gd name="T18" fmla="*/ 62 h 62"/>
              </a:gdLst>
              <a:ahLst/>
              <a:cxnLst>
                <a:cxn ang="T10">
                  <a:pos x="T0" y="T1"/>
                </a:cxn>
                <a:cxn ang="T11">
                  <a:pos x="T2" y="T3"/>
                </a:cxn>
                <a:cxn ang="T12">
                  <a:pos x="T4" y="T5"/>
                </a:cxn>
                <a:cxn ang="T13">
                  <a:pos x="T6" y="T7"/>
                </a:cxn>
                <a:cxn ang="T14">
                  <a:pos x="T8" y="T9"/>
                </a:cxn>
              </a:cxnLst>
              <a:rect l="T15" t="T16" r="T17" b="T18"/>
              <a:pathLst>
                <a:path w="34" h="62">
                  <a:moveTo>
                    <a:pt x="34" y="34"/>
                  </a:moveTo>
                  <a:lnTo>
                    <a:pt x="34" y="62"/>
                  </a:lnTo>
                  <a:lnTo>
                    <a:pt x="0" y="26"/>
                  </a:lnTo>
                  <a:lnTo>
                    <a:pt x="0" y="0"/>
                  </a:lnTo>
                  <a:lnTo>
                    <a:pt x="34" y="34"/>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55" name="Freeform 164"/>
            <p:cNvSpPr>
              <a:spLocks/>
            </p:cNvSpPr>
            <p:nvPr/>
          </p:nvSpPr>
          <p:spPr bwMode="auto">
            <a:xfrm>
              <a:off x="4087813" y="4925264"/>
              <a:ext cx="47625" cy="69850"/>
            </a:xfrm>
            <a:custGeom>
              <a:avLst/>
              <a:gdLst>
                <a:gd name="T0" fmla="*/ 2147483647 w 30"/>
                <a:gd name="T1" fmla="*/ 2147483647 h 44"/>
                <a:gd name="T2" fmla="*/ 2147483647 w 30"/>
                <a:gd name="T3" fmla="*/ 2147483647 h 44"/>
                <a:gd name="T4" fmla="*/ 0 w 30"/>
                <a:gd name="T5" fmla="*/ 2147483647 h 44"/>
                <a:gd name="T6" fmla="*/ 0 w 30"/>
                <a:gd name="T7" fmla="*/ 0 h 44"/>
                <a:gd name="T8" fmla="*/ 2147483647 w 30"/>
                <a:gd name="T9" fmla="*/ 2147483647 h 44"/>
                <a:gd name="T10" fmla="*/ 0 60000 65536"/>
                <a:gd name="T11" fmla="*/ 0 60000 65536"/>
                <a:gd name="T12" fmla="*/ 0 60000 65536"/>
                <a:gd name="T13" fmla="*/ 0 60000 65536"/>
                <a:gd name="T14" fmla="*/ 0 60000 65536"/>
                <a:gd name="T15" fmla="*/ 0 w 30"/>
                <a:gd name="T16" fmla="*/ 0 h 44"/>
                <a:gd name="T17" fmla="*/ 30 w 30"/>
                <a:gd name="T18" fmla="*/ 44 h 44"/>
              </a:gdLst>
              <a:ahLst/>
              <a:cxnLst>
                <a:cxn ang="T10">
                  <a:pos x="T0" y="T1"/>
                </a:cxn>
                <a:cxn ang="T11">
                  <a:pos x="T2" y="T3"/>
                </a:cxn>
                <a:cxn ang="T12">
                  <a:pos x="T4" y="T5"/>
                </a:cxn>
                <a:cxn ang="T13">
                  <a:pos x="T6" y="T7"/>
                </a:cxn>
                <a:cxn ang="T14">
                  <a:pos x="T8" y="T9"/>
                </a:cxn>
              </a:cxnLst>
              <a:rect l="T15" t="T16" r="T17" b="T18"/>
              <a:pathLst>
                <a:path w="30" h="44">
                  <a:moveTo>
                    <a:pt x="30" y="17"/>
                  </a:moveTo>
                  <a:lnTo>
                    <a:pt x="30" y="44"/>
                  </a:lnTo>
                  <a:lnTo>
                    <a:pt x="0" y="27"/>
                  </a:lnTo>
                  <a:lnTo>
                    <a:pt x="0" y="0"/>
                  </a:lnTo>
                  <a:lnTo>
                    <a:pt x="30" y="17"/>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56" name="Freeform 165"/>
            <p:cNvSpPr>
              <a:spLocks/>
            </p:cNvSpPr>
            <p:nvPr/>
          </p:nvSpPr>
          <p:spPr bwMode="auto">
            <a:xfrm>
              <a:off x="4195763" y="4985589"/>
              <a:ext cx="52387" cy="79375"/>
            </a:xfrm>
            <a:custGeom>
              <a:avLst/>
              <a:gdLst>
                <a:gd name="T0" fmla="*/ 2147483647 w 33"/>
                <a:gd name="T1" fmla="*/ 2147483647 h 50"/>
                <a:gd name="T2" fmla="*/ 2147483647 w 33"/>
                <a:gd name="T3" fmla="*/ 2147483647 h 50"/>
                <a:gd name="T4" fmla="*/ 0 w 33"/>
                <a:gd name="T5" fmla="*/ 2147483647 h 50"/>
                <a:gd name="T6" fmla="*/ 0 w 33"/>
                <a:gd name="T7" fmla="*/ 0 h 50"/>
                <a:gd name="T8" fmla="*/ 2147483647 w 33"/>
                <a:gd name="T9" fmla="*/ 2147483647 h 50"/>
                <a:gd name="T10" fmla="*/ 0 60000 65536"/>
                <a:gd name="T11" fmla="*/ 0 60000 65536"/>
                <a:gd name="T12" fmla="*/ 0 60000 65536"/>
                <a:gd name="T13" fmla="*/ 0 60000 65536"/>
                <a:gd name="T14" fmla="*/ 0 60000 65536"/>
                <a:gd name="T15" fmla="*/ 0 w 33"/>
                <a:gd name="T16" fmla="*/ 0 h 50"/>
                <a:gd name="T17" fmla="*/ 33 w 33"/>
                <a:gd name="T18" fmla="*/ 50 h 50"/>
              </a:gdLst>
              <a:ahLst/>
              <a:cxnLst>
                <a:cxn ang="T10">
                  <a:pos x="T0" y="T1"/>
                </a:cxn>
                <a:cxn ang="T11">
                  <a:pos x="T2" y="T3"/>
                </a:cxn>
                <a:cxn ang="T12">
                  <a:pos x="T4" y="T5"/>
                </a:cxn>
                <a:cxn ang="T13">
                  <a:pos x="T6" y="T7"/>
                </a:cxn>
                <a:cxn ang="T14">
                  <a:pos x="T8" y="T9"/>
                </a:cxn>
              </a:cxnLst>
              <a:rect l="T15" t="T16" r="T17" b="T18"/>
              <a:pathLst>
                <a:path w="33" h="50">
                  <a:moveTo>
                    <a:pt x="33" y="19"/>
                  </a:moveTo>
                  <a:lnTo>
                    <a:pt x="33" y="50"/>
                  </a:lnTo>
                  <a:lnTo>
                    <a:pt x="0" y="30"/>
                  </a:lnTo>
                  <a:lnTo>
                    <a:pt x="0" y="0"/>
                  </a:lnTo>
                  <a:lnTo>
                    <a:pt x="33" y="19"/>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57" name="Freeform 166"/>
            <p:cNvSpPr>
              <a:spLocks/>
            </p:cNvSpPr>
            <p:nvPr/>
          </p:nvSpPr>
          <p:spPr bwMode="auto">
            <a:xfrm>
              <a:off x="4138613" y="4952251"/>
              <a:ext cx="53975" cy="77788"/>
            </a:xfrm>
            <a:custGeom>
              <a:avLst/>
              <a:gdLst>
                <a:gd name="T0" fmla="*/ 2147483647 w 34"/>
                <a:gd name="T1" fmla="*/ 2147483647 h 49"/>
                <a:gd name="T2" fmla="*/ 2147483647 w 34"/>
                <a:gd name="T3" fmla="*/ 2147483647 h 49"/>
                <a:gd name="T4" fmla="*/ 0 w 34"/>
                <a:gd name="T5" fmla="*/ 2147483647 h 49"/>
                <a:gd name="T6" fmla="*/ 0 w 34"/>
                <a:gd name="T7" fmla="*/ 0 h 49"/>
                <a:gd name="T8" fmla="*/ 2147483647 w 34"/>
                <a:gd name="T9" fmla="*/ 2147483647 h 49"/>
                <a:gd name="T10" fmla="*/ 0 60000 65536"/>
                <a:gd name="T11" fmla="*/ 0 60000 65536"/>
                <a:gd name="T12" fmla="*/ 0 60000 65536"/>
                <a:gd name="T13" fmla="*/ 0 60000 65536"/>
                <a:gd name="T14" fmla="*/ 0 60000 65536"/>
                <a:gd name="T15" fmla="*/ 0 w 34"/>
                <a:gd name="T16" fmla="*/ 0 h 49"/>
                <a:gd name="T17" fmla="*/ 34 w 34"/>
                <a:gd name="T18" fmla="*/ 49 h 49"/>
              </a:gdLst>
              <a:ahLst/>
              <a:cxnLst>
                <a:cxn ang="T10">
                  <a:pos x="T0" y="T1"/>
                </a:cxn>
                <a:cxn ang="T11">
                  <a:pos x="T2" y="T3"/>
                </a:cxn>
                <a:cxn ang="T12">
                  <a:pos x="T4" y="T5"/>
                </a:cxn>
                <a:cxn ang="T13">
                  <a:pos x="T6" y="T7"/>
                </a:cxn>
                <a:cxn ang="T14">
                  <a:pos x="T8" y="T9"/>
                </a:cxn>
              </a:cxnLst>
              <a:rect l="T15" t="T16" r="T17" b="T18"/>
              <a:pathLst>
                <a:path w="34" h="49">
                  <a:moveTo>
                    <a:pt x="34" y="21"/>
                  </a:moveTo>
                  <a:lnTo>
                    <a:pt x="34" y="49"/>
                  </a:lnTo>
                  <a:lnTo>
                    <a:pt x="0" y="28"/>
                  </a:lnTo>
                  <a:lnTo>
                    <a:pt x="0" y="0"/>
                  </a:lnTo>
                  <a:lnTo>
                    <a:pt x="34" y="21"/>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58" name="Freeform 167"/>
            <p:cNvSpPr>
              <a:spLocks/>
            </p:cNvSpPr>
            <p:nvPr/>
          </p:nvSpPr>
          <p:spPr bwMode="auto">
            <a:xfrm>
              <a:off x="4087813" y="5025276"/>
              <a:ext cx="47625" cy="76200"/>
            </a:xfrm>
            <a:custGeom>
              <a:avLst/>
              <a:gdLst>
                <a:gd name="T0" fmla="*/ 2147483647 w 30"/>
                <a:gd name="T1" fmla="*/ 2147483647 h 48"/>
                <a:gd name="T2" fmla="*/ 2147483647 w 30"/>
                <a:gd name="T3" fmla="*/ 2147483647 h 48"/>
                <a:gd name="T4" fmla="*/ 0 w 30"/>
                <a:gd name="T5" fmla="*/ 2147483647 h 48"/>
                <a:gd name="T6" fmla="*/ 0 w 30"/>
                <a:gd name="T7" fmla="*/ 0 h 48"/>
                <a:gd name="T8" fmla="*/ 2147483647 w 30"/>
                <a:gd name="T9" fmla="*/ 2147483647 h 48"/>
                <a:gd name="T10" fmla="*/ 0 60000 65536"/>
                <a:gd name="T11" fmla="*/ 0 60000 65536"/>
                <a:gd name="T12" fmla="*/ 0 60000 65536"/>
                <a:gd name="T13" fmla="*/ 0 60000 65536"/>
                <a:gd name="T14" fmla="*/ 0 60000 65536"/>
                <a:gd name="T15" fmla="*/ 0 w 30"/>
                <a:gd name="T16" fmla="*/ 0 h 48"/>
                <a:gd name="T17" fmla="*/ 30 w 30"/>
                <a:gd name="T18" fmla="*/ 48 h 48"/>
              </a:gdLst>
              <a:ahLst/>
              <a:cxnLst>
                <a:cxn ang="T10">
                  <a:pos x="T0" y="T1"/>
                </a:cxn>
                <a:cxn ang="T11">
                  <a:pos x="T2" y="T3"/>
                </a:cxn>
                <a:cxn ang="T12">
                  <a:pos x="T4" y="T5"/>
                </a:cxn>
                <a:cxn ang="T13">
                  <a:pos x="T6" y="T7"/>
                </a:cxn>
                <a:cxn ang="T14">
                  <a:pos x="T8" y="T9"/>
                </a:cxn>
              </a:cxnLst>
              <a:rect l="T15" t="T16" r="T17" b="T18"/>
              <a:pathLst>
                <a:path w="30" h="48">
                  <a:moveTo>
                    <a:pt x="30" y="21"/>
                  </a:moveTo>
                  <a:lnTo>
                    <a:pt x="30" y="48"/>
                  </a:lnTo>
                  <a:lnTo>
                    <a:pt x="0" y="27"/>
                  </a:lnTo>
                  <a:lnTo>
                    <a:pt x="0" y="0"/>
                  </a:lnTo>
                  <a:lnTo>
                    <a:pt x="30" y="21"/>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59" name="Freeform 168"/>
            <p:cNvSpPr>
              <a:spLocks/>
            </p:cNvSpPr>
            <p:nvPr/>
          </p:nvSpPr>
          <p:spPr bwMode="auto">
            <a:xfrm>
              <a:off x="4249738" y="5133226"/>
              <a:ext cx="61912" cy="88900"/>
            </a:xfrm>
            <a:custGeom>
              <a:avLst/>
              <a:gdLst>
                <a:gd name="T0" fmla="*/ 2147483647 w 39"/>
                <a:gd name="T1" fmla="*/ 2147483647 h 56"/>
                <a:gd name="T2" fmla="*/ 2147483647 w 39"/>
                <a:gd name="T3" fmla="*/ 2147483647 h 56"/>
                <a:gd name="T4" fmla="*/ 0 w 39"/>
                <a:gd name="T5" fmla="*/ 2147483647 h 56"/>
                <a:gd name="T6" fmla="*/ 0 w 39"/>
                <a:gd name="T7" fmla="*/ 0 h 56"/>
                <a:gd name="T8" fmla="*/ 2147483647 w 39"/>
                <a:gd name="T9" fmla="*/ 2147483647 h 56"/>
                <a:gd name="T10" fmla="*/ 0 60000 65536"/>
                <a:gd name="T11" fmla="*/ 0 60000 65536"/>
                <a:gd name="T12" fmla="*/ 0 60000 65536"/>
                <a:gd name="T13" fmla="*/ 0 60000 65536"/>
                <a:gd name="T14" fmla="*/ 0 60000 65536"/>
                <a:gd name="T15" fmla="*/ 0 w 39"/>
                <a:gd name="T16" fmla="*/ 0 h 56"/>
                <a:gd name="T17" fmla="*/ 39 w 39"/>
                <a:gd name="T18" fmla="*/ 56 h 56"/>
              </a:gdLst>
              <a:ahLst/>
              <a:cxnLst>
                <a:cxn ang="T10">
                  <a:pos x="T0" y="T1"/>
                </a:cxn>
                <a:cxn ang="T11">
                  <a:pos x="T2" y="T3"/>
                </a:cxn>
                <a:cxn ang="T12">
                  <a:pos x="T4" y="T5"/>
                </a:cxn>
                <a:cxn ang="T13">
                  <a:pos x="T6" y="T7"/>
                </a:cxn>
                <a:cxn ang="T14">
                  <a:pos x="T8" y="T9"/>
                </a:cxn>
              </a:cxnLst>
              <a:rect l="T15" t="T16" r="T17" b="T18"/>
              <a:pathLst>
                <a:path w="39" h="56">
                  <a:moveTo>
                    <a:pt x="39" y="25"/>
                  </a:moveTo>
                  <a:lnTo>
                    <a:pt x="39" y="56"/>
                  </a:lnTo>
                  <a:lnTo>
                    <a:pt x="0" y="30"/>
                  </a:lnTo>
                  <a:lnTo>
                    <a:pt x="0" y="0"/>
                  </a:lnTo>
                  <a:lnTo>
                    <a:pt x="39" y="25"/>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60" name="Freeform 169"/>
            <p:cNvSpPr>
              <a:spLocks/>
            </p:cNvSpPr>
            <p:nvPr/>
          </p:nvSpPr>
          <p:spPr bwMode="auto">
            <a:xfrm>
              <a:off x="4195763" y="5098301"/>
              <a:ext cx="52387" cy="80963"/>
            </a:xfrm>
            <a:custGeom>
              <a:avLst/>
              <a:gdLst>
                <a:gd name="T0" fmla="*/ 2147483647 w 33"/>
                <a:gd name="T1" fmla="*/ 2147483647 h 51"/>
                <a:gd name="T2" fmla="*/ 2147483647 w 33"/>
                <a:gd name="T3" fmla="*/ 2147483647 h 51"/>
                <a:gd name="T4" fmla="*/ 0 w 33"/>
                <a:gd name="T5" fmla="*/ 2147483647 h 51"/>
                <a:gd name="T6" fmla="*/ 0 w 33"/>
                <a:gd name="T7" fmla="*/ 0 h 51"/>
                <a:gd name="T8" fmla="*/ 2147483647 w 33"/>
                <a:gd name="T9" fmla="*/ 2147483647 h 51"/>
                <a:gd name="T10" fmla="*/ 0 60000 65536"/>
                <a:gd name="T11" fmla="*/ 0 60000 65536"/>
                <a:gd name="T12" fmla="*/ 0 60000 65536"/>
                <a:gd name="T13" fmla="*/ 0 60000 65536"/>
                <a:gd name="T14" fmla="*/ 0 60000 65536"/>
                <a:gd name="T15" fmla="*/ 0 w 33"/>
                <a:gd name="T16" fmla="*/ 0 h 51"/>
                <a:gd name="T17" fmla="*/ 33 w 33"/>
                <a:gd name="T18" fmla="*/ 51 h 51"/>
              </a:gdLst>
              <a:ahLst/>
              <a:cxnLst>
                <a:cxn ang="T10">
                  <a:pos x="T0" y="T1"/>
                </a:cxn>
                <a:cxn ang="T11">
                  <a:pos x="T2" y="T3"/>
                </a:cxn>
                <a:cxn ang="T12">
                  <a:pos x="T4" y="T5"/>
                </a:cxn>
                <a:cxn ang="T13">
                  <a:pos x="T6" y="T7"/>
                </a:cxn>
                <a:cxn ang="T14">
                  <a:pos x="T8" y="T9"/>
                </a:cxn>
              </a:cxnLst>
              <a:rect l="T15" t="T16" r="T17" b="T18"/>
              <a:pathLst>
                <a:path w="33" h="51">
                  <a:moveTo>
                    <a:pt x="33" y="21"/>
                  </a:moveTo>
                  <a:lnTo>
                    <a:pt x="33" y="51"/>
                  </a:lnTo>
                  <a:lnTo>
                    <a:pt x="0" y="29"/>
                  </a:lnTo>
                  <a:lnTo>
                    <a:pt x="0" y="0"/>
                  </a:lnTo>
                  <a:lnTo>
                    <a:pt x="33" y="21"/>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61" name="Freeform 170"/>
            <p:cNvSpPr>
              <a:spLocks/>
            </p:cNvSpPr>
            <p:nvPr/>
          </p:nvSpPr>
          <p:spPr bwMode="auto">
            <a:xfrm>
              <a:off x="4138613" y="5060201"/>
              <a:ext cx="53975" cy="79375"/>
            </a:xfrm>
            <a:custGeom>
              <a:avLst/>
              <a:gdLst>
                <a:gd name="T0" fmla="*/ 2147483647 w 34"/>
                <a:gd name="T1" fmla="*/ 2147483647 h 50"/>
                <a:gd name="T2" fmla="*/ 2147483647 w 34"/>
                <a:gd name="T3" fmla="*/ 2147483647 h 50"/>
                <a:gd name="T4" fmla="*/ 0 w 34"/>
                <a:gd name="T5" fmla="*/ 2147483647 h 50"/>
                <a:gd name="T6" fmla="*/ 0 w 34"/>
                <a:gd name="T7" fmla="*/ 0 h 50"/>
                <a:gd name="T8" fmla="*/ 2147483647 w 34"/>
                <a:gd name="T9" fmla="*/ 2147483647 h 50"/>
                <a:gd name="T10" fmla="*/ 0 60000 65536"/>
                <a:gd name="T11" fmla="*/ 0 60000 65536"/>
                <a:gd name="T12" fmla="*/ 0 60000 65536"/>
                <a:gd name="T13" fmla="*/ 0 60000 65536"/>
                <a:gd name="T14" fmla="*/ 0 60000 65536"/>
                <a:gd name="T15" fmla="*/ 0 w 34"/>
                <a:gd name="T16" fmla="*/ 0 h 50"/>
                <a:gd name="T17" fmla="*/ 34 w 34"/>
                <a:gd name="T18" fmla="*/ 50 h 50"/>
              </a:gdLst>
              <a:ahLst/>
              <a:cxnLst>
                <a:cxn ang="T10">
                  <a:pos x="T0" y="T1"/>
                </a:cxn>
                <a:cxn ang="T11">
                  <a:pos x="T2" y="T3"/>
                </a:cxn>
                <a:cxn ang="T12">
                  <a:pos x="T4" y="T5"/>
                </a:cxn>
                <a:cxn ang="T13">
                  <a:pos x="T6" y="T7"/>
                </a:cxn>
                <a:cxn ang="T14">
                  <a:pos x="T8" y="T9"/>
                </a:cxn>
              </a:cxnLst>
              <a:rect l="T15" t="T16" r="T17" b="T18"/>
              <a:pathLst>
                <a:path w="34" h="50">
                  <a:moveTo>
                    <a:pt x="34" y="22"/>
                  </a:moveTo>
                  <a:lnTo>
                    <a:pt x="34" y="50"/>
                  </a:lnTo>
                  <a:lnTo>
                    <a:pt x="0" y="27"/>
                  </a:lnTo>
                  <a:lnTo>
                    <a:pt x="0" y="0"/>
                  </a:lnTo>
                  <a:lnTo>
                    <a:pt x="34" y="22"/>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62" name="Freeform 171"/>
            <p:cNvSpPr>
              <a:spLocks/>
            </p:cNvSpPr>
            <p:nvPr/>
          </p:nvSpPr>
          <p:spPr bwMode="auto">
            <a:xfrm>
              <a:off x="4087813" y="5126876"/>
              <a:ext cx="47625" cy="77788"/>
            </a:xfrm>
            <a:custGeom>
              <a:avLst/>
              <a:gdLst>
                <a:gd name="T0" fmla="*/ 2147483647 w 30"/>
                <a:gd name="T1" fmla="*/ 2147483647 h 49"/>
                <a:gd name="T2" fmla="*/ 2147483647 w 30"/>
                <a:gd name="T3" fmla="*/ 2147483647 h 49"/>
                <a:gd name="T4" fmla="*/ 0 w 30"/>
                <a:gd name="T5" fmla="*/ 2147483647 h 49"/>
                <a:gd name="T6" fmla="*/ 0 w 30"/>
                <a:gd name="T7" fmla="*/ 0 h 49"/>
                <a:gd name="T8" fmla="*/ 2147483647 w 30"/>
                <a:gd name="T9" fmla="*/ 2147483647 h 49"/>
                <a:gd name="T10" fmla="*/ 0 60000 65536"/>
                <a:gd name="T11" fmla="*/ 0 60000 65536"/>
                <a:gd name="T12" fmla="*/ 0 60000 65536"/>
                <a:gd name="T13" fmla="*/ 0 60000 65536"/>
                <a:gd name="T14" fmla="*/ 0 60000 65536"/>
                <a:gd name="T15" fmla="*/ 0 w 30"/>
                <a:gd name="T16" fmla="*/ 0 h 49"/>
                <a:gd name="T17" fmla="*/ 30 w 30"/>
                <a:gd name="T18" fmla="*/ 49 h 49"/>
              </a:gdLst>
              <a:ahLst/>
              <a:cxnLst>
                <a:cxn ang="T10">
                  <a:pos x="T0" y="T1"/>
                </a:cxn>
                <a:cxn ang="T11">
                  <a:pos x="T2" y="T3"/>
                </a:cxn>
                <a:cxn ang="T12">
                  <a:pos x="T4" y="T5"/>
                </a:cxn>
                <a:cxn ang="T13">
                  <a:pos x="T6" y="T7"/>
                </a:cxn>
                <a:cxn ang="T14">
                  <a:pos x="T8" y="T9"/>
                </a:cxn>
              </a:cxnLst>
              <a:rect l="T15" t="T16" r="T17" b="T18"/>
              <a:pathLst>
                <a:path w="30" h="49">
                  <a:moveTo>
                    <a:pt x="30" y="24"/>
                  </a:moveTo>
                  <a:lnTo>
                    <a:pt x="30" y="49"/>
                  </a:lnTo>
                  <a:lnTo>
                    <a:pt x="0" y="27"/>
                  </a:lnTo>
                  <a:lnTo>
                    <a:pt x="0" y="0"/>
                  </a:lnTo>
                  <a:lnTo>
                    <a:pt x="30" y="24"/>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63" name="Freeform 172"/>
            <p:cNvSpPr>
              <a:spLocks/>
            </p:cNvSpPr>
            <p:nvPr/>
          </p:nvSpPr>
          <p:spPr bwMode="auto">
            <a:xfrm>
              <a:off x="4195763" y="5206251"/>
              <a:ext cx="52387" cy="85725"/>
            </a:xfrm>
            <a:custGeom>
              <a:avLst/>
              <a:gdLst>
                <a:gd name="T0" fmla="*/ 2147483647 w 33"/>
                <a:gd name="T1" fmla="*/ 2147483647 h 54"/>
                <a:gd name="T2" fmla="*/ 2147483647 w 33"/>
                <a:gd name="T3" fmla="*/ 2147483647 h 54"/>
                <a:gd name="T4" fmla="*/ 0 w 33"/>
                <a:gd name="T5" fmla="*/ 2147483647 h 54"/>
                <a:gd name="T6" fmla="*/ 0 w 33"/>
                <a:gd name="T7" fmla="*/ 0 h 54"/>
                <a:gd name="T8" fmla="*/ 2147483647 w 33"/>
                <a:gd name="T9" fmla="*/ 2147483647 h 54"/>
                <a:gd name="T10" fmla="*/ 0 60000 65536"/>
                <a:gd name="T11" fmla="*/ 0 60000 65536"/>
                <a:gd name="T12" fmla="*/ 0 60000 65536"/>
                <a:gd name="T13" fmla="*/ 0 60000 65536"/>
                <a:gd name="T14" fmla="*/ 0 60000 65536"/>
                <a:gd name="T15" fmla="*/ 0 w 33"/>
                <a:gd name="T16" fmla="*/ 0 h 54"/>
                <a:gd name="T17" fmla="*/ 33 w 33"/>
                <a:gd name="T18" fmla="*/ 54 h 54"/>
              </a:gdLst>
              <a:ahLst/>
              <a:cxnLst>
                <a:cxn ang="T10">
                  <a:pos x="T0" y="T1"/>
                </a:cxn>
                <a:cxn ang="T11">
                  <a:pos x="T2" y="T3"/>
                </a:cxn>
                <a:cxn ang="T12">
                  <a:pos x="T4" y="T5"/>
                </a:cxn>
                <a:cxn ang="T13">
                  <a:pos x="T6" y="T7"/>
                </a:cxn>
                <a:cxn ang="T14">
                  <a:pos x="T8" y="T9"/>
                </a:cxn>
              </a:cxnLst>
              <a:rect l="T15" t="T16" r="T17" b="T18"/>
              <a:pathLst>
                <a:path w="33" h="54">
                  <a:moveTo>
                    <a:pt x="33" y="24"/>
                  </a:moveTo>
                  <a:lnTo>
                    <a:pt x="33" y="54"/>
                  </a:lnTo>
                  <a:lnTo>
                    <a:pt x="0" y="30"/>
                  </a:lnTo>
                  <a:lnTo>
                    <a:pt x="0" y="0"/>
                  </a:lnTo>
                  <a:lnTo>
                    <a:pt x="33" y="24"/>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64" name="Freeform 173"/>
            <p:cNvSpPr>
              <a:spLocks/>
            </p:cNvSpPr>
            <p:nvPr/>
          </p:nvSpPr>
          <p:spPr bwMode="auto">
            <a:xfrm>
              <a:off x="4138613" y="5164976"/>
              <a:ext cx="53975" cy="84138"/>
            </a:xfrm>
            <a:custGeom>
              <a:avLst/>
              <a:gdLst>
                <a:gd name="T0" fmla="*/ 2147483647 w 34"/>
                <a:gd name="T1" fmla="*/ 2147483647 h 53"/>
                <a:gd name="T2" fmla="*/ 2147483647 w 34"/>
                <a:gd name="T3" fmla="*/ 2147483647 h 53"/>
                <a:gd name="T4" fmla="*/ 0 w 34"/>
                <a:gd name="T5" fmla="*/ 2147483647 h 53"/>
                <a:gd name="T6" fmla="*/ 0 w 34"/>
                <a:gd name="T7" fmla="*/ 0 h 53"/>
                <a:gd name="T8" fmla="*/ 2147483647 w 34"/>
                <a:gd name="T9" fmla="*/ 2147483647 h 53"/>
                <a:gd name="T10" fmla="*/ 0 60000 65536"/>
                <a:gd name="T11" fmla="*/ 0 60000 65536"/>
                <a:gd name="T12" fmla="*/ 0 60000 65536"/>
                <a:gd name="T13" fmla="*/ 0 60000 65536"/>
                <a:gd name="T14" fmla="*/ 0 60000 65536"/>
                <a:gd name="T15" fmla="*/ 0 w 34"/>
                <a:gd name="T16" fmla="*/ 0 h 53"/>
                <a:gd name="T17" fmla="*/ 34 w 34"/>
                <a:gd name="T18" fmla="*/ 53 h 53"/>
              </a:gdLst>
              <a:ahLst/>
              <a:cxnLst>
                <a:cxn ang="T10">
                  <a:pos x="T0" y="T1"/>
                </a:cxn>
                <a:cxn ang="T11">
                  <a:pos x="T2" y="T3"/>
                </a:cxn>
                <a:cxn ang="T12">
                  <a:pos x="T4" y="T5"/>
                </a:cxn>
                <a:cxn ang="T13">
                  <a:pos x="T6" y="T7"/>
                </a:cxn>
                <a:cxn ang="T14">
                  <a:pos x="T8" y="T9"/>
                </a:cxn>
              </a:cxnLst>
              <a:rect l="T15" t="T16" r="T17" b="T18"/>
              <a:pathLst>
                <a:path w="34" h="53">
                  <a:moveTo>
                    <a:pt x="34" y="25"/>
                  </a:moveTo>
                  <a:lnTo>
                    <a:pt x="34" y="53"/>
                  </a:lnTo>
                  <a:lnTo>
                    <a:pt x="0" y="28"/>
                  </a:lnTo>
                  <a:lnTo>
                    <a:pt x="0" y="0"/>
                  </a:lnTo>
                  <a:lnTo>
                    <a:pt x="34" y="25"/>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65" name="Freeform 174"/>
            <p:cNvSpPr>
              <a:spLocks/>
            </p:cNvSpPr>
            <p:nvPr/>
          </p:nvSpPr>
          <p:spPr bwMode="auto">
            <a:xfrm>
              <a:off x="4087813" y="5230064"/>
              <a:ext cx="46037" cy="79375"/>
            </a:xfrm>
            <a:custGeom>
              <a:avLst/>
              <a:gdLst>
                <a:gd name="T0" fmla="*/ 2147483647 w 29"/>
                <a:gd name="T1" fmla="*/ 2147483647 h 50"/>
                <a:gd name="T2" fmla="*/ 2147483647 w 29"/>
                <a:gd name="T3" fmla="*/ 2147483647 h 50"/>
                <a:gd name="T4" fmla="*/ 0 w 29"/>
                <a:gd name="T5" fmla="*/ 2147483647 h 50"/>
                <a:gd name="T6" fmla="*/ 0 w 29"/>
                <a:gd name="T7" fmla="*/ 0 h 50"/>
                <a:gd name="T8" fmla="*/ 2147483647 w 29"/>
                <a:gd name="T9" fmla="*/ 2147483647 h 50"/>
                <a:gd name="T10" fmla="*/ 0 60000 65536"/>
                <a:gd name="T11" fmla="*/ 0 60000 65536"/>
                <a:gd name="T12" fmla="*/ 0 60000 65536"/>
                <a:gd name="T13" fmla="*/ 0 60000 65536"/>
                <a:gd name="T14" fmla="*/ 0 60000 65536"/>
                <a:gd name="T15" fmla="*/ 0 w 29"/>
                <a:gd name="T16" fmla="*/ 0 h 50"/>
                <a:gd name="T17" fmla="*/ 29 w 29"/>
                <a:gd name="T18" fmla="*/ 50 h 50"/>
              </a:gdLst>
              <a:ahLst/>
              <a:cxnLst>
                <a:cxn ang="T10">
                  <a:pos x="T0" y="T1"/>
                </a:cxn>
                <a:cxn ang="T11">
                  <a:pos x="T2" y="T3"/>
                </a:cxn>
                <a:cxn ang="T12">
                  <a:pos x="T4" y="T5"/>
                </a:cxn>
                <a:cxn ang="T13">
                  <a:pos x="T6" y="T7"/>
                </a:cxn>
                <a:cxn ang="T14">
                  <a:pos x="T8" y="T9"/>
                </a:cxn>
              </a:cxnLst>
              <a:rect l="T15" t="T16" r="T17" b="T18"/>
              <a:pathLst>
                <a:path w="29" h="50">
                  <a:moveTo>
                    <a:pt x="29" y="23"/>
                  </a:moveTo>
                  <a:lnTo>
                    <a:pt x="29" y="50"/>
                  </a:lnTo>
                  <a:lnTo>
                    <a:pt x="0" y="26"/>
                  </a:lnTo>
                  <a:lnTo>
                    <a:pt x="0" y="0"/>
                  </a:lnTo>
                  <a:lnTo>
                    <a:pt x="29" y="23"/>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66" name="Freeform 175"/>
            <p:cNvSpPr>
              <a:spLocks/>
            </p:cNvSpPr>
            <p:nvPr/>
          </p:nvSpPr>
          <p:spPr bwMode="auto">
            <a:xfrm>
              <a:off x="4248150" y="5357064"/>
              <a:ext cx="63500" cy="100012"/>
            </a:xfrm>
            <a:custGeom>
              <a:avLst/>
              <a:gdLst>
                <a:gd name="T0" fmla="*/ 2147483647 w 40"/>
                <a:gd name="T1" fmla="*/ 2147483647 h 63"/>
                <a:gd name="T2" fmla="*/ 2147483647 w 40"/>
                <a:gd name="T3" fmla="*/ 2147483647 h 63"/>
                <a:gd name="T4" fmla="*/ 0 w 40"/>
                <a:gd name="T5" fmla="*/ 2147483647 h 63"/>
                <a:gd name="T6" fmla="*/ 0 w 40"/>
                <a:gd name="T7" fmla="*/ 0 h 63"/>
                <a:gd name="T8" fmla="*/ 2147483647 w 40"/>
                <a:gd name="T9" fmla="*/ 2147483647 h 63"/>
                <a:gd name="T10" fmla="*/ 0 60000 65536"/>
                <a:gd name="T11" fmla="*/ 0 60000 65536"/>
                <a:gd name="T12" fmla="*/ 0 60000 65536"/>
                <a:gd name="T13" fmla="*/ 0 60000 65536"/>
                <a:gd name="T14" fmla="*/ 0 60000 65536"/>
                <a:gd name="T15" fmla="*/ 0 w 40"/>
                <a:gd name="T16" fmla="*/ 0 h 63"/>
                <a:gd name="T17" fmla="*/ 40 w 40"/>
                <a:gd name="T18" fmla="*/ 63 h 63"/>
              </a:gdLst>
              <a:ahLst/>
              <a:cxnLst>
                <a:cxn ang="T10">
                  <a:pos x="T0" y="T1"/>
                </a:cxn>
                <a:cxn ang="T11">
                  <a:pos x="T2" y="T3"/>
                </a:cxn>
                <a:cxn ang="T12">
                  <a:pos x="T4" y="T5"/>
                </a:cxn>
                <a:cxn ang="T13">
                  <a:pos x="T6" y="T7"/>
                </a:cxn>
                <a:cxn ang="T14">
                  <a:pos x="T8" y="T9"/>
                </a:cxn>
              </a:cxnLst>
              <a:rect l="T15" t="T16" r="T17" b="T18"/>
              <a:pathLst>
                <a:path w="40" h="63">
                  <a:moveTo>
                    <a:pt x="40" y="33"/>
                  </a:moveTo>
                  <a:lnTo>
                    <a:pt x="40" y="63"/>
                  </a:lnTo>
                  <a:lnTo>
                    <a:pt x="0" y="32"/>
                  </a:lnTo>
                  <a:lnTo>
                    <a:pt x="0" y="0"/>
                  </a:lnTo>
                  <a:lnTo>
                    <a:pt x="40" y="33"/>
                  </a:lnTo>
                  <a:close/>
                </a:path>
              </a:pathLst>
            </a:custGeom>
            <a:solidFill>
              <a:srgbClr val="4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67" name="Freeform 176"/>
            <p:cNvSpPr>
              <a:spLocks/>
            </p:cNvSpPr>
            <p:nvPr/>
          </p:nvSpPr>
          <p:spPr bwMode="auto">
            <a:xfrm>
              <a:off x="4194175" y="5314201"/>
              <a:ext cx="50800" cy="92075"/>
            </a:xfrm>
            <a:custGeom>
              <a:avLst/>
              <a:gdLst>
                <a:gd name="T0" fmla="*/ 2147483647 w 32"/>
                <a:gd name="T1" fmla="*/ 2147483647 h 58"/>
                <a:gd name="T2" fmla="*/ 2147483647 w 32"/>
                <a:gd name="T3" fmla="*/ 2147483647 h 58"/>
                <a:gd name="T4" fmla="*/ 0 w 32"/>
                <a:gd name="T5" fmla="*/ 2147483647 h 58"/>
                <a:gd name="T6" fmla="*/ 0 w 32"/>
                <a:gd name="T7" fmla="*/ 0 h 58"/>
                <a:gd name="T8" fmla="*/ 2147483647 w 32"/>
                <a:gd name="T9" fmla="*/ 2147483647 h 58"/>
                <a:gd name="T10" fmla="*/ 0 60000 65536"/>
                <a:gd name="T11" fmla="*/ 0 60000 65536"/>
                <a:gd name="T12" fmla="*/ 0 60000 65536"/>
                <a:gd name="T13" fmla="*/ 0 60000 65536"/>
                <a:gd name="T14" fmla="*/ 0 60000 65536"/>
                <a:gd name="T15" fmla="*/ 0 w 32"/>
                <a:gd name="T16" fmla="*/ 0 h 58"/>
                <a:gd name="T17" fmla="*/ 32 w 32"/>
                <a:gd name="T18" fmla="*/ 58 h 58"/>
              </a:gdLst>
              <a:ahLst/>
              <a:cxnLst>
                <a:cxn ang="T10">
                  <a:pos x="T0" y="T1"/>
                </a:cxn>
                <a:cxn ang="T11">
                  <a:pos x="T2" y="T3"/>
                </a:cxn>
                <a:cxn ang="T12">
                  <a:pos x="T4" y="T5"/>
                </a:cxn>
                <a:cxn ang="T13">
                  <a:pos x="T6" y="T7"/>
                </a:cxn>
                <a:cxn ang="T14">
                  <a:pos x="T8" y="T9"/>
                </a:cxn>
              </a:cxnLst>
              <a:rect l="T15" t="T16" r="T17" b="T18"/>
              <a:pathLst>
                <a:path w="32" h="58">
                  <a:moveTo>
                    <a:pt x="32" y="26"/>
                  </a:moveTo>
                  <a:lnTo>
                    <a:pt x="32" y="58"/>
                  </a:lnTo>
                  <a:lnTo>
                    <a:pt x="0" y="29"/>
                  </a:lnTo>
                  <a:lnTo>
                    <a:pt x="0" y="0"/>
                  </a:lnTo>
                  <a:lnTo>
                    <a:pt x="32" y="26"/>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68" name="Freeform 177"/>
            <p:cNvSpPr>
              <a:spLocks/>
            </p:cNvSpPr>
            <p:nvPr/>
          </p:nvSpPr>
          <p:spPr bwMode="auto">
            <a:xfrm>
              <a:off x="4137025" y="5268164"/>
              <a:ext cx="53975" cy="88900"/>
            </a:xfrm>
            <a:custGeom>
              <a:avLst/>
              <a:gdLst>
                <a:gd name="T0" fmla="*/ 2147483647 w 34"/>
                <a:gd name="T1" fmla="*/ 2147483647 h 56"/>
                <a:gd name="T2" fmla="*/ 2147483647 w 34"/>
                <a:gd name="T3" fmla="*/ 2147483647 h 56"/>
                <a:gd name="T4" fmla="*/ 0 w 34"/>
                <a:gd name="T5" fmla="*/ 2147483647 h 56"/>
                <a:gd name="T6" fmla="*/ 0 w 34"/>
                <a:gd name="T7" fmla="*/ 0 h 56"/>
                <a:gd name="T8" fmla="*/ 2147483647 w 34"/>
                <a:gd name="T9" fmla="*/ 2147483647 h 56"/>
                <a:gd name="T10" fmla="*/ 0 60000 65536"/>
                <a:gd name="T11" fmla="*/ 0 60000 65536"/>
                <a:gd name="T12" fmla="*/ 0 60000 65536"/>
                <a:gd name="T13" fmla="*/ 0 60000 65536"/>
                <a:gd name="T14" fmla="*/ 0 60000 65536"/>
                <a:gd name="T15" fmla="*/ 0 w 34"/>
                <a:gd name="T16" fmla="*/ 0 h 56"/>
                <a:gd name="T17" fmla="*/ 34 w 34"/>
                <a:gd name="T18" fmla="*/ 56 h 56"/>
              </a:gdLst>
              <a:ahLst/>
              <a:cxnLst>
                <a:cxn ang="T10">
                  <a:pos x="T0" y="T1"/>
                </a:cxn>
                <a:cxn ang="T11">
                  <a:pos x="T2" y="T3"/>
                </a:cxn>
                <a:cxn ang="T12">
                  <a:pos x="T4" y="T5"/>
                </a:cxn>
                <a:cxn ang="T13">
                  <a:pos x="T6" y="T7"/>
                </a:cxn>
                <a:cxn ang="T14">
                  <a:pos x="T8" y="T9"/>
                </a:cxn>
              </a:cxnLst>
              <a:rect l="T15" t="T16" r="T17" b="T18"/>
              <a:pathLst>
                <a:path w="34" h="56">
                  <a:moveTo>
                    <a:pt x="34" y="28"/>
                  </a:moveTo>
                  <a:lnTo>
                    <a:pt x="34" y="56"/>
                  </a:lnTo>
                  <a:lnTo>
                    <a:pt x="0" y="29"/>
                  </a:lnTo>
                  <a:lnTo>
                    <a:pt x="0" y="0"/>
                  </a:lnTo>
                  <a:lnTo>
                    <a:pt x="34" y="28"/>
                  </a:lnTo>
                  <a:close/>
                </a:path>
              </a:pathLst>
            </a:custGeom>
            <a:solidFill>
              <a:srgbClr val="6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69" name="Freeform 178"/>
            <p:cNvSpPr>
              <a:spLocks/>
            </p:cNvSpPr>
            <p:nvPr/>
          </p:nvSpPr>
          <p:spPr bwMode="auto">
            <a:xfrm>
              <a:off x="4087813" y="5331664"/>
              <a:ext cx="46037" cy="80962"/>
            </a:xfrm>
            <a:custGeom>
              <a:avLst/>
              <a:gdLst>
                <a:gd name="T0" fmla="*/ 2147483647 w 29"/>
                <a:gd name="T1" fmla="*/ 2147483647 h 51"/>
                <a:gd name="T2" fmla="*/ 2147483647 w 29"/>
                <a:gd name="T3" fmla="*/ 2147483647 h 51"/>
                <a:gd name="T4" fmla="*/ 0 w 29"/>
                <a:gd name="T5" fmla="*/ 2147483647 h 51"/>
                <a:gd name="T6" fmla="*/ 0 w 29"/>
                <a:gd name="T7" fmla="*/ 0 h 51"/>
                <a:gd name="T8" fmla="*/ 2147483647 w 29"/>
                <a:gd name="T9" fmla="*/ 2147483647 h 51"/>
                <a:gd name="T10" fmla="*/ 0 60000 65536"/>
                <a:gd name="T11" fmla="*/ 0 60000 65536"/>
                <a:gd name="T12" fmla="*/ 0 60000 65536"/>
                <a:gd name="T13" fmla="*/ 0 60000 65536"/>
                <a:gd name="T14" fmla="*/ 0 60000 65536"/>
                <a:gd name="T15" fmla="*/ 0 w 29"/>
                <a:gd name="T16" fmla="*/ 0 h 51"/>
                <a:gd name="T17" fmla="*/ 29 w 29"/>
                <a:gd name="T18" fmla="*/ 51 h 51"/>
              </a:gdLst>
              <a:ahLst/>
              <a:cxnLst>
                <a:cxn ang="T10">
                  <a:pos x="T0" y="T1"/>
                </a:cxn>
                <a:cxn ang="T11">
                  <a:pos x="T2" y="T3"/>
                </a:cxn>
                <a:cxn ang="T12">
                  <a:pos x="T4" y="T5"/>
                </a:cxn>
                <a:cxn ang="T13">
                  <a:pos x="T6" y="T7"/>
                </a:cxn>
                <a:cxn ang="T14">
                  <a:pos x="T8" y="T9"/>
                </a:cxn>
              </a:cxnLst>
              <a:rect l="T15" t="T16" r="T17" b="T18"/>
              <a:pathLst>
                <a:path w="29" h="51">
                  <a:moveTo>
                    <a:pt x="29" y="24"/>
                  </a:moveTo>
                  <a:lnTo>
                    <a:pt x="29" y="51"/>
                  </a:lnTo>
                  <a:lnTo>
                    <a:pt x="0" y="25"/>
                  </a:lnTo>
                  <a:lnTo>
                    <a:pt x="0" y="0"/>
                  </a:lnTo>
                  <a:lnTo>
                    <a:pt x="29" y="24"/>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70" name="Freeform 179"/>
            <p:cNvSpPr>
              <a:spLocks/>
            </p:cNvSpPr>
            <p:nvPr/>
          </p:nvSpPr>
          <p:spPr bwMode="auto">
            <a:xfrm>
              <a:off x="4248150" y="5472951"/>
              <a:ext cx="63500" cy="101600"/>
            </a:xfrm>
            <a:custGeom>
              <a:avLst/>
              <a:gdLst>
                <a:gd name="T0" fmla="*/ 2147483647 w 40"/>
                <a:gd name="T1" fmla="*/ 2147483647 h 64"/>
                <a:gd name="T2" fmla="*/ 2147483647 w 40"/>
                <a:gd name="T3" fmla="*/ 2147483647 h 64"/>
                <a:gd name="T4" fmla="*/ 0 w 40"/>
                <a:gd name="T5" fmla="*/ 2147483647 h 64"/>
                <a:gd name="T6" fmla="*/ 0 w 40"/>
                <a:gd name="T7" fmla="*/ 0 h 64"/>
                <a:gd name="T8" fmla="*/ 2147483647 w 40"/>
                <a:gd name="T9" fmla="*/ 2147483647 h 64"/>
                <a:gd name="T10" fmla="*/ 0 60000 65536"/>
                <a:gd name="T11" fmla="*/ 0 60000 65536"/>
                <a:gd name="T12" fmla="*/ 0 60000 65536"/>
                <a:gd name="T13" fmla="*/ 0 60000 65536"/>
                <a:gd name="T14" fmla="*/ 0 60000 65536"/>
                <a:gd name="T15" fmla="*/ 0 w 40"/>
                <a:gd name="T16" fmla="*/ 0 h 64"/>
                <a:gd name="T17" fmla="*/ 40 w 40"/>
                <a:gd name="T18" fmla="*/ 64 h 64"/>
              </a:gdLst>
              <a:ahLst/>
              <a:cxnLst>
                <a:cxn ang="T10">
                  <a:pos x="T0" y="T1"/>
                </a:cxn>
                <a:cxn ang="T11">
                  <a:pos x="T2" y="T3"/>
                </a:cxn>
                <a:cxn ang="T12">
                  <a:pos x="T4" y="T5"/>
                </a:cxn>
                <a:cxn ang="T13">
                  <a:pos x="T6" y="T7"/>
                </a:cxn>
                <a:cxn ang="T14">
                  <a:pos x="T8" y="T9"/>
                </a:cxn>
              </a:cxnLst>
              <a:rect l="T15" t="T16" r="T17" b="T18"/>
              <a:pathLst>
                <a:path w="40" h="64">
                  <a:moveTo>
                    <a:pt x="40" y="35"/>
                  </a:moveTo>
                  <a:lnTo>
                    <a:pt x="40" y="64"/>
                  </a:lnTo>
                  <a:lnTo>
                    <a:pt x="0" y="30"/>
                  </a:lnTo>
                  <a:lnTo>
                    <a:pt x="0" y="0"/>
                  </a:lnTo>
                  <a:lnTo>
                    <a:pt x="40" y="35"/>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71" name="Freeform 180"/>
            <p:cNvSpPr>
              <a:spLocks/>
            </p:cNvSpPr>
            <p:nvPr/>
          </p:nvSpPr>
          <p:spPr bwMode="auto">
            <a:xfrm>
              <a:off x="4194175" y="5423739"/>
              <a:ext cx="50800" cy="95250"/>
            </a:xfrm>
            <a:custGeom>
              <a:avLst/>
              <a:gdLst>
                <a:gd name="T0" fmla="*/ 2147483647 w 32"/>
                <a:gd name="T1" fmla="*/ 2147483647 h 60"/>
                <a:gd name="T2" fmla="*/ 2147483647 w 32"/>
                <a:gd name="T3" fmla="*/ 2147483647 h 60"/>
                <a:gd name="T4" fmla="*/ 0 w 32"/>
                <a:gd name="T5" fmla="*/ 2147483647 h 60"/>
                <a:gd name="T6" fmla="*/ 0 w 32"/>
                <a:gd name="T7" fmla="*/ 0 h 60"/>
                <a:gd name="T8" fmla="*/ 2147483647 w 32"/>
                <a:gd name="T9" fmla="*/ 2147483647 h 60"/>
                <a:gd name="T10" fmla="*/ 0 60000 65536"/>
                <a:gd name="T11" fmla="*/ 0 60000 65536"/>
                <a:gd name="T12" fmla="*/ 0 60000 65536"/>
                <a:gd name="T13" fmla="*/ 0 60000 65536"/>
                <a:gd name="T14" fmla="*/ 0 60000 65536"/>
                <a:gd name="T15" fmla="*/ 0 w 32"/>
                <a:gd name="T16" fmla="*/ 0 h 60"/>
                <a:gd name="T17" fmla="*/ 32 w 32"/>
                <a:gd name="T18" fmla="*/ 60 h 60"/>
              </a:gdLst>
              <a:ahLst/>
              <a:cxnLst>
                <a:cxn ang="T10">
                  <a:pos x="T0" y="T1"/>
                </a:cxn>
                <a:cxn ang="T11">
                  <a:pos x="T2" y="T3"/>
                </a:cxn>
                <a:cxn ang="T12">
                  <a:pos x="T4" y="T5"/>
                </a:cxn>
                <a:cxn ang="T13">
                  <a:pos x="T6" y="T7"/>
                </a:cxn>
                <a:cxn ang="T14">
                  <a:pos x="T8" y="T9"/>
                </a:cxn>
              </a:cxnLst>
              <a:rect l="T15" t="T16" r="T17" b="T18"/>
              <a:pathLst>
                <a:path w="32" h="60">
                  <a:moveTo>
                    <a:pt x="32" y="29"/>
                  </a:moveTo>
                  <a:lnTo>
                    <a:pt x="32" y="60"/>
                  </a:lnTo>
                  <a:lnTo>
                    <a:pt x="0" y="29"/>
                  </a:lnTo>
                  <a:lnTo>
                    <a:pt x="0" y="0"/>
                  </a:lnTo>
                  <a:lnTo>
                    <a:pt x="32" y="29"/>
                  </a:lnTo>
                  <a:close/>
                </a:path>
              </a:pathLst>
            </a:custGeom>
            <a:solidFill>
              <a:srgbClr val="6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72" name="Freeform 181"/>
            <p:cNvSpPr>
              <a:spLocks/>
            </p:cNvSpPr>
            <p:nvPr/>
          </p:nvSpPr>
          <p:spPr bwMode="auto">
            <a:xfrm>
              <a:off x="4137025" y="5371351"/>
              <a:ext cx="53975" cy="95250"/>
            </a:xfrm>
            <a:custGeom>
              <a:avLst/>
              <a:gdLst>
                <a:gd name="T0" fmla="*/ 2147483647 w 34"/>
                <a:gd name="T1" fmla="*/ 2147483647 h 60"/>
                <a:gd name="T2" fmla="*/ 2147483647 w 34"/>
                <a:gd name="T3" fmla="*/ 2147483647 h 60"/>
                <a:gd name="T4" fmla="*/ 0 w 34"/>
                <a:gd name="T5" fmla="*/ 2147483647 h 60"/>
                <a:gd name="T6" fmla="*/ 0 w 34"/>
                <a:gd name="T7" fmla="*/ 0 h 60"/>
                <a:gd name="T8" fmla="*/ 2147483647 w 34"/>
                <a:gd name="T9" fmla="*/ 2147483647 h 60"/>
                <a:gd name="T10" fmla="*/ 0 60000 65536"/>
                <a:gd name="T11" fmla="*/ 0 60000 65536"/>
                <a:gd name="T12" fmla="*/ 0 60000 65536"/>
                <a:gd name="T13" fmla="*/ 0 60000 65536"/>
                <a:gd name="T14" fmla="*/ 0 60000 65536"/>
                <a:gd name="T15" fmla="*/ 0 w 34"/>
                <a:gd name="T16" fmla="*/ 0 h 60"/>
                <a:gd name="T17" fmla="*/ 34 w 34"/>
                <a:gd name="T18" fmla="*/ 60 h 60"/>
              </a:gdLst>
              <a:ahLst/>
              <a:cxnLst>
                <a:cxn ang="T10">
                  <a:pos x="T0" y="T1"/>
                </a:cxn>
                <a:cxn ang="T11">
                  <a:pos x="T2" y="T3"/>
                </a:cxn>
                <a:cxn ang="T12">
                  <a:pos x="T4" y="T5"/>
                </a:cxn>
                <a:cxn ang="T13">
                  <a:pos x="T6" y="T7"/>
                </a:cxn>
                <a:cxn ang="T14">
                  <a:pos x="T8" y="T9"/>
                </a:cxn>
              </a:cxnLst>
              <a:rect l="T15" t="T16" r="T17" b="T18"/>
              <a:pathLst>
                <a:path w="34" h="60">
                  <a:moveTo>
                    <a:pt x="34" y="32"/>
                  </a:moveTo>
                  <a:lnTo>
                    <a:pt x="34" y="60"/>
                  </a:lnTo>
                  <a:lnTo>
                    <a:pt x="0" y="30"/>
                  </a:lnTo>
                  <a:lnTo>
                    <a:pt x="0" y="0"/>
                  </a:lnTo>
                  <a:lnTo>
                    <a:pt x="34" y="32"/>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73" name="Freeform 182"/>
            <p:cNvSpPr>
              <a:spLocks/>
            </p:cNvSpPr>
            <p:nvPr/>
          </p:nvSpPr>
          <p:spPr bwMode="auto">
            <a:xfrm>
              <a:off x="4087813" y="5431676"/>
              <a:ext cx="46037" cy="88900"/>
            </a:xfrm>
            <a:custGeom>
              <a:avLst/>
              <a:gdLst>
                <a:gd name="T0" fmla="*/ 2147483647 w 29"/>
                <a:gd name="T1" fmla="*/ 2147483647 h 56"/>
                <a:gd name="T2" fmla="*/ 2147483647 w 29"/>
                <a:gd name="T3" fmla="*/ 2147483647 h 56"/>
                <a:gd name="T4" fmla="*/ 0 w 29"/>
                <a:gd name="T5" fmla="*/ 2147483647 h 56"/>
                <a:gd name="T6" fmla="*/ 0 w 29"/>
                <a:gd name="T7" fmla="*/ 0 h 56"/>
                <a:gd name="T8" fmla="*/ 2147483647 w 29"/>
                <a:gd name="T9" fmla="*/ 2147483647 h 56"/>
                <a:gd name="T10" fmla="*/ 0 60000 65536"/>
                <a:gd name="T11" fmla="*/ 0 60000 65536"/>
                <a:gd name="T12" fmla="*/ 0 60000 65536"/>
                <a:gd name="T13" fmla="*/ 0 60000 65536"/>
                <a:gd name="T14" fmla="*/ 0 60000 65536"/>
                <a:gd name="T15" fmla="*/ 0 w 29"/>
                <a:gd name="T16" fmla="*/ 0 h 56"/>
                <a:gd name="T17" fmla="*/ 29 w 29"/>
                <a:gd name="T18" fmla="*/ 56 h 56"/>
              </a:gdLst>
              <a:ahLst/>
              <a:cxnLst>
                <a:cxn ang="T10">
                  <a:pos x="T0" y="T1"/>
                </a:cxn>
                <a:cxn ang="T11">
                  <a:pos x="T2" y="T3"/>
                </a:cxn>
                <a:cxn ang="T12">
                  <a:pos x="T4" y="T5"/>
                </a:cxn>
                <a:cxn ang="T13">
                  <a:pos x="T6" y="T7"/>
                </a:cxn>
                <a:cxn ang="T14">
                  <a:pos x="T8" y="T9"/>
                </a:cxn>
              </a:cxnLst>
              <a:rect l="T15" t="T16" r="T17" b="T18"/>
              <a:pathLst>
                <a:path w="29" h="56">
                  <a:moveTo>
                    <a:pt x="29" y="29"/>
                  </a:moveTo>
                  <a:lnTo>
                    <a:pt x="29" y="56"/>
                  </a:lnTo>
                  <a:lnTo>
                    <a:pt x="0" y="28"/>
                  </a:lnTo>
                  <a:lnTo>
                    <a:pt x="0" y="0"/>
                  </a:lnTo>
                  <a:lnTo>
                    <a:pt x="29" y="29"/>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74" name="Freeform 183"/>
            <p:cNvSpPr>
              <a:spLocks/>
            </p:cNvSpPr>
            <p:nvPr/>
          </p:nvSpPr>
          <p:spPr bwMode="auto">
            <a:xfrm>
              <a:off x="4248150" y="5585664"/>
              <a:ext cx="63500" cy="111125"/>
            </a:xfrm>
            <a:custGeom>
              <a:avLst/>
              <a:gdLst>
                <a:gd name="T0" fmla="*/ 2147483647 w 40"/>
                <a:gd name="T1" fmla="*/ 2147483647 h 70"/>
                <a:gd name="T2" fmla="*/ 2147483647 w 40"/>
                <a:gd name="T3" fmla="*/ 2147483647 h 70"/>
                <a:gd name="T4" fmla="*/ 0 w 40"/>
                <a:gd name="T5" fmla="*/ 2147483647 h 70"/>
                <a:gd name="T6" fmla="*/ 0 w 40"/>
                <a:gd name="T7" fmla="*/ 0 h 70"/>
                <a:gd name="T8" fmla="*/ 2147483647 w 40"/>
                <a:gd name="T9" fmla="*/ 2147483647 h 70"/>
                <a:gd name="T10" fmla="*/ 0 60000 65536"/>
                <a:gd name="T11" fmla="*/ 0 60000 65536"/>
                <a:gd name="T12" fmla="*/ 0 60000 65536"/>
                <a:gd name="T13" fmla="*/ 0 60000 65536"/>
                <a:gd name="T14" fmla="*/ 0 60000 65536"/>
                <a:gd name="T15" fmla="*/ 0 w 40"/>
                <a:gd name="T16" fmla="*/ 0 h 70"/>
                <a:gd name="T17" fmla="*/ 40 w 40"/>
                <a:gd name="T18" fmla="*/ 70 h 70"/>
              </a:gdLst>
              <a:ahLst/>
              <a:cxnLst>
                <a:cxn ang="T10">
                  <a:pos x="T0" y="T1"/>
                </a:cxn>
                <a:cxn ang="T11">
                  <a:pos x="T2" y="T3"/>
                </a:cxn>
                <a:cxn ang="T12">
                  <a:pos x="T4" y="T5"/>
                </a:cxn>
                <a:cxn ang="T13">
                  <a:pos x="T6" y="T7"/>
                </a:cxn>
                <a:cxn ang="T14">
                  <a:pos x="T8" y="T9"/>
                </a:cxn>
              </a:cxnLst>
              <a:rect l="T15" t="T16" r="T17" b="T18"/>
              <a:pathLst>
                <a:path w="40" h="70">
                  <a:moveTo>
                    <a:pt x="40" y="38"/>
                  </a:moveTo>
                  <a:lnTo>
                    <a:pt x="40" y="70"/>
                  </a:lnTo>
                  <a:lnTo>
                    <a:pt x="0" y="31"/>
                  </a:lnTo>
                  <a:lnTo>
                    <a:pt x="0" y="0"/>
                  </a:lnTo>
                  <a:lnTo>
                    <a:pt x="40" y="38"/>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75" name="Freeform 184"/>
            <p:cNvSpPr>
              <a:spLocks/>
            </p:cNvSpPr>
            <p:nvPr/>
          </p:nvSpPr>
          <p:spPr bwMode="auto">
            <a:xfrm>
              <a:off x="4194175" y="5534864"/>
              <a:ext cx="50800" cy="98425"/>
            </a:xfrm>
            <a:custGeom>
              <a:avLst/>
              <a:gdLst>
                <a:gd name="T0" fmla="*/ 2147483647 w 32"/>
                <a:gd name="T1" fmla="*/ 2147483647 h 62"/>
                <a:gd name="T2" fmla="*/ 2147483647 w 32"/>
                <a:gd name="T3" fmla="*/ 2147483647 h 62"/>
                <a:gd name="T4" fmla="*/ 0 w 32"/>
                <a:gd name="T5" fmla="*/ 2147483647 h 62"/>
                <a:gd name="T6" fmla="*/ 0 w 32"/>
                <a:gd name="T7" fmla="*/ 0 h 62"/>
                <a:gd name="T8" fmla="*/ 2147483647 w 32"/>
                <a:gd name="T9" fmla="*/ 2147483647 h 62"/>
                <a:gd name="T10" fmla="*/ 0 60000 65536"/>
                <a:gd name="T11" fmla="*/ 0 60000 65536"/>
                <a:gd name="T12" fmla="*/ 0 60000 65536"/>
                <a:gd name="T13" fmla="*/ 0 60000 65536"/>
                <a:gd name="T14" fmla="*/ 0 60000 65536"/>
                <a:gd name="T15" fmla="*/ 0 w 32"/>
                <a:gd name="T16" fmla="*/ 0 h 62"/>
                <a:gd name="T17" fmla="*/ 32 w 32"/>
                <a:gd name="T18" fmla="*/ 62 h 62"/>
              </a:gdLst>
              <a:ahLst/>
              <a:cxnLst>
                <a:cxn ang="T10">
                  <a:pos x="T0" y="T1"/>
                </a:cxn>
                <a:cxn ang="T11">
                  <a:pos x="T2" y="T3"/>
                </a:cxn>
                <a:cxn ang="T12">
                  <a:pos x="T4" y="T5"/>
                </a:cxn>
                <a:cxn ang="T13">
                  <a:pos x="T6" y="T7"/>
                </a:cxn>
                <a:cxn ang="T14">
                  <a:pos x="T8" y="T9"/>
                </a:cxn>
              </a:cxnLst>
              <a:rect l="T15" t="T16" r="T17" b="T18"/>
              <a:pathLst>
                <a:path w="32" h="62">
                  <a:moveTo>
                    <a:pt x="32" y="31"/>
                  </a:moveTo>
                  <a:lnTo>
                    <a:pt x="32" y="62"/>
                  </a:lnTo>
                  <a:lnTo>
                    <a:pt x="0" y="30"/>
                  </a:lnTo>
                  <a:lnTo>
                    <a:pt x="0" y="0"/>
                  </a:lnTo>
                  <a:lnTo>
                    <a:pt x="32" y="31"/>
                  </a:lnTo>
                  <a:close/>
                </a:path>
              </a:pathLst>
            </a:custGeom>
            <a:solidFill>
              <a:srgbClr val="6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76" name="Freeform 185"/>
            <p:cNvSpPr>
              <a:spLocks/>
            </p:cNvSpPr>
            <p:nvPr/>
          </p:nvSpPr>
          <p:spPr bwMode="auto">
            <a:xfrm>
              <a:off x="4137025" y="5479301"/>
              <a:ext cx="53975" cy="98425"/>
            </a:xfrm>
            <a:custGeom>
              <a:avLst/>
              <a:gdLst>
                <a:gd name="T0" fmla="*/ 2147483647 w 34"/>
                <a:gd name="T1" fmla="*/ 2147483647 h 62"/>
                <a:gd name="T2" fmla="*/ 2147483647 w 34"/>
                <a:gd name="T3" fmla="*/ 2147483647 h 62"/>
                <a:gd name="T4" fmla="*/ 0 w 34"/>
                <a:gd name="T5" fmla="*/ 2147483647 h 62"/>
                <a:gd name="T6" fmla="*/ 0 w 34"/>
                <a:gd name="T7" fmla="*/ 0 h 62"/>
                <a:gd name="T8" fmla="*/ 2147483647 w 34"/>
                <a:gd name="T9" fmla="*/ 2147483647 h 62"/>
                <a:gd name="T10" fmla="*/ 0 60000 65536"/>
                <a:gd name="T11" fmla="*/ 0 60000 65536"/>
                <a:gd name="T12" fmla="*/ 0 60000 65536"/>
                <a:gd name="T13" fmla="*/ 0 60000 65536"/>
                <a:gd name="T14" fmla="*/ 0 60000 65536"/>
                <a:gd name="T15" fmla="*/ 0 w 34"/>
                <a:gd name="T16" fmla="*/ 0 h 62"/>
                <a:gd name="T17" fmla="*/ 34 w 34"/>
                <a:gd name="T18" fmla="*/ 62 h 62"/>
              </a:gdLst>
              <a:ahLst/>
              <a:cxnLst>
                <a:cxn ang="T10">
                  <a:pos x="T0" y="T1"/>
                </a:cxn>
                <a:cxn ang="T11">
                  <a:pos x="T2" y="T3"/>
                </a:cxn>
                <a:cxn ang="T12">
                  <a:pos x="T4" y="T5"/>
                </a:cxn>
                <a:cxn ang="T13">
                  <a:pos x="T6" y="T7"/>
                </a:cxn>
                <a:cxn ang="T14">
                  <a:pos x="T8" y="T9"/>
                </a:cxn>
              </a:cxnLst>
              <a:rect l="T15" t="T16" r="T17" b="T18"/>
              <a:pathLst>
                <a:path w="34" h="62">
                  <a:moveTo>
                    <a:pt x="34" y="34"/>
                  </a:moveTo>
                  <a:lnTo>
                    <a:pt x="34" y="62"/>
                  </a:lnTo>
                  <a:lnTo>
                    <a:pt x="0" y="28"/>
                  </a:lnTo>
                  <a:lnTo>
                    <a:pt x="0" y="0"/>
                  </a:lnTo>
                  <a:lnTo>
                    <a:pt x="34" y="34"/>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77" name="Freeform 186"/>
            <p:cNvSpPr>
              <a:spLocks/>
            </p:cNvSpPr>
            <p:nvPr/>
          </p:nvSpPr>
          <p:spPr bwMode="auto">
            <a:xfrm>
              <a:off x="4249738" y="5017339"/>
              <a:ext cx="60325" cy="85725"/>
            </a:xfrm>
            <a:custGeom>
              <a:avLst/>
              <a:gdLst>
                <a:gd name="T0" fmla="*/ 2147483647 w 38"/>
                <a:gd name="T1" fmla="*/ 2147483647 h 54"/>
                <a:gd name="T2" fmla="*/ 2147483647 w 38"/>
                <a:gd name="T3" fmla="*/ 2147483647 h 54"/>
                <a:gd name="T4" fmla="*/ 0 w 38"/>
                <a:gd name="T5" fmla="*/ 2147483647 h 54"/>
                <a:gd name="T6" fmla="*/ 0 w 38"/>
                <a:gd name="T7" fmla="*/ 0 h 54"/>
                <a:gd name="T8" fmla="*/ 2147483647 w 38"/>
                <a:gd name="T9" fmla="*/ 2147483647 h 54"/>
                <a:gd name="T10" fmla="*/ 0 60000 65536"/>
                <a:gd name="T11" fmla="*/ 0 60000 65536"/>
                <a:gd name="T12" fmla="*/ 0 60000 65536"/>
                <a:gd name="T13" fmla="*/ 0 60000 65536"/>
                <a:gd name="T14" fmla="*/ 0 60000 65536"/>
                <a:gd name="T15" fmla="*/ 0 w 38"/>
                <a:gd name="T16" fmla="*/ 0 h 54"/>
                <a:gd name="T17" fmla="*/ 38 w 38"/>
                <a:gd name="T18" fmla="*/ 54 h 54"/>
              </a:gdLst>
              <a:ahLst/>
              <a:cxnLst>
                <a:cxn ang="T10">
                  <a:pos x="T0" y="T1"/>
                </a:cxn>
                <a:cxn ang="T11">
                  <a:pos x="T2" y="T3"/>
                </a:cxn>
                <a:cxn ang="T12">
                  <a:pos x="T4" y="T5"/>
                </a:cxn>
                <a:cxn ang="T13">
                  <a:pos x="T6" y="T7"/>
                </a:cxn>
                <a:cxn ang="T14">
                  <a:pos x="T8" y="T9"/>
                </a:cxn>
              </a:cxnLst>
              <a:rect l="T15" t="T16" r="T17" b="T18"/>
              <a:pathLst>
                <a:path w="38" h="54">
                  <a:moveTo>
                    <a:pt x="38" y="23"/>
                  </a:moveTo>
                  <a:lnTo>
                    <a:pt x="38" y="54"/>
                  </a:lnTo>
                  <a:lnTo>
                    <a:pt x="0" y="31"/>
                  </a:lnTo>
                  <a:lnTo>
                    <a:pt x="0" y="0"/>
                  </a:lnTo>
                  <a:lnTo>
                    <a:pt x="38" y="23"/>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78" name="Freeform 187"/>
            <p:cNvSpPr>
              <a:spLocks/>
            </p:cNvSpPr>
            <p:nvPr/>
          </p:nvSpPr>
          <p:spPr bwMode="auto">
            <a:xfrm>
              <a:off x="4292600" y="5101476"/>
              <a:ext cx="19050" cy="60325"/>
            </a:xfrm>
            <a:custGeom>
              <a:avLst/>
              <a:gdLst>
                <a:gd name="T0" fmla="*/ 2147483647 w 12"/>
                <a:gd name="T1" fmla="*/ 2147483647 h 38"/>
                <a:gd name="T2" fmla="*/ 2147483647 w 12"/>
                <a:gd name="T3" fmla="*/ 2147483647 h 38"/>
                <a:gd name="T4" fmla="*/ 0 w 12"/>
                <a:gd name="T5" fmla="*/ 2147483647 h 38"/>
                <a:gd name="T6" fmla="*/ 0 w 12"/>
                <a:gd name="T7" fmla="*/ 0 h 38"/>
                <a:gd name="T8" fmla="*/ 2147483647 w 12"/>
                <a:gd name="T9" fmla="*/ 2147483647 h 38"/>
                <a:gd name="T10" fmla="*/ 0 60000 65536"/>
                <a:gd name="T11" fmla="*/ 0 60000 65536"/>
                <a:gd name="T12" fmla="*/ 0 60000 65536"/>
                <a:gd name="T13" fmla="*/ 0 60000 65536"/>
                <a:gd name="T14" fmla="*/ 0 60000 65536"/>
                <a:gd name="T15" fmla="*/ 0 w 12"/>
                <a:gd name="T16" fmla="*/ 0 h 38"/>
                <a:gd name="T17" fmla="*/ 12 w 12"/>
                <a:gd name="T18" fmla="*/ 38 h 38"/>
              </a:gdLst>
              <a:ahLst/>
              <a:cxnLst>
                <a:cxn ang="T10">
                  <a:pos x="T0" y="T1"/>
                </a:cxn>
                <a:cxn ang="T11">
                  <a:pos x="T2" y="T3"/>
                </a:cxn>
                <a:cxn ang="T12">
                  <a:pos x="T4" y="T5"/>
                </a:cxn>
                <a:cxn ang="T13">
                  <a:pos x="T6" y="T7"/>
                </a:cxn>
                <a:cxn ang="T14">
                  <a:pos x="T8" y="T9"/>
                </a:cxn>
              </a:cxnLst>
              <a:rect l="T15" t="T16" r="T17" b="T18"/>
              <a:pathLst>
                <a:path w="12" h="38">
                  <a:moveTo>
                    <a:pt x="12" y="8"/>
                  </a:moveTo>
                  <a:lnTo>
                    <a:pt x="12" y="38"/>
                  </a:lnTo>
                  <a:lnTo>
                    <a:pt x="0" y="30"/>
                  </a:lnTo>
                  <a:lnTo>
                    <a:pt x="0" y="0"/>
                  </a:lnTo>
                  <a:lnTo>
                    <a:pt x="12" y="8"/>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79" name="Freeform 188"/>
            <p:cNvSpPr>
              <a:spLocks/>
            </p:cNvSpPr>
            <p:nvPr/>
          </p:nvSpPr>
          <p:spPr bwMode="auto">
            <a:xfrm>
              <a:off x="4249738" y="5245939"/>
              <a:ext cx="60325" cy="92075"/>
            </a:xfrm>
            <a:custGeom>
              <a:avLst/>
              <a:gdLst>
                <a:gd name="T0" fmla="*/ 2147483647 w 38"/>
                <a:gd name="T1" fmla="*/ 2147483647 h 58"/>
                <a:gd name="T2" fmla="*/ 2147483647 w 38"/>
                <a:gd name="T3" fmla="*/ 2147483647 h 58"/>
                <a:gd name="T4" fmla="*/ 0 w 38"/>
                <a:gd name="T5" fmla="*/ 2147483647 h 58"/>
                <a:gd name="T6" fmla="*/ 0 w 38"/>
                <a:gd name="T7" fmla="*/ 0 h 58"/>
                <a:gd name="T8" fmla="*/ 2147483647 w 38"/>
                <a:gd name="T9" fmla="*/ 2147483647 h 58"/>
                <a:gd name="T10" fmla="*/ 0 60000 65536"/>
                <a:gd name="T11" fmla="*/ 0 60000 65536"/>
                <a:gd name="T12" fmla="*/ 0 60000 65536"/>
                <a:gd name="T13" fmla="*/ 0 60000 65536"/>
                <a:gd name="T14" fmla="*/ 0 60000 65536"/>
                <a:gd name="T15" fmla="*/ 0 w 38"/>
                <a:gd name="T16" fmla="*/ 0 h 58"/>
                <a:gd name="T17" fmla="*/ 38 w 38"/>
                <a:gd name="T18" fmla="*/ 58 h 58"/>
              </a:gdLst>
              <a:ahLst/>
              <a:cxnLst>
                <a:cxn ang="T10">
                  <a:pos x="T0" y="T1"/>
                </a:cxn>
                <a:cxn ang="T11">
                  <a:pos x="T2" y="T3"/>
                </a:cxn>
                <a:cxn ang="T12">
                  <a:pos x="T4" y="T5"/>
                </a:cxn>
                <a:cxn ang="T13">
                  <a:pos x="T6" y="T7"/>
                </a:cxn>
                <a:cxn ang="T14">
                  <a:pos x="T8" y="T9"/>
                </a:cxn>
              </a:cxnLst>
              <a:rect l="T15" t="T16" r="T17" b="T18"/>
              <a:pathLst>
                <a:path w="38" h="58">
                  <a:moveTo>
                    <a:pt x="38" y="27"/>
                  </a:moveTo>
                  <a:lnTo>
                    <a:pt x="38" y="58"/>
                  </a:lnTo>
                  <a:lnTo>
                    <a:pt x="0" y="30"/>
                  </a:lnTo>
                  <a:lnTo>
                    <a:pt x="0" y="0"/>
                  </a:lnTo>
                  <a:lnTo>
                    <a:pt x="38" y="27"/>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80" name="Rectangle 189"/>
            <p:cNvSpPr>
              <a:spLocks noChangeArrowheads="1"/>
            </p:cNvSpPr>
            <p:nvPr/>
          </p:nvSpPr>
          <p:spPr bwMode="auto">
            <a:xfrm>
              <a:off x="4310063" y="5528514"/>
              <a:ext cx="28575" cy="50800"/>
            </a:xfrm>
            <a:prstGeom prst="rect">
              <a:avLst/>
            </a:prstGeom>
            <a:solidFill>
              <a:srgbClr val="6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p>
          </p:txBody>
        </p:sp>
        <p:sp>
          <p:nvSpPr>
            <p:cNvPr id="164081" name="Freeform 190"/>
            <p:cNvSpPr>
              <a:spLocks/>
            </p:cNvSpPr>
            <p:nvPr/>
          </p:nvSpPr>
          <p:spPr bwMode="auto">
            <a:xfrm>
              <a:off x="4048125" y="4787151"/>
              <a:ext cx="441325" cy="125413"/>
            </a:xfrm>
            <a:custGeom>
              <a:avLst/>
              <a:gdLst>
                <a:gd name="T0" fmla="*/ 0 w 278"/>
                <a:gd name="T1" fmla="*/ 0 h 79"/>
                <a:gd name="T2" fmla="*/ 2147483647 w 278"/>
                <a:gd name="T3" fmla="*/ 2147483647 h 79"/>
                <a:gd name="T4" fmla="*/ 2147483647 w 278"/>
                <a:gd name="T5" fmla="*/ 2147483647 h 79"/>
                <a:gd name="T6" fmla="*/ 2147483647 w 278"/>
                <a:gd name="T7" fmla="*/ 2147483647 h 79"/>
                <a:gd name="T8" fmla="*/ 0 w 278"/>
                <a:gd name="T9" fmla="*/ 0 h 79"/>
                <a:gd name="T10" fmla="*/ 0 60000 65536"/>
                <a:gd name="T11" fmla="*/ 0 60000 65536"/>
                <a:gd name="T12" fmla="*/ 0 60000 65536"/>
                <a:gd name="T13" fmla="*/ 0 60000 65536"/>
                <a:gd name="T14" fmla="*/ 0 60000 65536"/>
                <a:gd name="T15" fmla="*/ 0 w 278"/>
                <a:gd name="T16" fmla="*/ 0 h 79"/>
                <a:gd name="T17" fmla="*/ 278 w 278"/>
                <a:gd name="T18" fmla="*/ 79 h 79"/>
              </a:gdLst>
              <a:ahLst/>
              <a:cxnLst>
                <a:cxn ang="T10">
                  <a:pos x="T0" y="T1"/>
                </a:cxn>
                <a:cxn ang="T11">
                  <a:pos x="T2" y="T3"/>
                </a:cxn>
                <a:cxn ang="T12">
                  <a:pos x="T4" y="T5"/>
                </a:cxn>
                <a:cxn ang="T13">
                  <a:pos x="T6" y="T7"/>
                </a:cxn>
                <a:cxn ang="T14">
                  <a:pos x="T8" y="T9"/>
                </a:cxn>
              </a:cxnLst>
              <a:rect l="T15" t="T16" r="T17" b="T18"/>
              <a:pathLst>
                <a:path w="278" h="79">
                  <a:moveTo>
                    <a:pt x="0" y="0"/>
                  </a:moveTo>
                  <a:lnTo>
                    <a:pt x="119" y="6"/>
                  </a:lnTo>
                  <a:lnTo>
                    <a:pt x="278" y="75"/>
                  </a:lnTo>
                  <a:lnTo>
                    <a:pt x="168" y="79"/>
                  </a:lnTo>
                  <a:lnTo>
                    <a:pt x="0" y="0"/>
                  </a:lnTo>
                  <a:close/>
                </a:path>
              </a:pathLst>
            </a:custGeom>
            <a:solidFill>
              <a:srgbClr val="C0C0C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82" name="Freeform 191"/>
            <p:cNvSpPr>
              <a:spLocks/>
            </p:cNvSpPr>
            <p:nvPr/>
          </p:nvSpPr>
          <p:spPr bwMode="auto">
            <a:xfrm>
              <a:off x="4316413" y="4903039"/>
              <a:ext cx="171450" cy="93662"/>
            </a:xfrm>
            <a:custGeom>
              <a:avLst/>
              <a:gdLst>
                <a:gd name="T0" fmla="*/ 2147483647 w 108"/>
                <a:gd name="T1" fmla="*/ 2147483647 h 59"/>
                <a:gd name="T2" fmla="*/ 2147483647 w 108"/>
                <a:gd name="T3" fmla="*/ 0 h 59"/>
                <a:gd name="T4" fmla="*/ 2147483647 w 108"/>
                <a:gd name="T5" fmla="*/ 2147483647 h 59"/>
                <a:gd name="T6" fmla="*/ 0 w 108"/>
                <a:gd name="T7" fmla="*/ 2147483647 h 59"/>
                <a:gd name="T8" fmla="*/ 2147483647 w 108"/>
                <a:gd name="T9" fmla="*/ 2147483647 h 59"/>
                <a:gd name="T10" fmla="*/ 0 60000 65536"/>
                <a:gd name="T11" fmla="*/ 0 60000 65536"/>
                <a:gd name="T12" fmla="*/ 0 60000 65536"/>
                <a:gd name="T13" fmla="*/ 0 60000 65536"/>
                <a:gd name="T14" fmla="*/ 0 60000 65536"/>
                <a:gd name="T15" fmla="*/ 0 w 108"/>
                <a:gd name="T16" fmla="*/ 0 h 59"/>
                <a:gd name="T17" fmla="*/ 108 w 108"/>
                <a:gd name="T18" fmla="*/ 59 h 59"/>
              </a:gdLst>
              <a:ahLst/>
              <a:cxnLst>
                <a:cxn ang="T10">
                  <a:pos x="T0" y="T1"/>
                </a:cxn>
                <a:cxn ang="T11">
                  <a:pos x="T2" y="T3"/>
                </a:cxn>
                <a:cxn ang="T12">
                  <a:pos x="T4" y="T5"/>
                </a:cxn>
                <a:cxn ang="T13">
                  <a:pos x="T6" y="T7"/>
                </a:cxn>
                <a:cxn ang="T14">
                  <a:pos x="T8" y="T9"/>
                </a:cxn>
              </a:cxnLst>
              <a:rect l="T15" t="T16" r="T17" b="T18"/>
              <a:pathLst>
                <a:path w="108" h="59">
                  <a:moveTo>
                    <a:pt x="1" y="1"/>
                  </a:moveTo>
                  <a:lnTo>
                    <a:pt x="108" y="0"/>
                  </a:lnTo>
                  <a:lnTo>
                    <a:pt x="108" y="59"/>
                  </a:lnTo>
                  <a:lnTo>
                    <a:pt x="0" y="59"/>
                  </a:lnTo>
                  <a:lnTo>
                    <a:pt x="1" y="1"/>
                  </a:lnTo>
                  <a:close/>
                </a:path>
              </a:pathLst>
            </a:custGeom>
            <a:solidFill>
              <a:srgbClr val="E0E0E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4083" name="Freeform 192"/>
            <p:cNvSpPr>
              <a:spLocks/>
            </p:cNvSpPr>
            <p:nvPr/>
          </p:nvSpPr>
          <p:spPr bwMode="auto">
            <a:xfrm>
              <a:off x="4049713" y="4787151"/>
              <a:ext cx="273050" cy="207963"/>
            </a:xfrm>
            <a:custGeom>
              <a:avLst/>
              <a:gdLst>
                <a:gd name="T0" fmla="*/ 0 w 172"/>
                <a:gd name="T1" fmla="*/ 0 h 131"/>
                <a:gd name="T2" fmla="*/ 0 w 172"/>
                <a:gd name="T3" fmla="*/ 2147483647 h 131"/>
                <a:gd name="T4" fmla="*/ 2147483647 w 172"/>
                <a:gd name="T5" fmla="*/ 2147483647 h 131"/>
                <a:gd name="T6" fmla="*/ 2147483647 w 172"/>
                <a:gd name="T7" fmla="*/ 2147483647 h 131"/>
                <a:gd name="T8" fmla="*/ 0 w 172"/>
                <a:gd name="T9" fmla="*/ 0 h 131"/>
                <a:gd name="T10" fmla="*/ 0 60000 65536"/>
                <a:gd name="T11" fmla="*/ 0 60000 65536"/>
                <a:gd name="T12" fmla="*/ 0 60000 65536"/>
                <a:gd name="T13" fmla="*/ 0 60000 65536"/>
                <a:gd name="T14" fmla="*/ 0 60000 65536"/>
                <a:gd name="T15" fmla="*/ 0 w 172"/>
                <a:gd name="T16" fmla="*/ 0 h 131"/>
                <a:gd name="T17" fmla="*/ 172 w 172"/>
                <a:gd name="T18" fmla="*/ 131 h 131"/>
              </a:gdLst>
              <a:ahLst/>
              <a:cxnLst>
                <a:cxn ang="T10">
                  <a:pos x="T0" y="T1"/>
                </a:cxn>
                <a:cxn ang="T11">
                  <a:pos x="T2" y="T3"/>
                </a:cxn>
                <a:cxn ang="T12">
                  <a:pos x="T4" y="T5"/>
                </a:cxn>
                <a:cxn ang="T13">
                  <a:pos x="T6" y="T7"/>
                </a:cxn>
                <a:cxn ang="T14">
                  <a:pos x="T8" y="T9"/>
                </a:cxn>
              </a:cxnLst>
              <a:rect l="T15" t="T16" r="T17" b="T18"/>
              <a:pathLst>
                <a:path w="172" h="131">
                  <a:moveTo>
                    <a:pt x="0" y="0"/>
                  </a:moveTo>
                  <a:lnTo>
                    <a:pt x="0" y="45"/>
                  </a:lnTo>
                  <a:lnTo>
                    <a:pt x="172" y="131"/>
                  </a:lnTo>
                  <a:lnTo>
                    <a:pt x="172" y="73"/>
                  </a:lnTo>
                  <a:lnTo>
                    <a:pt x="0" y="0"/>
                  </a:lnTo>
                  <a:close/>
                </a:path>
              </a:pathLst>
            </a:custGeom>
            <a:solidFill>
              <a:srgbClr val="A0A0A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grpSp>
      <p:sp>
        <p:nvSpPr>
          <p:cNvPr id="163854" name="Rectangle 198"/>
          <p:cNvSpPr>
            <a:spLocks noChangeArrowheads="1"/>
          </p:cNvSpPr>
          <p:nvPr/>
        </p:nvSpPr>
        <p:spPr bwMode="auto">
          <a:xfrm>
            <a:off x="5688014" y="4121150"/>
            <a:ext cx="41275" cy="198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300" dirty="0">
                <a:solidFill>
                  <a:srgbClr val="000000"/>
                </a:solidFill>
              </a:rPr>
              <a:t> </a:t>
            </a:r>
            <a:endParaRPr lang="en-US" dirty="0"/>
          </a:p>
        </p:txBody>
      </p:sp>
      <p:sp>
        <p:nvSpPr>
          <p:cNvPr id="163855" name="Line 334"/>
          <p:cNvSpPr>
            <a:spLocks noChangeShapeType="1"/>
          </p:cNvSpPr>
          <p:nvPr/>
        </p:nvSpPr>
        <p:spPr bwMode="auto">
          <a:xfrm>
            <a:off x="4913314" y="4148139"/>
            <a:ext cx="434975" cy="1587"/>
          </a:xfrm>
          <a:prstGeom prst="line">
            <a:avLst/>
          </a:prstGeom>
          <a:noFill/>
          <a:ln w="11113">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163856" name="Freeform 346"/>
          <p:cNvSpPr>
            <a:spLocks/>
          </p:cNvSpPr>
          <p:nvPr/>
        </p:nvSpPr>
        <p:spPr bwMode="auto">
          <a:xfrm>
            <a:off x="6469064" y="3524251"/>
            <a:ext cx="1901825" cy="1141413"/>
          </a:xfrm>
          <a:custGeom>
            <a:avLst/>
            <a:gdLst>
              <a:gd name="T0" fmla="*/ 2147483647 w 1198"/>
              <a:gd name="T1" fmla="*/ 2147483647 h 719"/>
              <a:gd name="T2" fmla="*/ 2147483647 w 1198"/>
              <a:gd name="T3" fmla="*/ 0 h 719"/>
              <a:gd name="T4" fmla="*/ 2147483647 w 1198"/>
              <a:gd name="T5" fmla="*/ 2147483647 h 719"/>
              <a:gd name="T6" fmla="*/ 2147483647 w 1198"/>
              <a:gd name="T7" fmla="*/ 2147483647 h 719"/>
              <a:gd name="T8" fmla="*/ 2147483647 w 1198"/>
              <a:gd name="T9" fmla="*/ 2147483647 h 719"/>
              <a:gd name="T10" fmla="*/ 2147483647 w 1198"/>
              <a:gd name="T11" fmla="*/ 2147483647 h 719"/>
              <a:gd name="T12" fmla="*/ 2147483647 w 1198"/>
              <a:gd name="T13" fmla="*/ 2147483647 h 719"/>
              <a:gd name="T14" fmla="*/ 2147483647 w 1198"/>
              <a:gd name="T15" fmla="*/ 2147483647 h 719"/>
              <a:gd name="T16" fmla="*/ 2147483647 w 1198"/>
              <a:gd name="T17" fmla="*/ 2147483647 h 719"/>
              <a:gd name="T18" fmla="*/ 2147483647 w 1198"/>
              <a:gd name="T19" fmla="*/ 2147483647 h 719"/>
              <a:gd name="T20" fmla="*/ 2147483647 w 1198"/>
              <a:gd name="T21" fmla="*/ 2147483647 h 719"/>
              <a:gd name="T22" fmla="*/ 2147483647 w 1198"/>
              <a:gd name="T23" fmla="*/ 2147483647 h 719"/>
              <a:gd name="T24" fmla="*/ 2147483647 w 1198"/>
              <a:gd name="T25" fmla="*/ 2147483647 h 719"/>
              <a:gd name="T26" fmla="*/ 2147483647 w 1198"/>
              <a:gd name="T27" fmla="*/ 2147483647 h 719"/>
              <a:gd name="T28" fmla="*/ 2147483647 w 1198"/>
              <a:gd name="T29" fmla="*/ 2147483647 h 719"/>
              <a:gd name="T30" fmla="*/ 2147483647 w 1198"/>
              <a:gd name="T31" fmla="*/ 2147483647 h 719"/>
              <a:gd name="T32" fmla="*/ 2147483647 w 1198"/>
              <a:gd name="T33" fmla="*/ 2147483647 h 719"/>
              <a:gd name="T34" fmla="*/ 2147483647 w 1198"/>
              <a:gd name="T35" fmla="*/ 2147483647 h 719"/>
              <a:gd name="T36" fmla="*/ 2147483647 w 1198"/>
              <a:gd name="T37" fmla="*/ 2147483647 h 719"/>
              <a:gd name="T38" fmla="*/ 2147483647 w 1198"/>
              <a:gd name="T39" fmla="*/ 2147483647 h 719"/>
              <a:gd name="T40" fmla="*/ 2147483647 w 1198"/>
              <a:gd name="T41" fmla="*/ 2147483647 h 719"/>
              <a:gd name="T42" fmla="*/ 2147483647 w 1198"/>
              <a:gd name="T43" fmla="*/ 2147483647 h 719"/>
              <a:gd name="T44" fmla="*/ 0 w 1198"/>
              <a:gd name="T45" fmla="*/ 2147483647 h 719"/>
              <a:gd name="T46" fmla="*/ 2147483647 w 1198"/>
              <a:gd name="T47" fmla="*/ 2147483647 h 719"/>
              <a:gd name="T48" fmla="*/ 2147483647 w 1198"/>
              <a:gd name="T49" fmla="*/ 2147483647 h 719"/>
              <a:gd name="T50" fmla="*/ 2147483647 w 1198"/>
              <a:gd name="T51" fmla="*/ 2147483647 h 719"/>
              <a:gd name="T52" fmla="*/ 2147483647 w 1198"/>
              <a:gd name="T53" fmla="*/ 2147483647 h 719"/>
              <a:gd name="T54" fmla="*/ 2147483647 w 1198"/>
              <a:gd name="T55" fmla="*/ 2147483647 h 719"/>
              <a:gd name="T56" fmla="*/ 2147483647 w 1198"/>
              <a:gd name="T57" fmla="*/ 2147483647 h 719"/>
              <a:gd name="T58" fmla="*/ 2147483647 w 1198"/>
              <a:gd name="T59" fmla="*/ 2147483647 h 719"/>
              <a:gd name="T60" fmla="*/ 2147483647 w 1198"/>
              <a:gd name="T61" fmla="*/ 2147483647 h 719"/>
              <a:gd name="T62" fmla="*/ 2147483647 w 1198"/>
              <a:gd name="T63" fmla="*/ 2147483647 h 719"/>
              <a:gd name="T64" fmla="*/ 2147483647 w 1198"/>
              <a:gd name="T65" fmla="*/ 2147483647 h 719"/>
              <a:gd name="T66" fmla="*/ 2147483647 w 1198"/>
              <a:gd name="T67" fmla="*/ 2147483647 h 719"/>
              <a:gd name="T68" fmla="*/ 2147483647 w 1198"/>
              <a:gd name="T69" fmla="*/ 2147483647 h 719"/>
              <a:gd name="T70" fmla="*/ 2147483647 w 1198"/>
              <a:gd name="T71" fmla="*/ 2147483647 h 719"/>
              <a:gd name="T72" fmla="*/ 2147483647 w 1198"/>
              <a:gd name="T73" fmla="*/ 2147483647 h 719"/>
              <a:gd name="T74" fmla="*/ 2147483647 w 1198"/>
              <a:gd name="T75" fmla="*/ 2147483647 h 719"/>
              <a:gd name="T76" fmla="*/ 2147483647 w 1198"/>
              <a:gd name="T77" fmla="*/ 2147483647 h 719"/>
              <a:gd name="T78" fmla="*/ 2147483647 w 1198"/>
              <a:gd name="T79" fmla="*/ 2147483647 h 719"/>
              <a:gd name="T80" fmla="*/ 2147483647 w 1198"/>
              <a:gd name="T81" fmla="*/ 2147483647 h 719"/>
              <a:gd name="T82" fmla="*/ 2147483647 w 1198"/>
              <a:gd name="T83" fmla="*/ 2147483647 h 719"/>
              <a:gd name="T84" fmla="*/ 2147483647 w 1198"/>
              <a:gd name="T85" fmla="*/ 2147483647 h 719"/>
              <a:gd name="T86" fmla="*/ 2147483647 w 1198"/>
              <a:gd name="T87" fmla="*/ 2147483647 h 719"/>
              <a:gd name="T88" fmla="*/ 2147483647 w 1198"/>
              <a:gd name="T89" fmla="*/ 2147483647 h 719"/>
              <a:gd name="T90" fmla="*/ 2147483647 w 1198"/>
              <a:gd name="T91" fmla="*/ 2147483647 h 719"/>
              <a:gd name="T92" fmla="*/ 2147483647 w 1198"/>
              <a:gd name="T93" fmla="*/ 2147483647 h 719"/>
              <a:gd name="T94" fmla="*/ 2147483647 w 1198"/>
              <a:gd name="T95" fmla="*/ 2147483647 h 719"/>
              <a:gd name="T96" fmla="*/ 2147483647 w 1198"/>
              <a:gd name="T97" fmla="*/ 2147483647 h 719"/>
              <a:gd name="T98" fmla="*/ 2147483647 w 1198"/>
              <a:gd name="T99" fmla="*/ 2147483647 h 719"/>
              <a:gd name="T100" fmla="*/ 2147483647 w 1198"/>
              <a:gd name="T101" fmla="*/ 2147483647 h 719"/>
              <a:gd name="T102" fmla="*/ 2147483647 w 1198"/>
              <a:gd name="T103" fmla="*/ 2147483647 h 719"/>
              <a:gd name="T104" fmla="*/ 2147483647 w 1198"/>
              <a:gd name="T105" fmla="*/ 2147483647 h 719"/>
              <a:gd name="T106" fmla="*/ 2147483647 w 1198"/>
              <a:gd name="T107" fmla="*/ 2147483647 h 719"/>
              <a:gd name="T108" fmla="*/ 2147483647 w 1198"/>
              <a:gd name="T109" fmla="*/ 2147483647 h 719"/>
              <a:gd name="T110" fmla="*/ 2147483647 w 1198"/>
              <a:gd name="T111" fmla="*/ 2147483647 h 71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198"/>
              <a:gd name="T169" fmla="*/ 0 h 719"/>
              <a:gd name="T170" fmla="*/ 1198 w 1198"/>
              <a:gd name="T171" fmla="*/ 719 h 71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198" h="719">
                <a:moveTo>
                  <a:pt x="1160" y="13"/>
                </a:moveTo>
                <a:lnTo>
                  <a:pt x="1154" y="9"/>
                </a:lnTo>
                <a:lnTo>
                  <a:pt x="1149" y="5"/>
                </a:lnTo>
                <a:lnTo>
                  <a:pt x="1142" y="3"/>
                </a:lnTo>
                <a:lnTo>
                  <a:pt x="1137" y="2"/>
                </a:lnTo>
                <a:lnTo>
                  <a:pt x="1130" y="0"/>
                </a:lnTo>
                <a:lnTo>
                  <a:pt x="1123" y="0"/>
                </a:lnTo>
                <a:lnTo>
                  <a:pt x="1116" y="0"/>
                </a:lnTo>
                <a:lnTo>
                  <a:pt x="1107" y="2"/>
                </a:lnTo>
                <a:lnTo>
                  <a:pt x="1099" y="3"/>
                </a:lnTo>
                <a:lnTo>
                  <a:pt x="1091" y="5"/>
                </a:lnTo>
                <a:lnTo>
                  <a:pt x="1082" y="7"/>
                </a:lnTo>
                <a:lnTo>
                  <a:pt x="1074" y="10"/>
                </a:lnTo>
                <a:lnTo>
                  <a:pt x="1064" y="13"/>
                </a:lnTo>
                <a:lnTo>
                  <a:pt x="1055" y="17"/>
                </a:lnTo>
                <a:lnTo>
                  <a:pt x="1036" y="24"/>
                </a:lnTo>
                <a:lnTo>
                  <a:pt x="1016" y="32"/>
                </a:lnTo>
                <a:lnTo>
                  <a:pt x="997" y="40"/>
                </a:lnTo>
                <a:lnTo>
                  <a:pt x="977" y="49"/>
                </a:lnTo>
                <a:lnTo>
                  <a:pt x="956" y="56"/>
                </a:lnTo>
                <a:lnTo>
                  <a:pt x="936" y="65"/>
                </a:lnTo>
                <a:lnTo>
                  <a:pt x="925" y="67"/>
                </a:lnTo>
                <a:lnTo>
                  <a:pt x="915" y="70"/>
                </a:lnTo>
                <a:lnTo>
                  <a:pt x="904" y="73"/>
                </a:lnTo>
                <a:lnTo>
                  <a:pt x="895" y="75"/>
                </a:lnTo>
                <a:lnTo>
                  <a:pt x="885" y="76"/>
                </a:lnTo>
                <a:lnTo>
                  <a:pt x="875" y="77"/>
                </a:lnTo>
                <a:lnTo>
                  <a:pt x="866" y="77"/>
                </a:lnTo>
                <a:lnTo>
                  <a:pt x="855" y="79"/>
                </a:lnTo>
                <a:lnTo>
                  <a:pt x="837" y="77"/>
                </a:lnTo>
                <a:lnTo>
                  <a:pt x="817" y="76"/>
                </a:lnTo>
                <a:lnTo>
                  <a:pt x="798" y="75"/>
                </a:lnTo>
                <a:lnTo>
                  <a:pt x="778" y="73"/>
                </a:lnTo>
                <a:lnTo>
                  <a:pt x="758" y="70"/>
                </a:lnTo>
                <a:lnTo>
                  <a:pt x="739" y="67"/>
                </a:lnTo>
                <a:lnTo>
                  <a:pt x="719" y="65"/>
                </a:lnTo>
                <a:lnTo>
                  <a:pt x="698" y="61"/>
                </a:lnTo>
                <a:lnTo>
                  <a:pt x="677" y="59"/>
                </a:lnTo>
                <a:lnTo>
                  <a:pt x="655" y="58"/>
                </a:lnTo>
                <a:lnTo>
                  <a:pt x="632" y="56"/>
                </a:lnTo>
                <a:lnTo>
                  <a:pt x="610" y="56"/>
                </a:lnTo>
                <a:lnTo>
                  <a:pt x="599" y="56"/>
                </a:lnTo>
                <a:lnTo>
                  <a:pt x="586" y="56"/>
                </a:lnTo>
                <a:lnTo>
                  <a:pt x="574" y="58"/>
                </a:lnTo>
                <a:lnTo>
                  <a:pt x="562" y="59"/>
                </a:lnTo>
                <a:lnTo>
                  <a:pt x="550" y="61"/>
                </a:lnTo>
                <a:lnTo>
                  <a:pt x="537" y="63"/>
                </a:lnTo>
                <a:lnTo>
                  <a:pt x="524" y="65"/>
                </a:lnTo>
                <a:lnTo>
                  <a:pt x="510" y="68"/>
                </a:lnTo>
                <a:lnTo>
                  <a:pt x="495" y="70"/>
                </a:lnTo>
                <a:lnTo>
                  <a:pt x="480" y="73"/>
                </a:lnTo>
                <a:lnTo>
                  <a:pt x="464" y="76"/>
                </a:lnTo>
                <a:lnTo>
                  <a:pt x="448" y="79"/>
                </a:lnTo>
                <a:lnTo>
                  <a:pt x="432" y="82"/>
                </a:lnTo>
                <a:lnTo>
                  <a:pt x="415" y="86"/>
                </a:lnTo>
                <a:lnTo>
                  <a:pt x="398" y="89"/>
                </a:lnTo>
                <a:lnTo>
                  <a:pt x="380" y="93"/>
                </a:lnTo>
                <a:lnTo>
                  <a:pt x="345" y="100"/>
                </a:lnTo>
                <a:lnTo>
                  <a:pt x="310" y="108"/>
                </a:lnTo>
                <a:lnTo>
                  <a:pt x="274" y="117"/>
                </a:lnTo>
                <a:lnTo>
                  <a:pt x="240" y="128"/>
                </a:lnTo>
                <a:lnTo>
                  <a:pt x="223" y="132"/>
                </a:lnTo>
                <a:lnTo>
                  <a:pt x="206" y="138"/>
                </a:lnTo>
                <a:lnTo>
                  <a:pt x="190" y="144"/>
                </a:lnTo>
                <a:lnTo>
                  <a:pt x="175" y="150"/>
                </a:lnTo>
                <a:lnTo>
                  <a:pt x="159" y="156"/>
                </a:lnTo>
                <a:lnTo>
                  <a:pt x="145" y="163"/>
                </a:lnTo>
                <a:lnTo>
                  <a:pt x="131" y="169"/>
                </a:lnTo>
                <a:lnTo>
                  <a:pt x="117" y="176"/>
                </a:lnTo>
                <a:lnTo>
                  <a:pt x="104" y="183"/>
                </a:lnTo>
                <a:lnTo>
                  <a:pt x="92" y="191"/>
                </a:lnTo>
                <a:lnTo>
                  <a:pt x="82" y="198"/>
                </a:lnTo>
                <a:lnTo>
                  <a:pt x="71" y="206"/>
                </a:lnTo>
                <a:lnTo>
                  <a:pt x="62" y="214"/>
                </a:lnTo>
                <a:lnTo>
                  <a:pt x="54" y="222"/>
                </a:lnTo>
                <a:lnTo>
                  <a:pt x="47" y="232"/>
                </a:lnTo>
                <a:lnTo>
                  <a:pt x="40" y="241"/>
                </a:lnTo>
                <a:lnTo>
                  <a:pt x="34" y="250"/>
                </a:lnTo>
                <a:lnTo>
                  <a:pt x="28" y="262"/>
                </a:lnTo>
                <a:lnTo>
                  <a:pt x="23" y="273"/>
                </a:lnTo>
                <a:lnTo>
                  <a:pt x="19" y="284"/>
                </a:lnTo>
                <a:lnTo>
                  <a:pt x="14" y="297"/>
                </a:lnTo>
                <a:lnTo>
                  <a:pt x="10" y="310"/>
                </a:lnTo>
                <a:lnTo>
                  <a:pt x="8" y="323"/>
                </a:lnTo>
                <a:lnTo>
                  <a:pt x="6" y="336"/>
                </a:lnTo>
                <a:lnTo>
                  <a:pt x="3" y="350"/>
                </a:lnTo>
                <a:lnTo>
                  <a:pt x="2" y="364"/>
                </a:lnTo>
                <a:lnTo>
                  <a:pt x="1" y="378"/>
                </a:lnTo>
                <a:lnTo>
                  <a:pt x="0" y="391"/>
                </a:lnTo>
                <a:lnTo>
                  <a:pt x="0" y="406"/>
                </a:lnTo>
                <a:lnTo>
                  <a:pt x="0" y="420"/>
                </a:lnTo>
                <a:lnTo>
                  <a:pt x="0" y="434"/>
                </a:lnTo>
                <a:lnTo>
                  <a:pt x="1" y="448"/>
                </a:lnTo>
                <a:lnTo>
                  <a:pt x="2" y="461"/>
                </a:lnTo>
                <a:lnTo>
                  <a:pt x="5" y="475"/>
                </a:lnTo>
                <a:lnTo>
                  <a:pt x="6" y="489"/>
                </a:lnTo>
                <a:lnTo>
                  <a:pt x="8" y="502"/>
                </a:lnTo>
                <a:lnTo>
                  <a:pt x="12" y="514"/>
                </a:lnTo>
                <a:lnTo>
                  <a:pt x="14" y="526"/>
                </a:lnTo>
                <a:lnTo>
                  <a:pt x="17" y="539"/>
                </a:lnTo>
                <a:lnTo>
                  <a:pt x="21" y="551"/>
                </a:lnTo>
                <a:lnTo>
                  <a:pt x="24" y="561"/>
                </a:lnTo>
                <a:lnTo>
                  <a:pt x="28" y="572"/>
                </a:lnTo>
                <a:lnTo>
                  <a:pt x="33" y="582"/>
                </a:lnTo>
                <a:lnTo>
                  <a:pt x="37" y="590"/>
                </a:lnTo>
                <a:lnTo>
                  <a:pt x="42" y="600"/>
                </a:lnTo>
                <a:lnTo>
                  <a:pt x="47" y="607"/>
                </a:lnTo>
                <a:lnTo>
                  <a:pt x="51" y="615"/>
                </a:lnTo>
                <a:lnTo>
                  <a:pt x="57" y="621"/>
                </a:lnTo>
                <a:lnTo>
                  <a:pt x="63" y="627"/>
                </a:lnTo>
                <a:lnTo>
                  <a:pt x="70" y="632"/>
                </a:lnTo>
                <a:lnTo>
                  <a:pt x="77" y="638"/>
                </a:lnTo>
                <a:lnTo>
                  <a:pt x="85" y="643"/>
                </a:lnTo>
                <a:lnTo>
                  <a:pt x="92" y="648"/>
                </a:lnTo>
                <a:lnTo>
                  <a:pt x="101" y="651"/>
                </a:lnTo>
                <a:lnTo>
                  <a:pt x="110" y="656"/>
                </a:lnTo>
                <a:lnTo>
                  <a:pt x="119" y="659"/>
                </a:lnTo>
                <a:lnTo>
                  <a:pt x="128" y="662"/>
                </a:lnTo>
                <a:lnTo>
                  <a:pt x="138" y="665"/>
                </a:lnTo>
                <a:lnTo>
                  <a:pt x="159" y="670"/>
                </a:lnTo>
                <a:lnTo>
                  <a:pt x="180" y="673"/>
                </a:lnTo>
                <a:lnTo>
                  <a:pt x="202" y="677"/>
                </a:lnTo>
                <a:lnTo>
                  <a:pt x="225" y="680"/>
                </a:lnTo>
                <a:lnTo>
                  <a:pt x="248" y="683"/>
                </a:lnTo>
                <a:lnTo>
                  <a:pt x="272" y="685"/>
                </a:lnTo>
                <a:lnTo>
                  <a:pt x="295" y="686"/>
                </a:lnTo>
                <a:lnTo>
                  <a:pt x="319" y="689"/>
                </a:lnTo>
                <a:lnTo>
                  <a:pt x="342" y="692"/>
                </a:lnTo>
                <a:lnTo>
                  <a:pt x="365" y="696"/>
                </a:lnTo>
                <a:lnTo>
                  <a:pt x="377" y="697"/>
                </a:lnTo>
                <a:lnTo>
                  <a:pt x="389" y="698"/>
                </a:lnTo>
                <a:lnTo>
                  <a:pt x="401" y="700"/>
                </a:lnTo>
                <a:lnTo>
                  <a:pt x="413" y="701"/>
                </a:lnTo>
                <a:lnTo>
                  <a:pt x="439" y="704"/>
                </a:lnTo>
                <a:lnTo>
                  <a:pt x="466" y="707"/>
                </a:lnTo>
                <a:lnTo>
                  <a:pt x="492" y="710"/>
                </a:lnTo>
                <a:lnTo>
                  <a:pt x="520" y="711"/>
                </a:lnTo>
                <a:lnTo>
                  <a:pt x="576" y="714"/>
                </a:lnTo>
                <a:lnTo>
                  <a:pt x="604" y="715"/>
                </a:lnTo>
                <a:lnTo>
                  <a:pt x="631" y="717"/>
                </a:lnTo>
                <a:lnTo>
                  <a:pt x="658" y="718"/>
                </a:lnTo>
                <a:lnTo>
                  <a:pt x="684" y="719"/>
                </a:lnTo>
                <a:lnTo>
                  <a:pt x="695" y="719"/>
                </a:lnTo>
                <a:lnTo>
                  <a:pt x="708" y="719"/>
                </a:lnTo>
                <a:lnTo>
                  <a:pt x="720" y="719"/>
                </a:lnTo>
                <a:lnTo>
                  <a:pt x="732" y="719"/>
                </a:lnTo>
                <a:lnTo>
                  <a:pt x="742" y="719"/>
                </a:lnTo>
                <a:lnTo>
                  <a:pt x="753" y="719"/>
                </a:lnTo>
                <a:lnTo>
                  <a:pt x="763" y="719"/>
                </a:lnTo>
                <a:lnTo>
                  <a:pt x="773" y="719"/>
                </a:lnTo>
                <a:lnTo>
                  <a:pt x="782" y="719"/>
                </a:lnTo>
                <a:lnTo>
                  <a:pt x="791" y="719"/>
                </a:lnTo>
                <a:lnTo>
                  <a:pt x="801" y="719"/>
                </a:lnTo>
                <a:lnTo>
                  <a:pt x="809" y="718"/>
                </a:lnTo>
                <a:lnTo>
                  <a:pt x="816" y="718"/>
                </a:lnTo>
                <a:lnTo>
                  <a:pt x="824" y="718"/>
                </a:lnTo>
                <a:lnTo>
                  <a:pt x="839" y="717"/>
                </a:lnTo>
                <a:lnTo>
                  <a:pt x="852" y="715"/>
                </a:lnTo>
                <a:lnTo>
                  <a:pt x="865" y="713"/>
                </a:lnTo>
                <a:lnTo>
                  <a:pt x="876" y="712"/>
                </a:lnTo>
                <a:lnTo>
                  <a:pt x="888" y="710"/>
                </a:lnTo>
                <a:lnTo>
                  <a:pt x="900" y="707"/>
                </a:lnTo>
                <a:lnTo>
                  <a:pt x="910" y="705"/>
                </a:lnTo>
                <a:lnTo>
                  <a:pt x="931" y="700"/>
                </a:lnTo>
                <a:lnTo>
                  <a:pt x="943" y="697"/>
                </a:lnTo>
                <a:lnTo>
                  <a:pt x="953" y="693"/>
                </a:lnTo>
                <a:lnTo>
                  <a:pt x="965" y="691"/>
                </a:lnTo>
                <a:lnTo>
                  <a:pt x="977" y="687"/>
                </a:lnTo>
                <a:lnTo>
                  <a:pt x="990" y="683"/>
                </a:lnTo>
                <a:lnTo>
                  <a:pt x="1002" y="679"/>
                </a:lnTo>
                <a:lnTo>
                  <a:pt x="1015" y="676"/>
                </a:lnTo>
                <a:lnTo>
                  <a:pt x="1029" y="672"/>
                </a:lnTo>
                <a:lnTo>
                  <a:pt x="1056" y="665"/>
                </a:lnTo>
                <a:lnTo>
                  <a:pt x="1070" y="662"/>
                </a:lnTo>
                <a:lnTo>
                  <a:pt x="1083" y="657"/>
                </a:lnTo>
                <a:lnTo>
                  <a:pt x="1096" y="652"/>
                </a:lnTo>
                <a:lnTo>
                  <a:pt x="1109" y="647"/>
                </a:lnTo>
                <a:lnTo>
                  <a:pt x="1120" y="641"/>
                </a:lnTo>
                <a:lnTo>
                  <a:pt x="1132" y="635"/>
                </a:lnTo>
                <a:lnTo>
                  <a:pt x="1142" y="627"/>
                </a:lnTo>
                <a:lnTo>
                  <a:pt x="1152" y="620"/>
                </a:lnTo>
                <a:lnTo>
                  <a:pt x="1160" y="610"/>
                </a:lnTo>
                <a:lnTo>
                  <a:pt x="1165" y="606"/>
                </a:lnTo>
                <a:lnTo>
                  <a:pt x="1168" y="601"/>
                </a:lnTo>
                <a:lnTo>
                  <a:pt x="1174" y="590"/>
                </a:lnTo>
                <a:lnTo>
                  <a:pt x="1180" y="579"/>
                </a:lnTo>
                <a:lnTo>
                  <a:pt x="1184" y="567"/>
                </a:lnTo>
                <a:lnTo>
                  <a:pt x="1188" y="554"/>
                </a:lnTo>
                <a:lnTo>
                  <a:pt x="1191" y="541"/>
                </a:lnTo>
                <a:lnTo>
                  <a:pt x="1194" y="527"/>
                </a:lnTo>
                <a:lnTo>
                  <a:pt x="1195" y="513"/>
                </a:lnTo>
                <a:lnTo>
                  <a:pt x="1196" y="498"/>
                </a:lnTo>
                <a:lnTo>
                  <a:pt x="1197" y="483"/>
                </a:lnTo>
                <a:lnTo>
                  <a:pt x="1197" y="467"/>
                </a:lnTo>
                <a:lnTo>
                  <a:pt x="1197" y="450"/>
                </a:lnTo>
                <a:lnTo>
                  <a:pt x="1197" y="433"/>
                </a:lnTo>
                <a:lnTo>
                  <a:pt x="1197" y="415"/>
                </a:lnTo>
                <a:lnTo>
                  <a:pt x="1197" y="398"/>
                </a:lnTo>
                <a:lnTo>
                  <a:pt x="1197" y="380"/>
                </a:lnTo>
                <a:lnTo>
                  <a:pt x="1196" y="361"/>
                </a:lnTo>
                <a:lnTo>
                  <a:pt x="1196" y="352"/>
                </a:lnTo>
                <a:lnTo>
                  <a:pt x="1196" y="343"/>
                </a:lnTo>
                <a:lnTo>
                  <a:pt x="1196" y="331"/>
                </a:lnTo>
                <a:lnTo>
                  <a:pt x="1196" y="321"/>
                </a:lnTo>
                <a:lnTo>
                  <a:pt x="1197" y="309"/>
                </a:lnTo>
                <a:lnTo>
                  <a:pt x="1197" y="297"/>
                </a:lnTo>
                <a:lnTo>
                  <a:pt x="1197" y="284"/>
                </a:lnTo>
                <a:lnTo>
                  <a:pt x="1197" y="271"/>
                </a:lnTo>
                <a:lnTo>
                  <a:pt x="1198" y="246"/>
                </a:lnTo>
                <a:lnTo>
                  <a:pt x="1198" y="219"/>
                </a:lnTo>
                <a:lnTo>
                  <a:pt x="1198" y="192"/>
                </a:lnTo>
                <a:lnTo>
                  <a:pt x="1197" y="166"/>
                </a:lnTo>
                <a:lnTo>
                  <a:pt x="1196" y="141"/>
                </a:lnTo>
                <a:lnTo>
                  <a:pt x="1196" y="128"/>
                </a:lnTo>
                <a:lnTo>
                  <a:pt x="1195" y="116"/>
                </a:lnTo>
                <a:lnTo>
                  <a:pt x="1194" y="103"/>
                </a:lnTo>
                <a:lnTo>
                  <a:pt x="1191" y="93"/>
                </a:lnTo>
                <a:lnTo>
                  <a:pt x="1190" y="81"/>
                </a:lnTo>
                <a:lnTo>
                  <a:pt x="1188" y="70"/>
                </a:lnTo>
                <a:lnTo>
                  <a:pt x="1186" y="61"/>
                </a:lnTo>
                <a:lnTo>
                  <a:pt x="1183" y="52"/>
                </a:lnTo>
                <a:lnTo>
                  <a:pt x="1180" y="44"/>
                </a:lnTo>
                <a:lnTo>
                  <a:pt x="1176" y="35"/>
                </a:lnTo>
                <a:lnTo>
                  <a:pt x="1173" y="28"/>
                </a:lnTo>
                <a:lnTo>
                  <a:pt x="1169" y="23"/>
                </a:lnTo>
                <a:lnTo>
                  <a:pt x="1165" y="17"/>
                </a:lnTo>
                <a:lnTo>
                  <a:pt x="1160" y="13"/>
                </a:lnTo>
                <a:close/>
              </a:path>
            </a:pathLst>
          </a:custGeom>
          <a:gradFill rotWithShape="1">
            <a:gsLst>
              <a:gs pos="0">
                <a:srgbClr val="00CCFF"/>
              </a:gs>
              <a:gs pos="100000">
                <a:srgbClr val="FFFFFF"/>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3857" name="Line 347"/>
          <p:cNvSpPr>
            <a:spLocks noChangeShapeType="1"/>
          </p:cNvSpPr>
          <p:nvPr/>
        </p:nvSpPr>
        <p:spPr bwMode="auto">
          <a:xfrm flipV="1">
            <a:off x="5975350" y="4130676"/>
            <a:ext cx="490538" cy="3175"/>
          </a:xfrm>
          <a:prstGeom prst="line">
            <a:avLst/>
          </a:prstGeom>
          <a:noFill/>
          <a:ln w="11113">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163858" name="Rectangle 350"/>
          <p:cNvSpPr>
            <a:spLocks noChangeArrowheads="1"/>
          </p:cNvSpPr>
          <p:nvPr/>
        </p:nvSpPr>
        <p:spPr bwMode="auto">
          <a:xfrm>
            <a:off x="5032375" y="5219700"/>
            <a:ext cx="43282" cy="2308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500" dirty="0">
                <a:solidFill>
                  <a:srgbClr val="000000"/>
                </a:solidFill>
                <a:latin typeface="+mn-lt"/>
              </a:rPr>
              <a:t> </a:t>
            </a:r>
            <a:endParaRPr lang="en-US" dirty="0">
              <a:latin typeface="+mn-lt"/>
            </a:endParaRPr>
          </a:p>
        </p:txBody>
      </p:sp>
      <p:sp>
        <p:nvSpPr>
          <p:cNvPr id="163859" name="Rectangle 352"/>
          <p:cNvSpPr>
            <a:spLocks noChangeArrowheads="1"/>
          </p:cNvSpPr>
          <p:nvPr/>
        </p:nvSpPr>
        <p:spPr bwMode="auto">
          <a:xfrm>
            <a:off x="4856163" y="5432425"/>
            <a:ext cx="43282" cy="2308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500" dirty="0">
                <a:solidFill>
                  <a:srgbClr val="000000"/>
                </a:solidFill>
                <a:latin typeface="+mn-lt"/>
              </a:rPr>
              <a:t> </a:t>
            </a:r>
            <a:endParaRPr lang="en-US" dirty="0">
              <a:latin typeface="+mn-lt"/>
            </a:endParaRPr>
          </a:p>
        </p:txBody>
      </p:sp>
      <p:sp>
        <p:nvSpPr>
          <p:cNvPr id="163860" name="Rectangle 353"/>
          <p:cNvSpPr>
            <a:spLocks noChangeArrowheads="1"/>
          </p:cNvSpPr>
          <p:nvPr/>
        </p:nvSpPr>
        <p:spPr bwMode="auto">
          <a:xfrm>
            <a:off x="6691314" y="5162550"/>
            <a:ext cx="1449387" cy="53975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mn-lt"/>
            </a:endParaRPr>
          </a:p>
        </p:txBody>
      </p:sp>
      <p:sp>
        <p:nvSpPr>
          <p:cNvPr id="163861" name="Rectangle 355"/>
          <p:cNvSpPr>
            <a:spLocks noChangeArrowheads="1"/>
          </p:cNvSpPr>
          <p:nvPr/>
        </p:nvSpPr>
        <p:spPr bwMode="auto">
          <a:xfrm>
            <a:off x="7734300" y="5219700"/>
            <a:ext cx="43282" cy="2308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500" dirty="0">
                <a:solidFill>
                  <a:srgbClr val="000000"/>
                </a:solidFill>
                <a:latin typeface="+mn-lt"/>
              </a:rPr>
              <a:t> </a:t>
            </a:r>
            <a:endParaRPr lang="en-US" dirty="0">
              <a:latin typeface="+mn-lt"/>
            </a:endParaRPr>
          </a:p>
        </p:txBody>
      </p:sp>
      <p:sp>
        <p:nvSpPr>
          <p:cNvPr id="163862" name="Rectangle 357"/>
          <p:cNvSpPr>
            <a:spLocks noChangeArrowheads="1"/>
          </p:cNvSpPr>
          <p:nvPr/>
        </p:nvSpPr>
        <p:spPr bwMode="auto">
          <a:xfrm>
            <a:off x="7742238" y="5432425"/>
            <a:ext cx="43282" cy="2308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500" dirty="0">
                <a:solidFill>
                  <a:srgbClr val="000000"/>
                </a:solidFill>
                <a:latin typeface="+mn-lt"/>
              </a:rPr>
              <a:t> </a:t>
            </a:r>
            <a:endParaRPr lang="en-US" dirty="0">
              <a:latin typeface="+mn-lt"/>
            </a:endParaRPr>
          </a:p>
        </p:txBody>
      </p:sp>
      <p:sp>
        <p:nvSpPr>
          <p:cNvPr id="163863" name="Freeform 358"/>
          <p:cNvSpPr>
            <a:spLocks noEditPoints="1"/>
          </p:cNvSpPr>
          <p:nvPr/>
        </p:nvSpPr>
        <p:spPr bwMode="auto">
          <a:xfrm>
            <a:off x="4987925" y="5394326"/>
            <a:ext cx="609600" cy="93663"/>
          </a:xfrm>
          <a:custGeom>
            <a:avLst/>
            <a:gdLst>
              <a:gd name="T0" fmla="*/ 2147483647 w 384"/>
              <a:gd name="T1" fmla="*/ 2147483647 h 59"/>
              <a:gd name="T2" fmla="*/ 2147483647 w 384"/>
              <a:gd name="T3" fmla="*/ 2147483647 h 59"/>
              <a:gd name="T4" fmla="*/ 2147483647 w 384"/>
              <a:gd name="T5" fmla="*/ 2147483647 h 59"/>
              <a:gd name="T6" fmla="*/ 2147483647 w 384"/>
              <a:gd name="T7" fmla="*/ 2147483647 h 59"/>
              <a:gd name="T8" fmla="*/ 2147483647 w 384"/>
              <a:gd name="T9" fmla="*/ 2147483647 h 59"/>
              <a:gd name="T10" fmla="*/ 2147483647 w 384"/>
              <a:gd name="T11" fmla="*/ 2147483647 h 59"/>
              <a:gd name="T12" fmla="*/ 2147483647 w 384"/>
              <a:gd name="T13" fmla="*/ 2147483647 h 59"/>
              <a:gd name="T14" fmla="*/ 2147483647 w 384"/>
              <a:gd name="T15" fmla="*/ 2147483647 h 59"/>
              <a:gd name="T16" fmla="*/ 2147483647 w 384"/>
              <a:gd name="T17" fmla="*/ 2147483647 h 59"/>
              <a:gd name="T18" fmla="*/ 2147483647 w 384"/>
              <a:gd name="T19" fmla="*/ 2147483647 h 59"/>
              <a:gd name="T20" fmla="*/ 2147483647 w 384"/>
              <a:gd name="T21" fmla="*/ 2147483647 h 59"/>
              <a:gd name="T22" fmla="*/ 2147483647 w 384"/>
              <a:gd name="T23" fmla="*/ 2147483647 h 59"/>
              <a:gd name="T24" fmla="*/ 2147483647 w 384"/>
              <a:gd name="T25" fmla="*/ 2147483647 h 59"/>
              <a:gd name="T26" fmla="*/ 2147483647 w 384"/>
              <a:gd name="T27" fmla="*/ 2147483647 h 59"/>
              <a:gd name="T28" fmla="*/ 0 w 384"/>
              <a:gd name="T29" fmla="*/ 2147483647 h 59"/>
              <a:gd name="T30" fmla="*/ 2147483647 w 384"/>
              <a:gd name="T31" fmla="*/ 2147483647 h 59"/>
              <a:gd name="T32" fmla="*/ 2147483647 w 384"/>
              <a:gd name="T33" fmla="*/ 2147483647 h 59"/>
              <a:gd name="T34" fmla="*/ 2147483647 w 384"/>
              <a:gd name="T35" fmla="*/ 2147483647 h 59"/>
              <a:gd name="T36" fmla="*/ 2147483647 w 384"/>
              <a:gd name="T37" fmla="*/ 2147483647 h 59"/>
              <a:gd name="T38" fmla="*/ 2147483647 w 384"/>
              <a:gd name="T39" fmla="*/ 2147483647 h 59"/>
              <a:gd name="T40" fmla="*/ 2147483647 w 384"/>
              <a:gd name="T41" fmla="*/ 0 h 59"/>
              <a:gd name="T42" fmla="*/ 2147483647 w 384"/>
              <a:gd name="T43" fmla="*/ 2147483647 h 59"/>
              <a:gd name="T44" fmla="*/ 2147483647 w 384"/>
              <a:gd name="T45" fmla="*/ 2147483647 h 59"/>
              <a:gd name="T46" fmla="*/ 2147483647 w 384"/>
              <a:gd name="T47" fmla="*/ 0 h 5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84"/>
              <a:gd name="T73" fmla="*/ 0 h 59"/>
              <a:gd name="T74" fmla="*/ 384 w 384"/>
              <a:gd name="T75" fmla="*/ 59 h 5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84" h="59">
                <a:moveTo>
                  <a:pt x="4" y="26"/>
                </a:moveTo>
                <a:lnTo>
                  <a:pt x="335" y="26"/>
                </a:lnTo>
                <a:lnTo>
                  <a:pt x="337" y="26"/>
                </a:lnTo>
                <a:lnTo>
                  <a:pt x="338" y="26"/>
                </a:lnTo>
                <a:lnTo>
                  <a:pt x="339" y="27"/>
                </a:lnTo>
                <a:lnTo>
                  <a:pt x="339" y="30"/>
                </a:lnTo>
                <a:lnTo>
                  <a:pt x="339" y="31"/>
                </a:lnTo>
                <a:lnTo>
                  <a:pt x="338" y="32"/>
                </a:lnTo>
                <a:lnTo>
                  <a:pt x="337" y="33"/>
                </a:lnTo>
                <a:lnTo>
                  <a:pt x="335" y="33"/>
                </a:lnTo>
                <a:lnTo>
                  <a:pt x="4" y="33"/>
                </a:lnTo>
                <a:lnTo>
                  <a:pt x="3" y="33"/>
                </a:lnTo>
                <a:lnTo>
                  <a:pt x="2" y="32"/>
                </a:lnTo>
                <a:lnTo>
                  <a:pt x="2" y="31"/>
                </a:lnTo>
                <a:lnTo>
                  <a:pt x="0" y="30"/>
                </a:lnTo>
                <a:lnTo>
                  <a:pt x="2" y="27"/>
                </a:lnTo>
                <a:lnTo>
                  <a:pt x="2" y="26"/>
                </a:lnTo>
                <a:lnTo>
                  <a:pt x="3" y="26"/>
                </a:lnTo>
                <a:lnTo>
                  <a:pt x="4" y="26"/>
                </a:lnTo>
                <a:close/>
                <a:moveTo>
                  <a:pt x="326" y="0"/>
                </a:moveTo>
                <a:lnTo>
                  <a:pt x="384" y="30"/>
                </a:lnTo>
                <a:lnTo>
                  <a:pt x="326" y="59"/>
                </a:lnTo>
                <a:lnTo>
                  <a:pt x="326" y="0"/>
                </a:lnTo>
                <a:close/>
              </a:path>
            </a:pathLst>
          </a:custGeom>
          <a:solidFill>
            <a:srgbClr val="000000"/>
          </a:solidFill>
          <a:ln w="1588">
            <a:solidFill>
              <a:srgbClr val="000000"/>
            </a:solidFill>
            <a:round/>
            <a:headEnd/>
            <a:tailEnd/>
          </a:ln>
        </p:spPr>
        <p:txBody>
          <a:bodyPr/>
          <a:lstStyle/>
          <a:p>
            <a:endParaRPr lang="en-US" dirty="0">
              <a:latin typeface="+mn-lt"/>
            </a:endParaRPr>
          </a:p>
        </p:txBody>
      </p:sp>
      <p:sp>
        <p:nvSpPr>
          <p:cNvPr id="163864" name="Freeform 359"/>
          <p:cNvSpPr>
            <a:spLocks noEditPoints="1"/>
          </p:cNvSpPr>
          <p:nvPr/>
        </p:nvSpPr>
        <p:spPr bwMode="auto">
          <a:xfrm>
            <a:off x="2732088" y="5394326"/>
            <a:ext cx="868362" cy="74613"/>
          </a:xfrm>
          <a:custGeom>
            <a:avLst/>
            <a:gdLst>
              <a:gd name="T0" fmla="*/ 2147483647 w 384"/>
              <a:gd name="T1" fmla="*/ 2147483647 h 59"/>
              <a:gd name="T2" fmla="*/ 2147483647 w 384"/>
              <a:gd name="T3" fmla="*/ 2147483647 h 59"/>
              <a:gd name="T4" fmla="*/ 2147483647 w 384"/>
              <a:gd name="T5" fmla="*/ 2147483647 h 59"/>
              <a:gd name="T6" fmla="*/ 2147483647 w 384"/>
              <a:gd name="T7" fmla="*/ 2147483647 h 59"/>
              <a:gd name="T8" fmla="*/ 2147483647 w 384"/>
              <a:gd name="T9" fmla="*/ 2147483647 h 59"/>
              <a:gd name="T10" fmla="*/ 2147483647 w 384"/>
              <a:gd name="T11" fmla="*/ 2147483647 h 59"/>
              <a:gd name="T12" fmla="*/ 2147483647 w 384"/>
              <a:gd name="T13" fmla="*/ 2147483647 h 59"/>
              <a:gd name="T14" fmla="*/ 2147483647 w 384"/>
              <a:gd name="T15" fmla="*/ 2147483647 h 59"/>
              <a:gd name="T16" fmla="*/ 2147483647 w 384"/>
              <a:gd name="T17" fmla="*/ 2147483647 h 59"/>
              <a:gd name="T18" fmla="*/ 2147483647 w 384"/>
              <a:gd name="T19" fmla="*/ 2147483647 h 59"/>
              <a:gd name="T20" fmla="*/ 2147483647 w 384"/>
              <a:gd name="T21" fmla="*/ 2147483647 h 59"/>
              <a:gd name="T22" fmla="*/ 2147483647 w 384"/>
              <a:gd name="T23" fmla="*/ 2147483647 h 59"/>
              <a:gd name="T24" fmla="*/ 2147483647 w 384"/>
              <a:gd name="T25" fmla="*/ 2147483647 h 59"/>
              <a:gd name="T26" fmla="*/ 2147483647 w 384"/>
              <a:gd name="T27" fmla="*/ 2147483647 h 59"/>
              <a:gd name="T28" fmla="*/ 2147483647 w 384"/>
              <a:gd name="T29" fmla="*/ 2147483647 h 59"/>
              <a:gd name="T30" fmla="*/ 2147483647 w 384"/>
              <a:gd name="T31" fmla="*/ 2147483647 h 59"/>
              <a:gd name="T32" fmla="*/ 2147483647 w 384"/>
              <a:gd name="T33" fmla="*/ 2147483647 h 59"/>
              <a:gd name="T34" fmla="*/ 2147483647 w 384"/>
              <a:gd name="T35" fmla="*/ 2147483647 h 59"/>
              <a:gd name="T36" fmla="*/ 2147483647 w 384"/>
              <a:gd name="T37" fmla="*/ 2147483647 h 59"/>
              <a:gd name="T38" fmla="*/ 2147483647 w 384"/>
              <a:gd name="T39" fmla="*/ 2147483647 h 59"/>
              <a:gd name="T40" fmla="*/ 2147483647 w 384"/>
              <a:gd name="T41" fmla="*/ 2147483647 h 59"/>
              <a:gd name="T42" fmla="*/ 0 w 384"/>
              <a:gd name="T43" fmla="*/ 2147483647 h 59"/>
              <a:gd name="T44" fmla="*/ 2147483647 w 384"/>
              <a:gd name="T45" fmla="*/ 0 h 59"/>
              <a:gd name="T46" fmla="*/ 2147483647 w 384"/>
              <a:gd name="T47" fmla="*/ 2147483647 h 5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84"/>
              <a:gd name="T73" fmla="*/ 0 h 59"/>
              <a:gd name="T74" fmla="*/ 384 w 384"/>
              <a:gd name="T75" fmla="*/ 59 h 5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84" h="59">
                <a:moveTo>
                  <a:pt x="381" y="33"/>
                </a:moveTo>
                <a:lnTo>
                  <a:pt x="49" y="33"/>
                </a:lnTo>
                <a:lnTo>
                  <a:pt x="48" y="33"/>
                </a:lnTo>
                <a:lnTo>
                  <a:pt x="47" y="32"/>
                </a:lnTo>
                <a:lnTo>
                  <a:pt x="46" y="31"/>
                </a:lnTo>
                <a:lnTo>
                  <a:pt x="46" y="30"/>
                </a:lnTo>
                <a:lnTo>
                  <a:pt x="46" y="28"/>
                </a:lnTo>
                <a:lnTo>
                  <a:pt x="47" y="27"/>
                </a:lnTo>
                <a:lnTo>
                  <a:pt x="48" y="26"/>
                </a:lnTo>
                <a:lnTo>
                  <a:pt x="49" y="26"/>
                </a:lnTo>
                <a:lnTo>
                  <a:pt x="381" y="26"/>
                </a:lnTo>
                <a:lnTo>
                  <a:pt x="382" y="26"/>
                </a:lnTo>
                <a:lnTo>
                  <a:pt x="383" y="26"/>
                </a:lnTo>
                <a:lnTo>
                  <a:pt x="384" y="27"/>
                </a:lnTo>
                <a:lnTo>
                  <a:pt x="384" y="30"/>
                </a:lnTo>
                <a:lnTo>
                  <a:pt x="384" y="31"/>
                </a:lnTo>
                <a:lnTo>
                  <a:pt x="383" y="32"/>
                </a:lnTo>
                <a:lnTo>
                  <a:pt x="382" y="33"/>
                </a:lnTo>
                <a:lnTo>
                  <a:pt x="381" y="33"/>
                </a:lnTo>
                <a:close/>
                <a:moveTo>
                  <a:pt x="59" y="59"/>
                </a:moveTo>
                <a:lnTo>
                  <a:pt x="0" y="30"/>
                </a:lnTo>
                <a:lnTo>
                  <a:pt x="59" y="0"/>
                </a:lnTo>
                <a:lnTo>
                  <a:pt x="59" y="59"/>
                </a:lnTo>
                <a:close/>
              </a:path>
            </a:pathLst>
          </a:custGeom>
          <a:solidFill>
            <a:srgbClr val="000000"/>
          </a:solidFill>
          <a:ln w="1588">
            <a:solidFill>
              <a:srgbClr val="000000"/>
            </a:solidFill>
            <a:round/>
            <a:headEnd/>
            <a:tailEnd/>
          </a:ln>
        </p:spPr>
        <p:txBody>
          <a:bodyPr/>
          <a:lstStyle/>
          <a:p>
            <a:endParaRPr lang="en-US" dirty="0">
              <a:latin typeface="+mn-lt"/>
            </a:endParaRPr>
          </a:p>
        </p:txBody>
      </p:sp>
      <p:sp>
        <p:nvSpPr>
          <p:cNvPr id="163865" name="Freeform 360"/>
          <p:cNvSpPr>
            <a:spLocks noEditPoints="1"/>
          </p:cNvSpPr>
          <p:nvPr/>
        </p:nvSpPr>
        <p:spPr bwMode="auto">
          <a:xfrm>
            <a:off x="7700964" y="5394326"/>
            <a:ext cx="1069975" cy="74613"/>
          </a:xfrm>
          <a:custGeom>
            <a:avLst/>
            <a:gdLst>
              <a:gd name="T0" fmla="*/ 2147483647 w 384"/>
              <a:gd name="T1" fmla="*/ 2147483647 h 59"/>
              <a:gd name="T2" fmla="*/ 2147483647 w 384"/>
              <a:gd name="T3" fmla="*/ 2147483647 h 59"/>
              <a:gd name="T4" fmla="*/ 2147483647 w 384"/>
              <a:gd name="T5" fmla="*/ 2147483647 h 59"/>
              <a:gd name="T6" fmla="*/ 2147483647 w 384"/>
              <a:gd name="T7" fmla="*/ 2147483647 h 59"/>
              <a:gd name="T8" fmla="*/ 2147483647 w 384"/>
              <a:gd name="T9" fmla="*/ 2147483647 h 59"/>
              <a:gd name="T10" fmla="*/ 2147483647 w 384"/>
              <a:gd name="T11" fmla="*/ 2147483647 h 59"/>
              <a:gd name="T12" fmla="*/ 2147483647 w 384"/>
              <a:gd name="T13" fmla="*/ 2147483647 h 59"/>
              <a:gd name="T14" fmla="*/ 2147483647 w 384"/>
              <a:gd name="T15" fmla="*/ 2147483647 h 59"/>
              <a:gd name="T16" fmla="*/ 2147483647 w 384"/>
              <a:gd name="T17" fmla="*/ 2147483647 h 59"/>
              <a:gd name="T18" fmla="*/ 2147483647 w 384"/>
              <a:gd name="T19" fmla="*/ 2147483647 h 59"/>
              <a:gd name="T20" fmla="*/ 2147483647 w 384"/>
              <a:gd name="T21" fmla="*/ 2147483647 h 59"/>
              <a:gd name="T22" fmla="*/ 2147483647 w 384"/>
              <a:gd name="T23" fmla="*/ 2147483647 h 59"/>
              <a:gd name="T24" fmla="*/ 2147483647 w 384"/>
              <a:gd name="T25" fmla="*/ 2147483647 h 59"/>
              <a:gd name="T26" fmla="*/ 0 w 384"/>
              <a:gd name="T27" fmla="*/ 2147483647 h 59"/>
              <a:gd name="T28" fmla="*/ 0 w 384"/>
              <a:gd name="T29" fmla="*/ 2147483647 h 59"/>
              <a:gd name="T30" fmla="*/ 0 w 384"/>
              <a:gd name="T31" fmla="*/ 2147483647 h 59"/>
              <a:gd name="T32" fmla="*/ 2147483647 w 384"/>
              <a:gd name="T33" fmla="*/ 2147483647 h 59"/>
              <a:gd name="T34" fmla="*/ 2147483647 w 384"/>
              <a:gd name="T35" fmla="*/ 2147483647 h 59"/>
              <a:gd name="T36" fmla="*/ 2147483647 w 384"/>
              <a:gd name="T37" fmla="*/ 2147483647 h 59"/>
              <a:gd name="T38" fmla="*/ 2147483647 w 384"/>
              <a:gd name="T39" fmla="*/ 2147483647 h 59"/>
              <a:gd name="T40" fmla="*/ 2147483647 w 384"/>
              <a:gd name="T41" fmla="*/ 0 h 59"/>
              <a:gd name="T42" fmla="*/ 2147483647 w 384"/>
              <a:gd name="T43" fmla="*/ 2147483647 h 59"/>
              <a:gd name="T44" fmla="*/ 2147483647 w 384"/>
              <a:gd name="T45" fmla="*/ 2147483647 h 59"/>
              <a:gd name="T46" fmla="*/ 2147483647 w 384"/>
              <a:gd name="T47" fmla="*/ 0 h 5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84"/>
              <a:gd name="T73" fmla="*/ 0 h 59"/>
              <a:gd name="T74" fmla="*/ 384 w 384"/>
              <a:gd name="T75" fmla="*/ 59 h 5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84" h="59">
                <a:moveTo>
                  <a:pt x="4" y="26"/>
                </a:moveTo>
                <a:lnTo>
                  <a:pt x="335" y="26"/>
                </a:lnTo>
                <a:lnTo>
                  <a:pt x="336" y="26"/>
                </a:lnTo>
                <a:lnTo>
                  <a:pt x="337" y="27"/>
                </a:lnTo>
                <a:lnTo>
                  <a:pt x="338" y="28"/>
                </a:lnTo>
                <a:lnTo>
                  <a:pt x="338" y="30"/>
                </a:lnTo>
                <a:lnTo>
                  <a:pt x="338" y="31"/>
                </a:lnTo>
                <a:lnTo>
                  <a:pt x="337" y="32"/>
                </a:lnTo>
                <a:lnTo>
                  <a:pt x="336" y="33"/>
                </a:lnTo>
                <a:lnTo>
                  <a:pt x="335" y="33"/>
                </a:lnTo>
                <a:lnTo>
                  <a:pt x="4" y="33"/>
                </a:lnTo>
                <a:lnTo>
                  <a:pt x="2" y="33"/>
                </a:lnTo>
                <a:lnTo>
                  <a:pt x="1" y="32"/>
                </a:lnTo>
                <a:lnTo>
                  <a:pt x="0" y="31"/>
                </a:lnTo>
                <a:lnTo>
                  <a:pt x="0" y="30"/>
                </a:lnTo>
                <a:lnTo>
                  <a:pt x="0" y="27"/>
                </a:lnTo>
                <a:lnTo>
                  <a:pt x="1" y="26"/>
                </a:lnTo>
                <a:lnTo>
                  <a:pt x="2" y="26"/>
                </a:lnTo>
                <a:lnTo>
                  <a:pt x="4" y="26"/>
                </a:lnTo>
                <a:close/>
                <a:moveTo>
                  <a:pt x="326" y="0"/>
                </a:moveTo>
                <a:lnTo>
                  <a:pt x="384" y="30"/>
                </a:lnTo>
                <a:lnTo>
                  <a:pt x="326" y="59"/>
                </a:lnTo>
                <a:lnTo>
                  <a:pt x="326" y="0"/>
                </a:lnTo>
                <a:close/>
              </a:path>
            </a:pathLst>
          </a:custGeom>
          <a:solidFill>
            <a:srgbClr val="000000"/>
          </a:solidFill>
          <a:ln w="1588">
            <a:solidFill>
              <a:srgbClr val="000000"/>
            </a:solidFill>
            <a:round/>
            <a:headEnd/>
            <a:tailEnd/>
          </a:ln>
        </p:spPr>
        <p:txBody>
          <a:bodyPr/>
          <a:lstStyle/>
          <a:p>
            <a:endParaRPr lang="en-US" dirty="0">
              <a:latin typeface="+mn-lt"/>
            </a:endParaRPr>
          </a:p>
        </p:txBody>
      </p:sp>
      <p:sp>
        <p:nvSpPr>
          <p:cNvPr id="163866" name="Freeform 361"/>
          <p:cNvSpPr>
            <a:spLocks noEditPoints="1"/>
          </p:cNvSpPr>
          <p:nvPr/>
        </p:nvSpPr>
        <p:spPr bwMode="auto">
          <a:xfrm>
            <a:off x="6037263" y="5394326"/>
            <a:ext cx="831850" cy="93663"/>
          </a:xfrm>
          <a:custGeom>
            <a:avLst/>
            <a:gdLst>
              <a:gd name="T0" fmla="*/ 2147483647 w 671"/>
              <a:gd name="T1" fmla="*/ 2147483647 h 59"/>
              <a:gd name="T2" fmla="*/ 2147483647 w 671"/>
              <a:gd name="T3" fmla="*/ 2147483647 h 59"/>
              <a:gd name="T4" fmla="*/ 2147483647 w 671"/>
              <a:gd name="T5" fmla="*/ 2147483647 h 59"/>
              <a:gd name="T6" fmla="*/ 2147483647 w 671"/>
              <a:gd name="T7" fmla="*/ 2147483647 h 59"/>
              <a:gd name="T8" fmla="*/ 2147483647 w 671"/>
              <a:gd name="T9" fmla="*/ 2147483647 h 59"/>
              <a:gd name="T10" fmla="*/ 2147483647 w 671"/>
              <a:gd name="T11" fmla="*/ 2147483647 h 59"/>
              <a:gd name="T12" fmla="*/ 2147483647 w 671"/>
              <a:gd name="T13" fmla="*/ 2147483647 h 59"/>
              <a:gd name="T14" fmla="*/ 2147483647 w 671"/>
              <a:gd name="T15" fmla="*/ 2147483647 h 59"/>
              <a:gd name="T16" fmla="*/ 2147483647 w 671"/>
              <a:gd name="T17" fmla="*/ 2147483647 h 59"/>
              <a:gd name="T18" fmla="*/ 2147483647 w 671"/>
              <a:gd name="T19" fmla="*/ 2147483647 h 59"/>
              <a:gd name="T20" fmla="*/ 2147483647 w 671"/>
              <a:gd name="T21" fmla="*/ 2147483647 h 59"/>
              <a:gd name="T22" fmla="*/ 2147483647 w 671"/>
              <a:gd name="T23" fmla="*/ 2147483647 h 59"/>
              <a:gd name="T24" fmla="*/ 2147483647 w 671"/>
              <a:gd name="T25" fmla="*/ 2147483647 h 59"/>
              <a:gd name="T26" fmla="*/ 2147483647 w 671"/>
              <a:gd name="T27" fmla="*/ 2147483647 h 59"/>
              <a:gd name="T28" fmla="*/ 2147483647 w 671"/>
              <a:gd name="T29" fmla="*/ 2147483647 h 59"/>
              <a:gd name="T30" fmla="*/ 2147483647 w 671"/>
              <a:gd name="T31" fmla="*/ 2147483647 h 59"/>
              <a:gd name="T32" fmla="*/ 2147483647 w 671"/>
              <a:gd name="T33" fmla="*/ 2147483647 h 59"/>
              <a:gd name="T34" fmla="*/ 2147483647 w 671"/>
              <a:gd name="T35" fmla="*/ 2147483647 h 59"/>
              <a:gd name="T36" fmla="*/ 2147483647 w 671"/>
              <a:gd name="T37" fmla="*/ 2147483647 h 59"/>
              <a:gd name="T38" fmla="*/ 2147483647 w 671"/>
              <a:gd name="T39" fmla="*/ 2147483647 h 59"/>
              <a:gd name="T40" fmla="*/ 2147483647 w 671"/>
              <a:gd name="T41" fmla="*/ 2147483647 h 59"/>
              <a:gd name="T42" fmla="*/ 0 w 671"/>
              <a:gd name="T43" fmla="*/ 2147483647 h 59"/>
              <a:gd name="T44" fmla="*/ 2147483647 w 671"/>
              <a:gd name="T45" fmla="*/ 0 h 59"/>
              <a:gd name="T46" fmla="*/ 2147483647 w 671"/>
              <a:gd name="T47" fmla="*/ 2147483647 h 5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71"/>
              <a:gd name="T73" fmla="*/ 0 h 59"/>
              <a:gd name="T74" fmla="*/ 671 w 671"/>
              <a:gd name="T75" fmla="*/ 59 h 5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71" h="59">
                <a:moveTo>
                  <a:pt x="668" y="33"/>
                </a:moveTo>
                <a:lnTo>
                  <a:pt x="49" y="33"/>
                </a:lnTo>
                <a:lnTo>
                  <a:pt x="48" y="33"/>
                </a:lnTo>
                <a:lnTo>
                  <a:pt x="47" y="32"/>
                </a:lnTo>
                <a:lnTo>
                  <a:pt x="45" y="31"/>
                </a:lnTo>
                <a:lnTo>
                  <a:pt x="45" y="30"/>
                </a:lnTo>
                <a:lnTo>
                  <a:pt x="45" y="28"/>
                </a:lnTo>
                <a:lnTo>
                  <a:pt x="47" y="27"/>
                </a:lnTo>
                <a:lnTo>
                  <a:pt x="48" y="26"/>
                </a:lnTo>
                <a:lnTo>
                  <a:pt x="49" y="26"/>
                </a:lnTo>
                <a:lnTo>
                  <a:pt x="668" y="26"/>
                </a:lnTo>
                <a:lnTo>
                  <a:pt x="669" y="26"/>
                </a:lnTo>
                <a:lnTo>
                  <a:pt x="670" y="26"/>
                </a:lnTo>
                <a:lnTo>
                  <a:pt x="671" y="27"/>
                </a:lnTo>
                <a:lnTo>
                  <a:pt x="671" y="30"/>
                </a:lnTo>
                <a:lnTo>
                  <a:pt x="671" y="31"/>
                </a:lnTo>
                <a:lnTo>
                  <a:pt x="670" y="32"/>
                </a:lnTo>
                <a:lnTo>
                  <a:pt x="669" y="33"/>
                </a:lnTo>
                <a:lnTo>
                  <a:pt x="668" y="33"/>
                </a:lnTo>
                <a:close/>
                <a:moveTo>
                  <a:pt x="58" y="59"/>
                </a:moveTo>
                <a:lnTo>
                  <a:pt x="0" y="30"/>
                </a:lnTo>
                <a:lnTo>
                  <a:pt x="58" y="0"/>
                </a:lnTo>
                <a:lnTo>
                  <a:pt x="58" y="59"/>
                </a:lnTo>
                <a:close/>
              </a:path>
            </a:pathLst>
          </a:custGeom>
          <a:solidFill>
            <a:srgbClr val="000000"/>
          </a:solidFill>
          <a:ln w="1588">
            <a:solidFill>
              <a:srgbClr val="000000"/>
            </a:solidFill>
            <a:round/>
            <a:headEnd/>
            <a:tailEnd/>
          </a:ln>
        </p:spPr>
        <p:txBody>
          <a:bodyPr/>
          <a:lstStyle/>
          <a:p>
            <a:endParaRPr lang="en-US" dirty="0">
              <a:latin typeface="+mn-lt"/>
            </a:endParaRPr>
          </a:p>
        </p:txBody>
      </p:sp>
      <p:sp>
        <p:nvSpPr>
          <p:cNvPr id="163867" name="Text Box 365"/>
          <p:cNvSpPr txBox="1">
            <a:spLocks noChangeArrowheads="1"/>
          </p:cNvSpPr>
          <p:nvPr/>
        </p:nvSpPr>
        <p:spPr bwMode="auto">
          <a:xfrm>
            <a:off x="3613995" y="5113339"/>
            <a:ext cx="1269899"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1800" dirty="0">
                <a:latin typeface="+mn-lt"/>
                <a:cs typeface="Arial" charset="0"/>
              </a:rPr>
              <a:t>administered</a:t>
            </a:r>
          </a:p>
          <a:p>
            <a:pPr algn="ctr"/>
            <a:r>
              <a:rPr lang="en-US" sz="1800" dirty="0">
                <a:latin typeface="+mn-lt"/>
                <a:cs typeface="Arial" charset="0"/>
              </a:rPr>
              <a:t>network</a:t>
            </a:r>
          </a:p>
        </p:txBody>
      </p:sp>
      <p:sp>
        <p:nvSpPr>
          <p:cNvPr id="163868" name="Text Box 366"/>
          <p:cNvSpPr txBox="1">
            <a:spLocks noChangeArrowheads="1"/>
          </p:cNvSpPr>
          <p:nvPr/>
        </p:nvSpPr>
        <p:spPr bwMode="auto">
          <a:xfrm>
            <a:off x="6827639" y="5108576"/>
            <a:ext cx="829073"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1800" dirty="0">
                <a:latin typeface="+mn-lt"/>
                <a:cs typeface="Arial" charset="0"/>
              </a:rPr>
              <a:t>public</a:t>
            </a:r>
          </a:p>
          <a:p>
            <a:pPr algn="ctr"/>
            <a:r>
              <a:rPr lang="en-US" sz="1800" dirty="0">
                <a:latin typeface="+mn-lt"/>
                <a:cs typeface="Arial" charset="0"/>
              </a:rPr>
              <a:t>Inter</a:t>
            </a:r>
            <a:r>
              <a:rPr lang="en-US" sz="1800" dirty="0">
                <a:latin typeface="+mn-lt"/>
              </a:rPr>
              <a:t>net</a:t>
            </a:r>
          </a:p>
        </p:txBody>
      </p:sp>
      <p:sp>
        <p:nvSpPr>
          <p:cNvPr id="163869" name="Text Box 367"/>
          <p:cNvSpPr txBox="1">
            <a:spLocks noChangeArrowheads="1"/>
          </p:cNvSpPr>
          <p:nvPr/>
        </p:nvSpPr>
        <p:spPr bwMode="auto">
          <a:xfrm>
            <a:off x="5368926" y="5948364"/>
            <a:ext cx="971741"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2400" i="1" dirty="0">
                <a:solidFill>
                  <a:srgbClr val="000099"/>
                </a:solidFill>
                <a:latin typeface="+mn-lt"/>
                <a:cs typeface="Arial" charset="0"/>
              </a:rPr>
              <a:t>firewall</a:t>
            </a:r>
          </a:p>
        </p:txBody>
      </p:sp>
      <p:grpSp>
        <p:nvGrpSpPr>
          <p:cNvPr id="163871" name="Group 332"/>
          <p:cNvGrpSpPr>
            <a:grpSpLocks/>
          </p:cNvGrpSpPr>
          <p:nvPr/>
        </p:nvGrpSpPr>
        <p:grpSpPr bwMode="auto">
          <a:xfrm>
            <a:off x="5273676" y="3932239"/>
            <a:ext cx="765175" cy="376237"/>
            <a:chOff x="2356" y="1300"/>
            <a:chExt cx="555" cy="194"/>
          </a:xfrm>
        </p:grpSpPr>
        <p:sp>
          <p:nvSpPr>
            <p:cNvPr id="163965" name="Oval 407"/>
            <p:cNvSpPr>
              <a:spLocks noChangeArrowheads="1"/>
            </p:cNvSpPr>
            <p:nvPr/>
          </p:nvSpPr>
          <p:spPr bwMode="auto">
            <a:xfrm>
              <a:off x="2357" y="1385"/>
              <a:ext cx="551" cy="109"/>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p>
              <a:endParaRPr lang="en-US" dirty="0">
                <a:latin typeface="Times New Roman" charset="0"/>
              </a:endParaRPr>
            </a:p>
          </p:txBody>
        </p:sp>
        <p:sp>
          <p:nvSpPr>
            <p:cNvPr id="163966" name="Rectangle 410"/>
            <p:cNvSpPr>
              <a:spLocks noChangeArrowheads="1"/>
            </p:cNvSpPr>
            <p:nvPr/>
          </p:nvSpPr>
          <p:spPr bwMode="auto">
            <a:xfrm>
              <a:off x="2357" y="1374"/>
              <a:ext cx="554" cy="66"/>
            </a:xfrm>
            <a:prstGeom prst="rect">
              <a:avLst/>
            </a:prstGeom>
            <a:gradFill rotWithShape="1">
              <a:gsLst>
                <a:gs pos="0">
                  <a:schemeClr val="hlink"/>
                </a:gs>
                <a:gs pos="100000">
                  <a:srgbClr val="FFFFFF"/>
                </a:gs>
              </a:gsLst>
              <a:lin ang="0" scaled="1"/>
            </a:gra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pPr algn="ctr"/>
              <a:endParaRPr lang="en-US" dirty="0">
                <a:latin typeface="Times New Roman" charset="0"/>
              </a:endParaRPr>
            </a:p>
          </p:txBody>
        </p:sp>
        <p:sp>
          <p:nvSpPr>
            <p:cNvPr id="163967" name="Oval 411"/>
            <p:cNvSpPr>
              <a:spLocks noChangeArrowheads="1"/>
            </p:cNvSpPr>
            <p:nvPr/>
          </p:nvSpPr>
          <p:spPr bwMode="auto">
            <a:xfrm>
              <a:off x="2356" y="1300"/>
              <a:ext cx="551" cy="127"/>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p>
              <a:endParaRPr lang="en-US" dirty="0">
                <a:latin typeface="Times New Roman" charset="0"/>
              </a:endParaRPr>
            </a:p>
          </p:txBody>
        </p:sp>
        <p:grpSp>
          <p:nvGrpSpPr>
            <p:cNvPr id="163968" name="Group 329"/>
            <p:cNvGrpSpPr>
              <a:grpSpLocks/>
            </p:cNvGrpSpPr>
            <p:nvPr/>
          </p:nvGrpSpPr>
          <p:grpSpPr bwMode="auto">
            <a:xfrm>
              <a:off x="2468" y="1332"/>
              <a:ext cx="310" cy="60"/>
              <a:chOff x="2468" y="1332"/>
              <a:chExt cx="310" cy="60"/>
            </a:xfrm>
          </p:grpSpPr>
          <p:sp>
            <p:nvSpPr>
              <p:cNvPr id="163971" name="Freeform 326"/>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noFill/>
              <a:ln w="28575" cmpd="sng">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p>
            </p:txBody>
          </p:sp>
          <p:sp>
            <p:nvSpPr>
              <p:cNvPr id="163972" name="Freeform 327"/>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noFill/>
              <a:ln w="28575" cmpd="sng">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p>
            </p:txBody>
          </p:sp>
        </p:grpSp>
        <p:sp>
          <p:nvSpPr>
            <p:cNvPr id="424" name="Line 330"/>
            <p:cNvSpPr>
              <a:spLocks noChangeShapeType="1"/>
            </p:cNvSpPr>
            <p:nvPr/>
          </p:nvSpPr>
          <p:spPr bwMode="auto">
            <a:xfrm>
              <a:off x="2357" y="1361"/>
              <a:ext cx="0" cy="83"/>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cs typeface="Arial" charset="0"/>
              </a:endParaRPr>
            </a:p>
          </p:txBody>
        </p:sp>
        <p:sp>
          <p:nvSpPr>
            <p:cNvPr id="425" name="Line 331"/>
            <p:cNvSpPr>
              <a:spLocks noChangeShapeType="1"/>
            </p:cNvSpPr>
            <p:nvPr/>
          </p:nvSpPr>
          <p:spPr bwMode="auto">
            <a:xfrm>
              <a:off x="2908" y="1363"/>
              <a:ext cx="0" cy="84"/>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cs typeface="Arial" charset="0"/>
              </a:endParaRPr>
            </a:p>
          </p:txBody>
        </p:sp>
      </p:grpSp>
      <p:grpSp>
        <p:nvGrpSpPr>
          <p:cNvPr id="163872" name="Group 906"/>
          <p:cNvGrpSpPr>
            <a:grpSpLocks/>
          </p:cNvGrpSpPr>
          <p:nvPr/>
        </p:nvGrpSpPr>
        <p:grpSpPr bwMode="auto">
          <a:xfrm>
            <a:off x="5492751" y="3448050"/>
            <a:ext cx="296863" cy="541338"/>
            <a:chOff x="4140" y="429"/>
            <a:chExt cx="1425" cy="2396"/>
          </a:xfrm>
        </p:grpSpPr>
        <p:sp>
          <p:nvSpPr>
            <p:cNvPr id="163933" name="Freeform 907"/>
            <p:cNvSpPr>
              <a:spLocks/>
            </p:cNvSpPr>
            <p:nvPr/>
          </p:nvSpPr>
          <p:spPr bwMode="auto">
            <a:xfrm>
              <a:off x="5268" y="433"/>
              <a:ext cx="283" cy="2286"/>
            </a:xfrm>
            <a:custGeom>
              <a:avLst/>
              <a:gdLst>
                <a:gd name="T0" fmla="*/ 21 w 354"/>
                <a:gd name="T1" fmla="*/ 0 h 2742"/>
                <a:gd name="T2" fmla="*/ 116 w 354"/>
                <a:gd name="T3" fmla="*/ 137 h 2742"/>
                <a:gd name="T4" fmla="*/ 114 w 354"/>
                <a:gd name="T5" fmla="*/ 1057 h 2742"/>
                <a:gd name="T6" fmla="*/ 0 w 354"/>
                <a:gd name="T7" fmla="*/ 1105 h 2742"/>
                <a:gd name="T8" fmla="*/ 21 w 354"/>
                <a:gd name="T9" fmla="*/ 0 h 27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4" h="2742">
                  <a:moveTo>
                    <a:pt x="63" y="0"/>
                  </a:moveTo>
                  <a:lnTo>
                    <a:pt x="354" y="339"/>
                  </a:lnTo>
                  <a:lnTo>
                    <a:pt x="346" y="2624"/>
                  </a:lnTo>
                  <a:lnTo>
                    <a:pt x="0" y="2742"/>
                  </a:lnTo>
                  <a:lnTo>
                    <a:pt x="63" y="0"/>
                  </a:lnTo>
                  <a:close/>
                </a:path>
              </a:pathLst>
            </a:custGeom>
            <a:gradFill rotWithShape="1">
              <a:gsLst>
                <a:gs pos="0">
                  <a:srgbClr val="DDDDDD"/>
                </a:gs>
                <a:gs pos="100000">
                  <a:srgbClr val="333333"/>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p>
          </p:txBody>
        </p:sp>
        <p:sp>
          <p:nvSpPr>
            <p:cNvPr id="387" name="Rectangle 908"/>
            <p:cNvSpPr>
              <a:spLocks noChangeArrowheads="1"/>
            </p:cNvSpPr>
            <p:nvPr/>
          </p:nvSpPr>
          <p:spPr bwMode="auto">
            <a:xfrm>
              <a:off x="4209" y="429"/>
              <a:ext cx="1044" cy="2284"/>
            </a:xfrm>
            <a:prstGeom prst="rect">
              <a:avLst/>
            </a:pr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sp>
          <p:nvSpPr>
            <p:cNvPr id="163935" name="Freeform 909"/>
            <p:cNvSpPr>
              <a:spLocks/>
            </p:cNvSpPr>
            <p:nvPr/>
          </p:nvSpPr>
          <p:spPr bwMode="auto">
            <a:xfrm>
              <a:off x="5321" y="570"/>
              <a:ext cx="169" cy="2115"/>
            </a:xfrm>
            <a:custGeom>
              <a:avLst/>
              <a:gdLst>
                <a:gd name="T0" fmla="*/ 2 w 211"/>
                <a:gd name="T1" fmla="*/ 0 h 2537"/>
                <a:gd name="T2" fmla="*/ 70 w 211"/>
                <a:gd name="T3" fmla="*/ 88 h 2537"/>
                <a:gd name="T4" fmla="*/ 2 w 211"/>
                <a:gd name="T5" fmla="*/ 1007 h 2537"/>
                <a:gd name="T6" fmla="*/ 2 w 211"/>
                <a:gd name="T7" fmla="*/ 0 h 253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 h="2537">
                  <a:moveTo>
                    <a:pt x="7" y="0"/>
                  </a:moveTo>
                  <a:cubicBezTo>
                    <a:pt x="7" y="0"/>
                    <a:pt x="57" y="28"/>
                    <a:pt x="211" y="218"/>
                  </a:cubicBezTo>
                  <a:cubicBezTo>
                    <a:pt x="0" y="1229"/>
                    <a:pt x="41" y="2537"/>
                    <a:pt x="7" y="2501"/>
                  </a:cubicBezTo>
                  <a:lnTo>
                    <a:pt x="7" y="0"/>
                  </a:lnTo>
                  <a:close/>
                </a:path>
              </a:pathLst>
            </a:custGeom>
            <a:gradFill rotWithShape="1">
              <a:gsLst>
                <a:gs pos="0">
                  <a:srgbClr val="808080"/>
                </a:gs>
                <a:gs pos="100000">
                  <a:srgbClr val="F8F8F8"/>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p>
          </p:txBody>
        </p:sp>
        <p:sp>
          <p:nvSpPr>
            <p:cNvPr id="163936" name="Freeform 910"/>
            <p:cNvSpPr>
              <a:spLocks/>
            </p:cNvSpPr>
            <p:nvPr/>
          </p:nvSpPr>
          <p:spPr bwMode="auto">
            <a:xfrm>
              <a:off x="5284" y="1640"/>
              <a:ext cx="263" cy="189"/>
            </a:xfrm>
            <a:custGeom>
              <a:avLst/>
              <a:gdLst>
                <a:gd name="T0" fmla="*/ 2 w 328"/>
                <a:gd name="T1" fmla="*/ 0 h 226"/>
                <a:gd name="T2" fmla="*/ 109 w 328"/>
                <a:gd name="T3" fmla="*/ 52 h 226"/>
                <a:gd name="T4" fmla="*/ 108 w 328"/>
                <a:gd name="T5" fmla="*/ 92 h 226"/>
                <a:gd name="T6" fmla="*/ 0 w 328"/>
                <a:gd name="T7" fmla="*/ 41 h 226"/>
                <a:gd name="T8" fmla="*/ 2 w 328"/>
                <a:gd name="T9" fmla="*/ 0 h 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p>
          </p:txBody>
        </p:sp>
        <p:sp>
          <p:nvSpPr>
            <p:cNvPr id="390" name="Rectangle 911"/>
            <p:cNvSpPr>
              <a:spLocks noChangeArrowheads="1"/>
            </p:cNvSpPr>
            <p:nvPr/>
          </p:nvSpPr>
          <p:spPr bwMode="auto">
            <a:xfrm>
              <a:off x="4216" y="689"/>
              <a:ext cx="587" cy="49"/>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grpSp>
          <p:nvGrpSpPr>
            <p:cNvPr id="163938" name="Group 912"/>
            <p:cNvGrpSpPr>
              <a:grpSpLocks/>
            </p:cNvGrpSpPr>
            <p:nvPr/>
          </p:nvGrpSpPr>
          <p:grpSpPr bwMode="auto">
            <a:xfrm>
              <a:off x="4749" y="668"/>
              <a:ext cx="581" cy="145"/>
              <a:chOff x="614" y="2568"/>
              <a:chExt cx="725" cy="139"/>
            </a:xfrm>
          </p:grpSpPr>
          <p:sp>
            <p:nvSpPr>
              <p:cNvPr id="416" name="AutoShape 913"/>
              <p:cNvSpPr>
                <a:spLocks noChangeArrowheads="1"/>
              </p:cNvSpPr>
              <p:nvPr/>
            </p:nvSpPr>
            <p:spPr bwMode="auto">
              <a:xfrm>
                <a:off x="615" y="2568"/>
                <a:ext cx="723" cy="128"/>
              </a:xfrm>
              <a:prstGeom prst="roundRect">
                <a:avLst>
                  <a:gd name="adj" fmla="val 50000"/>
                </a:avLst>
              </a:prstGeom>
              <a:solidFill>
                <a:schemeClr val="tx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sp>
            <p:nvSpPr>
              <p:cNvPr id="417" name="AutoShape 914"/>
              <p:cNvSpPr>
                <a:spLocks noChangeArrowheads="1"/>
              </p:cNvSpPr>
              <p:nvPr/>
            </p:nvSpPr>
            <p:spPr bwMode="auto">
              <a:xfrm>
                <a:off x="634" y="2581"/>
                <a:ext cx="694" cy="108"/>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grpSp>
        <p:sp>
          <p:nvSpPr>
            <p:cNvPr id="392" name="Rectangle 915"/>
            <p:cNvSpPr>
              <a:spLocks noChangeArrowheads="1"/>
            </p:cNvSpPr>
            <p:nvPr/>
          </p:nvSpPr>
          <p:spPr bwMode="auto">
            <a:xfrm>
              <a:off x="4224" y="1019"/>
              <a:ext cx="594" cy="49"/>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grpSp>
          <p:nvGrpSpPr>
            <p:cNvPr id="163940" name="Group 916"/>
            <p:cNvGrpSpPr>
              <a:grpSpLocks/>
            </p:cNvGrpSpPr>
            <p:nvPr/>
          </p:nvGrpSpPr>
          <p:grpSpPr bwMode="auto">
            <a:xfrm>
              <a:off x="4747" y="994"/>
              <a:ext cx="581" cy="134"/>
              <a:chOff x="614" y="2568"/>
              <a:chExt cx="725" cy="139"/>
            </a:xfrm>
          </p:grpSpPr>
          <p:sp>
            <p:nvSpPr>
              <p:cNvPr id="414" name="AutoShape 917"/>
              <p:cNvSpPr>
                <a:spLocks noChangeArrowheads="1"/>
              </p:cNvSpPr>
              <p:nvPr/>
            </p:nvSpPr>
            <p:spPr bwMode="auto">
              <a:xfrm>
                <a:off x="617" y="2565"/>
                <a:ext cx="723" cy="138"/>
              </a:xfrm>
              <a:prstGeom prst="roundRect">
                <a:avLst>
                  <a:gd name="adj" fmla="val 50000"/>
                </a:avLst>
              </a:prstGeom>
              <a:solidFill>
                <a:schemeClr val="tx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sp>
            <p:nvSpPr>
              <p:cNvPr id="415" name="AutoShape 918"/>
              <p:cNvSpPr>
                <a:spLocks noChangeArrowheads="1"/>
              </p:cNvSpPr>
              <p:nvPr/>
            </p:nvSpPr>
            <p:spPr bwMode="auto">
              <a:xfrm>
                <a:off x="627" y="2580"/>
                <a:ext cx="704" cy="109"/>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grpSp>
        <p:sp>
          <p:nvSpPr>
            <p:cNvPr id="394" name="Rectangle 919"/>
            <p:cNvSpPr>
              <a:spLocks noChangeArrowheads="1"/>
            </p:cNvSpPr>
            <p:nvPr/>
          </p:nvSpPr>
          <p:spPr bwMode="auto">
            <a:xfrm>
              <a:off x="4216" y="1364"/>
              <a:ext cx="594" cy="42"/>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sp>
          <p:nvSpPr>
            <p:cNvPr id="395" name="Rectangle 920"/>
            <p:cNvSpPr>
              <a:spLocks noChangeArrowheads="1"/>
            </p:cNvSpPr>
            <p:nvPr/>
          </p:nvSpPr>
          <p:spPr bwMode="auto">
            <a:xfrm>
              <a:off x="4224" y="1659"/>
              <a:ext cx="602" cy="42"/>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grpSp>
          <p:nvGrpSpPr>
            <p:cNvPr id="163943" name="Group 921"/>
            <p:cNvGrpSpPr>
              <a:grpSpLocks/>
            </p:cNvGrpSpPr>
            <p:nvPr/>
          </p:nvGrpSpPr>
          <p:grpSpPr bwMode="auto">
            <a:xfrm>
              <a:off x="4733" y="1630"/>
              <a:ext cx="586" cy="151"/>
              <a:chOff x="611" y="2571"/>
              <a:chExt cx="730" cy="139"/>
            </a:xfrm>
          </p:grpSpPr>
          <p:sp>
            <p:nvSpPr>
              <p:cNvPr id="412" name="AutoShape 922"/>
              <p:cNvSpPr>
                <a:spLocks noChangeArrowheads="1"/>
              </p:cNvSpPr>
              <p:nvPr/>
            </p:nvSpPr>
            <p:spPr bwMode="auto">
              <a:xfrm>
                <a:off x="613" y="2571"/>
                <a:ext cx="731" cy="136"/>
              </a:xfrm>
              <a:prstGeom prst="roundRect">
                <a:avLst>
                  <a:gd name="adj" fmla="val 50000"/>
                </a:avLst>
              </a:prstGeom>
              <a:solidFill>
                <a:schemeClr val="tx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sp>
            <p:nvSpPr>
              <p:cNvPr id="413" name="AutoShape 923"/>
              <p:cNvSpPr>
                <a:spLocks noChangeArrowheads="1"/>
              </p:cNvSpPr>
              <p:nvPr/>
            </p:nvSpPr>
            <p:spPr bwMode="auto">
              <a:xfrm>
                <a:off x="632" y="2591"/>
                <a:ext cx="693" cy="103"/>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grpSp>
        <p:sp>
          <p:nvSpPr>
            <p:cNvPr id="163944" name="Freeform 924"/>
            <p:cNvSpPr>
              <a:spLocks/>
            </p:cNvSpPr>
            <p:nvPr/>
          </p:nvSpPr>
          <p:spPr bwMode="auto">
            <a:xfrm>
              <a:off x="5288" y="1354"/>
              <a:ext cx="263" cy="188"/>
            </a:xfrm>
            <a:custGeom>
              <a:avLst/>
              <a:gdLst>
                <a:gd name="T0" fmla="*/ 2 w 328"/>
                <a:gd name="T1" fmla="*/ 0 h 226"/>
                <a:gd name="T2" fmla="*/ 109 w 328"/>
                <a:gd name="T3" fmla="*/ 51 h 226"/>
                <a:gd name="T4" fmla="*/ 108 w 328"/>
                <a:gd name="T5" fmla="*/ 90 h 226"/>
                <a:gd name="T6" fmla="*/ 0 w 328"/>
                <a:gd name="T7" fmla="*/ 39 h 226"/>
                <a:gd name="T8" fmla="*/ 2 w 328"/>
                <a:gd name="T9" fmla="*/ 0 h 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p>
          </p:txBody>
        </p:sp>
        <p:grpSp>
          <p:nvGrpSpPr>
            <p:cNvPr id="163945" name="Group 925"/>
            <p:cNvGrpSpPr>
              <a:grpSpLocks/>
            </p:cNvGrpSpPr>
            <p:nvPr/>
          </p:nvGrpSpPr>
          <p:grpSpPr bwMode="auto">
            <a:xfrm>
              <a:off x="4739" y="1327"/>
              <a:ext cx="582" cy="139"/>
              <a:chOff x="614" y="2568"/>
              <a:chExt cx="725" cy="139"/>
            </a:xfrm>
          </p:grpSpPr>
          <p:sp>
            <p:nvSpPr>
              <p:cNvPr id="410" name="AutoShape 926"/>
              <p:cNvSpPr>
                <a:spLocks noChangeArrowheads="1"/>
              </p:cNvSpPr>
              <p:nvPr/>
            </p:nvSpPr>
            <p:spPr bwMode="auto">
              <a:xfrm>
                <a:off x="618" y="2569"/>
                <a:ext cx="712" cy="141"/>
              </a:xfrm>
              <a:prstGeom prst="roundRect">
                <a:avLst>
                  <a:gd name="adj" fmla="val 50000"/>
                </a:avLst>
              </a:prstGeom>
              <a:solidFill>
                <a:schemeClr val="tx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sp>
            <p:nvSpPr>
              <p:cNvPr id="411" name="AutoShape 927"/>
              <p:cNvSpPr>
                <a:spLocks noChangeArrowheads="1"/>
              </p:cNvSpPr>
              <p:nvPr/>
            </p:nvSpPr>
            <p:spPr bwMode="auto">
              <a:xfrm>
                <a:off x="637" y="2583"/>
                <a:ext cx="683" cy="105"/>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grpSp>
        <p:sp>
          <p:nvSpPr>
            <p:cNvPr id="399" name="Rectangle 928"/>
            <p:cNvSpPr>
              <a:spLocks noChangeArrowheads="1"/>
            </p:cNvSpPr>
            <p:nvPr/>
          </p:nvSpPr>
          <p:spPr bwMode="auto">
            <a:xfrm>
              <a:off x="5253" y="429"/>
              <a:ext cx="69" cy="2291"/>
            </a:xfrm>
            <a:prstGeom prst="rect">
              <a:avLst/>
            </a:prstGeom>
            <a:gradFill rotWithShape="1">
              <a:gsLst>
                <a:gs pos="0">
                  <a:srgbClr val="333333"/>
                </a:gs>
                <a:gs pos="50000">
                  <a:srgbClr val="DDDDDD"/>
                </a:gs>
                <a:gs pos="100000">
                  <a:srgbClr val="333333"/>
                </a:gs>
              </a:gsLst>
              <a:lin ang="0" scaled="1"/>
            </a:gra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sp>
          <p:nvSpPr>
            <p:cNvPr id="163947" name="Freeform 929"/>
            <p:cNvSpPr>
              <a:spLocks/>
            </p:cNvSpPr>
            <p:nvPr/>
          </p:nvSpPr>
          <p:spPr bwMode="auto">
            <a:xfrm>
              <a:off x="5312" y="1007"/>
              <a:ext cx="237" cy="213"/>
            </a:xfrm>
            <a:custGeom>
              <a:avLst/>
              <a:gdLst>
                <a:gd name="T0" fmla="*/ 2 w 296"/>
                <a:gd name="T1" fmla="*/ 0 h 256"/>
                <a:gd name="T2" fmla="*/ 96 w 296"/>
                <a:gd name="T3" fmla="*/ 57 h 256"/>
                <a:gd name="T4" fmla="*/ 98 w 296"/>
                <a:gd name="T5" fmla="*/ 102 h 256"/>
                <a:gd name="T6" fmla="*/ 0 w 296"/>
                <a:gd name="T7" fmla="*/ 39 h 256"/>
                <a:gd name="T8" fmla="*/ 2 w 296"/>
                <a:gd name="T9" fmla="*/ 0 h 2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6" h="25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p>
          </p:txBody>
        </p:sp>
        <p:sp>
          <p:nvSpPr>
            <p:cNvPr id="163948" name="Freeform 930"/>
            <p:cNvSpPr>
              <a:spLocks/>
            </p:cNvSpPr>
            <p:nvPr/>
          </p:nvSpPr>
          <p:spPr bwMode="auto">
            <a:xfrm>
              <a:off x="5315" y="680"/>
              <a:ext cx="244" cy="240"/>
            </a:xfrm>
            <a:custGeom>
              <a:avLst/>
              <a:gdLst>
                <a:gd name="T0" fmla="*/ 0 w 304"/>
                <a:gd name="T1" fmla="*/ 0 h 288"/>
                <a:gd name="T2" fmla="*/ 101 w 304"/>
                <a:gd name="T3" fmla="*/ 66 h 288"/>
                <a:gd name="T4" fmla="*/ 95 w 304"/>
                <a:gd name="T5" fmla="*/ 116 h 288"/>
                <a:gd name="T6" fmla="*/ 2 w 304"/>
                <a:gd name="T7" fmla="*/ 50 h 288"/>
                <a:gd name="T8" fmla="*/ 0 w 304"/>
                <a:gd name="T9" fmla="*/ 0 h 2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4" h="288">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p>
          </p:txBody>
        </p:sp>
        <p:sp>
          <p:nvSpPr>
            <p:cNvPr id="402" name="Oval 931"/>
            <p:cNvSpPr>
              <a:spLocks noChangeArrowheads="1"/>
            </p:cNvSpPr>
            <p:nvPr/>
          </p:nvSpPr>
          <p:spPr bwMode="auto">
            <a:xfrm>
              <a:off x="5519" y="2607"/>
              <a:ext cx="46" cy="98"/>
            </a:xfrm>
            <a:prstGeom prst="ellipse">
              <a:avLst/>
            </a:prstGeom>
            <a:solidFill>
              <a:srgbClr val="3333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sp>
          <p:nvSpPr>
            <p:cNvPr id="163950" name="Freeform 932"/>
            <p:cNvSpPr>
              <a:spLocks/>
            </p:cNvSpPr>
            <p:nvPr/>
          </p:nvSpPr>
          <p:spPr bwMode="auto">
            <a:xfrm>
              <a:off x="5302" y="2614"/>
              <a:ext cx="245" cy="200"/>
            </a:xfrm>
            <a:custGeom>
              <a:avLst/>
              <a:gdLst>
                <a:gd name="T0" fmla="*/ 0 w 306"/>
                <a:gd name="T1" fmla="*/ 43 h 240"/>
                <a:gd name="T2" fmla="*/ 2 w 306"/>
                <a:gd name="T3" fmla="*/ 97 h 240"/>
                <a:gd name="T4" fmla="*/ 101 w 306"/>
                <a:gd name="T5" fmla="*/ 44 h 240"/>
                <a:gd name="T6" fmla="*/ 98 w 306"/>
                <a:gd name="T7" fmla="*/ 0 h 240"/>
                <a:gd name="T8" fmla="*/ 0 w 306"/>
                <a:gd name="T9" fmla="*/ 43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6" h="240">
                  <a:moveTo>
                    <a:pt x="0" y="106"/>
                  </a:moveTo>
                  <a:lnTo>
                    <a:pt x="2" y="240"/>
                  </a:lnTo>
                  <a:lnTo>
                    <a:pt x="306" y="110"/>
                  </a:lnTo>
                  <a:lnTo>
                    <a:pt x="300" y="0"/>
                  </a:lnTo>
                  <a:lnTo>
                    <a:pt x="0" y="106"/>
                  </a:lnTo>
                  <a:close/>
                </a:path>
              </a:pathLst>
            </a:custGeom>
            <a:solidFill>
              <a:srgbClr val="3333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p>
          </p:txBody>
        </p:sp>
        <p:sp>
          <p:nvSpPr>
            <p:cNvPr id="404" name="AutoShape 933"/>
            <p:cNvSpPr>
              <a:spLocks noChangeArrowheads="1"/>
            </p:cNvSpPr>
            <p:nvPr/>
          </p:nvSpPr>
          <p:spPr bwMode="auto">
            <a:xfrm>
              <a:off x="4140" y="2684"/>
              <a:ext cx="1196" cy="141"/>
            </a:xfrm>
            <a:prstGeom prst="roundRect">
              <a:avLst>
                <a:gd name="adj" fmla="val 50000"/>
              </a:avLst>
            </a:prstGeom>
            <a:solidFill>
              <a:srgbClr val="DDDDDD"/>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sp>
          <p:nvSpPr>
            <p:cNvPr id="405" name="AutoShape 934"/>
            <p:cNvSpPr>
              <a:spLocks noChangeArrowheads="1"/>
            </p:cNvSpPr>
            <p:nvPr/>
          </p:nvSpPr>
          <p:spPr bwMode="auto">
            <a:xfrm>
              <a:off x="4209" y="2713"/>
              <a:ext cx="1067" cy="77"/>
            </a:xfrm>
            <a:prstGeom prst="roundRect">
              <a:avLst>
                <a:gd name="adj" fmla="val 50000"/>
              </a:avLst>
            </a:prstGeom>
            <a:gradFill rotWithShape="1">
              <a:gsLst>
                <a:gs pos="0">
                  <a:schemeClr val="tx2"/>
                </a:gs>
                <a:gs pos="100000">
                  <a:schemeClr val="bg2"/>
                </a:gs>
              </a:gsLst>
              <a:lin ang="0" scaled="1"/>
            </a:gra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sp>
          <p:nvSpPr>
            <p:cNvPr id="406" name="Oval 935"/>
            <p:cNvSpPr>
              <a:spLocks noChangeArrowheads="1"/>
            </p:cNvSpPr>
            <p:nvPr/>
          </p:nvSpPr>
          <p:spPr bwMode="auto">
            <a:xfrm>
              <a:off x="4308" y="2382"/>
              <a:ext cx="160" cy="141"/>
            </a:xfrm>
            <a:prstGeom prst="ellipse">
              <a:avLst/>
            </a:prstGeom>
            <a:solidFill>
              <a:srgbClr val="33CC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sp>
          <p:nvSpPr>
            <p:cNvPr id="407" name="Oval 936"/>
            <p:cNvSpPr>
              <a:spLocks noChangeArrowheads="1"/>
            </p:cNvSpPr>
            <p:nvPr/>
          </p:nvSpPr>
          <p:spPr bwMode="auto">
            <a:xfrm>
              <a:off x="4483" y="2382"/>
              <a:ext cx="160" cy="148"/>
            </a:xfrm>
            <a:prstGeom prst="ellipse">
              <a:avLst/>
            </a:prstGeom>
            <a:solidFill>
              <a:srgbClr val="FF0000"/>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endParaRPr lang="en-US" dirty="0">
                <a:solidFill>
                  <a:srgbClr val="FF0000"/>
                </a:solidFill>
                <a:latin typeface="Arial" charset="0"/>
                <a:cs typeface="Arial" charset="0"/>
              </a:endParaRPr>
            </a:p>
          </p:txBody>
        </p:sp>
        <p:sp>
          <p:nvSpPr>
            <p:cNvPr id="408" name="Oval 937"/>
            <p:cNvSpPr>
              <a:spLocks noChangeArrowheads="1"/>
            </p:cNvSpPr>
            <p:nvPr/>
          </p:nvSpPr>
          <p:spPr bwMode="auto">
            <a:xfrm>
              <a:off x="4666" y="2382"/>
              <a:ext cx="152" cy="141"/>
            </a:xfrm>
            <a:prstGeom prst="ellipse">
              <a:avLst/>
            </a:prstGeom>
            <a:solidFill>
              <a:srgbClr val="33CC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sp>
          <p:nvSpPr>
            <p:cNvPr id="409" name="Rectangle 938"/>
            <p:cNvSpPr>
              <a:spLocks noChangeArrowheads="1"/>
            </p:cNvSpPr>
            <p:nvPr/>
          </p:nvSpPr>
          <p:spPr bwMode="auto">
            <a:xfrm>
              <a:off x="5062" y="1834"/>
              <a:ext cx="84" cy="759"/>
            </a:xfrm>
            <a:prstGeom prst="rect">
              <a:avLst/>
            </a:prstGeom>
            <a:solidFill>
              <a:srgbClr val="292929"/>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grpSp>
      <p:grpSp>
        <p:nvGrpSpPr>
          <p:cNvPr id="163873" name="Group 2"/>
          <p:cNvGrpSpPr>
            <a:grpSpLocks/>
          </p:cNvGrpSpPr>
          <p:nvPr/>
        </p:nvGrpSpPr>
        <p:grpSpPr bwMode="auto">
          <a:xfrm>
            <a:off x="2652714" y="3273426"/>
            <a:ext cx="2365375" cy="1590675"/>
            <a:chOff x="-2187762" y="3855945"/>
            <a:chExt cx="2365375" cy="1590114"/>
          </a:xfrm>
        </p:grpSpPr>
        <p:sp>
          <p:nvSpPr>
            <p:cNvPr id="358" name="Line 20"/>
            <p:cNvSpPr>
              <a:spLocks noChangeShapeType="1"/>
            </p:cNvSpPr>
            <p:nvPr/>
          </p:nvSpPr>
          <p:spPr bwMode="auto">
            <a:xfrm flipH="1">
              <a:off x="-1732150" y="4232050"/>
              <a:ext cx="555625"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dirty="0"/>
            </a:p>
          </p:txBody>
        </p:sp>
        <p:sp>
          <p:nvSpPr>
            <p:cNvPr id="359" name="Line 21"/>
            <p:cNvSpPr>
              <a:spLocks noChangeShapeType="1"/>
            </p:cNvSpPr>
            <p:nvPr/>
          </p:nvSpPr>
          <p:spPr bwMode="auto">
            <a:xfrm flipH="1">
              <a:off x="-1344800" y="4279659"/>
              <a:ext cx="271463" cy="314214"/>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dirty="0"/>
            </a:p>
          </p:txBody>
        </p:sp>
        <p:sp>
          <p:nvSpPr>
            <p:cNvPr id="360" name="Line 22"/>
            <p:cNvSpPr>
              <a:spLocks noChangeShapeType="1"/>
            </p:cNvSpPr>
            <p:nvPr/>
          </p:nvSpPr>
          <p:spPr bwMode="auto">
            <a:xfrm>
              <a:off x="-925700" y="4308223"/>
              <a:ext cx="73025" cy="295171"/>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dirty="0"/>
            </a:p>
          </p:txBody>
        </p:sp>
        <p:grpSp>
          <p:nvGrpSpPr>
            <p:cNvPr id="163879" name="Group 44"/>
            <p:cNvGrpSpPr>
              <a:grpSpLocks/>
            </p:cNvGrpSpPr>
            <p:nvPr/>
          </p:nvGrpSpPr>
          <p:grpSpPr bwMode="auto">
            <a:xfrm>
              <a:off x="-2187762" y="4034772"/>
              <a:ext cx="568325" cy="481012"/>
              <a:chOff x="-44" y="1473"/>
              <a:chExt cx="981" cy="1105"/>
            </a:xfrm>
          </p:grpSpPr>
          <p:pic>
            <p:nvPicPr>
              <p:cNvPr id="163931" name="Picture 45" descr="desktop_computer_stylized_medi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63932" name="Freeform 46"/>
              <p:cNvSpPr>
                <a:spLocks/>
              </p:cNvSpPr>
              <p:nvPr/>
            </p:nvSpPr>
            <p:spPr bwMode="auto">
              <a:xfrm flipH="1">
                <a:off x="374" y="1579"/>
                <a:ext cx="477" cy="506"/>
              </a:xfrm>
              <a:custGeom>
                <a:avLst/>
                <a:gdLst>
                  <a:gd name="T0" fmla="*/ 0 w 356"/>
                  <a:gd name="T1" fmla="*/ 0 h 368"/>
                  <a:gd name="T2" fmla="*/ 1296 w 356"/>
                  <a:gd name="T3" fmla="*/ 69 h 368"/>
                  <a:gd name="T4" fmla="*/ 1537 w 356"/>
                  <a:gd name="T5" fmla="*/ 1447 h 368"/>
                  <a:gd name="T6" fmla="*/ 339 w 356"/>
                  <a:gd name="T7" fmla="*/ 1810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xmlns="" w="9525" cap="flat" cmpd="sng">
                    <a:solidFill>
                      <a:schemeClr val="tx1"/>
                    </a:solidFill>
                    <a:prstDash val="solid"/>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dirty="0"/>
              </a:p>
            </p:txBody>
          </p:sp>
        </p:grpSp>
        <p:grpSp>
          <p:nvGrpSpPr>
            <p:cNvPr id="163880" name="Group 44"/>
            <p:cNvGrpSpPr>
              <a:grpSpLocks/>
            </p:cNvGrpSpPr>
            <p:nvPr/>
          </p:nvGrpSpPr>
          <p:grpSpPr bwMode="auto">
            <a:xfrm>
              <a:off x="-1252724" y="4523722"/>
              <a:ext cx="568325" cy="481012"/>
              <a:chOff x="-44" y="1473"/>
              <a:chExt cx="981" cy="1105"/>
            </a:xfrm>
          </p:grpSpPr>
          <p:pic>
            <p:nvPicPr>
              <p:cNvPr id="163929" name="Picture 45" descr="desktop_computer_stylized_medi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63930" name="Freeform 46"/>
              <p:cNvSpPr>
                <a:spLocks/>
              </p:cNvSpPr>
              <p:nvPr/>
            </p:nvSpPr>
            <p:spPr bwMode="auto">
              <a:xfrm flipH="1">
                <a:off x="374" y="1579"/>
                <a:ext cx="477" cy="506"/>
              </a:xfrm>
              <a:custGeom>
                <a:avLst/>
                <a:gdLst>
                  <a:gd name="T0" fmla="*/ 0 w 356"/>
                  <a:gd name="T1" fmla="*/ 0 h 368"/>
                  <a:gd name="T2" fmla="*/ 1296 w 356"/>
                  <a:gd name="T3" fmla="*/ 69 h 368"/>
                  <a:gd name="T4" fmla="*/ 1537 w 356"/>
                  <a:gd name="T5" fmla="*/ 1447 h 368"/>
                  <a:gd name="T6" fmla="*/ 339 w 356"/>
                  <a:gd name="T7" fmla="*/ 1810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xmlns="" w="9525" cap="flat" cmpd="sng">
                    <a:solidFill>
                      <a:schemeClr val="tx1"/>
                    </a:solidFill>
                    <a:prstDash val="solid"/>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dirty="0"/>
              </a:p>
            </p:txBody>
          </p:sp>
        </p:grpSp>
        <p:sp>
          <p:nvSpPr>
            <p:cNvPr id="370" name="Line 21"/>
            <p:cNvSpPr>
              <a:spLocks noChangeShapeType="1"/>
            </p:cNvSpPr>
            <p:nvPr/>
          </p:nvSpPr>
          <p:spPr bwMode="auto">
            <a:xfrm>
              <a:off x="-706625" y="4238398"/>
              <a:ext cx="377825" cy="304693"/>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dirty="0"/>
            </a:p>
          </p:txBody>
        </p:sp>
        <p:sp>
          <p:nvSpPr>
            <p:cNvPr id="371" name="Line 22"/>
            <p:cNvSpPr>
              <a:spLocks noChangeShapeType="1"/>
            </p:cNvSpPr>
            <p:nvPr/>
          </p:nvSpPr>
          <p:spPr bwMode="auto">
            <a:xfrm flipH="1">
              <a:off x="-474850" y="4733523"/>
              <a:ext cx="120650" cy="293583"/>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dirty="0"/>
            </a:p>
          </p:txBody>
        </p:sp>
        <p:sp>
          <p:nvSpPr>
            <p:cNvPr id="372" name="Line 22"/>
            <p:cNvSpPr>
              <a:spLocks noChangeShapeType="1"/>
            </p:cNvSpPr>
            <p:nvPr/>
          </p:nvSpPr>
          <p:spPr bwMode="auto">
            <a:xfrm>
              <a:off x="-70037" y="4744631"/>
              <a:ext cx="73025" cy="295171"/>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dirty="0"/>
            </a:p>
          </p:txBody>
        </p:sp>
        <p:sp>
          <p:nvSpPr>
            <p:cNvPr id="373" name="Line 20"/>
            <p:cNvSpPr>
              <a:spLocks noChangeShapeType="1"/>
            </p:cNvSpPr>
            <p:nvPr/>
          </p:nvSpPr>
          <p:spPr bwMode="auto">
            <a:xfrm flipH="1">
              <a:off x="-873312" y="4192376"/>
              <a:ext cx="555625"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dirty="0"/>
            </a:p>
          </p:txBody>
        </p:sp>
        <p:grpSp>
          <p:nvGrpSpPr>
            <p:cNvPr id="163885" name="Group 44"/>
            <p:cNvGrpSpPr>
              <a:grpSpLocks/>
            </p:cNvGrpSpPr>
            <p:nvPr/>
          </p:nvGrpSpPr>
          <p:grpSpPr bwMode="auto">
            <a:xfrm>
              <a:off x="-847912" y="4896784"/>
              <a:ext cx="568325" cy="481013"/>
              <a:chOff x="-44" y="1473"/>
              <a:chExt cx="981" cy="1105"/>
            </a:xfrm>
          </p:grpSpPr>
          <p:pic>
            <p:nvPicPr>
              <p:cNvPr id="163927" name="Picture 45" descr="desktop_computer_stylized_medi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63928" name="Freeform 46"/>
              <p:cNvSpPr>
                <a:spLocks/>
              </p:cNvSpPr>
              <p:nvPr/>
            </p:nvSpPr>
            <p:spPr bwMode="auto">
              <a:xfrm flipH="1">
                <a:off x="374" y="1579"/>
                <a:ext cx="477" cy="506"/>
              </a:xfrm>
              <a:custGeom>
                <a:avLst/>
                <a:gdLst>
                  <a:gd name="T0" fmla="*/ 0 w 356"/>
                  <a:gd name="T1" fmla="*/ 0 h 368"/>
                  <a:gd name="T2" fmla="*/ 1296 w 356"/>
                  <a:gd name="T3" fmla="*/ 69 h 368"/>
                  <a:gd name="T4" fmla="*/ 1537 w 356"/>
                  <a:gd name="T5" fmla="*/ 1447 h 368"/>
                  <a:gd name="T6" fmla="*/ 339 w 356"/>
                  <a:gd name="T7" fmla="*/ 1810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xmlns="" w="9525" cap="flat" cmpd="sng">
                    <a:solidFill>
                      <a:schemeClr val="tx1"/>
                    </a:solidFill>
                    <a:prstDash val="solid"/>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dirty="0"/>
              </a:p>
            </p:txBody>
          </p:sp>
        </p:grpSp>
        <p:grpSp>
          <p:nvGrpSpPr>
            <p:cNvPr id="163886" name="Group 44"/>
            <p:cNvGrpSpPr>
              <a:grpSpLocks/>
            </p:cNvGrpSpPr>
            <p:nvPr/>
          </p:nvGrpSpPr>
          <p:grpSpPr bwMode="auto">
            <a:xfrm>
              <a:off x="-390712" y="4965047"/>
              <a:ext cx="568325" cy="481012"/>
              <a:chOff x="-44" y="1473"/>
              <a:chExt cx="981" cy="1105"/>
            </a:xfrm>
          </p:grpSpPr>
          <p:pic>
            <p:nvPicPr>
              <p:cNvPr id="163925" name="Picture 45" descr="desktop_computer_stylized_medi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63926" name="Freeform 46"/>
              <p:cNvSpPr>
                <a:spLocks/>
              </p:cNvSpPr>
              <p:nvPr/>
            </p:nvSpPr>
            <p:spPr bwMode="auto">
              <a:xfrm flipH="1">
                <a:off x="374" y="1579"/>
                <a:ext cx="477" cy="506"/>
              </a:xfrm>
              <a:custGeom>
                <a:avLst/>
                <a:gdLst>
                  <a:gd name="T0" fmla="*/ 0 w 356"/>
                  <a:gd name="T1" fmla="*/ 0 h 368"/>
                  <a:gd name="T2" fmla="*/ 1296 w 356"/>
                  <a:gd name="T3" fmla="*/ 69 h 368"/>
                  <a:gd name="T4" fmla="*/ 1537 w 356"/>
                  <a:gd name="T5" fmla="*/ 1447 h 368"/>
                  <a:gd name="T6" fmla="*/ 339 w 356"/>
                  <a:gd name="T7" fmla="*/ 1810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xmlns="" w="9525" cap="flat" cmpd="sng">
                    <a:solidFill>
                      <a:schemeClr val="tx1"/>
                    </a:solidFill>
                    <a:prstDash val="solid"/>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dirty="0"/>
              </a:p>
            </p:txBody>
          </p:sp>
        </p:grpSp>
        <p:pic>
          <p:nvPicPr>
            <p:cNvPr id="38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0350" y="4079704"/>
              <a:ext cx="677863" cy="30151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pic>
          <p:nvPicPr>
            <p:cNvPr id="38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9462" y="4495482"/>
              <a:ext cx="677862" cy="30151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grpSp>
          <p:nvGrpSpPr>
            <p:cNvPr id="163889" name="Group 44"/>
            <p:cNvGrpSpPr>
              <a:grpSpLocks/>
            </p:cNvGrpSpPr>
            <p:nvPr/>
          </p:nvGrpSpPr>
          <p:grpSpPr bwMode="auto">
            <a:xfrm>
              <a:off x="-568325" y="3855945"/>
              <a:ext cx="568325" cy="481013"/>
              <a:chOff x="-44" y="1473"/>
              <a:chExt cx="981" cy="1105"/>
            </a:xfrm>
          </p:grpSpPr>
          <p:pic>
            <p:nvPicPr>
              <p:cNvPr id="163923" name="Picture 45" descr="desktop_computer_stylized_medi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63924" name="Freeform 46"/>
              <p:cNvSpPr>
                <a:spLocks/>
              </p:cNvSpPr>
              <p:nvPr/>
            </p:nvSpPr>
            <p:spPr bwMode="auto">
              <a:xfrm flipH="1">
                <a:off x="374" y="1579"/>
                <a:ext cx="477" cy="506"/>
              </a:xfrm>
              <a:custGeom>
                <a:avLst/>
                <a:gdLst>
                  <a:gd name="T0" fmla="*/ 0 w 356"/>
                  <a:gd name="T1" fmla="*/ 0 h 368"/>
                  <a:gd name="T2" fmla="*/ 1296 w 356"/>
                  <a:gd name="T3" fmla="*/ 69 h 368"/>
                  <a:gd name="T4" fmla="*/ 1537 w 356"/>
                  <a:gd name="T5" fmla="*/ 1447 h 368"/>
                  <a:gd name="T6" fmla="*/ 339 w 356"/>
                  <a:gd name="T7" fmla="*/ 1810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xmlns="" w="9525" cap="flat" cmpd="sng">
                    <a:solidFill>
                      <a:schemeClr val="tx1"/>
                    </a:solidFill>
                    <a:prstDash val="solid"/>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dirty="0"/>
              </a:p>
            </p:txBody>
          </p:sp>
        </p:grpSp>
        <p:grpSp>
          <p:nvGrpSpPr>
            <p:cNvPr id="163890" name="Group 906"/>
            <p:cNvGrpSpPr>
              <a:grpSpLocks/>
            </p:cNvGrpSpPr>
            <p:nvPr/>
          </p:nvGrpSpPr>
          <p:grpSpPr bwMode="auto">
            <a:xfrm>
              <a:off x="-1598706" y="4467413"/>
              <a:ext cx="285924" cy="537882"/>
              <a:chOff x="4140" y="429"/>
              <a:chExt cx="1425" cy="2396"/>
            </a:xfrm>
          </p:grpSpPr>
          <p:sp>
            <p:nvSpPr>
              <p:cNvPr id="163891" name="Freeform 907"/>
              <p:cNvSpPr>
                <a:spLocks/>
              </p:cNvSpPr>
              <p:nvPr/>
            </p:nvSpPr>
            <p:spPr bwMode="auto">
              <a:xfrm>
                <a:off x="5268" y="433"/>
                <a:ext cx="283" cy="2286"/>
              </a:xfrm>
              <a:custGeom>
                <a:avLst/>
                <a:gdLst>
                  <a:gd name="T0" fmla="*/ 21 w 354"/>
                  <a:gd name="T1" fmla="*/ 0 h 2742"/>
                  <a:gd name="T2" fmla="*/ 116 w 354"/>
                  <a:gd name="T3" fmla="*/ 137 h 2742"/>
                  <a:gd name="T4" fmla="*/ 114 w 354"/>
                  <a:gd name="T5" fmla="*/ 1057 h 2742"/>
                  <a:gd name="T6" fmla="*/ 0 w 354"/>
                  <a:gd name="T7" fmla="*/ 1105 h 2742"/>
                  <a:gd name="T8" fmla="*/ 21 w 354"/>
                  <a:gd name="T9" fmla="*/ 0 h 27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4" h="2742">
                    <a:moveTo>
                      <a:pt x="63" y="0"/>
                    </a:moveTo>
                    <a:lnTo>
                      <a:pt x="354" y="339"/>
                    </a:lnTo>
                    <a:lnTo>
                      <a:pt x="346" y="2624"/>
                    </a:lnTo>
                    <a:lnTo>
                      <a:pt x="0" y="2742"/>
                    </a:lnTo>
                    <a:lnTo>
                      <a:pt x="63" y="0"/>
                    </a:lnTo>
                    <a:close/>
                  </a:path>
                </a:pathLst>
              </a:custGeom>
              <a:gradFill rotWithShape="1">
                <a:gsLst>
                  <a:gs pos="0">
                    <a:srgbClr val="DDDDDD"/>
                  </a:gs>
                  <a:gs pos="100000">
                    <a:srgbClr val="333333"/>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p>
            </p:txBody>
          </p:sp>
          <p:sp>
            <p:nvSpPr>
              <p:cNvPr id="431" name="Rectangle 908"/>
              <p:cNvSpPr>
                <a:spLocks noChangeArrowheads="1"/>
              </p:cNvSpPr>
              <p:nvPr/>
            </p:nvSpPr>
            <p:spPr bwMode="auto">
              <a:xfrm>
                <a:off x="4211" y="427"/>
                <a:ext cx="1036" cy="2283"/>
              </a:xfrm>
              <a:prstGeom prst="rect">
                <a:avLst/>
              </a:pr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sp>
            <p:nvSpPr>
              <p:cNvPr id="163893" name="Freeform 909"/>
              <p:cNvSpPr>
                <a:spLocks/>
              </p:cNvSpPr>
              <p:nvPr/>
            </p:nvSpPr>
            <p:spPr bwMode="auto">
              <a:xfrm>
                <a:off x="5321" y="570"/>
                <a:ext cx="169" cy="2115"/>
              </a:xfrm>
              <a:custGeom>
                <a:avLst/>
                <a:gdLst>
                  <a:gd name="T0" fmla="*/ 2 w 211"/>
                  <a:gd name="T1" fmla="*/ 0 h 2537"/>
                  <a:gd name="T2" fmla="*/ 70 w 211"/>
                  <a:gd name="T3" fmla="*/ 88 h 2537"/>
                  <a:gd name="T4" fmla="*/ 2 w 211"/>
                  <a:gd name="T5" fmla="*/ 1007 h 2537"/>
                  <a:gd name="T6" fmla="*/ 2 w 211"/>
                  <a:gd name="T7" fmla="*/ 0 h 253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 h="2537">
                    <a:moveTo>
                      <a:pt x="7" y="0"/>
                    </a:moveTo>
                    <a:cubicBezTo>
                      <a:pt x="7" y="0"/>
                      <a:pt x="57" y="28"/>
                      <a:pt x="211" y="218"/>
                    </a:cubicBezTo>
                    <a:cubicBezTo>
                      <a:pt x="0" y="1229"/>
                      <a:pt x="41" y="2537"/>
                      <a:pt x="7" y="2501"/>
                    </a:cubicBezTo>
                    <a:lnTo>
                      <a:pt x="7" y="0"/>
                    </a:lnTo>
                    <a:close/>
                  </a:path>
                </a:pathLst>
              </a:custGeom>
              <a:gradFill rotWithShape="1">
                <a:gsLst>
                  <a:gs pos="0">
                    <a:srgbClr val="808080"/>
                  </a:gs>
                  <a:gs pos="100000">
                    <a:srgbClr val="F8F8F8"/>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p>
            </p:txBody>
          </p:sp>
          <p:sp>
            <p:nvSpPr>
              <p:cNvPr id="163894" name="Freeform 910"/>
              <p:cNvSpPr>
                <a:spLocks/>
              </p:cNvSpPr>
              <p:nvPr/>
            </p:nvSpPr>
            <p:spPr bwMode="auto">
              <a:xfrm>
                <a:off x="5284" y="1640"/>
                <a:ext cx="263" cy="189"/>
              </a:xfrm>
              <a:custGeom>
                <a:avLst/>
                <a:gdLst>
                  <a:gd name="T0" fmla="*/ 2 w 328"/>
                  <a:gd name="T1" fmla="*/ 0 h 226"/>
                  <a:gd name="T2" fmla="*/ 109 w 328"/>
                  <a:gd name="T3" fmla="*/ 52 h 226"/>
                  <a:gd name="T4" fmla="*/ 108 w 328"/>
                  <a:gd name="T5" fmla="*/ 92 h 226"/>
                  <a:gd name="T6" fmla="*/ 0 w 328"/>
                  <a:gd name="T7" fmla="*/ 41 h 226"/>
                  <a:gd name="T8" fmla="*/ 2 w 328"/>
                  <a:gd name="T9" fmla="*/ 0 h 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p>
            </p:txBody>
          </p:sp>
          <p:sp>
            <p:nvSpPr>
              <p:cNvPr id="434" name="Rectangle 911"/>
              <p:cNvSpPr>
                <a:spLocks noChangeArrowheads="1"/>
              </p:cNvSpPr>
              <p:nvPr/>
            </p:nvSpPr>
            <p:spPr bwMode="auto">
              <a:xfrm>
                <a:off x="4211" y="688"/>
                <a:ext cx="593" cy="49"/>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grpSp>
            <p:nvGrpSpPr>
              <p:cNvPr id="163896" name="Group 912"/>
              <p:cNvGrpSpPr>
                <a:grpSpLocks/>
              </p:cNvGrpSpPr>
              <p:nvPr/>
            </p:nvGrpSpPr>
            <p:grpSpPr bwMode="auto">
              <a:xfrm>
                <a:off x="4749" y="668"/>
                <a:ext cx="581" cy="145"/>
                <a:chOff x="614" y="2568"/>
                <a:chExt cx="725" cy="139"/>
              </a:xfrm>
            </p:grpSpPr>
            <p:sp>
              <p:nvSpPr>
                <p:cNvPr id="460" name="AutoShape 913"/>
                <p:cNvSpPr>
                  <a:spLocks noChangeArrowheads="1"/>
                </p:cNvSpPr>
                <p:nvPr/>
              </p:nvSpPr>
              <p:spPr bwMode="auto">
                <a:xfrm>
                  <a:off x="614" y="2567"/>
                  <a:ext cx="721" cy="129"/>
                </a:xfrm>
                <a:prstGeom prst="roundRect">
                  <a:avLst>
                    <a:gd name="adj" fmla="val 50000"/>
                  </a:avLst>
                </a:prstGeom>
                <a:solidFill>
                  <a:schemeClr val="tx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sp>
              <p:nvSpPr>
                <p:cNvPr id="461" name="AutoShape 914"/>
                <p:cNvSpPr>
                  <a:spLocks noChangeArrowheads="1"/>
                </p:cNvSpPr>
                <p:nvPr/>
              </p:nvSpPr>
              <p:spPr bwMode="auto">
                <a:xfrm>
                  <a:off x="633" y="2581"/>
                  <a:ext cx="691" cy="102"/>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grpSp>
          <p:sp>
            <p:nvSpPr>
              <p:cNvPr id="436" name="Rectangle 915"/>
              <p:cNvSpPr>
                <a:spLocks noChangeArrowheads="1"/>
              </p:cNvSpPr>
              <p:nvPr/>
            </p:nvSpPr>
            <p:spPr bwMode="auto">
              <a:xfrm>
                <a:off x="4227" y="1021"/>
                <a:ext cx="593" cy="42"/>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grpSp>
            <p:nvGrpSpPr>
              <p:cNvPr id="163898" name="Group 916"/>
              <p:cNvGrpSpPr>
                <a:grpSpLocks/>
              </p:cNvGrpSpPr>
              <p:nvPr/>
            </p:nvGrpSpPr>
            <p:grpSpPr bwMode="auto">
              <a:xfrm>
                <a:off x="4747" y="994"/>
                <a:ext cx="581" cy="134"/>
                <a:chOff x="614" y="2568"/>
                <a:chExt cx="725" cy="139"/>
              </a:xfrm>
            </p:grpSpPr>
            <p:sp>
              <p:nvSpPr>
                <p:cNvPr id="458" name="AutoShape 917"/>
                <p:cNvSpPr>
                  <a:spLocks noChangeArrowheads="1"/>
                </p:cNvSpPr>
                <p:nvPr/>
              </p:nvSpPr>
              <p:spPr bwMode="auto">
                <a:xfrm>
                  <a:off x="616" y="2566"/>
                  <a:ext cx="721" cy="139"/>
                </a:xfrm>
                <a:prstGeom prst="roundRect">
                  <a:avLst>
                    <a:gd name="adj" fmla="val 50000"/>
                  </a:avLst>
                </a:prstGeom>
                <a:solidFill>
                  <a:schemeClr val="tx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sp>
              <p:nvSpPr>
                <p:cNvPr id="459" name="AutoShape 918"/>
                <p:cNvSpPr>
                  <a:spLocks noChangeArrowheads="1"/>
                </p:cNvSpPr>
                <p:nvPr/>
              </p:nvSpPr>
              <p:spPr bwMode="auto">
                <a:xfrm>
                  <a:off x="626" y="2581"/>
                  <a:ext cx="701" cy="110"/>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grpSp>
          <p:sp>
            <p:nvSpPr>
              <p:cNvPr id="438" name="Rectangle 919"/>
              <p:cNvSpPr>
                <a:spLocks noChangeArrowheads="1"/>
              </p:cNvSpPr>
              <p:nvPr/>
            </p:nvSpPr>
            <p:spPr bwMode="auto">
              <a:xfrm>
                <a:off x="4211" y="1360"/>
                <a:ext cx="601" cy="42"/>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sp>
            <p:nvSpPr>
              <p:cNvPr id="439" name="Rectangle 920"/>
              <p:cNvSpPr>
                <a:spLocks noChangeArrowheads="1"/>
              </p:cNvSpPr>
              <p:nvPr/>
            </p:nvSpPr>
            <p:spPr bwMode="auto">
              <a:xfrm>
                <a:off x="4227" y="1657"/>
                <a:ext cx="593" cy="42"/>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grpSp>
            <p:nvGrpSpPr>
              <p:cNvPr id="163901" name="Group 921"/>
              <p:cNvGrpSpPr>
                <a:grpSpLocks/>
              </p:cNvGrpSpPr>
              <p:nvPr/>
            </p:nvGrpSpPr>
            <p:grpSpPr bwMode="auto">
              <a:xfrm>
                <a:off x="4733" y="1630"/>
                <a:ext cx="586" cy="151"/>
                <a:chOff x="611" y="2571"/>
                <a:chExt cx="730" cy="139"/>
              </a:xfrm>
            </p:grpSpPr>
            <p:sp>
              <p:nvSpPr>
                <p:cNvPr id="456" name="AutoShape 922"/>
                <p:cNvSpPr>
                  <a:spLocks noChangeArrowheads="1"/>
                </p:cNvSpPr>
                <p:nvPr/>
              </p:nvSpPr>
              <p:spPr bwMode="auto">
                <a:xfrm>
                  <a:off x="611" y="2570"/>
                  <a:ext cx="729" cy="137"/>
                </a:xfrm>
                <a:prstGeom prst="roundRect">
                  <a:avLst>
                    <a:gd name="adj" fmla="val 50000"/>
                  </a:avLst>
                </a:prstGeom>
                <a:solidFill>
                  <a:schemeClr val="tx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sp>
              <p:nvSpPr>
                <p:cNvPr id="457" name="AutoShape 923"/>
                <p:cNvSpPr>
                  <a:spLocks noChangeArrowheads="1"/>
                </p:cNvSpPr>
                <p:nvPr/>
              </p:nvSpPr>
              <p:spPr bwMode="auto">
                <a:xfrm>
                  <a:off x="631" y="2589"/>
                  <a:ext cx="690" cy="104"/>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grpSp>
          <p:sp>
            <p:nvSpPr>
              <p:cNvPr id="163902" name="Freeform 924"/>
              <p:cNvSpPr>
                <a:spLocks/>
              </p:cNvSpPr>
              <p:nvPr/>
            </p:nvSpPr>
            <p:spPr bwMode="auto">
              <a:xfrm>
                <a:off x="5288" y="1354"/>
                <a:ext cx="263" cy="188"/>
              </a:xfrm>
              <a:custGeom>
                <a:avLst/>
                <a:gdLst>
                  <a:gd name="T0" fmla="*/ 2 w 328"/>
                  <a:gd name="T1" fmla="*/ 0 h 226"/>
                  <a:gd name="T2" fmla="*/ 109 w 328"/>
                  <a:gd name="T3" fmla="*/ 51 h 226"/>
                  <a:gd name="T4" fmla="*/ 108 w 328"/>
                  <a:gd name="T5" fmla="*/ 90 h 226"/>
                  <a:gd name="T6" fmla="*/ 0 w 328"/>
                  <a:gd name="T7" fmla="*/ 39 h 226"/>
                  <a:gd name="T8" fmla="*/ 2 w 328"/>
                  <a:gd name="T9" fmla="*/ 0 h 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p>
            </p:txBody>
          </p:sp>
          <p:grpSp>
            <p:nvGrpSpPr>
              <p:cNvPr id="163903" name="Group 925"/>
              <p:cNvGrpSpPr>
                <a:grpSpLocks/>
              </p:cNvGrpSpPr>
              <p:nvPr/>
            </p:nvGrpSpPr>
            <p:grpSpPr bwMode="auto">
              <a:xfrm>
                <a:off x="4739" y="1327"/>
                <a:ext cx="582" cy="139"/>
                <a:chOff x="614" y="2568"/>
                <a:chExt cx="725" cy="139"/>
              </a:xfrm>
            </p:grpSpPr>
            <p:sp>
              <p:nvSpPr>
                <p:cNvPr id="454" name="AutoShape 926"/>
                <p:cNvSpPr>
                  <a:spLocks noChangeArrowheads="1"/>
                </p:cNvSpPr>
                <p:nvPr/>
              </p:nvSpPr>
              <p:spPr bwMode="auto">
                <a:xfrm>
                  <a:off x="616" y="2566"/>
                  <a:ext cx="710" cy="141"/>
                </a:xfrm>
                <a:prstGeom prst="roundRect">
                  <a:avLst>
                    <a:gd name="adj" fmla="val 50000"/>
                  </a:avLst>
                </a:prstGeom>
                <a:solidFill>
                  <a:schemeClr val="tx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sp>
              <p:nvSpPr>
                <p:cNvPr id="455" name="AutoShape 927"/>
                <p:cNvSpPr>
                  <a:spLocks noChangeArrowheads="1"/>
                </p:cNvSpPr>
                <p:nvPr/>
              </p:nvSpPr>
              <p:spPr bwMode="auto">
                <a:xfrm>
                  <a:off x="636" y="2580"/>
                  <a:ext cx="680" cy="106"/>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grpSp>
          <p:sp>
            <p:nvSpPr>
              <p:cNvPr id="443" name="Rectangle 928"/>
              <p:cNvSpPr>
                <a:spLocks noChangeArrowheads="1"/>
              </p:cNvSpPr>
              <p:nvPr/>
            </p:nvSpPr>
            <p:spPr bwMode="auto">
              <a:xfrm>
                <a:off x="5247" y="427"/>
                <a:ext cx="71" cy="2290"/>
              </a:xfrm>
              <a:prstGeom prst="rect">
                <a:avLst/>
              </a:prstGeom>
              <a:gradFill rotWithShape="1">
                <a:gsLst>
                  <a:gs pos="0">
                    <a:srgbClr val="333333"/>
                  </a:gs>
                  <a:gs pos="50000">
                    <a:srgbClr val="DDDDDD"/>
                  </a:gs>
                  <a:gs pos="100000">
                    <a:srgbClr val="333333"/>
                  </a:gs>
                </a:gsLst>
                <a:lin ang="0" scaled="1"/>
              </a:gra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sp>
            <p:nvSpPr>
              <p:cNvPr id="163905" name="Freeform 929"/>
              <p:cNvSpPr>
                <a:spLocks/>
              </p:cNvSpPr>
              <p:nvPr/>
            </p:nvSpPr>
            <p:spPr bwMode="auto">
              <a:xfrm>
                <a:off x="5312" y="1007"/>
                <a:ext cx="237" cy="213"/>
              </a:xfrm>
              <a:custGeom>
                <a:avLst/>
                <a:gdLst>
                  <a:gd name="T0" fmla="*/ 2 w 296"/>
                  <a:gd name="T1" fmla="*/ 0 h 256"/>
                  <a:gd name="T2" fmla="*/ 96 w 296"/>
                  <a:gd name="T3" fmla="*/ 57 h 256"/>
                  <a:gd name="T4" fmla="*/ 98 w 296"/>
                  <a:gd name="T5" fmla="*/ 102 h 256"/>
                  <a:gd name="T6" fmla="*/ 0 w 296"/>
                  <a:gd name="T7" fmla="*/ 39 h 256"/>
                  <a:gd name="T8" fmla="*/ 2 w 296"/>
                  <a:gd name="T9" fmla="*/ 0 h 2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6" h="25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p>
            </p:txBody>
          </p:sp>
          <p:sp>
            <p:nvSpPr>
              <p:cNvPr id="163906" name="Freeform 930"/>
              <p:cNvSpPr>
                <a:spLocks/>
              </p:cNvSpPr>
              <p:nvPr/>
            </p:nvSpPr>
            <p:spPr bwMode="auto">
              <a:xfrm>
                <a:off x="5315" y="680"/>
                <a:ext cx="244" cy="240"/>
              </a:xfrm>
              <a:custGeom>
                <a:avLst/>
                <a:gdLst>
                  <a:gd name="T0" fmla="*/ 0 w 304"/>
                  <a:gd name="T1" fmla="*/ 0 h 288"/>
                  <a:gd name="T2" fmla="*/ 101 w 304"/>
                  <a:gd name="T3" fmla="*/ 66 h 288"/>
                  <a:gd name="T4" fmla="*/ 95 w 304"/>
                  <a:gd name="T5" fmla="*/ 116 h 288"/>
                  <a:gd name="T6" fmla="*/ 2 w 304"/>
                  <a:gd name="T7" fmla="*/ 50 h 288"/>
                  <a:gd name="T8" fmla="*/ 0 w 304"/>
                  <a:gd name="T9" fmla="*/ 0 h 2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4" h="288">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p>
            </p:txBody>
          </p:sp>
          <p:sp>
            <p:nvSpPr>
              <p:cNvPr id="446" name="Oval 931"/>
              <p:cNvSpPr>
                <a:spLocks noChangeArrowheads="1"/>
              </p:cNvSpPr>
              <p:nvPr/>
            </p:nvSpPr>
            <p:spPr bwMode="auto">
              <a:xfrm>
                <a:off x="5516" y="2604"/>
                <a:ext cx="47" cy="99"/>
              </a:xfrm>
              <a:prstGeom prst="ellipse">
                <a:avLst/>
              </a:prstGeom>
              <a:solidFill>
                <a:srgbClr val="3333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sp>
            <p:nvSpPr>
              <p:cNvPr id="163908" name="Freeform 932"/>
              <p:cNvSpPr>
                <a:spLocks/>
              </p:cNvSpPr>
              <p:nvPr/>
            </p:nvSpPr>
            <p:spPr bwMode="auto">
              <a:xfrm>
                <a:off x="5302" y="2614"/>
                <a:ext cx="245" cy="200"/>
              </a:xfrm>
              <a:custGeom>
                <a:avLst/>
                <a:gdLst>
                  <a:gd name="T0" fmla="*/ 0 w 306"/>
                  <a:gd name="T1" fmla="*/ 43 h 240"/>
                  <a:gd name="T2" fmla="*/ 2 w 306"/>
                  <a:gd name="T3" fmla="*/ 97 h 240"/>
                  <a:gd name="T4" fmla="*/ 101 w 306"/>
                  <a:gd name="T5" fmla="*/ 44 h 240"/>
                  <a:gd name="T6" fmla="*/ 98 w 306"/>
                  <a:gd name="T7" fmla="*/ 0 h 240"/>
                  <a:gd name="T8" fmla="*/ 0 w 306"/>
                  <a:gd name="T9" fmla="*/ 43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6" h="240">
                    <a:moveTo>
                      <a:pt x="0" y="106"/>
                    </a:moveTo>
                    <a:lnTo>
                      <a:pt x="2" y="240"/>
                    </a:lnTo>
                    <a:lnTo>
                      <a:pt x="306" y="110"/>
                    </a:lnTo>
                    <a:lnTo>
                      <a:pt x="300" y="0"/>
                    </a:lnTo>
                    <a:lnTo>
                      <a:pt x="0" y="106"/>
                    </a:lnTo>
                    <a:close/>
                  </a:path>
                </a:pathLst>
              </a:custGeom>
              <a:solidFill>
                <a:srgbClr val="3333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p>
            </p:txBody>
          </p:sp>
          <p:sp>
            <p:nvSpPr>
              <p:cNvPr id="448" name="AutoShape 933"/>
              <p:cNvSpPr>
                <a:spLocks noChangeArrowheads="1"/>
              </p:cNvSpPr>
              <p:nvPr/>
            </p:nvSpPr>
            <p:spPr bwMode="auto">
              <a:xfrm>
                <a:off x="4140" y="2682"/>
                <a:ext cx="1195" cy="141"/>
              </a:xfrm>
              <a:prstGeom prst="roundRect">
                <a:avLst>
                  <a:gd name="adj" fmla="val 50000"/>
                </a:avLst>
              </a:prstGeom>
              <a:solidFill>
                <a:srgbClr val="DDDDDD"/>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sp>
            <p:nvSpPr>
              <p:cNvPr id="449" name="AutoShape 934"/>
              <p:cNvSpPr>
                <a:spLocks noChangeArrowheads="1"/>
              </p:cNvSpPr>
              <p:nvPr/>
            </p:nvSpPr>
            <p:spPr bwMode="auto">
              <a:xfrm>
                <a:off x="4211" y="2710"/>
                <a:ext cx="1060" cy="78"/>
              </a:xfrm>
              <a:prstGeom prst="roundRect">
                <a:avLst>
                  <a:gd name="adj" fmla="val 50000"/>
                </a:avLst>
              </a:prstGeom>
              <a:gradFill rotWithShape="1">
                <a:gsLst>
                  <a:gs pos="0">
                    <a:schemeClr val="tx2"/>
                  </a:gs>
                  <a:gs pos="100000">
                    <a:schemeClr val="bg2"/>
                  </a:gs>
                </a:gsLst>
                <a:lin ang="0" scaled="1"/>
              </a:gra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sp>
            <p:nvSpPr>
              <p:cNvPr id="450" name="Oval 935"/>
              <p:cNvSpPr>
                <a:spLocks noChangeArrowheads="1"/>
              </p:cNvSpPr>
              <p:nvPr/>
            </p:nvSpPr>
            <p:spPr bwMode="auto">
              <a:xfrm>
                <a:off x="4306" y="2385"/>
                <a:ext cx="158" cy="134"/>
              </a:xfrm>
              <a:prstGeom prst="ellipse">
                <a:avLst/>
              </a:prstGeom>
              <a:solidFill>
                <a:srgbClr val="33CC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sp>
            <p:nvSpPr>
              <p:cNvPr id="451" name="Oval 936"/>
              <p:cNvSpPr>
                <a:spLocks noChangeArrowheads="1"/>
              </p:cNvSpPr>
              <p:nvPr/>
            </p:nvSpPr>
            <p:spPr bwMode="auto">
              <a:xfrm>
                <a:off x="4488" y="2385"/>
                <a:ext cx="158" cy="141"/>
              </a:xfrm>
              <a:prstGeom prst="ellipse">
                <a:avLst/>
              </a:prstGeom>
              <a:solidFill>
                <a:srgbClr val="FF0000"/>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endParaRPr lang="en-US" dirty="0">
                  <a:solidFill>
                    <a:srgbClr val="FF0000"/>
                  </a:solidFill>
                  <a:latin typeface="Arial" charset="0"/>
                  <a:cs typeface="Arial" charset="0"/>
                </a:endParaRPr>
              </a:p>
            </p:txBody>
          </p:sp>
          <p:sp>
            <p:nvSpPr>
              <p:cNvPr id="452" name="Oval 937"/>
              <p:cNvSpPr>
                <a:spLocks noChangeArrowheads="1"/>
              </p:cNvSpPr>
              <p:nvPr/>
            </p:nvSpPr>
            <p:spPr bwMode="auto">
              <a:xfrm>
                <a:off x="4662" y="2378"/>
                <a:ext cx="158" cy="141"/>
              </a:xfrm>
              <a:prstGeom prst="ellipse">
                <a:avLst/>
              </a:prstGeom>
              <a:solidFill>
                <a:srgbClr val="33CC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sp>
            <p:nvSpPr>
              <p:cNvPr id="453" name="Rectangle 938"/>
              <p:cNvSpPr>
                <a:spLocks noChangeArrowheads="1"/>
              </p:cNvSpPr>
              <p:nvPr/>
            </p:nvSpPr>
            <p:spPr bwMode="auto">
              <a:xfrm>
                <a:off x="5057" y="1834"/>
                <a:ext cx="87" cy="756"/>
              </a:xfrm>
              <a:prstGeom prst="rect">
                <a:avLst/>
              </a:prstGeom>
              <a:solidFill>
                <a:srgbClr val="292929"/>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grpSp>
      </p:grpSp>
      <p:sp>
        <p:nvSpPr>
          <p:cNvPr id="163874" name="TextBox 4"/>
          <p:cNvSpPr txBox="1">
            <a:spLocks noChangeArrowheads="1"/>
          </p:cNvSpPr>
          <p:nvPr/>
        </p:nvSpPr>
        <p:spPr bwMode="auto">
          <a:xfrm>
            <a:off x="2622425" y="5770861"/>
            <a:ext cx="244971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2400" i="1" dirty="0">
                <a:solidFill>
                  <a:srgbClr val="CC0000"/>
                </a:solidFill>
                <a:latin typeface="+mn-lt"/>
                <a:cs typeface="Gill Sans MT" charset="0"/>
              </a:rPr>
              <a:t>trusted "good guys" </a:t>
            </a:r>
          </a:p>
        </p:txBody>
      </p:sp>
      <p:sp>
        <p:nvSpPr>
          <p:cNvPr id="163875" name="TextBox 464"/>
          <p:cNvSpPr txBox="1">
            <a:spLocks noChangeArrowheads="1"/>
          </p:cNvSpPr>
          <p:nvPr/>
        </p:nvSpPr>
        <p:spPr bwMode="auto">
          <a:xfrm>
            <a:off x="6745295" y="5764859"/>
            <a:ext cx="259077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2400" i="1" dirty="0">
                <a:solidFill>
                  <a:srgbClr val="CC0000"/>
                </a:solidFill>
                <a:latin typeface="+mn-lt"/>
                <a:cs typeface="Gill Sans MT" charset="0"/>
              </a:rPr>
              <a:t>untrusted "bad guys" </a:t>
            </a:r>
          </a:p>
        </p:txBody>
      </p:sp>
      <p:sp>
        <p:nvSpPr>
          <p:cNvPr id="3" name="灯片编号占位符 2"/>
          <p:cNvSpPr>
            <a:spLocks noGrp="1"/>
          </p:cNvSpPr>
          <p:nvPr>
            <p:ph type="sldNum" sz="quarter" idx="12"/>
          </p:nvPr>
        </p:nvSpPr>
        <p:spPr/>
        <p:txBody>
          <a:bodyPr/>
          <a:lstStyle/>
          <a:p>
            <a:pPr>
              <a:defRPr/>
            </a:pPr>
            <a:fld id="{B5976719-4C93-4032-AE44-9AF0CDE2F195}" type="slidenum">
              <a:rPr lang="en-US" altLang="zh-CN" smtClean="0"/>
              <a:pPr>
                <a:defRPr/>
              </a:pPr>
              <a:t>191</a:t>
            </a:fld>
            <a:endParaRPr lang="en-US" altLang="zh-CN" dirty="0"/>
          </a:p>
        </p:txBody>
      </p:sp>
    </p:spTree>
    <p:extLst>
      <p:ext uri="{BB962C8B-B14F-4D97-AF65-F5344CB8AC3E}">
        <p14:creationId xmlns:p14="http://schemas.microsoft.com/office/powerpoint/2010/main" val="2330289347"/>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3"/>
          <p:cNvSpPr>
            <a:spLocks noGrp="1" noChangeArrowheads="1"/>
          </p:cNvSpPr>
          <p:nvPr>
            <p:ph type="title"/>
          </p:nvPr>
        </p:nvSpPr>
        <p:spPr/>
        <p:txBody>
          <a:bodyPr/>
          <a:lstStyle/>
          <a:p>
            <a:r>
              <a:rPr lang="en-US"/>
              <a:t>Firewalls: why</a:t>
            </a:r>
            <a:endParaRPr lang="en-US" dirty="0"/>
          </a:p>
        </p:txBody>
      </p:sp>
      <p:sp>
        <p:nvSpPr>
          <p:cNvPr id="2" name="内容占位符 1"/>
          <p:cNvSpPr>
            <a:spLocks noGrp="1"/>
          </p:cNvSpPr>
          <p:nvPr>
            <p:ph idx="1"/>
          </p:nvPr>
        </p:nvSpPr>
        <p:spPr/>
        <p:txBody>
          <a:bodyPr>
            <a:normAutofit fontScale="92500" lnSpcReduction="20000"/>
          </a:bodyPr>
          <a:lstStyle/>
          <a:p>
            <a:r>
              <a:rPr lang="en-US" altLang="zh-CN" dirty="0"/>
              <a:t>prevent </a:t>
            </a:r>
            <a:r>
              <a:rPr lang="en-US" altLang="zh-CN" dirty="0">
                <a:solidFill>
                  <a:schemeClr val="accent2"/>
                </a:solidFill>
              </a:rPr>
              <a:t>denial of service attacks:</a:t>
            </a:r>
          </a:p>
          <a:p>
            <a:pPr lvl="1"/>
            <a:r>
              <a:rPr lang="en-US" altLang="zh-CN" dirty="0"/>
              <a:t>SYN flooding: attacker establishes many bogus TCP connections, no resources left for </a:t>
            </a:r>
            <a:r>
              <a:rPr lang="en-US" altLang="ja-JP" dirty="0"/>
              <a:t>"</a:t>
            </a:r>
            <a:r>
              <a:rPr lang="en-US" altLang="zh-CN" dirty="0"/>
              <a:t>real</a:t>
            </a:r>
            <a:r>
              <a:rPr lang="en-US" altLang="ja-JP" dirty="0"/>
              <a:t>"</a:t>
            </a:r>
            <a:r>
              <a:rPr lang="en-US" altLang="zh-CN" dirty="0"/>
              <a:t> connections</a:t>
            </a:r>
          </a:p>
          <a:p>
            <a:r>
              <a:rPr lang="en-US" altLang="zh-CN" dirty="0"/>
              <a:t>prevent </a:t>
            </a:r>
            <a:r>
              <a:rPr lang="en-US" altLang="zh-CN" dirty="0">
                <a:solidFill>
                  <a:schemeClr val="accent2"/>
                </a:solidFill>
              </a:rPr>
              <a:t>illegal modification/access of internal data</a:t>
            </a:r>
          </a:p>
          <a:p>
            <a:pPr lvl="1"/>
            <a:r>
              <a:rPr lang="en-US" altLang="zh-CN" dirty="0"/>
              <a:t>e.g., attacker replaces CIA</a:t>
            </a:r>
            <a:r>
              <a:rPr lang="en-US" altLang="ja-JP" dirty="0"/>
              <a:t>'</a:t>
            </a:r>
            <a:r>
              <a:rPr lang="en-US" altLang="zh-CN" dirty="0"/>
              <a:t>s homepage with something else</a:t>
            </a:r>
          </a:p>
          <a:p>
            <a:r>
              <a:rPr lang="en-US" altLang="zh-CN" dirty="0"/>
              <a:t>allow only </a:t>
            </a:r>
            <a:r>
              <a:rPr lang="en-US" altLang="zh-CN" dirty="0">
                <a:solidFill>
                  <a:schemeClr val="accent2"/>
                </a:solidFill>
              </a:rPr>
              <a:t>authorized access to inside network</a:t>
            </a:r>
          </a:p>
          <a:p>
            <a:pPr lvl="1"/>
            <a:r>
              <a:rPr lang="en-US" altLang="zh-CN" dirty="0"/>
              <a:t> set of authenticated users/hosts</a:t>
            </a:r>
          </a:p>
          <a:p>
            <a:r>
              <a:rPr lang="en-US" altLang="zh-CN" b="1" dirty="0"/>
              <a:t>three types of firewalls:</a:t>
            </a:r>
          </a:p>
          <a:p>
            <a:pPr lvl="1"/>
            <a:r>
              <a:rPr lang="en-US" altLang="zh-CN" b="1" dirty="0">
                <a:solidFill>
                  <a:schemeClr val="accent5"/>
                </a:solidFill>
              </a:rPr>
              <a:t>stateless packet filters</a:t>
            </a:r>
          </a:p>
          <a:p>
            <a:pPr lvl="1"/>
            <a:r>
              <a:rPr lang="en-US" altLang="zh-CN" b="1" dirty="0" err="1">
                <a:solidFill>
                  <a:schemeClr val="accent5"/>
                </a:solidFill>
              </a:rPr>
              <a:t>stateful</a:t>
            </a:r>
            <a:r>
              <a:rPr lang="en-US" altLang="zh-CN" b="1" dirty="0">
                <a:solidFill>
                  <a:schemeClr val="accent5"/>
                </a:solidFill>
              </a:rPr>
              <a:t> packet filters</a:t>
            </a:r>
          </a:p>
          <a:p>
            <a:pPr lvl="1"/>
            <a:r>
              <a:rPr lang="en-US" altLang="zh-CN" b="1" dirty="0">
                <a:solidFill>
                  <a:schemeClr val="accent5"/>
                </a:solidFill>
              </a:rPr>
              <a:t>application gateways</a:t>
            </a:r>
          </a:p>
        </p:txBody>
      </p:sp>
      <p:sp>
        <p:nvSpPr>
          <p:cNvPr id="3" name="灯片编号占位符 2"/>
          <p:cNvSpPr>
            <a:spLocks noGrp="1"/>
          </p:cNvSpPr>
          <p:nvPr>
            <p:ph type="sldNum" sz="quarter" idx="12"/>
          </p:nvPr>
        </p:nvSpPr>
        <p:spPr/>
        <p:txBody>
          <a:bodyPr/>
          <a:lstStyle/>
          <a:p>
            <a:fld id="{B5976719-4C93-4032-AE44-9AF0CDE2F195}" type="slidenum">
              <a:rPr lang="en-US" altLang="zh-CN" smtClean="0"/>
              <a:pPr/>
              <a:t>192</a:t>
            </a:fld>
            <a:endParaRPr lang="en-US" altLang="zh-CN" dirty="0"/>
          </a:p>
        </p:txBody>
      </p:sp>
      <p:sp>
        <p:nvSpPr>
          <p:cNvPr id="121860" name="Rectangle 6"/>
          <p:cNvSpPr>
            <a:spLocks noChangeArrowheads="1"/>
          </p:cNvSpPr>
          <p:nvPr/>
        </p:nvSpPr>
        <p:spPr bwMode="auto">
          <a:xfrm>
            <a:off x="5618957" y="1633071"/>
            <a:ext cx="8421687" cy="4597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spcBef>
                <a:spcPct val="20000"/>
              </a:spcBef>
              <a:buClr>
                <a:schemeClr val="accent2"/>
              </a:buClr>
              <a:buSzPct val="85000"/>
              <a:defRPr/>
            </a:pPr>
            <a:endParaRPr lang="en-US" dirty="0">
              <a:latin typeface="Comic Sans MS" panose="030F0702030302020204" pitchFamily="66" charset="0"/>
              <a:cs typeface="Gill Sans MT"/>
            </a:endParaRPr>
          </a:p>
        </p:txBody>
      </p:sp>
    </p:spTree>
    <p:extLst>
      <p:ext uri="{BB962C8B-B14F-4D97-AF65-F5344CB8AC3E}">
        <p14:creationId xmlns:p14="http://schemas.microsoft.com/office/powerpoint/2010/main" val="3876202678"/>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Freeform 17"/>
          <p:cNvSpPr>
            <a:spLocks/>
          </p:cNvSpPr>
          <p:nvPr/>
        </p:nvSpPr>
        <p:spPr bwMode="auto">
          <a:xfrm>
            <a:off x="2619376" y="1584326"/>
            <a:ext cx="3648075" cy="1806575"/>
          </a:xfrm>
          <a:custGeom>
            <a:avLst/>
            <a:gdLst>
              <a:gd name="T0" fmla="*/ 2147483647 w 1672"/>
              <a:gd name="T1" fmla="*/ 2147483647 h 977"/>
              <a:gd name="T2" fmla="*/ 2147483647 w 1672"/>
              <a:gd name="T3" fmla="*/ 2147483647 h 977"/>
              <a:gd name="T4" fmla="*/ 2147483647 w 1672"/>
              <a:gd name="T5" fmla="*/ 2147483647 h 977"/>
              <a:gd name="T6" fmla="*/ 2147483647 w 1672"/>
              <a:gd name="T7" fmla="*/ 2147483647 h 977"/>
              <a:gd name="T8" fmla="*/ 2147483647 w 1672"/>
              <a:gd name="T9" fmla="*/ 2147483647 h 977"/>
              <a:gd name="T10" fmla="*/ 2147483647 w 1672"/>
              <a:gd name="T11" fmla="*/ 2147483647 h 977"/>
              <a:gd name="T12" fmla="*/ 2147483647 w 1672"/>
              <a:gd name="T13" fmla="*/ 2147483647 h 977"/>
              <a:gd name="T14" fmla="*/ 2147483647 w 1672"/>
              <a:gd name="T15" fmla="*/ 2147483647 h 977"/>
              <a:gd name="T16" fmla="*/ 2147483647 w 1672"/>
              <a:gd name="T17" fmla="*/ 2147483647 h 977"/>
              <a:gd name="T18" fmla="*/ 2147483647 w 1672"/>
              <a:gd name="T19" fmla="*/ 2147483647 h 977"/>
              <a:gd name="T20" fmla="*/ 2147483647 w 1672"/>
              <a:gd name="T21" fmla="*/ 2147483647 h 977"/>
              <a:gd name="T22" fmla="*/ 2147483647 w 1672"/>
              <a:gd name="T23" fmla="*/ 2147483647 h 977"/>
              <a:gd name="T24" fmla="*/ 2147483647 w 1672"/>
              <a:gd name="T25" fmla="*/ 2147483647 h 977"/>
              <a:gd name="T26" fmla="*/ 2147483647 w 1672"/>
              <a:gd name="T27" fmla="*/ 2147483647 h 977"/>
              <a:gd name="T28" fmla="*/ 2147483647 w 1672"/>
              <a:gd name="T29" fmla="*/ 2147483647 h 977"/>
              <a:gd name="T30" fmla="*/ 2147483647 w 1672"/>
              <a:gd name="T31" fmla="*/ 2147483647 h 977"/>
              <a:gd name="T32" fmla="*/ 2147483647 w 1672"/>
              <a:gd name="T33" fmla="*/ 2147483647 h 977"/>
              <a:gd name="T34" fmla="*/ 2147483647 w 1672"/>
              <a:gd name="T35" fmla="*/ 2147483647 h 977"/>
              <a:gd name="T36" fmla="*/ 2147483647 w 1672"/>
              <a:gd name="T37" fmla="*/ 2147483647 h 977"/>
              <a:gd name="T38" fmla="*/ 2147483647 w 1672"/>
              <a:gd name="T39" fmla="*/ 2147483647 h 977"/>
              <a:gd name="T40" fmla="*/ 2147483647 w 1672"/>
              <a:gd name="T41" fmla="*/ 2147483647 h 977"/>
              <a:gd name="T42" fmla="*/ 2147483647 w 1672"/>
              <a:gd name="T43" fmla="*/ 2147483647 h 977"/>
              <a:gd name="T44" fmla="*/ 2147483647 w 1672"/>
              <a:gd name="T45" fmla="*/ 2147483647 h 977"/>
              <a:gd name="T46" fmla="*/ 2147483647 w 1672"/>
              <a:gd name="T47" fmla="*/ 2147483647 h 977"/>
              <a:gd name="T48" fmla="*/ 2147483647 w 1672"/>
              <a:gd name="T49" fmla="*/ 2147483647 h 977"/>
              <a:gd name="T50" fmla="*/ 2147483647 w 1672"/>
              <a:gd name="T51" fmla="*/ 2147483647 h 977"/>
              <a:gd name="T52" fmla="*/ 2147483647 w 1672"/>
              <a:gd name="T53" fmla="*/ 2147483647 h 977"/>
              <a:gd name="T54" fmla="*/ 2147483647 w 1672"/>
              <a:gd name="T55" fmla="*/ 2147483647 h 977"/>
              <a:gd name="T56" fmla="*/ 2147483647 w 1672"/>
              <a:gd name="T57" fmla="*/ 2147483647 h 977"/>
              <a:gd name="T58" fmla="*/ 2147483647 w 1672"/>
              <a:gd name="T59" fmla="*/ 2147483647 h 977"/>
              <a:gd name="T60" fmla="*/ 2147483647 w 1672"/>
              <a:gd name="T61" fmla="*/ 2147483647 h 977"/>
              <a:gd name="T62" fmla="*/ 2147483647 w 1672"/>
              <a:gd name="T63" fmla="*/ 2147483647 h 977"/>
              <a:gd name="T64" fmla="*/ 2147483647 w 1672"/>
              <a:gd name="T65" fmla="*/ 2147483647 h 977"/>
              <a:gd name="T66" fmla="*/ 2147483647 w 1672"/>
              <a:gd name="T67" fmla="*/ 2147483647 h 977"/>
              <a:gd name="T68" fmla="*/ 2147483647 w 1672"/>
              <a:gd name="T69" fmla="*/ 2147483647 h 977"/>
              <a:gd name="T70" fmla="*/ 2147483647 w 1672"/>
              <a:gd name="T71" fmla="*/ 2147483647 h 977"/>
              <a:gd name="T72" fmla="*/ 2147483647 w 1672"/>
              <a:gd name="T73" fmla="*/ 2147483647 h 977"/>
              <a:gd name="T74" fmla="*/ 2147483647 w 1672"/>
              <a:gd name="T75" fmla="*/ 2147483647 h 977"/>
              <a:gd name="T76" fmla="*/ 2147483647 w 1672"/>
              <a:gd name="T77" fmla="*/ 2147483647 h 977"/>
              <a:gd name="T78" fmla="*/ 2147483647 w 1672"/>
              <a:gd name="T79" fmla="*/ 2147483647 h 977"/>
              <a:gd name="T80" fmla="*/ 2147483647 w 1672"/>
              <a:gd name="T81" fmla="*/ 2147483647 h 977"/>
              <a:gd name="T82" fmla="*/ 2147483647 w 1672"/>
              <a:gd name="T83" fmla="*/ 2147483647 h 977"/>
              <a:gd name="T84" fmla="*/ 2147483647 w 1672"/>
              <a:gd name="T85" fmla="*/ 2147483647 h 977"/>
              <a:gd name="T86" fmla="*/ 2147483647 w 1672"/>
              <a:gd name="T87" fmla="*/ 2147483647 h 977"/>
              <a:gd name="T88" fmla="*/ 0 w 1672"/>
              <a:gd name="T89" fmla="*/ 2147483647 h 977"/>
              <a:gd name="T90" fmla="*/ 2147483647 w 1672"/>
              <a:gd name="T91" fmla="*/ 2147483647 h 977"/>
              <a:gd name="T92" fmla="*/ 2147483647 w 1672"/>
              <a:gd name="T93" fmla="*/ 2147483647 h 977"/>
              <a:gd name="T94" fmla="*/ 0 w 1672"/>
              <a:gd name="T95" fmla="*/ 2147483647 h 977"/>
              <a:gd name="T96" fmla="*/ 2147483647 w 1672"/>
              <a:gd name="T97" fmla="*/ 2147483647 h 977"/>
              <a:gd name="T98" fmla="*/ 2147483647 w 1672"/>
              <a:gd name="T99" fmla="*/ 2147483647 h 977"/>
              <a:gd name="T100" fmla="*/ 2147483647 w 1672"/>
              <a:gd name="T101" fmla="*/ 2147483647 h 977"/>
              <a:gd name="T102" fmla="*/ 2147483647 w 1672"/>
              <a:gd name="T103" fmla="*/ 2147483647 h 97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672"/>
              <a:gd name="T157" fmla="*/ 0 h 977"/>
              <a:gd name="T158" fmla="*/ 1672 w 1672"/>
              <a:gd name="T159" fmla="*/ 977 h 97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672" h="977">
                <a:moveTo>
                  <a:pt x="54" y="16"/>
                </a:moveTo>
                <a:lnTo>
                  <a:pt x="57" y="14"/>
                </a:lnTo>
                <a:lnTo>
                  <a:pt x="61" y="10"/>
                </a:lnTo>
                <a:lnTo>
                  <a:pt x="69" y="7"/>
                </a:lnTo>
                <a:lnTo>
                  <a:pt x="77" y="3"/>
                </a:lnTo>
                <a:lnTo>
                  <a:pt x="86" y="1"/>
                </a:lnTo>
                <a:lnTo>
                  <a:pt x="96" y="0"/>
                </a:lnTo>
                <a:lnTo>
                  <a:pt x="105" y="0"/>
                </a:lnTo>
                <a:lnTo>
                  <a:pt x="116" y="0"/>
                </a:lnTo>
                <a:lnTo>
                  <a:pt x="127" y="1"/>
                </a:lnTo>
                <a:lnTo>
                  <a:pt x="138" y="3"/>
                </a:lnTo>
                <a:lnTo>
                  <a:pt x="149" y="6"/>
                </a:lnTo>
                <a:lnTo>
                  <a:pt x="161" y="9"/>
                </a:lnTo>
                <a:lnTo>
                  <a:pt x="174" y="13"/>
                </a:lnTo>
                <a:lnTo>
                  <a:pt x="187" y="17"/>
                </a:lnTo>
                <a:lnTo>
                  <a:pt x="200" y="22"/>
                </a:lnTo>
                <a:lnTo>
                  <a:pt x="212" y="27"/>
                </a:lnTo>
                <a:lnTo>
                  <a:pt x="225" y="31"/>
                </a:lnTo>
                <a:lnTo>
                  <a:pt x="253" y="43"/>
                </a:lnTo>
                <a:lnTo>
                  <a:pt x="281" y="54"/>
                </a:lnTo>
                <a:lnTo>
                  <a:pt x="309" y="65"/>
                </a:lnTo>
                <a:lnTo>
                  <a:pt x="338" y="76"/>
                </a:lnTo>
                <a:lnTo>
                  <a:pt x="352" y="82"/>
                </a:lnTo>
                <a:lnTo>
                  <a:pt x="366" y="86"/>
                </a:lnTo>
                <a:lnTo>
                  <a:pt x="380" y="90"/>
                </a:lnTo>
                <a:lnTo>
                  <a:pt x="394" y="95"/>
                </a:lnTo>
                <a:lnTo>
                  <a:pt x="408" y="97"/>
                </a:lnTo>
                <a:lnTo>
                  <a:pt x="422" y="100"/>
                </a:lnTo>
                <a:lnTo>
                  <a:pt x="436" y="103"/>
                </a:lnTo>
                <a:lnTo>
                  <a:pt x="451" y="104"/>
                </a:lnTo>
                <a:lnTo>
                  <a:pt x="465" y="105"/>
                </a:lnTo>
                <a:lnTo>
                  <a:pt x="477" y="105"/>
                </a:lnTo>
                <a:lnTo>
                  <a:pt x="491" y="105"/>
                </a:lnTo>
                <a:lnTo>
                  <a:pt x="504" y="105"/>
                </a:lnTo>
                <a:lnTo>
                  <a:pt x="518" y="104"/>
                </a:lnTo>
                <a:lnTo>
                  <a:pt x="532" y="104"/>
                </a:lnTo>
                <a:lnTo>
                  <a:pt x="559" y="100"/>
                </a:lnTo>
                <a:lnTo>
                  <a:pt x="586" y="98"/>
                </a:lnTo>
                <a:lnTo>
                  <a:pt x="614" y="95"/>
                </a:lnTo>
                <a:lnTo>
                  <a:pt x="641" y="90"/>
                </a:lnTo>
                <a:lnTo>
                  <a:pt x="670" y="86"/>
                </a:lnTo>
                <a:lnTo>
                  <a:pt x="698" y="83"/>
                </a:lnTo>
                <a:lnTo>
                  <a:pt x="727" y="79"/>
                </a:lnTo>
                <a:lnTo>
                  <a:pt x="757" y="77"/>
                </a:lnTo>
                <a:lnTo>
                  <a:pt x="774" y="76"/>
                </a:lnTo>
                <a:lnTo>
                  <a:pt x="789" y="75"/>
                </a:lnTo>
                <a:lnTo>
                  <a:pt x="804" y="75"/>
                </a:lnTo>
                <a:lnTo>
                  <a:pt x="820" y="75"/>
                </a:lnTo>
                <a:lnTo>
                  <a:pt x="837" y="76"/>
                </a:lnTo>
                <a:lnTo>
                  <a:pt x="853" y="76"/>
                </a:lnTo>
                <a:lnTo>
                  <a:pt x="871" y="77"/>
                </a:lnTo>
                <a:lnTo>
                  <a:pt x="888" y="79"/>
                </a:lnTo>
                <a:lnTo>
                  <a:pt x="906" y="82"/>
                </a:lnTo>
                <a:lnTo>
                  <a:pt x="923" y="84"/>
                </a:lnTo>
                <a:lnTo>
                  <a:pt x="942" y="88"/>
                </a:lnTo>
                <a:lnTo>
                  <a:pt x="961" y="91"/>
                </a:lnTo>
                <a:lnTo>
                  <a:pt x="980" y="95"/>
                </a:lnTo>
                <a:lnTo>
                  <a:pt x="1003" y="98"/>
                </a:lnTo>
                <a:lnTo>
                  <a:pt x="1024" y="102"/>
                </a:lnTo>
                <a:lnTo>
                  <a:pt x="1046" y="106"/>
                </a:lnTo>
                <a:lnTo>
                  <a:pt x="1069" y="110"/>
                </a:lnTo>
                <a:lnTo>
                  <a:pt x="1092" y="114"/>
                </a:lnTo>
                <a:lnTo>
                  <a:pt x="1117" y="119"/>
                </a:lnTo>
                <a:lnTo>
                  <a:pt x="1141" y="124"/>
                </a:lnTo>
                <a:lnTo>
                  <a:pt x="1190" y="134"/>
                </a:lnTo>
                <a:lnTo>
                  <a:pt x="1239" y="146"/>
                </a:lnTo>
                <a:lnTo>
                  <a:pt x="1288" y="159"/>
                </a:lnTo>
                <a:lnTo>
                  <a:pt x="1313" y="166"/>
                </a:lnTo>
                <a:lnTo>
                  <a:pt x="1337" y="173"/>
                </a:lnTo>
                <a:lnTo>
                  <a:pt x="1361" y="180"/>
                </a:lnTo>
                <a:lnTo>
                  <a:pt x="1384" y="187"/>
                </a:lnTo>
                <a:lnTo>
                  <a:pt x="1406" y="195"/>
                </a:lnTo>
                <a:lnTo>
                  <a:pt x="1429" y="203"/>
                </a:lnTo>
                <a:lnTo>
                  <a:pt x="1450" y="211"/>
                </a:lnTo>
                <a:lnTo>
                  <a:pt x="1471" y="220"/>
                </a:lnTo>
                <a:lnTo>
                  <a:pt x="1490" y="229"/>
                </a:lnTo>
                <a:lnTo>
                  <a:pt x="1509" y="238"/>
                </a:lnTo>
                <a:lnTo>
                  <a:pt x="1527" y="248"/>
                </a:lnTo>
                <a:lnTo>
                  <a:pt x="1535" y="252"/>
                </a:lnTo>
                <a:lnTo>
                  <a:pt x="1543" y="258"/>
                </a:lnTo>
                <a:lnTo>
                  <a:pt x="1551" y="263"/>
                </a:lnTo>
                <a:lnTo>
                  <a:pt x="1558" y="267"/>
                </a:lnTo>
                <a:lnTo>
                  <a:pt x="1565" y="273"/>
                </a:lnTo>
                <a:lnTo>
                  <a:pt x="1572" y="279"/>
                </a:lnTo>
                <a:lnTo>
                  <a:pt x="1579" y="284"/>
                </a:lnTo>
                <a:lnTo>
                  <a:pt x="1585" y="290"/>
                </a:lnTo>
                <a:lnTo>
                  <a:pt x="1591" y="296"/>
                </a:lnTo>
                <a:lnTo>
                  <a:pt x="1597" y="301"/>
                </a:lnTo>
                <a:lnTo>
                  <a:pt x="1607" y="313"/>
                </a:lnTo>
                <a:lnTo>
                  <a:pt x="1616" y="326"/>
                </a:lnTo>
                <a:lnTo>
                  <a:pt x="1625" y="340"/>
                </a:lnTo>
                <a:lnTo>
                  <a:pt x="1633" y="355"/>
                </a:lnTo>
                <a:lnTo>
                  <a:pt x="1640" y="370"/>
                </a:lnTo>
                <a:lnTo>
                  <a:pt x="1647" y="385"/>
                </a:lnTo>
                <a:lnTo>
                  <a:pt x="1651" y="403"/>
                </a:lnTo>
                <a:lnTo>
                  <a:pt x="1656" y="419"/>
                </a:lnTo>
                <a:lnTo>
                  <a:pt x="1661" y="438"/>
                </a:lnTo>
                <a:lnTo>
                  <a:pt x="1664" y="456"/>
                </a:lnTo>
                <a:lnTo>
                  <a:pt x="1667" y="474"/>
                </a:lnTo>
                <a:lnTo>
                  <a:pt x="1669" y="493"/>
                </a:lnTo>
                <a:lnTo>
                  <a:pt x="1671" y="512"/>
                </a:lnTo>
                <a:lnTo>
                  <a:pt x="1671" y="530"/>
                </a:lnTo>
                <a:lnTo>
                  <a:pt x="1672" y="550"/>
                </a:lnTo>
                <a:lnTo>
                  <a:pt x="1671" y="569"/>
                </a:lnTo>
                <a:lnTo>
                  <a:pt x="1671" y="588"/>
                </a:lnTo>
                <a:lnTo>
                  <a:pt x="1670" y="607"/>
                </a:lnTo>
                <a:lnTo>
                  <a:pt x="1668" y="626"/>
                </a:lnTo>
                <a:lnTo>
                  <a:pt x="1665" y="645"/>
                </a:lnTo>
                <a:lnTo>
                  <a:pt x="1663" y="662"/>
                </a:lnTo>
                <a:lnTo>
                  <a:pt x="1660" y="680"/>
                </a:lnTo>
                <a:lnTo>
                  <a:pt x="1656" y="697"/>
                </a:lnTo>
                <a:lnTo>
                  <a:pt x="1651" y="715"/>
                </a:lnTo>
                <a:lnTo>
                  <a:pt x="1648" y="731"/>
                </a:lnTo>
                <a:lnTo>
                  <a:pt x="1643" y="747"/>
                </a:lnTo>
                <a:lnTo>
                  <a:pt x="1637" y="762"/>
                </a:lnTo>
                <a:lnTo>
                  <a:pt x="1632" y="776"/>
                </a:lnTo>
                <a:lnTo>
                  <a:pt x="1626" y="790"/>
                </a:lnTo>
                <a:lnTo>
                  <a:pt x="1620" y="803"/>
                </a:lnTo>
                <a:lnTo>
                  <a:pt x="1614" y="814"/>
                </a:lnTo>
                <a:lnTo>
                  <a:pt x="1607" y="825"/>
                </a:lnTo>
                <a:lnTo>
                  <a:pt x="1600" y="834"/>
                </a:lnTo>
                <a:lnTo>
                  <a:pt x="1592" y="843"/>
                </a:lnTo>
                <a:lnTo>
                  <a:pt x="1584" y="852"/>
                </a:lnTo>
                <a:lnTo>
                  <a:pt x="1574" y="859"/>
                </a:lnTo>
                <a:lnTo>
                  <a:pt x="1564" y="867"/>
                </a:lnTo>
                <a:lnTo>
                  <a:pt x="1553" y="873"/>
                </a:lnTo>
                <a:lnTo>
                  <a:pt x="1543" y="879"/>
                </a:lnTo>
                <a:lnTo>
                  <a:pt x="1531" y="884"/>
                </a:lnTo>
                <a:lnTo>
                  <a:pt x="1518" y="890"/>
                </a:lnTo>
                <a:lnTo>
                  <a:pt x="1506" y="895"/>
                </a:lnTo>
                <a:lnTo>
                  <a:pt x="1493" y="898"/>
                </a:lnTo>
                <a:lnTo>
                  <a:pt x="1479" y="902"/>
                </a:lnTo>
                <a:lnTo>
                  <a:pt x="1465" y="905"/>
                </a:lnTo>
                <a:lnTo>
                  <a:pt x="1451" y="909"/>
                </a:lnTo>
                <a:lnTo>
                  <a:pt x="1436" y="912"/>
                </a:lnTo>
                <a:lnTo>
                  <a:pt x="1420" y="915"/>
                </a:lnTo>
                <a:lnTo>
                  <a:pt x="1390" y="919"/>
                </a:lnTo>
                <a:lnTo>
                  <a:pt x="1358" y="923"/>
                </a:lnTo>
                <a:lnTo>
                  <a:pt x="1326" y="926"/>
                </a:lnTo>
                <a:lnTo>
                  <a:pt x="1293" y="930"/>
                </a:lnTo>
                <a:lnTo>
                  <a:pt x="1259" y="932"/>
                </a:lnTo>
                <a:lnTo>
                  <a:pt x="1227" y="936"/>
                </a:lnTo>
                <a:lnTo>
                  <a:pt x="1194" y="939"/>
                </a:lnTo>
                <a:lnTo>
                  <a:pt x="1162" y="944"/>
                </a:lnTo>
                <a:lnTo>
                  <a:pt x="1146" y="946"/>
                </a:lnTo>
                <a:lnTo>
                  <a:pt x="1130" y="949"/>
                </a:lnTo>
                <a:lnTo>
                  <a:pt x="1112" y="950"/>
                </a:lnTo>
                <a:lnTo>
                  <a:pt x="1095" y="952"/>
                </a:lnTo>
                <a:lnTo>
                  <a:pt x="1077" y="954"/>
                </a:lnTo>
                <a:lnTo>
                  <a:pt x="1059" y="956"/>
                </a:lnTo>
                <a:lnTo>
                  <a:pt x="1041" y="958"/>
                </a:lnTo>
                <a:lnTo>
                  <a:pt x="1022" y="959"/>
                </a:lnTo>
                <a:lnTo>
                  <a:pt x="984" y="963"/>
                </a:lnTo>
                <a:lnTo>
                  <a:pt x="945" y="966"/>
                </a:lnTo>
                <a:lnTo>
                  <a:pt x="907" y="969"/>
                </a:lnTo>
                <a:lnTo>
                  <a:pt x="867" y="970"/>
                </a:lnTo>
                <a:lnTo>
                  <a:pt x="829" y="972"/>
                </a:lnTo>
                <a:lnTo>
                  <a:pt x="791" y="973"/>
                </a:lnTo>
                <a:lnTo>
                  <a:pt x="773" y="974"/>
                </a:lnTo>
                <a:lnTo>
                  <a:pt x="754" y="974"/>
                </a:lnTo>
                <a:lnTo>
                  <a:pt x="736" y="976"/>
                </a:lnTo>
                <a:lnTo>
                  <a:pt x="718" y="976"/>
                </a:lnTo>
                <a:lnTo>
                  <a:pt x="701" y="976"/>
                </a:lnTo>
                <a:lnTo>
                  <a:pt x="684" y="977"/>
                </a:lnTo>
                <a:lnTo>
                  <a:pt x="668" y="977"/>
                </a:lnTo>
                <a:lnTo>
                  <a:pt x="651" y="977"/>
                </a:lnTo>
                <a:lnTo>
                  <a:pt x="636" y="977"/>
                </a:lnTo>
                <a:lnTo>
                  <a:pt x="621" y="977"/>
                </a:lnTo>
                <a:lnTo>
                  <a:pt x="607" y="977"/>
                </a:lnTo>
                <a:lnTo>
                  <a:pt x="593" y="977"/>
                </a:lnTo>
                <a:lnTo>
                  <a:pt x="580" y="976"/>
                </a:lnTo>
                <a:lnTo>
                  <a:pt x="567" y="976"/>
                </a:lnTo>
                <a:lnTo>
                  <a:pt x="556" y="976"/>
                </a:lnTo>
                <a:lnTo>
                  <a:pt x="544" y="974"/>
                </a:lnTo>
                <a:lnTo>
                  <a:pt x="532" y="974"/>
                </a:lnTo>
                <a:lnTo>
                  <a:pt x="522" y="974"/>
                </a:lnTo>
                <a:lnTo>
                  <a:pt x="511" y="973"/>
                </a:lnTo>
                <a:lnTo>
                  <a:pt x="502" y="972"/>
                </a:lnTo>
                <a:lnTo>
                  <a:pt x="493" y="972"/>
                </a:lnTo>
                <a:lnTo>
                  <a:pt x="483" y="971"/>
                </a:lnTo>
                <a:lnTo>
                  <a:pt x="474" y="970"/>
                </a:lnTo>
                <a:lnTo>
                  <a:pt x="465" y="969"/>
                </a:lnTo>
                <a:lnTo>
                  <a:pt x="448" y="966"/>
                </a:lnTo>
                <a:lnTo>
                  <a:pt x="432" y="964"/>
                </a:lnTo>
                <a:lnTo>
                  <a:pt x="417" y="960"/>
                </a:lnTo>
                <a:lnTo>
                  <a:pt x="401" y="958"/>
                </a:lnTo>
                <a:lnTo>
                  <a:pt x="372" y="950"/>
                </a:lnTo>
                <a:lnTo>
                  <a:pt x="357" y="946"/>
                </a:lnTo>
                <a:lnTo>
                  <a:pt x="342" y="942"/>
                </a:lnTo>
                <a:lnTo>
                  <a:pt x="326" y="937"/>
                </a:lnTo>
                <a:lnTo>
                  <a:pt x="308" y="932"/>
                </a:lnTo>
                <a:lnTo>
                  <a:pt x="291" y="928"/>
                </a:lnTo>
                <a:lnTo>
                  <a:pt x="273" y="923"/>
                </a:lnTo>
                <a:lnTo>
                  <a:pt x="254" y="918"/>
                </a:lnTo>
                <a:lnTo>
                  <a:pt x="236" y="914"/>
                </a:lnTo>
                <a:lnTo>
                  <a:pt x="216" y="908"/>
                </a:lnTo>
                <a:lnTo>
                  <a:pt x="197" y="903"/>
                </a:lnTo>
                <a:lnTo>
                  <a:pt x="179" y="897"/>
                </a:lnTo>
                <a:lnTo>
                  <a:pt x="160" y="891"/>
                </a:lnTo>
                <a:lnTo>
                  <a:pt x="142" y="886"/>
                </a:lnTo>
                <a:lnTo>
                  <a:pt x="125" y="877"/>
                </a:lnTo>
                <a:lnTo>
                  <a:pt x="109" y="870"/>
                </a:lnTo>
                <a:lnTo>
                  <a:pt x="92" y="861"/>
                </a:lnTo>
                <a:lnTo>
                  <a:pt x="85" y="856"/>
                </a:lnTo>
                <a:lnTo>
                  <a:pt x="78" y="852"/>
                </a:lnTo>
                <a:lnTo>
                  <a:pt x="71" y="846"/>
                </a:lnTo>
                <a:lnTo>
                  <a:pt x="64" y="841"/>
                </a:lnTo>
                <a:lnTo>
                  <a:pt x="58" y="835"/>
                </a:lnTo>
                <a:lnTo>
                  <a:pt x="53" y="828"/>
                </a:lnTo>
                <a:lnTo>
                  <a:pt x="47" y="822"/>
                </a:lnTo>
                <a:lnTo>
                  <a:pt x="42" y="815"/>
                </a:lnTo>
                <a:lnTo>
                  <a:pt x="37" y="808"/>
                </a:lnTo>
                <a:lnTo>
                  <a:pt x="34" y="801"/>
                </a:lnTo>
                <a:lnTo>
                  <a:pt x="29" y="793"/>
                </a:lnTo>
                <a:lnTo>
                  <a:pt x="26" y="786"/>
                </a:lnTo>
                <a:lnTo>
                  <a:pt x="22" y="778"/>
                </a:lnTo>
                <a:lnTo>
                  <a:pt x="20" y="770"/>
                </a:lnTo>
                <a:lnTo>
                  <a:pt x="14" y="752"/>
                </a:lnTo>
                <a:lnTo>
                  <a:pt x="9" y="735"/>
                </a:lnTo>
                <a:lnTo>
                  <a:pt x="7" y="716"/>
                </a:lnTo>
                <a:lnTo>
                  <a:pt x="5" y="696"/>
                </a:lnTo>
                <a:lnTo>
                  <a:pt x="2" y="675"/>
                </a:lnTo>
                <a:lnTo>
                  <a:pt x="1" y="654"/>
                </a:lnTo>
                <a:lnTo>
                  <a:pt x="1" y="633"/>
                </a:lnTo>
                <a:lnTo>
                  <a:pt x="0" y="611"/>
                </a:lnTo>
                <a:lnTo>
                  <a:pt x="0" y="588"/>
                </a:lnTo>
                <a:lnTo>
                  <a:pt x="1" y="564"/>
                </a:lnTo>
                <a:lnTo>
                  <a:pt x="1" y="540"/>
                </a:lnTo>
                <a:lnTo>
                  <a:pt x="2" y="515"/>
                </a:lnTo>
                <a:lnTo>
                  <a:pt x="2" y="491"/>
                </a:lnTo>
                <a:lnTo>
                  <a:pt x="2" y="478"/>
                </a:lnTo>
                <a:lnTo>
                  <a:pt x="2" y="464"/>
                </a:lnTo>
                <a:lnTo>
                  <a:pt x="2" y="450"/>
                </a:lnTo>
                <a:lnTo>
                  <a:pt x="2" y="435"/>
                </a:lnTo>
                <a:lnTo>
                  <a:pt x="1" y="418"/>
                </a:lnTo>
                <a:lnTo>
                  <a:pt x="1" y="402"/>
                </a:lnTo>
                <a:lnTo>
                  <a:pt x="1" y="385"/>
                </a:lnTo>
                <a:lnTo>
                  <a:pt x="0" y="368"/>
                </a:lnTo>
                <a:lnTo>
                  <a:pt x="0" y="350"/>
                </a:lnTo>
                <a:lnTo>
                  <a:pt x="0" y="333"/>
                </a:lnTo>
                <a:lnTo>
                  <a:pt x="0" y="297"/>
                </a:lnTo>
                <a:lnTo>
                  <a:pt x="0" y="260"/>
                </a:lnTo>
                <a:lnTo>
                  <a:pt x="0" y="224"/>
                </a:lnTo>
                <a:lnTo>
                  <a:pt x="1" y="207"/>
                </a:lnTo>
                <a:lnTo>
                  <a:pt x="2" y="189"/>
                </a:lnTo>
                <a:lnTo>
                  <a:pt x="4" y="173"/>
                </a:lnTo>
                <a:lnTo>
                  <a:pt x="5" y="156"/>
                </a:lnTo>
                <a:lnTo>
                  <a:pt x="7" y="140"/>
                </a:lnTo>
                <a:lnTo>
                  <a:pt x="8" y="125"/>
                </a:lnTo>
                <a:lnTo>
                  <a:pt x="12" y="110"/>
                </a:lnTo>
                <a:lnTo>
                  <a:pt x="14" y="96"/>
                </a:lnTo>
                <a:lnTo>
                  <a:pt x="18" y="82"/>
                </a:lnTo>
                <a:lnTo>
                  <a:pt x="21" y="70"/>
                </a:lnTo>
                <a:lnTo>
                  <a:pt x="26" y="58"/>
                </a:lnTo>
                <a:lnTo>
                  <a:pt x="29" y="48"/>
                </a:lnTo>
                <a:lnTo>
                  <a:pt x="35" y="37"/>
                </a:lnTo>
                <a:lnTo>
                  <a:pt x="37" y="34"/>
                </a:lnTo>
                <a:lnTo>
                  <a:pt x="41" y="29"/>
                </a:lnTo>
                <a:lnTo>
                  <a:pt x="43" y="26"/>
                </a:lnTo>
                <a:lnTo>
                  <a:pt x="47" y="22"/>
                </a:lnTo>
                <a:lnTo>
                  <a:pt x="50" y="19"/>
                </a:lnTo>
                <a:lnTo>
                  <a:pt x="54" y="16"/>
                </a:lnTo>
                <a:close/>
              </a:path>
            </a:pathLst>
          </a:custGeom>
          <a:solidFill>
            <a:srgbClr val="00CC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7938" name="Rectangle 198"/>
          <p:cNvSpPr>
            <a:spLocks noChangeArrowheads="1"/>
          </p:cNvSpPr>
          <p:nvPr/>
        </p:nvSpPr>
        <p:spPr bwMode="auto">
          <a:xfrm>
            <a:off x="6046789" y="2686050"/>
            <a:ext cx="41275" cy="198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300" dirty="0">
                <a:solidFill>
                  <a:srgbClr val="000000"/>
                </a:solidFill>
              </a:rPr>
              <a:t> </a:t>
            </a:r>
            <a:endParaRPr lang="en-US" dirty="0"/>
          </a:p>
        </p:txBody>
      </p:sp>
      <p:sp>
        <p:nvSpPr>
          <p:cNvPr id="167939" name="Line 334"/>
          <p:cNvSpPr>
            <a:spLocks noChangeShapeType="1"/>
          </p:cNvSpPr>
          <p:nvPr/>
        </p:nvSpPr>
        <p:spPr bwMode="auto">
          <a:xfrm>
            <a:off x="4870451" y="2533651"/>
            <a:ext cx="836613" cy="180975"/>
          </a:xfrm>
          <a:prstGeom prst="line">
            <a:avLst/>
          </a:prstGeom>
          <a:noFill/>
          <a:ln w="11113">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167940" name="Freeform 346"/>
          <p:cNvSpPr>
            <a:spLocks/>
          </p:cNvSpPr>
          <p:nvPr/>
        </p:nvSpPr>
        <p:spPr bwMode="auto">
          <a:xfrm>
            <a:off x="7345364" y="2239963"/>
            <a:ext cx="1901825" cy="1141412"/>
          </a:xfrm>
          <a:custGeom>
            <a:avLst/>
            <a:gdLst>
              <a:gd name="T0" fmla="*/ 2147483647 w 1198"/>
              <a:gd name="T1" fmla="*/ 2147483647 h 719"/>
              <a:gd name="T2" fmla="*/ 2147483647 w 1198"/>
              <a:gd name="T3" fmla="*/ 0 h 719"/>
              <a:gd name="T4" fmla="*/ 2147483647 w 1198"/>
              <a:gd name="T5" fmla="*/ 2147483647 h 719"/>
              <a:gd name="T6" fmla="*/ 2147483647 w 1198"/>
              <a:gd name="T7" fmla="*/ 2147483647 h 719"/>
              <a:gd name="T8" fmla="*/ 2147483647 w 1198"/>
              <a:gd name="T9" fmla="*/ 2147483647 h 719"/>
              <a:gd name="T10" fmla="*/ 2147483647 w 1198"/>
              <a:gd name="T11" fmla="*/ 2147483647 h 719"/>
              <a:gd name="T12" fmla="*/ 2147483647 w 1198"/>
              <a:gd name="T13" fmla="*/ 2147483647 h 719"/>
              <a:gd name="T14" fmla="*/ 2147483647 w 1198"/>
              <a:gd name="T15" fmla="*/ 2147483647 h 719"/>
              <a:gd name="T16" fmla="*/ 2147483647 w 1198"/>
              <a:gd name="T17" fmla="*/ 2147483647 h 719"/>
              <a:gd name="T18" fmla="*/ 2147483647 w 1198"/>
              <a:gd name="T19" fmla="*/ 2147483647 h 719"/>
              <a:gd name="T20" fmla="*/ 2147483647 w 1198"/>
              <a:gd name="T21" fmla="*/ 2147483647 h 719"/>
              <a:gd name="T22" fmla="*/ 2147483647 w 1198"/>
              <a:gd name="T23" fmla="*/ 2147483647 h 719"/>
              <a:gd name="T24" fmla="*/ 2147483647 w 1198"/>
              <a:gd name="T25" fmla="*/ 2147483647 h 719"/>
              <a:gd name="T26" fmla="*/ 2147483647 w 1198"/>
              <a:gd name="T27" fmla="*/ 2147483647 h 719"/>
              <a:gd name="T28" fmla="*/ 2147483647 w 1198"/>
              <a:gd name="T29" fmla="*/ 2147483647 h 719"/>
              <a:gd name="T30" fmla="*/ 2147483647 w 1198"/>
              <a:gd name="T31" fmla="*/ 2147483647 h 719"/>
              <a:gd name="T32" fmla="*/ 2147483647 w 1198"/>
              <a:gd name="T33" fmla="*/ 2147483647 h 719"/>
              <a:gd name="T34" fmla="*/ 2147483647 w 1198"/>
              <a:gd name="T35" fmla="*/ 2147483647 h 719"/>
              <a:gd name="T36" fmla="*/ 2147483647 w 1198"/>
              <a:gd name="T37" fmla="*/ 2147483647 h 719"/>
              <a:gd name="T38" fmla="*/ 2147483647 w 1198"/>
              <a:gd name="T39" fmla="*/ 2147483647 h 719"/>
              <a:gd name="T40" fmla="*/ 2147483647 w 1198"/>
              <a:gd name="T41" fmla="*/ 2147483647 h 719"/>
              <a:gd name="T42" fmla="*/ 2147483647 w 1198"/>
              <a:gd name="T43" fmla="*/ 2147483647 h 719"/>
              <a:gd name="T44" fmla="*/ 0 w 1198"/>
              <a:gd name="T45" fmla="*/ 2147483647 h 719"/>
              <a:gd name="T46" fmla="*/ 2147483647 w 1198"/>
              <a:gd name="T47" fmla="*/ 2147483647 h 719"/>
              <a:gd name="T48" fmla="*/ 2147483647 w 1198"/>
              <a:gd name="T49" fmla="*/ 2147483647 h 719"/>
              <a:gd name="T50" fmla="*/ 2147483647 w 1198"/>
              <a:gd name="T51" fmla="*/ 2147483647 h 719"/>
              <a:gd name="T52" fmla="*/ 2147483647 w 1198"/>
              <a:gd name="T53" fmla="*/ 2147483647 h 719"/>
              <a:gd name="T54" fmla="*/ 2147483647 w 1198"/>
              <a:gd name="T55" fmla="*/ 2147483647 h 719"/>
              <a:gd name="T56" fmla="*/ 2147483647 w 1198"/>
              <a:gd name="T57" fmla="*/ 2147483647 h 719"/>
              <a:gd name="T58" fmla="*/ 2147483647 w 1198"/>
              <a:gd name="T59" fmla="*/ 2147483647 h 719"/>
              <a:gd name="T60" fmla="*/ 2147483647 w 1198"/>
              <a:gd name="T61" fmla="*/ 2147483647 h 719"/>
              <a:gd name="T62" fmla="*/ 2147483647 w 1198"/>
              <a:gd name="T63" fmla="*/ 2147483647 h 719"/>
              <a:gd name="T64" fmla="*/ 2147483647 w 1198"/>
              <a:gd name="T65" fmla="*/ 2147483647 h 719"/>
              <a:gd name="T66" fmla="*/ 2147483647 w 1198"/>
              <a:gd name="T67" fmla="*/ 2147483647 h 719"/>
              <a:gd name="T68" fmla="*/ 2147483647 w 1198"/>
              <a:gd name="T69" fmla="*/ 2147483647 h 719"/>
              <a:gd name="T70" fmla="*/ 2147483647 w 1198"/>
              <a:gd name="T71" fmla="*/ 2147483647 h 719"/>
              <a:gd name="T72" fmla="*/ 2147483647 w 1198"/>
              <a:gd name="T73" fmla="*/ 2147483647 h 719"/>
              <a:gd name="T74" fmla="*/ 2147483647 w 1198"/>
              <a:gd name="T75" fmla="*/ 2147483647 h 719"/>
              <a:gd name="T76" fmla="*/ 2147483647 w 1198"/>
              <a:gd name="T77" fmla="*/ 2147483647 h 719"/>
              <a:gd name="T78" fmla="*/ 2147483647 w 1198"/>
              <a:gd name="T79" fmla="*/ 2147483647 h 719"/>
              <a:gd name="T80" fmla="*/ 2147483647 w 1198"/>
              <a:gd name="T81" fmla="*/ 2147483647 h 719"/>
              <a:gd name="T82" fmla="*/ 2147483647 w 1198"/>
              <a:gd name="T83" fmla="*/ 2147483647 h 719"/>
              <a:gd name="T84" fmla="*/ 2147483647 w 1198"/>
              <a:gd name="T85" fmla="*/ 2147483647 h 719"/>
              <a:gd name="T86" fmla="*/ 2147483647 w 1198"/>
              <a:gd name="T87" fmla="*/ 2147483647 h 719"/>
              <a:gd name="T88" fmla="*/ 2147483647 w 1198"/>
              <a:gd name="T89" fmla="*/ 2147483647 h 719"/>
              <a:gd name="T90" fmla="*/ 2147483647 w 1198"/>
              <a:gd name="T91" fmla="*/ 2147483647 h 719"/>
              <a:gd name="T92" fmla="*/ 2147483647 w 1198"/>
              <a:gd name="T93" fmla="*/ 2147483647 h 719"/>
              <a:gd name="T94" fmla="*/ 2147483647 w 1198"/>
              <a:gd name="T95" fmla="*/ 2147483647 h 719"/>
              <a:gd name="T96" fmla="*/ 2147483647 w 1198"/>
              <a:gd name="T97" fmla="*/ 2147483647 h 719"/>
              <a:gd name="T98" fmla="*/ 2147483647 w 1198"/>
              <a:gd name="T99" fmla="*/ 2147483647 h 719"/>
              <a:gd name="T100" fmla="*/ 2147483647 w 1198"/>
              <a:gd name="T101" fmla="*/ 2147483647 h 719"/>
              <a:gd name="T102" fmla="*/ 2147483647 w 1198"/>
              <a:gd name="T103" fmla="*/ 2147483647 h 719"/>
              <a:gd name="T104" fmla="*/ 2147483647 w 1198"/>
              <a:gd name="T105" fmla="*/ 2147483647 h 719"/>
              <a:gd name="T106" fmla="*/ 2147483647 w 1198"/>
              <a:gd name="T107" fmla="*/ 2147483647 h 719"/>
              <a:gd name="T108" fmla="*/ 2147483647 w 1198"/>
              <a:gd name="T109" fmla="*/ 2147483647 h 719"/>
              <a:gd name="T110" fmla="*/ 2147483647 w 1198"/>
              <a:gd name="T111" fmla="*/ 2147483647 h 71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198"/>
              <a:gd name="T169" fmla="*/ 0 h 719"/>
              <a:gd name="T170" fmla="*/ 1198 w 1198"/>
              <a:gd name="T171" fmla="*/ 719 h 71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198" h="719">
                <a:moveTo>
                  <a:pt x="1160" y="13"/>
                </a:moveTo>
                <a:lnTo>
                  <a:pt x="1154" y="9"/>
                </a:lnTo>
                <a:lnTo>
                  <a:pt x="1149" y="5"/>
                </a:lnTo>
                <a:lnTo>
                  <a:pt x="1142" y="3"/>
                </a:lnTo>
                <a:lnTo>
                  <a:pt x="1137" y="2"/>
                </a:lnTo>
                <a:lnTo>
                  <a:pt x="1130" y="0"/>
                </a:lnTo>
                <a:lnTo>
                  <a:pt x="1123" y="0"/>
                </a:lnTo>
                <a:lnTo>
                  <a:pt x="1116" y="0"/>
                </a:lnTo>
                <a:lnTo>
                  <a:pt x="1107" y="2"/>
                </a:lnTo>
                <a:lnTo>
                  <a:pt x="1099" y="3"/>
                </a:lnTo>
                <a:lnTo>
                  <a:pt x="1091" y="5"/>
                </a:lnTo>
                <a:lnTo>
                  <a:pt x="1082" y="7"/>
                </a:lnTo>
                <a:lnTo>
                  <a:pt x="1074" y="10"/>
                </a:lnTo>
                <a:lnTo>
                  <a:pt x="1064" y="13"/>
                </a:lnTo>
                <a:lnTo>
                  <a:pt x="1055" y="17"/>
                </a:lnTo>
                <a:lnTo>
                  <a:pt x="1036" y="24"/>
                </a:lnTo>
                <a:lnTo>
                  <a:pt x="1016" y="32"/>
                </a:lnTo>
                <a:lnTo>
                  <a:pt x="997" y="40"/>
                </a:lnTo>
                <a:lnTo>
                  <a:pt x="977" y="49"/>
                </a:lnTo>
                <a:lnTo>
                  <a:pt x="956" y="56"/>
                </a:lnTo>
                <a:lnTo>
                  <a:pt x="936" y="65"/>
                </a:lnTo>
                <a:lnTo>
                  <a:pt x="925" y="67"/>
                </a:lnTo>
                <a:lnTo>
                  <a:pt x="915" y="70"/>
                </a:lnTo>
                <a:lnTo>
                  <a:pt x="904" y="73"/>
                </a:lnTo>
                <a:lnTo>
                  <a:pt x="895" y="75"/>
                </a:lnTo>
                <a:lnTo>
                  <a:pt x="885" y="76"/>
                </a:lnTo>
                <a:lnTo>
                  <a:pt x="875" y="77"/>
                </a:lnTo>
                <a:lnTo>
                  <a:pt x="866" y="77"/>
                </a:lnTo>
                <a:lnTo>
                  <a:pt x="855" y="79"/>
                </a:lnTo>
                <a:lnTo>
                  <a:pt x="837" y="77"/>
                </a:lnTo>
                <a:lnTo>
                  <a:pt x="817" y="76"/>
                </a:lnTo>
                <a:lnTo>
                  <a:pt x="798" y="75"/>
                </a:lnTo>
                <a:lnTo>
                  <a:pt x="778" y="73"/>
                </a:lnTo>
                <a:lnTo>
                  <a:pt x="758" y="70"/>
                </a:lnTo>
                <a:lnTo>
                  <a:pt x="739" y="67"/>
                </a:lnTo>
                <a:lnTo>
                  <a:pt x="719" y="65"/>
                </a:lnTo>
                <a:lnTo>
                  <a:pt x="698" y="61"/>
                </a:lnTo>
                <a:lnTo>
                  <a:pt x="677" y="59"/>
                </a:lnTo>
                <a:lnTo>
                  <a:pt x="655" y="58"/>
                </a:lnTo>
                <a:lnTo>
                  <a:pt x="632" y="56"/>
                </a:lnTo>
                <a:lnTo>
                  <a:pt x="610" y="56"/>
                </a:lnTo>
                <a:lnTo>
                  <a:pt x="599" y="56"/>
                </a:lnTo>
                <a:lnTo>
                  <a:pt x="586" y="56"/>
                </a:lnTo>
                <a:lnTo>
                  <a:pt x="574" y="58"/>
                </a:lnTo>
                <a:lnTo>
                  <a:pt x="562" y="59"/>
                </a:lnTo>
                <a:lnTo>
                  <a:pt x="550" y="61"/>
                </a:lnTo>
                <a:lnTo>
                  <a:pt x="537" y="63"/>
                </a:lnTo>
                <a:lnTo>
                  <a:pt x="524" y="65"/>
                </a:lnTo>
                <a:lnTo>
                  <a:pt x="510" y="68"/>
                </a:lnTo>
                <a:lnTo>
                  <a:pt x="495" y="70"/>
                </a:lnTo>
                <a:lnTo>
                  <a:pt x="480" y="73"/>
                </a:lnTo>
                <a:lnTo>
                  <a:pt x="464" y="76"/>
                </a:lnTo>
                <a:lnTo>
                  <a:pt x="448" y="79"/>
                </a:lnTo>
                <a:lnTo>
                  <a:pt x="432" y="82"/>
                </a:lnTo>
                <a:lnTo>
                  <a:pt x="415" y="86"/>
                </a:lnTo>
                <a:lnTo>
                  <a:pt x="398" y="89"/>
                </a:lnTo>
                <a:lnTo>
                  <a:pt x="380" y="93"/>
                </a:lnTo>
                <a:lnTo>
                  <a:pt x="345" y="100"/>
                </a:lnTo>
                <a:lnTo>
                  <a:pt x="310" y="108"/>
                </a:lnTo>
                <a:lnTo>
                  <a:pt x="274" y="117"/>
                </a:lnTo>
                <a:lnTo>
                  <a:pt x="240" y="128"/>
                </a:lnTo>
                <a:lnTo>
                  <a:pt x="223" y="132"/>
                </a:lnTo>
                <a:lnTo>
                  <a:pt x="206" y="138"/>
                </a:lnTo>
                <a:lnTo>
                  <a:pt x="190" y="144"/>
                </a:lnTo>
                <a:lnTo>
                  <a:pt x="175" y="150"/>
                </a:lnTo>
                <a:lnTo>
                  <a:pt x="159" y="156"/>
                </a:lnTo>
                <a:lnTo>
                  <a:pt x="145" y="163"/>
                </a:lnTo>
                <a:lnTo>
                  <a:pt x="131" y="169"/>
                </a:lnTo>
                <a:lnTo>
                  <a:pt x="117" y="176"/>
                </a:lnTo>
                <a:lnTo>
                  <a:pt x="104" y="183"/>
                </a:lnTo>
                <a:lnTo>
                  <a:pt x="92" y="191"/>
                </a:lnTo>
                <a:lnTo>
                  <a:pt x="82" y="198"/>
                </a:lnTo>
                <a:lnTo>
                  <a:pt x="71" y="206"/>
                </a:lnTo>
                <a:lnTo>
                  <a:pt x="62" y="214"/>
                </a:lnTo>
                <a:lnTo>
                  <a:pt x="54" y="222"/>
                </a:lnTo>
                <a:lnTo>
                  <a:pt x="47" y="232"/>
                </a:lnTo>
                <a:lnTo>
                  <a:pt x="40" y="241"/>
                </a:lnTo>
                <a:lnTo>
                  <a:pt x="34" y="250"/>
                </a:lnTo>
                <a:lnTo>
                  <a:pt x="28" y="262"/>
                </a:lnTo>
                <a:lnTo>
                  <a:pt x="23" y="273"/>
                </a:lnTo>
                <a:lnTo>
                  <a:pt x="19" y="284"/>
                </a:lnTo>
                <a:lnTo>
                  <a:pt x="14" y="297"/>
                </a:lnTo>
                <a:lnTo>
                  <a:pt x="10" y="310"/>
                </a:lnTo>
                <a:lnTo>
                  <a:pt x="8" y="323"/>
                </a:lnTo>
                <a:lnTo>
                  <a:pt x="6" y="336"/>
                </a:lnTo>
                <a:lnTo>
                  <a:pt x="3" y="350"/>
                </a:lnTo>
                <a:lnTo>
                  <a:pt x="2" y="364"/>
                </a:lnTo>
                <a:lnTo>
                  <a:pt x="1" y="378"/>
                </a:lnTo>
                <a:lnTo>
                  <a:pt x="0" y="391"/>
                </a:lnTo>
                <a:lnTo>
                  <a:pt x="0" y="406"/>
                </a:lnTo>
                <a:lnTo>
                  <a:pt x="0" y="420"/>
                </a:lnTo>
                <a:lnTo>
                  <a:pt x="0" y="434"/>
                </a:lnTo>
                <a:lnTo>
                  <a:pt x="1" y="448"/>
                </a:lnTo>
                <a:lnTo>
                  <a:pt x="2" y="461"/>
                </a:lnTo>
                <a:lnTo>
                  <a:pt x="5" y="475"/>
                </a:lnTo>
                <a:lnTo>
                  <a:pt x="6" y="489"/>
                </a:lnTo>
                <a:lnTo>
                  <a:pt x="8" y="502"/>
                </a:lnTo>
                <a:lnTo>
                  <a:pt x="12" y="514"/>
                </a:lnTo>
                <a:lnTo>
                  <a:pt x="14" y="526"/>
                </a:lnTo>
                <a:lnTo>
                  <a:pt x="17" y="539"/>
                </a:lnTo>
                <a:lnTo>
                  <a:pt x="21" y="551"/>
                </a:lnTo>
                <a:lnTo>
                  <a:pt x="24" y="561"/>
                </a:lnTo>
                <a:lnTo>
                  <a:pt x="28" y="572"/>
                </a:lnTo>
                <a:lnTo>
                  <a:pt x="33" y="582"/>
                </a:lnTo>
                <a:lnTo>
                  <a:pt x="37" y="590"/>
                </a:lnTo>
                <a:lnTo>
                  <a:pt x="42" y="600"/>
                </a:lnTo>
                <a:lnTo>
                  <a:pt x="47" y="607"/>
                </a:lnTo>
                <a:lnTo>
                  <a:pt x="51" y="615"/>
                </a:lnTo>
                <a:lnTo>
                  <a:pt x="57" y="621"/>
                </a:lnTo>
                <a:lnTo>
                  <a:pt x="63" y="627"/>
                </a:lnTo>
                <a:lnTo>
                  <a:pt x="70" y="632"/>
                </a:lnTo>
                <a:lnTo>
                  <a:pt x="77" y="638"/>
                </a:lnTo>
                <a:lnTo>
                  <a:pt x="85" y="643"/>
                </a:lnTo>
                <a:lnTo>
                  <a:pt x="92" y="648"/>
                </a:lnTo>
                <a:lnTo>
                  <a:pt x="101" y="651"/>
                </a:lnTo>
                <a:lnTo>
                  <a:pt x="110" y="656"/>
                </a:lnTo>
                <a:lnTo>
                  <a:pt x="119" y="659"/>
                </a:lnTo>
                <a:lnTo>
                  <a:pt x="128" y="662"/>
                </a:lnTo>
                <a:lnTo>
                  <a:pt x="138" y="665"/>
                </a:lnTo>
                <a:lnTo>
                  <a:pt x="159" y="670"/>
                </a:lnTo>
                <a:lnTo>
                  <a:pt x="180" y="673"/>
                </a:lnTo>
                <a:lnTo>
                  <a:pt x="202" y="677"/>
                </a:lnTo>
                <a:lnTo>
                  <a:pt x="225" y="680"/>
                </a:lnTo>
                <a:lnTo>
                  <a:pt x="248" y="683"/>
                </a:lnTo>
                <a:lnTo>
                  <a:pt x="272" y="685"/>
                </a:lnTo>
                <a:lnTo>
                  <a:pt x="295" y="686"/>
                </a:lnTo>
                <a:lnTo>
                  <a:pt x="319" y="689"/>
                </a:lnTo>
                <a:lnTo>
                  <a:pt x="342" y="692"/>
                </a:lnTo>
                <a:lnTo>
                  <a:pt x="365" y="696"/>
                </a:lnTo>
                <a:lnTo>
                  <a:pt x="377" y="697"/>
                </a:lnTo>
                <a:lnTo>
                  <a:pt x="389" y="698"/>
                </a:lnTo>
                <a:lnTo>
                  <a:pt x="401" y="700"/>
                </a:lnTo>
                <a:lnTo>
                  <a:pt x="413" y="701"/>
                </a:lnTo>
                <a:lnTo>
                  <a:pt x="439" y="704"/>
                </a:lnTo>
                <a:lnTo>
                  <a:pt x="466" y="707"/>
                </a:lnTo>
                <a:lnTo>
                  <a:pt x="492" y="710"/>
                </a:lnTo>
                <a:lnTo>
                  <a:pt x="520" y="711"/>
                </a:lnTo>
                <a:lnTo>
                  <a:pt x="576" y="714"/>
                </a:lnTo>
                <a:lnTo>
                  <a:pt x="604" y="715"/>
                </a:lnTo>
                <a:lnTo>
                  <a:pt x="631" y="717"/>
                </a:lnTo>
                <a:lnTo>
                  <a:pt x="658" y="718"/>
                </a:lnTo>
                <a:lnTo>
                  <a:pt x="684" y="719"/>
                </a:lnTo>
                <a:lnTo>
                  <a:pt x="695" y="719"/>
                </a:lnTo>
                <a:lnTo>
                  <a:pt x="708" y="719"/>
                </a:lnTo>
                <a:lnTo>
                  <a:pt x="720" y="719"/>
                </a:lnTo>
                <a:lnTo>
                  <a:pt x="732" y="719"/>
                </a:lnTo>
                <a:lnTo>
                  <a:pt x="742" y="719"/>
                </a:lnTo>
                <a:lnTo>
                  <a:pt x="753" y="719"/>
                </a:lnTo>
                <a:lnTo>
                  <a:pt x="763" y="719"/>
                </a:lnTo>
                <a:lnTo>
                  <a:pt x="773" y="719"/>
                </a:lnTo>
                <a:lnTo>
                  <a:pt x="782" y="719"/>
                </a:lnTo>
                <a:lnTo>
                  <a:pt x="791" y="719"/>
                </a:lnTo>
                <a:lnTo>
                  <a:pt x="801" y="719"/>
                </a:lnTo>
                <a:lnTo>
                  <a:pt x="809" y="718"/>
                </a:lnTo>
                <a:lnTo>
                  <a:pt x="816" y="718"/>
                </a:lnTo>
                <a:lnTo>
                  <a:pt x="824" y="718"/>
                </a:lnTo>
                <a:lnTo>
                  <a:pt x="839" y="717"/>
                </a:lnTo>
                <a:lnTo>
                  <a:pt x="852" y="715"/>
                </a:lnTo>
                <a:lnTo>
                  <a:pt x="865" y="713"/>
                </a:lnTo>
                <a:lnTo>
                  <a:pt x="876" y="712"/>
                </a:lnTo>
                <a:lnTo>
                  <a:pt x="888" y="710"/>
                </a:lnTo>
                <a:lnTo>
                  <a:pt x="900" y="707"/>
                </a:lnTo>
                <a:lnTo>
                  <a:pt x="910" y="705"/>
                </a:lnTo>
                <a:lnTo>
                  <a:pt x="931" y="700"/>
                </a:lnTo>
                <a:lnTo>
                  <a:pt x="943" y="697"/>
                </a:lnTo>
                <a:lnTo>
                  <a:pt x="953" y="693"/>
                </a:lnTo>
                <a:lnTo>
                  <a:pt x="965" y="691"/>
                </a:lnTo>
                <a:lnTo>
                  <a:pt x="977" y="687"/>
                </a:lnTo>
                <a:lnTo>
                  <a:pt x="990" y="683"/>
                </a:lnTo>
                <a:lnTo>
                  <a:pt x="1002" y="679"/>
                </a:lnTo>
                <a:lnTo>
                  <a:pt x="1015" y="676"/>
                </a:lnTo>
                <a:lnTo>
                  <a:pt x="1029" y="672"/>
                </a:lnTo>
                <a:lnTo>
                  <a:pt x="1056" y="665"/>
                </a:lnTo>
                <a:lnTo>
                  <a:pt x="1070" y="662"/>
                </a:lnTo>
                <a:lnTo>
                  <a:pt x="1083" y="657"/>
                </a:lnTo>
                <a:lnTo>
                  <a:pt x="1096" y="652"/>
                </a:lnTo>
                <a:lnTo>
                  <a:pt x="1109" y="647"/>
                </a:lnTo>
                <a:lnTo>
                  <a:pt x="1120" y="641"/>
                </a:lnTo>
                <a:lnTo>
                  <a:pt x="1132" y="635"/>
                </a:lnTo>
                <a:lnTo>
                  <a:pt x="1142" y="627"/>
                </a:lnTo>
                <a:lnTo>
                  <a:pt x="1152" y="620"/>
                </a:lnTo>
                <a:lnTo>
                  <a:pt x="1160" y="610"/>
                </a:lnTo>
                <a:lnTo>
                  <a:pt x="1165" y="606"/>
                </a:lnTo>
                <a:lnTo>
                  <a:pt x="1168" y="601"/>
                </a:lnTo>
                <a:lnTo>
                  <a:pt x="1174" y="590"/>
                </a:lnTo>
                <a:lnTo>
                  <a:pt x="1180" y="579"/>
                </a:lnTo>
                <a:lnTo>
                  <a:pt x="1184" y="567"/>
                </a:lnTo>
                <a:lnTo>
                  <a:pt x="1188" y="554"/>
                </a:lnTo>
                <a:lnTo>
                  <a:pt x="1191" y="541"/>
                </a:lnTo>
                <a:lnTo>
                  <a:pt x="1194" y="527"/>
                </a:lnTo>
                <a:lnTo>
                  <a:pt x="1195" y="513"/>
                </a:lnTo>
                <a:lnTo>
                  <a:pt x="1196" y="498"/>
                </a:lnTo>
                <a:lnTo>
                  <a:pt x="1197" y="483"/>
                </a:lnTo>
                <a:lnTo>
                  <a:pt x="1197" y="467"/>
                </a:lnTo>
                <a:lnTo>
                  <a:pt x="1197" y="450"/>
                </a:lnTo>
                <a:lnTo>
                  <a:pt x="1197" y="433"/>
                </a:lnTo>
                <a:lnTo>
                  <a:pt x="1197" y="415"/>
                </a:lnTo>
                <a:lnTo>
                  <a:pt x="1197" y="398"/>
                </a:lnTo>
                <a:lnTo>
                  <a:pt x="1197" y="380"/>
                </a:lnTo>
                <a:lnTo>
                  <a:pt x="1196" y="361"/>
                </a:lnTo>
                <a:lnTo>
                  <a:pt x="1196" y="352"/>
                </a:lnTo>
                <a:lnTo>
                  <a:pt x="1196" y="343"/>
                </a:lnTo>
                <a:lnTo>
                  <a:pt x="1196" y="331"/>
                </a:lnTo>
                <a:lnTo>
                  <a:pt x="1196" y="321"/>
                </a:lnTo>
                <a:lnTo>
                  <a:pt x="1197" y="309"/>
                </a:lnTo>
                <a:lnTo>
                  <a:pt x="1197" y="297"/>
                </a:lnTo>
                <a:lnTo>
                  <a:pt x="1197" y="284"/>
                </a:lnTo>
                <a:lnTo>
                  <a:pt x="1197" y="271"/>
                </a:lnTo>
                <a:lnTo>
                  <a:pt x="1198" y="246"/>
                </a:lnTo>
                <a:lnTo>
                  <a:pt x="1198" y="219"/>
                </a:lnTo>
                <a:lnTo>
                  <a:pt x="1198" y="192"/>
                </a:lnTo>
                <a:lnTo>
                  <a:pt x="1197" y="166"/>
                </a:lnTo>
                <a:lnTo>
                  <a:pt x="1196" y="141"/>
                </a:lnTo>
                <a:lnTo>
                  <a:pt x="1196" y="128"/>
                </a:lnTo>
                <a:lnTo>
                  <a:pt x="1195" y="116"/>
                </a:lnTo>
                <a:lnTo>
                  <a:pt x="1194" y="103"/>
                </a:lnTo>
                <a:lnTo>
                  <a:pt x="1191" y="93"/>
                </a:lnTo>
                <a:lnTo>
                  <a:pt x="1190" y="81"/>
                </a:lnTo>
                <a:lnTo>
                  <a:pt x="1188" y="70"/>
                </a:lnTo>
                <a:lnTo>
                  <a:pt x="1186" y="61"/>
                </a:lnTo>
                <a:lnTo>
                  <a:pt x="1183" y="52"/>
                </a:lnTo>
                <a:lnTo>
                  <a:pt x="1180" y="44"/>
                </a:lnTo>
                <a:lnTo>
                  <a:pt x="1176" y="35"/>
                </a:lnTo>
                <a:lnTo>
                  <a:pt x="1173" y="28"/>
                </a:lnTo>
                <a:lnTo>
                  <a:pt x="1169" y="23"/>
                </a:lnTo>
                <a:lnTo>
                  <a:pt x="1165" y="17"/>
                </a:lnTo>
                <a:lnTo>
                  <a:pt x="1160" y="13"/>
                </a:lnTo>
                <a:close/>
              </a:path>
            </a:pathLst>
          </a:custGeom>
          <a:gradFill rotWithShape="1">
            <a:gsLst>
              <a:gs pos="0">
                <a:srgbClr val="00CCFF"/>
              </a:gs>
              <a:gs pos="100000">
                <a:srgbClr val="FFFFFF"/>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p>
        </p:txBody>
      </p:sp>
      <p:sp>
        <p:nvSpPr>
          <p:cNvPr id="167941" name="Line 347"/>
          <p:cNvSpPr>
            <a:spLocks noChangeShapeType="1"/>
          </p:cNvSpPr>
          <p:nvPr/>
        </p:nvSpPr>
        <p:spPr bwMode="auto">
          <a:xfrm>
            <a:off x="6334125" y="2698751"/>
            <a:ext cx="1042988" cy="9525"/>
          </a:xfrm>
          <a:prstGeom prst="line">
            <a:avLst/>
          </a:prstGeom>
          <a:noFill/>
          <a:ln w="11113">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dirty="0"/>
          </a:p>
        </p:txBody>
      </p:sp>
      <p:grpSp>
        <p:nvGrpSpPr>
          <p:cNvPr id="167942" name="Group 332"/>
          <p:cNvGrpSpPr>
            <a:grpSpLocks/>
          </p:cNvGrpSpPr>
          <p:nvPr/>
        </p:nvGrpSpPr>
        <p:grpSpPr bwMode="auto">
          <a:xfrm>
            <a:off x="5632451" y="2497139"/>
            <a:ext cx="765175" cy="376237"/>
            <a:chOff x="2356" y="1300"/>
            <a:chExt cx="555" cy="194"/>
          </a:xfrm>
        </p:grpSpPr>
        <p:sp>
          <p:nvSpPr>
            <p:cNvPr id="168048" name="Oval 407"/>
            <p:cNvSpPr>
              <a:spLocks noChangeArrowheads="1"/>
            </p:cNvSpPr>
            <p:nvPr/>
          </p:nvSpPr>
          <p:spPr bwMode="auto">
            <a:xfrm>
              <a:off x="2357" y="1385"/>
              <a:ext cx="551" cy="109"/>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p>
              <a:endParaRPr lang="en-US" dirty="0">
                <a:latin typeface="Times New Roman" charset="0"/>
              </a:endParaRPr>
            </a:p>
          </p:txBody>
        </p:sp>
        <p:sp>
          <p:nvSpPr>
            <p:cNvPr id="168049" name="Rectangle 410"/>
            <p:cNvSpPr>
              <a:spLocks noChangeArrowheads="1"/>
            </p:cNvSpPr>
            <p:nvPr/>
          </p:nvSpPr>
          <p:spPr bwMode="auto">
            <a:xfrm>
              <a:off x="2357" y="1374"/>
              <a:ext cx="554" cy="66"/>
            </a:xfrm>
            <a:prstGeom prst="rect">
              <a:avLst/>
            </a:prstGeom>
            <a:gradFill rotWithShape="1">
              <a:gsLst>
                <a:gs pos="0">
                  <a:schemeClr val="hlink"/>
                </a:gs>
                <a:gs pos="100000">
                  <a:srgbClr val="FFFFFF"/>
                </a:gs>
              </a:gsLst>
              <a:lin ang="0" scaled="1"/>
            </a:gra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pPr algn="ctr"/>
              <a:endParaRPr lang="en-US" dirty="0">
                <a:latin typeface="Times New Roman" charset="0"/>
              </a:endParaRPr>
            </a:p>
          </p:txBody>
        </p:sp>
        <p:sp>
          <p:nvSpPr>
            <p:cNvPr id="168050" name="Oval 411"/>
            <p:cNvSpPr>
              <a:spLocks noChangeArrowheads="1"/>
            </p:cNvSpPr>
            <p:nvPr/>
          </p:nvSpPr>
          <p:spPr bwMode="auto">
            <a:xfrm>
              <a:off x="2356" y="1300"/>
              <a:ext cx="551" cy="127"/>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p>
              <a:endParaRPr lang="en-US" dirty="0">
                <a:latin typeface="Times New Roman" charset="0"/>
              </a:endParaRPr>
            </a:p>
          </p:txBody>
        </p:sp>
        <p:grpSp>
          <p:nvGrpSpPr>
            <p:cNvPr id="168051" name="Group 329"/>
            <p:cNvGrpSpPr>
              <a:grpSpLocks/>
            </p:cNvGrpSpPr>
            <p:nvPr/>
          </p:nvGrpSpPr>
          <p:grpSpPr bwMode="auto">
            <a:xfrm>
              <a:off x="2468" y="1332"/>
              <a:ext cx="310" cy="60"/>
              <a:chOff x="2468" y="1332"/>
              <a:chExt cx="310" cy="60"/>
            </a:xfrm>
          </p:grpSpPr>
          <p:sp>
            <p:nvSpPr>
              <p:cNvPr id="168054" name="Freeform 326"/>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noFill/>
              <a:ln w="28575" cmpd="sng">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p>
            </p:txBody>
          </p:sp>
          <p:sp>
            <p:nvSpPr>
              <p:cNvPr id="168055" name="Freeform 327"/>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noFill/>
              <a:ln w="28575" cmpd="sng">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p>
            </p:txBody>
          </p:sp>
        </p:grpSp>
        <p:sp>
          <p:nvSpPr>
            <p:cNvPr id="231" name="Line 330"/>
            <p:cNvSpPr>
              <a:spLocks noChangeShapeType="1"/>
            </p:cNvSpPr>
            <p:nvPr/>
          </p:nvSpPr>
          <p:spPr bwMode="auto">
            <a:xfrm>
              <a:off x="2357" y="1361"/>
              <a:ext cx="0" cy="83"/>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cs typeface="Arial" charset="0"/>
              </a:endParaRPr>
            </a:p>
          </p:txBody>
        </p:sp>
        <p:sp>
          <p:nvSpPr>
            <p:cNvPr id="232" name="Line 331"/>
            <p:cNvSpPr>
              <a:spLocks noChangeShapeType="1"/>
            </p:cNvSpPr>
            <p:nvPr/>
          </p:nvSpPr>
          <p:spPr bwMode="auto">
            <a:xfrm>
              <a:off x="2908" y="1363"/>
              <a:ext cx="0" cy="84"/>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cs typeface="Arial" charset="0"/>
              </a:endParaRPr>
            </a:p>
          </p:txBody>
        </p:sp>
      </p:grpSp>
      <p:grpSp>
        <p:nvGrpSpPr>
          <p:cNvPr id="167943" name="Group 906"/>
          <p:cNvGrpSpPr>
            <a:grpSpLocks/>
          </p:cNvGrpSpPr>
          <p:nvPr/>
        </p:nvGrpSpPr>
        <p:grpSpPr bwMode="auto">
          <a:xfrm>
            <a:off x="5851526" y="2014538"/>
            <a:ext cx="296863" cy="539750"/>
            <a:chOff x="4140" y="429"/>
            <a:chExt cx="1425" cy="2396"/>
          </a:xfrm>
        </p:grpSpPr>
        <p:sp>
          <p:nvSpPr>
            <p:cNvPr id="168016" name="Freeform 907"/>
            <p:cNvSpPr>
              <a:spLocks/>
            </p:cNvSpPr>
            <p:nvPr/>
          </p:nvSpPr>
          <p:spPr bwMode="auto">
            <a:xfrm>
              <a:off x="5268" y="433"/>
              <a:ext cx="283" cy="2286"/>
            </a:xfrm>
            <a:custGeom>
              <a:avLst/>
              <a:gdLst>
                <a:gd name="T0" fmla="*/ 21 w 354"/>
                <a:gd name="T1" fmla="*/ 0 h 2742"/>
                <a:gd name="T2" fmla="*/ 116 w 354"/>
                <a:gd name="T3" fmla="*/ 137 h 2742"/>
                <a:gd name="T4" fmla="*/ 114 w 354"/>
                <a:gd name="T5" fmla="*/ 1057 h 2742"/>
                <a:gd name="T6" fmla="*/ 0 w 354"/>
                <a:gd name="T7" fmla="*/ 1105 h 2742"/>
                <a:gd name="T8" fmla="*/ 21 w 354"/>
                <a:gd name="T9" fmla="*/ 0 h 27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4" h="2742">
                  <a:moveTo>
                    <a:pt x="63" y="0"/>
                  </a:moveTo>
                  <a:lnTo>
                    <a:pt x="354" y="339"/>
                  </a:lnTo>
                  <a:lnTo>
                    <a:pt x="346" y="2624"/>
                  </a:lnTo>
                  <a:lnTo>
                    <a:pt x="0" y="2742"/>
                  </a:lnTo>
                  <a:lnTo>
                    <a:pt x="63" y="0"/>
                  </a:lnTo>
                  <a:close/>
                </a:path>
              </a:pathLst>
            </a:custGeom>
            <a:gradFill rotWithShape="1">
              <a:gsLst>
                <a:gs pos="0">
                  <a:srgbClr val="DDDDDD"/>
                </a:gs>
                <a:gs pos="100000">
                  <a:srgbClr val="333333"/>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p>
          </p:txBody>
        </p:sp>
        <p:sp>
          <p:nvSpPr>
            <p:cNvPr id="237" name="Rectangle 908"/>
            <p:cNvSpPr>
              <a:spLocks noChangeArrowheads="1"/>
            </p:cNvSpPr>
            <p:nvPr/>
          </p:nvSpPr>
          <p:spPr bwMode="auto">
            <a:xfrm>
              <a:off x="4209" y="429"/>
              <a:ext cx="1044" cy="2283"/>
            </a:xfrm>
            <a:prstGeom prst="rect">
              <a:avLst/>
            </a:pr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sp>
          <p:nvSpPr>
            <p:cNvPr id="168018" name="Freeform 909"/>
            <p:cNvSpPr>
              <a:spLocks/>
            </p:cNvSpPr>
            <p:nvPr/>
          </p:nvSpPr>
          <p:spPr bwMode="auto">
            <a:xfrm>
              <a:off x="5321" y="570"/>
              <a:ext cx="169" cy="2115"/>
            </a:xfrm>
            <a:custGeom>
              <a:avLst/>
              <a:gdLst>
                <a:gd name="T0" fmla="*/ 2 w 211"/>
                <a:gd name="T1" fmla="*/ 0 h 2537"/>
                <a:gd name="T2" fmla="*/ 70 w 211"/>
                <a:gd name="T3" fmla="*/ 88 h 2537"/>
                <a:gd name="T4" fmla="*/ 2 w 211"/>
                <a:gd name="T5" fmla="*/ 1007 h 2537"/>
                <a:gd name="T6" fmla="*/ 2 w 211"/>
                <a:gd name="T7" fmla="*/ 0 h 253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 h="2537">
                  <a:moveTo>
                    <a:pt x="7" y="0"/>
                  </a:moveTo>
                  <a:cubicBezTo>
                    <a:pt x="7" y="0"/>
                    <a:pt x="57" y="28"/>
                    <a:pt x="211" y="218"/>
                  </a:cubicBezTo>
                  <a:cubicBezTo>
                    <a:pt x="0" y="1229"/>
                    <a:pt x="41" y="2537"/>
                    <a:pt x="7" y="2501"/>
                  </a:cubicBezTo>
                  <a:lnTo>
                    <a:pt x="7" y="0"/>
                  </a:lnTo>
                  <a:close/>
                </a:path>
              </a:pathLst>
            </a:custGeom>
            <a:gradFill rotWithShape="1">
              <a:gsLst>
                <a:gs pos="0">
                  <a:srgbClr val="808080"/>
                </a:gs>
                <a:gs pos="100000">
                  <a:srgbClr val="F8F8F8"/>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p>
          </p:txBody>
        </p:sp>
        <p:sp>
          <p:nvSpPr>
            <p:cNvPr id="168019" name="Freeform 910"/>
            <p:cNvSpPr>
              <a:spLocks/>
            </p:cNvSpPr>
            <p:nvPr/>
          </p:nvSpPr>
          <p:spPr bwMode="auto">
            <a:xfrm>
              <a:off x="5284" y="1640"/>
              <a:ext cx="263" cy="189"/>
            </a:xfrm>
            <a:custGeom>
              <a:avLst/>
              <a:gdLst>
                <a:gd name="T0" fmla="*/ 2 w 328"/>
                <a:gd name="T1" fmla="*/ 0 h 226"/>
                <a:gd name="T2" fmla="*/ 109 w 328"/>
                <a:gd name="T3" fmla="*/ 52 h 226"/>
                <a:gd name="T4" fmla="*/ 108 w 328"/>
                <a:gd name="T5" fmla="*/ 92 h 226"/>
                <a:gd name="T6" fmla="*/ 0 w 328"/>
                <a:gd name="T7" fmla="*/ 41 h 226"/>
                <a:gd name="T8" fmla="*/ 2 w 328"/>
                <a:gd name="T9" fmla="*/ 0 h 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p>
          </p:txBody>
        </p:sp>
        <p:sp>
          <p:nvSpPr>
            <p:cNvPr id="240" name="Rectangle 911"/>
            <p:cNvSpPr>
              <a:spLocks noChangeArrowheads="1"/>
            </p:cNvSpPr>
            <p:nvPr/>
          </p:nvSpPr>
          <p:spPr bwMode="auto">
            <a:xfrm>
              <a:off x="4216" y="690"/>
              <a:ext cx="587" cy="49"/>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grpSp>
          <p:nvGrpSpPr>
            <p:cNvPr id="168021" name="Group 912"/>
            <p:cNvGrpSpPr>
              <a:grpSpLocks/>
            </p:cNvGrpSpPr>
            <p:nvPr/>
          </p:nvGrpSpPr>
          <p:grpSpPr bwMode="auto">
            <a:xfrm>
              <a:off x="4749" y="668"/>
              <a:ext cx="581" cy="145"/>
              <a:chOff x="614" y="2568"/>
              <a:chExt cx="725" cy="139"/>
            </a:xfrm>
          </p:grpSpPr>
          <p:sp>
            <p:nvSpPr>
              <p:cNvPr id="266" name="AutoShape 913"/>
              <p:cNvSpPr>
                <a:spLocks noChangeArrowheads="1"/>
              </p:cNvSpPr>
              <p:nvPr/>
            </p:nvSpPr>
            <p:spPr bwMode="auto">
              <a:xfrm>
                <a:off x="615" y="2569"/>
                <a:ext cx="723" cy="128"/>
              </a:xfrm>
              <a:prstGeom prst="roundRect">
                <a:avLst>
                  <a:gd name="adj" fmla="val 50000"/>
                </a:avLst>
              </a:prstGeom>
              <a:solidFill>
                <a:schemeClr val="tx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sp>
            <p:nvSpPr>
              <p:cNvPr id="267" name="AutoShape 914"/>
              <p:cNvSpPr>
                <a:spLocks noChangeArrowheads="1"/>
              </p:cNvSpPr>
              <p:nvPr/>
            </p:nvSpPr>
            <p:spPr bwMode="auto">
              <a:xfrm>
                <a:off x="634" y="2582"/>
                <a:ext cx="694" cy="101"/>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grpSp>
        <p:sp>
          <p:nvSpPr>
            <p:cNvPr id="242" name="Rectangle 915"/>
            <p:cNvSpPr>
              <a:spLocks noChangeArrowheads="1"/>
            </p:cNvSpPr>
            <p:nvPr/>
          </p:nvSpPr>
          <p:spPr bwMode="auto">
            <a:xfrm>
              <a:off x="4224" y="1021"/>
              <a:ext cx="594" cy="42"/>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grpSp>
          <p:nvGrpSpPr>
            <p:cNvPr id="168023" name="Group 916"/>
            <p:cNvGrpSpPr>
              <a:grpSpLocks/>
            </p:cNvGrpSpPr>
            <p:nvPr/>
          </p:nvGrpSpPr>
          <p:grpSpPr bwMode="auto">
            <a:xfrm>
              <a:off x="4747" y="994"/>
              <a:ext cx="581" cy="134"/>
              <a:chOff x="614" y="2568"/>
              <a:chExt cx="725" cy="139"/>
            </a:xfrm>
          </p:grpSpPr>
          <p:sp>
            <p:nvSpPr>
              <p:cNvPr id="264" name="AutoShape 917"/>
              <p:cNvSpPr>
                <a:spLocks noChangeArrowheads="1"/>
              </p:cNvSpPr>
              <p:nvPr/>
            </p:nvSpPr>
            <p:spPr bwMode="auto">
              <a:xfrm>
                <a:off x="617" y="2567"/>
                <a:ext cx="723" cy="139"/>
              </a:xfrm>
              <a:prstGeom prst="roundRect">
                <a:avLst>
                  <a:gd name="adj" fmla="val 50000"/>
                </a:avLst>
              </a:prstGeom>
              <a:solidFill>
                <a:schemeClr val="tx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sp>
            <p:nvSpPr>
              <p:cNvPr id="265" name="AutoShape 918"/>
              <p:cNvSpPr>
                <a:spLocks noChangeArrowheads="1"/>
              </p:cNvSpPr>
              <p:nvPr/>
            </p:nvSpPr>
            <p:spPr bwMode="auto">
              <a:xfrm>
                <a:off x="627" y="2581"/>
                <a:ext cx="704" cy="110"/>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grpSp>
        <p:sp>
          <p:nvSpPr>
            <p:cNvPr id="244" name="Rectangle 919"/>
            <p:cNvSpPr>
              <a:spLocks noChangeArrowheads="1"/>
            </p:cNvSpPr>
            <p:nvPr/>
          </p:nvSpPr>
          <p:spPr bwMode="auto">
            <a:xfrm>
              <a:off x="4216" y="1359"/>
              <a:ext cx="594" cy="49"/>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sp>
          <p:nvSpPr>
            <p:cNvPr id="245" name="Rectangle 920"/>
            <p:cNvSpPr>
              <a:spLocks noChangeArrowheads="1"/>
            </p:cNvSpPr>
            <p:nvPr/>
          </p:nvSpPr>
          <p:spPr bwMode="auto">
            <a:xfrm>
              <a:off x="4224" y="1655"/>
              <a:ext cx="602" cy="49"/>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grpSp>
          <p:nvGrpSpPr>
            <p:cNvPr id="168026" name="Group 921"/>
            <p:cNvGrpSpPr>
              <a:grpSpLocks/>
            </p:cNvGrpSpPr>
            <p:nvPr/>
          </p:nvGrpSpPr>
          <p:grpSpPr bwMode="auto">
            <a:xfrm>
              <a:off x="4733" y="1630"/>
              <a:ext cx="586" cy="151"/>
              <a:chOff x="611" y="2571"/>
              <a:chExt cx="730" cy="139"/>
            </a:xfrm>
          </p:grpSpPr>
          <p:sp>
            <p:nvSpPr>
              <p:cNvPr id="262" name="AutoShape 922"/>
              <p:cNvSpPr>
                <a:spLocks noChangeArrowheads="1"/>
              </p:cNvSpPr>
              <p:nvPr/>
            </p:nvSpPr>
            <p:spPr bwMode="auto">
              <a:xfrm>
                <a:off x="613" y="2568"/>
                <a:ext cx="731" cy="143"/>
              </a:xfrm>
              <a:prstGeom prst="roundRect">
                <a:avLst>
                  <a:gd name="adj" fmla="val 50000"/>
                </a:avLst>
              </a:prstGeom>
              <a:solidFill>
                <a:schemeClr val="tx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sp>
            <p:nvSpPr>
              <p:cNvPr id="263" name="AutoShape 923"/>
              <p:cNvSpPr>
                <a:spLocks noChangeArrowheads="1"/>
              </p:cNvSpPr>
              <p:nvPr/>
            </p:nvSpPr>
            <p:spPr bwMode="auto">
              <a:xfrm>
                <a:off x="632" y="2588"/>
                <a:ext cx="693" cy="110"/>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grpSp>
        <p:sp>
          <p:nvSpPr>
            <p:cNvPr id="168027" name="Freeform 924"/>
            <p:cNvSpPr>
              <a:spLocks/>
            </p:cNvSpPr>
            <p:nvPr/>
          </p:nvSpPr>
          <p:spPr bwMode="auto">
            <a:xfrm>
              <a:off x="5288" y="1354"/>
              <a:ext cx="263" cy="188"/>
            </a:xfrm>
            <a:custGeom>
              <a:avLst/>
              <a:gdLst>
                <a:gd name="T0" fmla="*/ 2 w 328"/>
                <a:gd name="T1" fmla="*/ 0 h 226"/>
                <a:gd name="T2" fmla="*/ 109 w 328"/>
                <a:gd name="T3" fmla="*/ 51 h 226"/>
                <a:gd name="T4" fmla="*/ 108 w 328"/>
                <a:gd name="T5" fmla="*/ 90 h 226"/>
                <a:gd name="T6" fmla="*/ 0 w 328"/>
                <a:gd name="T7" fmla="*/ 39 h 226"/>
                <a:gd name="T8" fmla="*/ 2 w 328"/>
                <a:gd name="T9" fmla="*/ 0 h 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p>
          </p:txBody>
        </p:sp>
        <p:grpSp>
          <p:nvGrpSpPr>
            <p:cNvPr id="168028" name="Group 925"/>
            <p:cNvGrpSpPr>
              <a:grpSpLocks/>
            </p:cNvGrpSpPr>
            <p:nvPr/>
          </p:nvGrpSpPr>
          <p:grpSpPr bwMode="auto">
            <a:xfrm>
              <a:off x="4739" y="1327"/>
              <a:ext cx="582" cy="139"/>
              <a:chOff x="614" y="2568"/>
              <a:chExt cx="725" cy="139"/>
            </a:xfrm>
          </p:grpSpPr>
          <p:sp>
            <p:nvSpPr>
              <p:cNvPr id="260" name="AutoShape 926"/>
              <p:cNvSpPr>
                <a:spLocks noChangeArrowheads="1"/>
              </p:cNvSpPr>
              <p:nvPr/>
            </p:nvSpPr>
            <p:spPr bwMode="auto">
              <a:xfrm>
                <a:off x="618" y="2565"/>
                <a:ext cx="712" cy="141"/>
              </a:xfrm>
              <a:prstGeom prst="roundRect">
                <a:avLst>
                  <a:gd name="adj" fmla="val 50000"/>
                </a:avLst>
              </a:prstGeom>
              <a:solidFill>
                <a:schemeClr val="tx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sp>
            <p:nvSpPr>
              <p:cNvPr id="261" name="AutoShape 927"/>
              <p:cNvSpPr>
                <a:spLocks noChangeArrowheads="1"/>
              </p:cNvSpPr>
              <p:nvPr/>
            </p:nvSpPr>
            <p:spPr bwMode="auto">
              <a:xfrm>
                <a:off x="637" y="2579"/>
                <a:ext cx="683" cy="106"/>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grpSp>
        <p:sp>
          <p:nvSpPr>
            <p:cNvPr id="249" name="Rectangle 928"/>
            <p:cNvSpPr>
              <a:spLocks noChangeArrowheads="1"/>
            </p:cNvSpPr>
            <p:nvPr/>
          </p:nvSpPr>
          <p:spPr bwMode="auto">
            <a:xfrm>
              <a:off x="5253" y="429"/>
              <a:ext cx="69" cy="2290"/>
            </a:xfrm>
            <a:prstGeom prst="rect">
              <a:avLst/>
            </a:prstGeom>
            <a:gradFill rotWithShape="1">
              <a:gsLst>
                <a:gs pos="0">
                  <a:srgbClr val="333333"/>
                </a:gs>
                <a:gs pos="50000">
                  <a:srgbClr val="DDDDDD"/>
                </a:gs>
                <a:gs pos="100000">
                  <a:srgbClr val="333333"/>
                </a:gs>
              </a:gsLst>
              <a:lin ang="0" scaled="1"/>
            </a:gra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sp>
          <p:nvSpPr>
            <p:cNvPr id="168030" name="Freeform 929"/>
            <p:cNvSpPr>
              <a:spLocks/>
            </p:cNvSpPr>
            <p:nvPr/>
          </p:nvSpPr>
          <p:spPr bwMode="auto">
            <a:xfrm>
              <a:off x="5312" y="1007"/>
              <a:ext cx="237" cy="213"/>
            </a:xfrm>
            <a:custGeom>
              <a:avLst/>
              <a:gdLst>
                <a:gd name="T0" fmla="*/ 2 w 296"/>
                <a:gd name="T1" fmla="*/ 0 h 256"/>
                <a:gd name="T2" fmla="*/ 96 w 296"/>
                <a:gd name="T3" fmla="*/ 57 h 256"/>
                <a:gd name="T4" fmla="*/ 98 w 296"/>
                <a:gd name="T5" fmla="*/ 102 h 256"/>
                <a:gd name="T6" fmla="*/ 0 w 296"/>
                <a:gd name="T7" fmla="*/ 39 h 256"/>
                <a:gd name="T8" fmla="*/ 2 w 296"/>
                <a:gd name="T9" fmla="*/ 0 h 2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6" h="25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p>
          </p:txBody>
        </p:sp>
        <p:sp>
          <p:nvSpPr>
            <p:cNvPr id="168031" name="Freeform 930"/>
            <p:cNvSpPr>
              <a:spLocks/>
            </p:cNvSpPr>
            <p:nvPr/>
          </p:nvSpPr>
          <p:spPr bwMode="auto">
            <a:xfrm>
              <a:off x="5315" y="680"/>
              <a:ext cx="244" cy="240"/>
            </a:xfrm>
            <a:custGeom>
              <a:avLst/>
              <a:gdLst>
                <a:gd name="T0" fmla="*/ 0 w 304"/>
                <a:gd name="T1" fmla="*/ 0 h 288"/>
                <a:gd name="T2" fmla="*/ 101 w 304"/>
                <a:gd name="T3" fmla="*/ 66 h 288"/>
                <a:gd name="T4" fmla="*/ 95 w 304"/>
                <a:gd name="T5" fmla="*/ 116 h 288"/>
                <a:gd name="T6" fmla="*/ 2 w 304"/>
                <a:gd name="T7" fmla="*/ 50 h 288"/>
                <a:gd name="T8" fmla="*/ 0 w 304"/>
                <a:gd name="T9" fmla="*/ 0 h 2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4" h="288">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p>
          </p:txBody>
        </p:sp>
        <p:sp>
          <p:nvSpPr>
            <p:cNvPr id="252" name="Oval 931"/>
            <p:cNvSpPr>
              <a:spLocks noChangeArrowheads="1"/>
            </p:cNvSpPr>
            <p:nvPr/>
          </p:nvSpPr>
          <p:spPr bwMode="auto">
            <a:xfrm>
              <a:off x="5519" y="2607"/>
              <a:ext cx="46" cy="99"/>
            </a:xfrm>
            <a:prstGeom prst="ellipse">
              <a:avLst/>
            </a:prstGeom>
            <a:solidFill>
              <a:srgbClr val="3333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sp>
          <p:nvSpPr>
            <p:cNvPr id="168033" name="Freeform 932"/>
            <p:cNvSpPr>
              <a:spLocks/>
            </p:cNvSpPr>
            <p:nvPr/>
          </p:nvSpPr>
          <p:spPr bwMode="auto">
            <a:xfrm>
              <a:off x="5302" y="2614"/>
              <a:ext cx="245" cy="200"/>
            </a:xfrm>
            <a:custGeom>
              <a:avLst/>
              <a:gdLst>
                <a:gd name="T0" fmla="*/ 0 w 306"/>
                <a:gd name="T1" fmla="*/ 43 h 240"/>
                <a:gd name="T2" fmla="*/ 2 w 306"/>
                <a:gd name="T3" fmla="*/ 97 h 240"/>
                <a:gd name="T4" fmla="*/ 101 w 306"/>
                <a:gd name="T5" fmla="*/ 44 h 240"/>
                <a:gd name="T6" fmla="*/ 98 w 306"/>
                <a:gd name="T7" fmla="*/ 0 h 240"/>
                <a:gd name="T8" fmla="*/ 0 w 306"/>
                <a:gd name="T9" fmla="*/ 43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6" h="240">
                  <a:moveTo>
                    <a:pt x="0" y="106"/>
                  </a:moveTo>
                  <a:lnTo>
                    <a:pt x="2" y="240"/>
                  </a:lnTo>
                  <a:lnTo>
                    <a:pt x="306" y="110"/>
                  </a:lnTo>
                  <a:lnTo>
                    <a:pt x="300" y="0"/>
                  </a:lnTo>
                  <a:lnTo>
                    <a:pt x="0" y="106"/>
                  </a:lnTo>
                  <a:close/>
                </a:path>
              </a:pathLst>
            </a:custGeom>
            <a:solidFill>
              <a:srgbClr val="3333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p>
          </p:txBody>
        </p:sp>
        <p:sp>
          <p:nvSpPr>
            <p:cNvPr id="254" name="AutoShape 933"/>
            <p:cNvSpPr>
              <a:spLocks noChangeArrowheads="1"/>
            </p:cNvSpPr>
            <p:nvPr/>
          </p:nvSpPr>
          <p:spPr bwMode="auto">
            <a:xfrm>
              <a:off x="4140" y="2684"/>
              <a:ext cx="1196" cy="141"/>
            </a:xfrm>
            <a:prstGeom prst="roundRect">
              <a:avLst>
                <a:gd name="adj" fmla="val 50000"/>
              </a:avLst>
            </a:prstGeom>
            <a:solidFill>
              <a:srgbClr val="DDDDDD"/>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sp>
          <p:nvSpPr>
            <p:cNvPr id="255" name="AutoShape 934"/>
            <p:cNvSpPr>
              <a:spLocks noChangeArrowheads="1"/>
            </p:cNvSpPr>
            <p:nvPr/>
          </p:nvSpPr>
          <p:spPr bwMode="auto">
            <a:xfrm>
              <a:off x="4209" y="2712"/>
              <a:ext cx="1067" cy="78"/>
            </a:xfrm>
            <a:prstGeom prst="roundRect">
              <a:avLst>
                <a:gd name="adj" fmla="val 50000"/>
              </a:avLst>
            </a:prstGeom>
            <a:gradFill rotWithShape="1">
              <a:gsLst>
                <a:gs pos="0">
                  <a:schemeClr val="tx2"/>
                </a:gs>
                <a:gs pos="100000">
                  <a:schemeClr val="bg2"/>
                </a:gs>
              </a:gsLst>
              <a:lin ang="0" scaled="1"/>
            </a:gra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sp>
          <p:nvSpPr>
            <p:cNvPr id="256" name="Oval 935"/>
            <p:cNvSpPr>
              <a:spLocks noChangeArrowheads="1"/>
            </p:cNvSpPr>
            <p:nvPr/>
          </p:nvSpPr>
          <p:spPr bwMode="auto">
            <a:xfrm>
              <a:off x="4308" y="2388"/>
              <a:ext cx="160" cy="134"/>
            </a:xfrm>
            <a:prstGeom prst="ellipse">
              <a:avLst/>
            </a:prstGeom>
            <a:solidFill>
              <a:srgbClr val="33CC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sp>
          <p:nvSpPr>
            <p:cNvPr id="257" name="Oval 936"/>
            <p:cNvSpPr>
              <a:spLocks noChangeArrowheads="1"/>
            </p:cNvSpPr>
            <p:nvPr/>
          </p:nvSpPr>
          <p:spPr bwMode="auto">
            <a:xfrm>
              <a:off x="4483" y="2388"/>
              <a:ext cx="160" cy="141"/>
            </a:xfrm>
            <a:prstGeom prst="ellipse">
              <a:avLst/>
            </a:prstGeom>
            <a:solidFill>
              <a:srgbClr val="FF0000"/>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endParaRPr lang="en-US" dirty="0">
                <a:solidFill>
                  <a:srgbClr val="FF0000"/>
                </a:solidFill>
                <a:latin typeface="Arial" charset="0"/>
                <a:cs typeface="Arial" charset="0"/>
              </a:endParaRPr>
            </a:p>
          </p:txBody>
        </p:sp>
        <p:sp>
          <p:nvSpPr>
            <p:cNvPr id="258" name="Oval 937"/>
            <p:cNvSpPr>
              <a:spLocks noChangeArrowheads="1"/>
            </p:cNvSpPr>
            <p:nvPr/>
          </p:nvSpPr>
          <p:spPr bwMode="auto">
            <a:xfrm>
              <a:off x="4666" y="2381"/>
              <a:ext cx="152" cy="141"/>
            </a:xfrm>
            <a:prstGeom prst="ellipse">
              <a:avLst/>
            </a:prstGeom>
            <a:solidFill>
              <a:srgbClr val="33CC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sp>
          <p:nvSpPr>
            <p:cNvPr id="259" name="Rectangle 938"/>
            <p:cNvSpPr>
              <a:spLocks noChangeArrowheads="1"/>
            </p:cNvSpPr>
            <p:nvPr/>
          </p:nvSpPr>
          <p:spPr bwMode="auto">
            <a:xfrm>
              <a:off x="5062" y="1831"/>
              <a:ext cx="84" cy="761"/>
            </a:xfrm>
            <a:prstGeom prst="rect">
              <a:avLst/>
            </a:prstGeom>
            <a:solidFill>
              <a:srgbClr val="292929"/>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grpSp>
      <p:grpSp>
        <p:nvGrpSpPr>
          <p:cNvPr id="167944" name="Group 267"/>
          <p:cNvGrpSpPr>
            <a:grpSpLocks/>
          </p:cNvGrpSpPr>
          <p:nvPr/>
        </p:nvGrpSpPr>
        <p:grpSpPr bwMode="auto">
          <a:xfrm>
            <a:off x="2593976" y="1752600"/>
            <a:ext cx="2365375" cy="1589088"/>
            <a:chOff x="-2187762" y="3855945"/>
            <a:chExt cx="2365375" cy="1590114"/>
          </a:xfrm>
        </p:grpSpPr>
        <p:sp>
          <p:nvSpPr>
            <p:cNvPr id="269" name="Line 20"/>
            <p:cNvSpPr>
              <a:spLocks noChangeShapeType="1"/>
            </p:cNvSpPr>
            <p:nvPr/>
          </p:nvSpPr>
          <p:spPr bwMode="auto">
            <a:xfrm flipH="1">
              <a:off x="-1732149" y="4230837"/>
              <a:ext cx="555625"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dirty="0"/>
            </a:p>
          </p:txBody>
        </p:sp>
        <p:sp>
          <p:nvSpPr>
            <p:cNvPr id="270" name="Line 21"/>
            <p:cNvSpPr>
              <a:spLocks noChangeShapeType="1"/>
            </p:cNvSpPr>
            <p:nvPr/>
          </p:nvSpPr>
          <p:spPr bwMode="auto">
            <a:xfrm flipH="1">
              <a:off x="-1344799" y="4278493"/>
              <a:ext cx="271462" cy="314528"/>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dirty="0"/>
            </a:p>
          </p:txBody>
        </p:sp>
        <p:sp>
          <p:nvSpPr>
            <p:cNvPr id="271" name="Line 22"/>
            <p:cNvSpPr>
              <a:spLocks noChangeShapeType="1"/>
            </p:cNvSpPr>
            <p:nvPr/>
          </p:nvSpPr>
          <p:spPr bwMode="auto">
            <a:xfrm>
              <a:off x="-925699" y="4307086"/>
              <a:ext cx="73025" cy="295466"/>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dirty="0"/>
            </a:p>
          </p:txBody>
        </p:sp>
        <p:grpSp>
          <p:nvGrpSpPr>
            <p:cNvPr id="167962" name="Group 44"/>
            <p:cNvGrpSpPr>
              <a:grpSpLocks/>
            </p:cNvGrpSpPr>
            <p:nvPr/>
          </p:nvGrpSpPr>
          <p:grpSpPr bwMode="auto">
            <a:xfrm>
              <a:off x="-2187762" y="4034772"/>
              <a:ext cx="568325" cy="481012"/>
              <a:chOff x="-44" y="1473"/>
              <a:chExt cx="981" cy="1105"/>
            </a:xfrm>
          </p:grpSpPr>
          <p:pic>
            <p:nvPicPr>
              <p:cNvPr id="168014" name="Picture 45" descr="desktop_computer_stylized_medium"/>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68015" name="Freeform 46"/>
              <p:cNvSpPr>
                <a:spLocks/>
              </p:cNvSpPr>
              <p:nvPr/>
            </p:nvSpPr>
            <p:spPr bwMode="auto">
              <a:xfrm flipH="1">
                <a:off x="374" y="1579"/>
                <a:ext cx="477" cy="506"/>
              </a:xfrm>
              <a:custGeom>
                <a:avLst/>
                <a:gdLst>
                  <a:gd name="T0" fmla="*/ 0 w 356"/>
                  <a:gd name="T1" fmla="*/ 0 h 368"/>
                  <a:gd name="T2" fmla="*/ 1296 w 356"/>
                  <a:gd name="T3" fmla="*/ 69 h 368"/>
                  <a:gd name="T4" fmla="*/ 1537 w 356"/>
                  <a:gd name="T5" fmla="*/ 1447 h 368"/>
                  <a:gd name="T6" fmla="*/ 339 w 356"/>
                  <a:gd name="T7" fmla="*/ 1810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xmlns="" w="9525" cap="flat" cmpd="sng">
                    <a:solidFill>
                      <a:schemeClr val="tx1"/>
                    </a:solidFill>
                    <a:prstDash val="solid"/>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dirty="0"/>
              </a:p>
            </p:txBody>
          </p:sp>
        </p:grpSp>
        <p:grpSp>
          <p:nvGrpSpPr>
            <p:cNvPr id="167963" name="Group 44"/>
            <p:cNvGrpSpPr>
              <a:grpSpLocks/>
            </p:cNvGrpSpPr>
            <p:nvPr/>
          </p:nvGrpSpPr>
          <p:grpSpPr bwMode="auto">
            <a:xfrm>
              <a:off x="-1252724" y="4523722"/>
              <a:ext cx="568325" cy="481012"/>
              <a:chOff x="-44" y="1473"/>
              <a:chExt cx="981" cy="1105"/>
            </a:xfrm>
          </p:grpSpPr>
          <p:pic>
            <p:nvPicPr>
              <p:cNvPr id="168012" name="Picture 45" descr="desktop_computer_stylized_medium"/>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68013" name="Freeform 46"/>
              <p:cNvSpPr>
                <a:spLocks/>
              </p:cNvSpPr>
              <p:nvPr/>
            </p:nvSpPr>
            <p:spPr bwMode="auto">
              <a:xfrm flipH="1">
                <a:off x="374" y="1579"/>
                <a:ext cx="477" cy="506"/>
              </a:xfrm>
              <a:custGeom>
                <a:avLst/>
                <a:gdLst>
                  <a:gd name="T0" fmla="*/ 0 w 356"/>
                  <a:gd name="T1" fmla="*/ 0 h 368"/>
                  <a:gd name="T2" fmla="*/ 1296 w 356"/>
                  <a:gd name="T3" fmla="*/ 69 h 368"/>
                  <a:gd name="T4" fmla="*/ 1537 w 356"/>
                  <a:gd name="T5" fmla="*/ 1447 h 368"/>
                  <a:gd name="T6" fmla="*/ 339 w 356"/>
                  <a:gd name="T7" fmla="*/ 1810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xmlns="" w="9525" cap="flat" cmpd="sng">
                    <a:solidFill>
                      <a:schemeClr val="tx1"/>
                    </a:solidFill>
                    <a:prstDash val="solid"/>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dirty="0"/>
              </a:p>
            </p:txBody>
          </p:sp>
        </p:grpSp>
        <p:sp>
          <p:nvSpPr>
            <p:cNvPr id="274" name="Line 21"/>
            <p:cNvSpPr>
              <a:spLocks noChangeShapeType="1"/>
            </p:cNvSpPr>
            <p:nvPr/>
          </p:nvSpPr>
          <p:spPr bwMode="auto">
            <a:xfrm>
              <a:off x="-706624" y="4237191"/>
              <a:ext cx="377825" cy="304997"/>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dirty="0"/>
            </a:p>
          </p:txBody>
        </p:sp>
        <p:sp>
          <p:nvSpPr>
            <p:cNvPr id="275" name="Line 22"/>
            <p:cNvSpPr>
              <a:spLocks noChangeShapeType="1"/>
            </p:cNvSpPr>
            <p:nvPr/>
          </p:nvSpPr>
          <p:spPr bwMode="auto">
            <a:xfrm flipH="1">
              <a:off x="-474849" y="4732811"/>
              <a:ext cx="120650" cy="293878"/>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dirty="0"/>
            </a:p>
          </p:txBody>
        </p:sp>
        <p:sp>
          <p:nvSpPr>
            <p:cNvPr id="276" name="Line 22"/>
            <p:cNvSpPr>
              <a:spLocks noChangeShapeType="1"/>
            </p:cNvSpPr>
            <p:nvPr/>
          </p:nvSpPr>
          <p:spPr bwMode="auto">
            <a:xfrm>
              <a:off x="-70037" y="4743931"/>
              <a:ext cx="73025" cy="295466"/>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dirty="0"/>
            </a:p>
          </p:txBody>
        </p:sp>
        <p:sp>
          <p:nvSpPr>
            <p:cNvPr id="277" name="Line 20"/>
            <p:cNvSpPr>
              <a:spLocks noChangeShapeType="1"/>
            </p:cNvSpPr>
            <p:nvPr/>
          </p:nvSpPr>
          <p:spPr bwMode="auto">
            <a:xfrm flipH="1">
              <a:off x="-873312" y="4192712"/>
              <a:ext cx="555625"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dirty="0"/>
            </a:p>
          </p:txBody>
        </p:sp>
        <p:grpSp>
          <p:nvGrpSpPr>
            <p:cNvPr id="167968" name="Group 44"/>
            <p:cNvGrpSpPr>
              <a:grpSpLocks/>
            </p:cNvGrpSpPr>
            <p:nvPr/>
          </p:nvGrpSpPr>
          <p:grpSpPr bwMode="auto">
            <a:xfrm>
              <a:off x="-847912" y="4896784"/>
              <a:ext cx="568325" cy="481013"/>
              <a:chOff x="-44" y="1473"/>
              <a:chExt cx="981" cy="1105"/>
            </a:xfrm>
          </p:grpSpPr>
          <p:pic>
            <p:nvPicPr>
              <p:cNvPr id="168010" name="Picture 45" descr="desktop_computer_stylized_medium"/>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68011" name="Freeform 46"/>
              <p:cNvSpPr>
                <a:spLocks/>
              </p:cNvSpPr>
              <p:nvPr/>
            </p:nvSpPr>
            <p:spPr bwMode="auto">
              <a:xfrm flipH="1">
                <a:off x="374" y="1579"/>
                <a:ext cx="477" cy="506"/>
              </a:xfrm>
              <a:custGeom>
                <a:avLst/>
                <a:gdLst>
                  <a:gd name="T0" fmla="*/ 0 w 356"/>
                  <a:gd name="T1" fmla="*/ 0 h 368"/>
                  <a:gd name="T2" fmla="*/ 1296 w 356"/>
                  <a:gd name="T3" fmla="*/ 69 h 368"/>
                  <a:gd name="T4" fmla="*/ 1537 w 356"/>
                  <a:gd name="T5" fmla="*/ 1447 h 368"/>
                  <a:gd name="T6" fmla="*/ 339 w 356"/>
                  <a:gd name="T7" fmla="*/ 1810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xmlns="" w="9525" cap="flat" cmpd="sng">
                    <a:solidFill>
                      <a:schemeClr val="tx1"/>
                    </a:solidFill>
                    <a:prstDash val="solid"/>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dirty="0"/>
              </a:p>
            </p:txBody>
          </p:sp>
        </p:grpSp>
        <p:grpSp>
          <p:nvGrpSpPr>
            <p:cNvPr id="167969" name="Group 44"/>
            <p:cNvGrpSpPr>
              <a:grpSpLocks/>
            </p:cNvGrpSpPr>
            <p:nvPr/>
          </p:nvGrpSpPr>
          <p:grpSpPr bwMode="auto">
            <a:xfrm>
              <a:off x="-390712" y="4965047"/>
              <a:ext cx="568325" cy="481012"/>
              <a:chOff x="-44" y="1473"/>
              <a:chExt cx="981" cy="1105"/>
            </a:xfrm>
          </p:grpSpPr>
          <p:pic>
            <p:nvPicPr>
              <p:cNvPr id="168008" name="Picture 45" descr="desktop_computer_stylized_medium"/>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68009" name="Freeform 46"/>
              <p:cNvSpPr>
                <a:spLocks/>
              </p:cNvSpPr>
              <p:nvPr/>
            </p:nvSpPr>
            <p:spPr bwMode="auto">
              <a:xfrm flipH="1">
                <a:off x="374" y="1579"/>
                <a:ext cx="477" cy="506"/>
              </a:xfrm>
              <a:custGeom>
                <a:avLst/>
                <a:gdLst>
                  <a:gd name="T0" fmla="*/ 0 w 356"/>
                  <a:gd name="T1" fmla="*/ 0 h 368"/>
                  <a:gd name="T2" fmla="*/ 1296 w 356"/>
                  <a:gd name="T3" fmla="*/ 69 h 368"/>
                  <a:gd name="T4" fmla="*/ 1537 w 356"/>
                  <a:gd name="T5" fmla="*/ 1447 h 368"/>
                  <a:gd name="T6" fmla="*/ 339 w 356"/>
                  <a:gd name="T7" fmla="*/ 1810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xmlns="" w="9525" cap="flat" cmpd="sng">
                    <a:solidFill>
                      <a:schemeClr val="tx1"/>
                    </a:solidFill>
                    <a:prstDash val="solid"/>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dirty="0"/>
              </a:p>
            </p:txBody>
          </p:sp>
        </p:grpSp>
        <p:pic>
          <p:nvPicPr>
            <p:cNvPr id="28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0349" y="4079928"/>
              <a:ext cx="677862" cy="3002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pic>
          <p:nvPicPr>
            <p:cNvPr id="28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9462" y="4494532"/>
              <a:ext cx="677863" cy="3018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grpSp>
          <p:nvGrpSpPr>
            <p:cNvPr id="167972" name="Group 44"/>
            <p:cNvGrpSpPr>
              <a:grpSpLocks/>
            </p:cNvGrpSpPr>
            <p:nvPr/>
          </p:nvGrpSpPr>
          <p:grpSpPr bwMode="auto">
            <a:xfrm>
              <a:off x="-568325" y="3855945"/>
              <a:ext cx="568325" cy="481013"/>
              <a:chOff x="-44" y="1473"/>
              <a:chExt cx="981" cy="1105"/>
            </a:xfrm>
          </p:grpSpPr>
          <p:pic>
            <p:nvPicPr>
              <p:cNvPr id="168006" name="Picture 45" descr="desktop_computer_stylized_medium"/>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68007" name="Freeform 46"/>
              <p:cNvSpPr>
                <a:spLocks/>
              </p:cNvSpPr>
              <p:nvPr/>
            </p:nvSpPr>
            <p:spPr bwMode="auto">
              <a:xfrm flipH="1">
                <a:off x="374" y="1579"/>
                <a:ext cx="477" cy="506"/>
              </a:xfrm>
              <a:custGeom>
                <a:avLst/>
                <a:gdLst>
                  <a:gd name="T0" fmla="*/ 0 w 356"/>
                  <a:gd name="T1" fmla="*/ 0 h 368"/>
                  <a:gd name="T2" fmla="*/ 1296 w 356"/>
                  <a:gd name="T3" fmla="*/ 69 h 368"/>
                  <a:gd name="T4" fmla="*/ 1537 w 356"/>
                  <a:gd name="T5" fmla="*/ 1447 h 368"/>
                  <a:gd name="T6" fmla="*/ 339 w 356"/>
                  <a:gd name="T7" fmla="*/ 1810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xmlns="" w="9525" cap="flat" cmpd="sng">
                    <a:solidFill>
                      <a:schemeClr val="tx1"/>
                    </a:solidFill>
                    <a:prstDash val="solid"/>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dirty="0"/>
              </a:p>
            </p:txBody>
          </p:sp>
        </p:grpSp>
        <p:grpSp>
          <p:nvGrpSpPr>
            <p:cNvPr id="167973" name="Group 906"/>
            <p:cNvGrpSpPr>
              <a:grpSpLocks/>
            </p:cNvGrpSpPr>
            <p:nvPr/>
          </p:nvGrpSpPr>
          <p:grpSpPr bwMode="auto">
            <a:xfrm>
              <a:off x="-1598706" y="4467413"/>
              <a:ext cx="285924" cy="537882"/>
              <a:chOff x="4140" y="429"/>
              <a:chExt cx="1425" cy="2396"/>
            </a:xfrm>
          </p:grpSpPr>
          <p:sp>
            <p:nvSpPr>
              <p:cNvPr id="167974" name="Freeform 907"/>
              <p:cNvSpPr>
                <a:spLocks/>
              </p:cNvSpPr>
              <p:nvPr/>
            </p:nvSpPr>
            <p:spPr bwMode="auto">
              <a:xfrm>
                <a:off x="5268" y="433"/>
                <a:ext cx="283" cy="2286"/>
              </a:xfrm>
              <a:custGeom>
                <a:avLst/>
                <a:gdLst>
                  <a:gd name="T0" fmla="*/ 21 w 354"/>
                  <a:gd name="T1" fmla="*/ 0 h 2742"/>
                  <a:gd name="T2" fmla="*/ 116 w 354"/>
                  <a:gd name="T3" fmla="*/ 137 h 2742"/>
                  <a:gd name="T4" fmla="*/ 114 w 354"/>
                  <a:gd name="T5" fmla="*/ 1057 h 2742"/>
                  <a:gd name="T6" fmla="*/ 0 w 354"/>
                  <a:gd name="T7" fmla="*/ 1105 h 2742"/>
                  <a:gd name="T8" fmla="*/ 21 w 354"/>
                  <a:gd name="T9" fmla="*/ 0 h 27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4" h="2742">
                    <a:moveTo>
                      <a:pt x="63" y="0"/>
                    </a:moveTo>
                    <a:lnTo>
                      <a:pt x="354" y="339"/>
                    </a:lnTo>
                    <a:lnTo>
                      <a:pt x="346" y="2624"/>
                    </a:lnTo>
                    <a:lnTo>
                      <a:pt x="0" y="2742"/>
                    </a:lnTo>
                    <a:lnTo>
                      <a:pt x="63" y="0"/>
                    </a:lnTo>
                    <a:close/>
                  </a:path>
                </a:pathLst>
              </a:custGeom>
              <a:gradFill rotWithShape="1">
                <a:gsLst>
                  <a:gs pos="0">
                    <a:srgbClr val="DDDDDD"/>
                  </a:gs>
                  <a:gs pos="100000">
                    <a:srgbClr val="333333"/>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p>
            </p:txBody>
          </p:sp>
          <p:sp>
            <p:nvSpPr>
              <p:cNvPr id="285" name="Rectangle 908"/>
              <p:cNvSpPr>
                <a:spLocks noChangeArrowheads="1"/>
              </p:cNvSpPr>
              <p:nvPr/>
            </p:nvSpPr>
            <p:spPr bwMode="auto">
              <a:xfrm>
                <a:off x="4211" y="430"/>
                <a:ext cx="1036" cy="2286"/>
              </a:xfrm>
              <a:prstGeom prst="rect">
                <a:avLst/>
              </a:pr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sp>
            <p:nvSpPr>
              <p:cNvPr id="167976" name="Freeform 909"/>
              <p:cNvSpPr>
                <a:spLocks/>
              </p:cNvSpPr>
              <p:nvPr/>
            </p:nvSpPr>
            <p:spPr bwMode="auto">
              <a:xfrm>
                <a:off x="5321" y="570"/>
                <a:ext cx="169" cy="2115"/>
              </a:xfrm>
              <a:custGeom>
                <a:avLst/>
                <a:gdLst>
                  <a:gd name="T0" fmla="*/ 2 w 211"/>
                  <a:gd name="T1" fmla="*/ 0 h 2537"/>
                  <a:gd name="T2" fmla="*/ 70 w 211"/>
                  <a:gd name="T3" fmla="*/ 88 h 2537"/>
                  <a:gd name="T4" fmla="*/ 2 w 211"/>
                  <a:gd name="T5" fmla="*/ 1007 h 2537"/>
                  <a:gd name="T6" fmla="*/ 2 w 211"/>
                  <a:gd name="T7" fmla="*/ 0 h 253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 h="2537">
                    <a:moveTo>
                      <a:pt x="7" y="0"/>
                    </a:moveTo>
                    <a:cubicBezTo>
                      <a:pt x="7" y="0"/>
                      <a:pt x="57" y="28"/>
                      <a:pt x="211" y="218"/>
                    </a:cubicBezTo>
                    <a:cubicBezTo>
                      <a:pt x="0" y="1229"/>
                      <a:pt x="41" y="2537"/>
                      <a:pt x="7" y="2501"/>
                    </a:cubicBezTo>
                    <a:lnTo>
                      <a:pt x="7" y="0"/>
                    </a:lnTo>
                    <a:close/>
                  </a:path>
                </a:pathLst>
              </a:custGeom>
              <a:gradFill rotWithShape="1">
                <a:gsLst>
                  <a:gs pos="0">
                    <a:srgbClr val="808080"/>
                  </a:gs>
                  <a:gs pos="100000">
                    <a:srgbClr val="F8F8F8"/>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p>
            </p:txBody>
          </p:sp>
          <p:sp>
            <p:nvSpPr>
              <p:cNvPr id="167977" name="Freeform 910"/>
              <p:cNvSpPr>
                <a:spLocks/>
              </p:cNvSpPr>
              <p:nvPr/>
            </p:nvSpPr>
            <p:spPr bwMode="auto">
              <a:xfrm>
                <a:off x="5284" y="1640"/>
                <a:ext cx="263" cy="189"/>
              </a:xfrm>
              <a:custGeom>
                <a:avLst/>
                <a:gdLst>
                  <a:gd name="T0" fmla="*/ 2 w 328"/>
                  <a:gd name="T1" fmla="*/ 0 h 226"/>
                  <a:gd name="T2" fmla="*/ 109 w 328"/>
                  <a:gd name="T3" fmla="*/ 52 h 226"/>
                  <a:gd name="T4" fmla="*/ 108 w 328"/>
                  <a:gd name="T5" fmla="*/ 92 h 226"/>
                  <a:gd name="T6" fmla="*/ 0 w 328"/>
                  <a:gd name="T7" fmla="*/ 41 h 226"/>
                  <a:gd name="T8" fmla="*/ 2 w 328"/>
                  <a:gd name="T9" fmla="*/ 0 h 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p>
            </p:txBody>
          </p:sp>
          <p:sp>
            <p:nvSpPr>
              <p:cNvPr id="288" name="Rectangle 911"/>
              <p:cNvSpPr>
                <a:spLocks noChangeArrowheads="1"/>
              </p:cNvSpPr>
              <p:nvPr/>
            </p:nvSpPr>
            <p:spPr bwMode="auto">
              <a:xfrm>
                <a:off x="4211" y="691"/>
                <a:ext cx="593" cy="5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grpSp>
            <p:nvGrpSpPr>
              <p:cNvPr id="167979" name="Group 912"/>
              <p:cNvGrpSpPr>
                <a:grpSpLocks/>
              </p:cNvGrpSpPr>
              <p:nvPr/>
            </p:nvGrpSpPr>
            <p:grpSpPr bwMode="auto">
              <a:xfrm>
                <a:off x="4749" y="668"/>
                <a:ext cx="581" cy="145"/>
                <a:chOff x="614" y="2568"/>
                <a:chExt cx="725" cy="139"/>
              </a:xfrm>
            </p:grpSpPr>
            <p:sp>
              <p:nvSpPr>
                <p:cNvPr id="314" name="AutoShape 913"/>
                <p:cNvSpPr>
                  <a:spLocks noChangeArrowheads="1"/>
                </p:cNvSpPr>
                <p:nvPr/>
              </p:nvSpPr>
              <p:spPr bwMode="auto">
                <a:xfrm>
                  <a:off x="614" y="2570"/>
                  <a:ext cx="721" cy="129"/>
                </a:xfrm>
                <a:prstGeom prst="roundRect">
                  <a:avLst>
                    <a:gd name="adj" fmla="val 50000"/>
                  </a:avLst>
                </a:prstGeom>
                <a:solidFill>
                  <a:schemeClr val="tx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sp>
              <p:nvSpPr>
                <p:cNvPr id="315" name="AutoShape 914"/>
                <p:cNvSpPr>
                  <a:spLocks noChangeArrowheads="1"/>
                </p:cNvSpPr>
                <p:nvPr/>
              </p:nvSpPr>
              <p:spPr bwMode="auto">
                <a:xfrm>
                  <a:off x="633" y="2584"/>
                  <a:ext cx="691" cy="102"/>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grpSp>
          <p:sp>
            <p:nvSpPr>
              <p:cNvPr id="290" name="Rectangle 915"/>
              <p:cNvSpPr>
                <a:spLocks noChangeArrowheads="1"/>
              </p:cNvSpPr>
              <p:nvPr/>
            </p:nvSpPr>
            <p:spPr bwMode="auto">
              <a:xfrm>
                <a:off x="4227" y="1024"/>
                <a:ext cx="593" cy="42"/>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grpSp>
            <p:nvGrpSpPr>
              <p:cNvPr id="167981" name="Group 916"/>
              <p:cNvGrpSpPr>
                <a:grpSpLocks/>
              </p:cNvGrpSpPr>
              <p:nvPr/>
            </p:nvGrpSpPr>
            <p:grpSpPr bwMode="auto">
              <a:xfrm>
                <a:off x="4747" y="994"/>
                <a:ext cx="581" cy="134"/>
                <a:chOff x="614" y="2568"/>
                <a:chExt cx="725" cy="139"/>
              </a:xfrm>
            </p:grpSpPr>
            <p:sp>
              <p:nvSpPr>
                <p:cNvPr id="312" name="AutoShape 917"/>
                <p:cNvSpPr>
                  <a:spLocks noChangeArrowheads="1"/>
                </p:cNvSpPr>
                <p:nvPr/>
              </p:nvSpPr>
              <p:spPr bwMode="auto">
                <a:xfrm>
                  <a:off x="616" y="2570"/>
                  <a:ext cx="721" cy="139"/>
                </a:xfrm>
                <a:prstGeom prst="roundRect">
                  <a:avLst>
                    <a:gd name="adj" fmla="val 50000"/>
                  </a:avLst>
                </a:prstGeom>
                <a:solidFill>
                  <a:schemeClr val="tx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sp>
              <p:nvSpPr>
                <p:cNvPr id="313" name="AutoShape 918"/>
                <p:cNvSpPr>
                  <a:spLocks noChangeArrowheads="1"/>
                </p:cNvSpPr>
                <p:nvPr/>
              </p:nvSpPr>
              <p:spPr bwMode="auto">
                <a:xfrm>
                  <a:off x="626" y="2584"/>
                  <a:ext cx="701" cy="110"/>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grpSp>
          <p:sp>
            <p:nvSpPr>
              <p:cNvPr id="292" name="Rectangle 919"/>
              <p:cNvSpPr>
                <a:spLocks noChangeArrowheads="1"/>
              </p:cNvSpPr>
              <p:nvPr/>
            </p:nvSpPr>
            <p:spPr bwMode="auto">
              <a:xfrm>
                <a:off x="4211" y="1364"/>
                <a:ext cx="601" cy="42"/>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sp>
            <p:nvSpPr>
              <p:cNvPr id="293" name="Rectangle 920"/>
              <p:cNvSpPr>
                <a:spLocks noChangeArrowheads="1"/>
              </p:cNvSpPr>
              <p:nvPr/>
            </p:nvSpPr>
            <p:spPr bwMode="auto">
              <a:xfrm>
                <a:off x="4227" y="1661"/>
                <a:ext cx="593" cy="42"/>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grpSp>
            <p:nvGrpSpPr>
              <p:cNvPr id="167984" name="Group 921"/>
              <p:cNvGrpSpPr>
                <a:grpSpLocks/>
              </p:cNvGrpSpPr>
              <p:nvPr/>
            </p:nvGrpSpPr>
            <p:grpSpPr bwMode="auto">
              <a:xfrm>
                <a:off x="4733" y="1630"/>
                <a:ext cx="586" cy="151"/>
                <a:chOff x="611" y="2571"/>
                <a:chExt cx="730" cy="139"/>
              </a:xfrm>
            </p:grpSpPr>
            <p:sp>
              <p:nvSpPr>
                <p:cNvPr id="310" name="AutoShape 922"/>
                <p:cNvSpPr>
                  <a:spLocks noChangeArrowheads="1"/>
                </p:cNvSpPr>
                <p:nvPr/>
              </p:nvSpPr>
              <p:spPr bwMode="auto">
                <a:xfrm>
                  <a:off x="611" y="2573"/>
                  <a:ext cx="729" cy="137"/>
                </a:xfrm>
                <a:prstGeom prst="roundRect">
                  <a:avLst>
                    <a:gd name="adj" fmla="val 50000"/>
                  </a:avLst>
                </a:prstGeom>
                <a:solidFill>
                  <a:schemeClr val="tx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sp>
              <p:nvSpPr>
                <p:cNvPr id="311" name="AutoShape 923"/>
                <p:cNvSpPr>
                  <a:spLocks noChangeArrowheads="1"/>
                </p:cNvSpPr>
                <p:nvPr/>
              </p:nvSpPr>
              <p:spPr bwMode="auto">
                <a:xfrm>
                  <a:off x="631" y="2593"/>
                  <a:ext cx="690" cy="104"/>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grpSp>
          <p:sp>
            <p:nvSpPr>
              <p:cNvPr id="167985" name="Freeform 924"/>
              <p:cNvSpPr>
                <a:spLocks/>
              </p:cNvSpPr>
              <p:nvPr/>
            </p:nvSpPr>
            <p:spPr bwMode="auto">
              <a:xfrm>
                <a:off x="5288" y="1354"/>
                <a:ext cx="263" cy="188"/>
              </a:xfrm>
              <a:custGeom>
                <a:avLst/>
                <a:gdLst>
                  <a:gd name="T0" fmla="*/ 2 w 328"/>
                  <a:gd name="T1" fmla="*/ 0 h 226"/>
                  <a:gd name="T2" fmla="*/ 109 w 328"/>
                  <a:gd name="T3" fmla="*/ 51 h 226"/>
                  <a:gd name="T4" fmla="*/ 108 w 328"/>
                  <a:gd name="T5" fmla="*/ 90 h 226"/>
                  <a:gd name="T6" fmla="*/ 0 w 328"/>
                  <a:gd name="T7" fmla="*/ 39 h 226"/>
                  <a:gd name="T8" fmla="*/ 2 w 328"/>
                  <a:gd name="T9" fmla="*/ 0 h 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p>
            </p:txBody>
          </p:sp>
          <p:grpSp>
            <p:nvGrpSpPr>
              <p:cNvPr id="167986" name="Group 925"/>
              <p:cNvGrpSpPr>
                <a:grpSpLocks/>
              </p:cNvGrpSpPr>
              <p:nvPr/>
            </p:nvGrpSpPr>
            <p:grpSpPr bwMode="auto">
              <a:xfrm>
                <a:off x="4739" y="1327"/>
                <a:ext cx="582" cy="139"/>
                <a:chOff x="614" y="2568"/>
                <a:chExt cx="725" cy="139"/>
              </a:xfrm>
            </p:grpSpPr>
            <p:sp>
              <p:nvSpPr>
                <p:cNvPr id="308" name="AutoShape 926"/>
                <p:cNvSpPr>
                  <a:spLocks noChangeArrowheads="1"/>
                </p:cNvSpPr>
                <p:nvPr/>
              </p:nvSpPr>
              <p:spPr bwMode="auto">
                <a:xfrm>
                  <a:off x="616" y="2569"/>
                  <a:ext cx="710" cy="142"/>
                </a:xfrm>
                <a:prstGeom prst="roundRect">
                  <a:avLst>
                    <a:gd name="adj" fmla="val 50000"/>
                  </a:avLst>
                </a:prstGeom>
                <a:solidFill>
                  <a:schemeClr val="tx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sp>
              <p:nvSpPr>
                <p:cNvPr id="309" name="AutoShape 927"/>
                <p:cNvSpPr>
                  <a:spLocks noChangeArrowheads="1"/>
                </p:cNvSpPr>
                <p:nvPr/>
              </p:nvSpPr>
              <p:spPr bwMode="auto">
                <a:xfrm>
                  <a:off x="636" y="2583"/>
                  <a:ext cx="680" cy="106"/>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grpSp>
          <p:sp>
            <p:nvSpPr>
              <p:cNvPr id="297" name="Rectangle 928"/>
              <p:cNvSpPr>
                <a:spLocks noChangeArrowheads="1"/>
              </p:cNvSpPr>
              <p:nvPr/>
            </p:nvSpPr>
            <p:spPr bwMode="auto">
              <a:xfrm>
                <a:off x="5247" y="430"/>
                <a:ext cx="71" cy="2293"/>
              </a:xfrm>
              <a:prstGeom prst="rect">
                <a:avLst/>
              </a:prstGeom>
              <a:gradFill rotWithShape="1">
                <a:gsLst>
                  <a:gs pos="0">
                    <a:srgbClr val="333333"/>
                  </a:gs>
                  <a:gs pos="50000">
                    <a:srgbClr val="DDDDDD"/>
                  </a:gs>
                  <a:gs pos="100000">
                    <a:srgbClr val="333333"/>
                  </a:gs>
                </a:gsLst>
                <a:lin ang="0" scaled="1"/>
              </a:gra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sp>
            <p:nvSpPr>
              <p:cNvPr id="167988" name="Freeform 929"/>
              <p:cNvSpPr>
                <a:spLocks/>
              </p:cNvSpPr>
              <p:nvPr/>
            </p:nvSpPr>
            <p:spPr bwMode="auto">
              <a:xfrm>
                <a:off x="5312" y="1007"/>
                <a:ext cx="237" cy="213"/>
              </a:xfrm>
              <a:custGeom>
                <a:avLst/>
                <a:gdLst>
                  <a:gd name="T0" fmla="*/ 2 w 296"/>
                  <a:gd name="T1" fmla="*/ 0 h 256"/>
                  <a:gd name="T2" fmla="*/ 96 w 296"/>
                  <a:gd name="T3" fmla="*/ 57 h 256"/>
                  <a:gd name="T4" fmla="*/ 98 w 296"/>
                  <a:gd name="T5" fmla="*/ 102 h 256"/>
                  <a:gd name="T6" fmla="*/ 0 w 296"/>
                  <a:gd name="T7" fmla="*/ 39 h 256"/>
                  <a:gd name="T8" fmla="*/ 2 w 296"/>
                  <a:gd name="T9" fmla="*/ 0 h 2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6" h="25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p>
            </p:txBody>
          </p:sp>
          <p:sp>
            <p:nvSpPr>
              <p:cNvPr id="167989" name="Freeform 930"/>
              <p:cNvSpPr>
                <a:spLocks/>
              </p:cNvSpPr>
              <p:nvPr/>
            </p:nvSpPr>
            <p:spPr bwMode="auto">
              <a:xfrm>
                <a:off x="5315" y="680"/>
                <a:ext cx="244" cy="240"/>
              </a:xfrm>
              <a:custGeom>
                <a:avLst/>
                <a:gdLst>
                  <a:gd name="T0" fmla="*/ 0 w 304"/>
                  <a:gd name="T1" fmla="*/ 0 h 288"/>
                  <a:gd name="T2" fmla="*/ 101 w 304"/>
                  <a:gd name="T3" fmla="*/ 66 h 288"/>
                  <a:gd name="T4" fmla="*/ 95 w 304"/>
                  <a:gd name="T5" fmla="*/ 116 h 288"/>
                  <a:gd name="T6" fmla="*/ 2 w 304"/>
                  <a:gd name="T7" fmla="*/ 50 h 288"/>
                  <a:gd name="T8" fmla="*/ 0 w 304"/>
                  <a:gd name="T9" fmla="*/ 0 h 2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4" h="288">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p>
            </p:txBody>
          </p:sp>
          <p:sp>
            <p:nvSpPr>
              <p:cNvPr id="300" name="Oval 931"/>
              <p:cNvSpPr>
                <a:spLocks noChangeArrowheads="1"/>
              </p:cNvSpPr>
              <p:nvPr/>
            </p:nvSpPr>
            <p:spPr bwMode="auto">
              <a:xfrm>
                <a:off x="5516" y="2609"/>
                <a:ext cx="47" cy="99"/>
              </a:xfrm>
              <a:prstGeom prst="ellipse">
                <a:avLst/>
              </a:prstGeom>
              <a:solidFill>
                <a:srgbClr val="3333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sp>
            <p:nvSpPr>
              <p:cNvPr id="167991" name="Freeform 932"/>
              <p:cNvSpPr>
                <a:spLocks/>
              </p:cNvSpPr>
              <p:nvPr/>
            </p:nvSpPr>
            <p:spPr bwMode="auto">
              <a:xfrm>
                <a:off x="5302" y="2614"/>
                <a:ext cx="245" cy="200"/>
              </a:xfrm>
              <a:custGeom>
                <a:avLst/>
                <a:gdLst>
                  <a:gd name="T0" fmla="*/ 0 w 306"/>
                  <a:gd name="T1" fmla="*/ 43 h 240"/>
                  <a:gd name="T2" fmla="*/ 2 w 306"/>
                  <a:gd name="T3" fmla="*/ 97 h 240"/>
                  <a:gd name="T4" fmla="*/ 101 w 306"/>
                  <a:gd name="T5" fmla="*/ 44 h 240"/>
                  <a:gd name="T6" fmla="*/ 98 w 306"/>
                  <a:gd name="T7" fmla="*/ 0 h 240"/>
                  <a:gd name="T8" fmla="*/ 0 w 306"/>
                  <a:gd name="T9" fmla="*/ 43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6" h="240">
                    <a:moveTo>
                      <a:pt x="0" y="106"/>
                    </a:moveTo>
                    <a:lnTo>
                      <a:pt x="2" y="240"/>
                    </a:lnTo>
                    <a:lnTo>
                      <a:pt x="306" y="110"/>
                    </a:lnTo>
                    <a:lnTo>
                      <a:pt x="300" y="0"/>
                    </a:lnTo>
                    <a:lnTo>
                      <a:pt x="0" y="106"/>
                    </a:lnTo>
                    <a:close/>
                  </a:path>
                </a:pathLst>
              </a:custGeom>
              <a:solidFill>
                <a:srgbClr val="3333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p>
            </p:txBody>
          </p:sp>
          <p:sp>
            <p:nvSpPr>
              <p:cNvPr id="302" name="AutoShape 933"/>
              <p:cNvSpPr>
                <a:spLocks noChangeArrowheads="1"/>
              </p:cNvSpPr>
              <p:nvPr/>
            </p:nvSpPr>
            <p:spPr bwMode="auto">
              <a:xfrm>
                <a:off x="4140" y="2687"/>
                <a:ext cx="1195" cy="142"/>
              </a:xfrm>
              <a:prstGeom prst="roundRect">
                <a:avLst>
                  <a:gd name="adj" fmla="val 50000"/>
                </a:avLst>
              </a:prstGeom>
              <a:solidFill>
                <a:srgbClr val="DDDDDD"/>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sp>
            <p:nvSpPr>
              <p:cNvPr id="303" name="AutoShape 934"/>
              <p:cNvSpPr>
                <a:spLocks noChangeArrowheads="1"/>
              </p:cNvSpPr>
              <p:nvPr/>
            </p:nvSpPr>
            <p:spPr bwMode="auto">
              <a:xfrm>
                <a:off x="4211" y="2715"/>
                <a:ext cx="1060" cy="78"/>
              </a:xfrm>
              <a:prstGeom prst="roundRect">
                <a:avLst>
                  <a:gd name="adj" fmla="val 50000"/>
                </a:avLst>
              </a:prstGeom>
              <a:gradFill rotWithShape="1">
                <a:gsLst>
                  <a:gs pos="0">
                    <a:schemeClr val="tx2"/>
                  </a:gs>
                  <a:gs pos="100000">
                    <a:schemeClr val="bg2"/>
                  </a:gs>
                </a:gsLst>
                <a:lin ang="0" scaled="1"/>
              </a:gra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sp>
            <p:nvSpPr>
              <p:cNvPr id="304" name="Oval 935"/>
              <p:cNvSpPr>
                <a:spLocks noChangeArrowheads="1"/>
              </p:cNvSpPr>
              <p:nvPr/>
            </p:nvSpPr>
            <p:spPr bwMode="auto">
              <a:xfrm>
                <a:off x="4306" y="2390"/>
                <a:ext cx="158" cy="134"/>
              </a:xfrm>
              <a:prstGeom prst="ellipse">
                <a:avLst/>
              </a:prstGeom>
              <a:solidFill>
                <a:srgbClr val="33CC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sp>
            <p:nvSpPr>
              <p:cNvPr id="305" name="Oval 936"/>
              <p:cNvSpPr>
                <a:spLocks noChangeArrowheads="1"/>
              </p:cNvSpPr>
              <p:nvPr/>
            </p:nvSpPr>
            <p:spPr bwMode="auto">
              <a:xfrm>
                <a:off x="4488" y="2390"/>
                <a:ext cx="158" cy="142"/>
              </a:xfrm>
              <a:prstGeom prst="ellipse">
                <a:avLst/>
              </a:prstGeom>
              <a:solidFill>
                <a:srgbClr val="FF0000"/>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endParaRPr lang="en-US" dirty="0">
                  <a:solidFill>
                    <a:srgbClr val="FF0000"/>
                  </a:solidFill>
                  <a:latin typeface="Arial" charset="0"/>
                  <a:cs typeface="Arial" charset="0"/>
                </a:endParaRPr>
              </a:p>
            </p:txBody>
          </p:sp>
          <p:sp>
            <p:nvSpPr>
              <p:cNvPr id="306" name="Oval 937"/>
              <p:cNvSpPr>
                <a:spLocks noChangeArrowheads="1"/>
              </p:cNvSpPr>
              <p:nvPr/>
            </p:nvSpPr>
            <p:spPr bwMode="auto">
              <a:xfrm>
                <a:off x="4662" y="2383"/>
                <a:ext cx="158" cy="142"/>
              </a:xfrm>
              <a:prstGeom prst="ellipse">
                <a:avLst/>
              </a:prstGeom>
              <a:solidFill>
                <a:srgbClr val="33CC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sp>
            <p:nvSpPr>
              <p:cNvPr id="307" name="Rectangle 938"/>
              <p:cNvSpPr>
                <a:spLocks noChangeArrowheads="1"/>
              </p:cNvSpPr>
              <p:nvPr/>
            </p:nvSpPr>
            <p:spPr bwMode="auto">
              <a:xfrm>
                <a:off x="5057" y="1838"/>
                <a:ext cx="87" cy="757"/>
              </a:xfrm>
              <a:prstGeom prst="rect">
                <a:avLst/>
              </a:prstGeom>
              <a:solidFill>
                <a:srgbClr val="292929"/>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Arial" charset="0"/>
                  <a:cs typeface="Arial" charset="0"/>
                </a:endParaRPr>
              </a:p>
            </p:txBody>
          </p:sp>
        </p:grpSp>
      </p:grpSp>
      <p:sp>
        <p:nvSpPr>
          <p:cNvPr id="167947" name="Oval 355"/>
          <p:cNvSpPr>
            <a:spLocks noChangeArrowheads="1"/>
          </p:cNvSpPr>
          <p:nvPr/>
        </p:nvSpPr>
        <p:spPr bwMode="auto">
          <a:xfrm>
            <a:off x="6478588" y="1614489"/>
            <a:ext cx="1435100" cy="407987"/>
          </a:xfrm>
          <a:prstGeom prst="ellipse">
            <a:avLst/>
          </a:prstGeom>
          <a:solidFill>
            <a:schemeClr val="bg1"/>
          </a:solidFill>
          <a:ln w="9525">
            <a:solidFill>
              <a:schemeClr val="tx1"/>
            </a:solidFill>
            <a:round/>
            <a:headEnd/>
            <a:tailEnd/>
          </a:ln>
        </p:spPr>
        <p:txBody>
          <a:bodyPr wrap="none" anchor="ctr"/>
          <a:lstStyle/>
          <a:p>
            <a:endParaRPr lang="en-US" dirty="0"/>
          </a:p>
        </p:txBody>
      </p:sp>
      <p:sp>
        <p:nvSpPr>
          <p:cNvPr id="167948" name="Rectangle 2"/>
          <p:cNvSpPr>
            <a:spLocks noGrp="1" noChangeArrowheads="1"/>
          </p:cNvSpPr>
          <p:nvPr>
            <p:ph type="title"/>
          </p:nvPr>
        </p:nvSpPr>
        <p:spPr/>
        <p:txBody>
          <a:bodyPr/>
          <a:lstStyle/>
          <a:p>
            <a:r>
              <a:rPr lang="en-US" dirty="0"/>
              <a:t>Stateless packet filtering</a:t>
            </a:r>
          </a:p>
        </p:txBody>
      </p:sp>
      <p:sp>
        <p:nvSpPr>
          <p:cNvPr id="3" name="灯片编号占位符 2"/>
          <p:cNvSpPr>
            <a:spLocks noGrp="1"/>
          </p:cNvSpPr>
          <p:nvPr>
            <p:ph type="sldNum" sz="quarter" idx="12"/>
          </p:nvPr>
        </p:nvSpPr>
        <p:spPr/>
        <p:txBody>
          <a:bodyPr/>
          <a:lstStyle/>
          <a:p>
            <a:pPr>
              <a:defRPr/>
            </a:pPr>
            <a:fld id="{B5976719-4C93-4032-AE44-9AF0CDE2F195}" type="slidenum">
              <a:rPr lang="en-US" altLang="zh-CN" smtClean="0"/>
              <a:pPr>
                <a:defRPr/>
              </a:pPr>
              <a:t>193</a:t>
            </a:fld>
            <a:endParaRPr lang="en-US" altLang="zh-CN" dirty="0"/>
          </a:p>
        </p:txBody>
      </p:sp>
      <p:sp>
        <p:nvSpPr>
          <p:cNvPr id="167949" name="Rectangle 3"/>
          <p:cNvSpPr>
            <a:spLocks noGrp="1" noChangeArrowheads="1"/>
          </p:cNvSpPr>
          <p:nvPr>
            <p:ph type="body" sz="half" idx="4294967295"/>
          </p:nvPr>
        </p:nvSpPr>
        <p:spPr>
          <a:xfrm>
            <a:off x="2305075" y="3763868"/>
            <a:ext cx="7512050" cy="2879725"/>
          </a:xfrm>
        </p:spPr>
        <p:txBody>
          <a:bodyPr>
            <a:normAutofit/>
          </a:bodyPr>
          <a:lstStyle/>
          <a:p>
            <a:pPr>
              <a:lnSpc>
                <a:spcPct val="90000"/>
              </a:lnSpc>
            </a:pPr>
            <a:r>
              <a:rPr lang="en-US" sz="2400" dirty="0"/>
              <a:t>internal network connected to Internet via</a:t>
            </a:r>
            <a:r>
              <a:rPr lang="en-US" sz="2400" dirty="0">
                <a:solidFill>
                  <a:srgbClr val="FF0000"/>
                </a:solidFill>
              </a:rPr>
              <a:t> </a:t>
            </a:r>
            <a:r>
              <a:rPr lang="en-US" sz="2400" i="1" dirty="0">
                <a:solidFill>
                  <a:srgbClr val="CC0000"/>
                </a:solidFill>
              </a:rPr>
              <a:t>router firewall</a:t>
            </a:r>
          </a:p>
          <a:p>
            <a:pPr>
              <a:lnSpc>
                <a:spcPct val="90000"/>
              </a:lnSpc>
            </a:pPr>
            <a:r>
              <a:rPr lang="en-US" sz="2400" dirty="0"/>
              <a:t>router</a:t>
            </a:r>
            <a:r>
              <a:rPr lang="en-US" sz="2400" i="1" dirty="0">
                <a:solidFill>
                  <a:srgbClr val="CC0000"/>
                </a:solidFill>
              </a:rPr>
              <a:t> filters packet-by-packet, </a:t>
            </a:r>
            <a:r>
              <a:rPr lang="en-US" sz="2400" dirty="0"/>
              <a:t>decision to forward/drop packet based on:</a:t>
            </a:r>
          </a:p>
          <a:p>
            <a:pPr lvl="1">
              <a:lnSpc>
                <a:spcPct val="90000"/>
              </a:lnSpc>
            </a:pPr>
            <a:r>
              <a:rPr lang="en-US" dirty="0"/>
              <a:t>source IP address, destination IP address</a:t>
            </a:r>
          </a:p>
          <a:p>
            <a:pPr lvl="1">
              <a:lnSpc>
                <a:spcPct val="90000"/>
              </a:lnSpc>
            </a:pPr>
            <a:r>
              <a:rPr lang="en-US" dirty="0"/>
              <a:t>TCP/UDP source and destination port numbers</a:t>
            </a:r>
          </a:p>
          <a:p>
            <a:pPr lvl="1">
              <a:lnSpc>
                <a:spcPct val="90000"/>
              </a:lnSpc>
            </a:pPr>
            <a:r>
              <a:rPr lang="en-US" dirty="0"/>
              <a:t>ICMP message type</a:t>
            </a:r>
          </a:p>
          <a:p>
            <a:pPr lvl="1">
              <a:lnSpc>
                <a:spcPct val="90000"/>
              </a:lnSpc>
            </a:pPr>
            <a:r>
              <a:rPr lang="en-US" dirty="0"/>
              <a:t>TCP SYN and ACK bits</a:t>
            </a:r>
          </a:p>
        </p:txBody>
      </p:sp>
      <p:sp>
        <p:nvSpPr>
          <p:cNvPr id="167950" name="Rectangle 349"/>
          <p:cNvSpPr>
            <a:spLocks noChangeArrowheads="1"/>
          </p:cNvSpPr>
          <p:nvPr/>
        </p:nvSpPr>
        <p:spPr bwMode="auto">
          <a:xfrm>
            <a:off x="6432551" y="2462213"/>
            <a:ext cx="493713" cy="88900"/>
          </a:xfrm>
          <a:prstGeom prst="rect">
            <a:avLst/>
          </a:prstGeom>
          <a:solidFill>
            <a:srgbClr val="FF0000"/>
          </a:solidFill>
          <a:ln w="9525">
            <a:solidFill>
              <a:schemeClr val="tx1"/>
            </a:solidFill>
            <a:miter lim="800000"/>
            <a:headEnd/>
            <a:tailEnd/>
          </a:ln>
        </p:spPr>
        <p:txBody>
          <a:bodyPr wrap="none" anchor="ctr"/>
          <a:lstStyle/>
          <a:p>
            <a:endParaRPr lang="en-US" dirty="0"/>
          </a:p>
        </p:txBody>
      </p:sp>
      <p:sp>
        <p:nvSpPr>
          <p:cNvPr id="167951" name="Line 350"/>
          <p:cNvSpPr>
            <a:spLocks noChangeShapeType="1"/>
          </p:cNvSpPr>
          <p:nvPr/>
        </p:nvSpPr>
        <p:spPr bwMode="auto">
          <a:xfrm flipH="1">
            <a:off x="6235701" y="2378075"/>
            <a:ext cx="506413" cy="0"/>
          </a:xfrm>
          <a:prstGeom prst="line">
            <a:avLst/>
          </a:prstGeom>
          <a:noFill/>
          <a:ln w="1905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p>
        </p:txBody>
      </p:sp>
      <p:sp>
        <p:nvSpPr>
          <p:cNvPr id="167952" name="Rectangle 351"/>
          <p:cNvSpPr>
            <a:spLocks noChangeArrowheads="1"/>
          </p:cNvSpPr>
          <p:nvPr/>
        </p:nvSpPr>
        <p:spPr bwMode="auto">
          <a:xfrm>
            <a:off x="5078413" y="2754313"/>
            <a:ext cx="493712" cy="88900"/>
          </a:xfrm>
          <a:prstGeom prst="rect">
            <a:avLst/>
          </a:prstGeom>
          <a:solidFill>
            <a:srgbClr val="FF0000"/>
          </a:solidFill>
          <a:ln w="9525">
            <a:solidFill>
              <a:schemeClr val="tx1"/>
            </a:solidFill>
            <a:miter lim="800000"/>
            <a:headEnd/>
            <a:tailEnd/>
          </a:ln>
        </p:spPr>
        <p:txBody>
          <a:bodyPr wrap="none" anchor="ctr"/>
          <a:lstStyle/>
          <a:p>
            <a:endParaRPr lang="en-US" dirty="0"/>
          </a:p>
        </p:txBody>
      </p:sp>
      <p:sp>
        <p:nvSpPr>
          <p:cNvPr id="167953" name="Line 352"/>
          <p:cNvSpPr>
            <a:spLocks noChangeShapeType="1"/>
          </p:cNvSpPr>
          <p:nvPr/>
        </p:nvSpPr>
        <p:spPr bwMode="auto">
          <a:xfrm flipH="1">
            <a:off x="5233988" y="2911475"/>
            <a:ext cx="506412" cy="0"/>
          </a:xfrm>
          <a:prstGeom prst="line">
            <a:avLst/>
          </a:prstGeom>
          <a:noFill/>
          <a:ln w="19050">
            <a:solidFill>
              <a:schemeClr val="tx1"/>
            </a:solidFill>
            <a:round/>
            <a:headEnd type="triangle" w="med" len="med"/>
            <a:tailEnd/>
          </a:ln>
          <a:extLst>
            <a:ext uri="{909E8E84-426E-40dd-AFC4-6F175D3DCCD1}">
              <a14:hiddenFill xmlns:a14="http://schemas.microsoft.com/office/drawing/2010/main" xmlns="">
                <a:noFill/>
              </a14:hiddenFill>
            </a:ext>
          </a:extLst>
        </p:spPr>
        <p:txBody>
          <a:bodyPr/>
          <a:lstStyle/>
          <a:p>
            <a:endParaRPr lang="en-US" dirty="0"/>
          </a:p>
        </p:txBody>
      </p:sp>
      <p:sp>
        <p:nvSpPr>
          <p:cNvPr id="167954" name="Oval 356"/>
          <p:cNvSpPr>
            <a:spLocks noChangeArrowheads="1"/>
          </p:cNvSpPr>
          <p:nvPr/>
        </p:nvSpPr>
        <p:spPr bwMode="auto">
          <a:xfrm>
            <a:off x="6065839" y="1751013"/>
            <a:ext cx="815975" cy="196850"/>
          </a:xfrm>
          <a:prstGeom prst="ellipse">
            <a:avLst/>
          </a:prstGeom>
          <a:solidFill>
            <a:schemeClr val="bg1"/>
          </a:solidFill>
          <a:ln w="9525">
            <a:solidFill>
              <a:schemeClr val="tx1"/>
            </a:solidFill>
            <a:round/>
            <a:headEnd/>
            <a:tailEnd/>
          </a:ln>
        </p:spPr>
        <p:txBody>
          <a:bodyPr wrap="none" anchor="ctr"/>
          <a:lstStyle/>
          <a:p>
            <a:endParaRPr lang="en-US" dirty="0"/>
          </a:p>
        </p:txBody>
      </p:sp>
      <p:sp>
        <p:nvSpPr>
          <p:cNvPr id="167955" name="Oval 357"/>
          <p:cNvSpPr>
            <a:spLocks noChangeArrowheads="1"/>
          </p:cNvSpPr>
          <p:nvPr/>
        </p:nvSpPr>
        <p:spPr bwMode="auto">
          <a:xfrm>
            <a:off x="5981700" y="1906589"/>
            <a:ext cx="350838" cy="153987"/>
          </a:xfrm>
          <a:prstGeom prst="ellipse">
            <a:avLst/>
          </a:prstGeom>
          <a:solidFill>
            <a:schemeClr val="bg1"/>
          </a:solidFill>
          <a:ln w="9525">
            <a:solidFill>
              <a:schemeClr val="tx1"/>
            </a:solidFill>
            <a:round/>
            <a:headEnd/>
            <a:tailEnd/>
          </a:ln>
        </p:spPr>
        <p:txBody>
          <a:bodyPr wrap="none" anchor="ctr"/>
          <a:lstStyle/>
          <a:p>
            <a:endParaRPr lang="en-US" dirty="0"/>
          </a:p>
        </p:txBody>
      </p:sp>
      <p:grpSp>
        <p:nvGrpSpPr>
          <p:cNvPr id="167956" name="Group 2"/>
          <p:cNvGrpSpPr>
            <a:grpSpLocks/>
          </p:cNvGrpSpPr>
          <p:nvPr/>
        </p:nvGrpSpPr>
        <p:grpSpPr bwMode="auto">
          <a:xfrm>
            <a:off x="7418389" y="958851"/>
            <a:ext cx="2897187" cy="1404937"/>
            <a:chOff x="5670550" y="1182688"/>
            <a:chExt cx="2897188" cy="1404937"/>
          </a:xfrm>
        </p:grpSpPr>
        <p:sp>
          <p:nvSpPr>
            <p:cNvPr id="167957" name="Oval 354"/>
            <p:cNvSpPr>
              <a:spLocks noChangeArrowheads="1"/>
            </p:cNvSpPr>
            <p:nvPr/>
          </p:nvSpPr>
          <p:spPr bwMode="auto">
            <a:xfrm>
              <a:off x="5670550" y="1182688"/>
              <a:ext cx="2897188" cy="1404937"/>
            </a:xfrm>
            <a:prstGeom prst="ellipse">
              <a:avLst/>
            </a:prstGeom>
            <a:solidFill>
              <a:schemeClr val="bg1"/>
            </a:solidFill>
            <a:ln w="9525">
              <a:solidFill>
                <a:schemeClr val="tx1"/>
              </a:solidFill>
              <a:round/>
              <a:headEnd/>
              <a:tailEnd/>
            </a:ln>
          </p:spPr>
          <p:txBody>
            <a:bodyPr wrap="none" anchor="ctr"/>
            <a:lstStyle/>
            <a:p>
              <a:endParaRPr lang="en-US" dirty="0"/>
            </a:p>
          </p:txBody>
        </p:sp>
        <p:sp>
          <p:nvSpPr>
            <p:cNvPr id="167958" name="Text Box 353"/>
            <p:cNvSpPr txBox="1">
              <a:spLocks noChangeArrowheads="1"/>
            </p:cNvSpPr>
            <p:nvPr/>
          </p:nvSpPr>
          <p:spPr bwMode="auto">
            <a:xfrm>
              <a:off x="5803713" y="1428173"/>
              <a:ext cx="2671762"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dirty="0">
                  <a:latin typeface="+mn-lt"/>
                  <a:cs typeface="Arial" charset="0"/>
                </a:rPr>
                <a:t>Should arriving packet be allowed in? Departing packet let out?</a:t>
              </a:r>
            </a:p>
          </p:txBody>
        </p:sp>
      </p:grpSp>
    </p:spTree>
    <p:extLst>
      <p:ext uri="{BB962C8B-B14F-4D97-AF65-F5344CB8AC3E}">
        <p14:creationId xmlns:p14="http://schemas.microsoft.com/office/powerpoint/2010/main" val="304840436"/>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2"/>
          <p:cNvSpPr>
            <a:spLocks noGrp="1" noChangeArrowheads="1"/>
          </p:cNvSpPr>
          <p:nvPr>
            <p:ph type="title"/>
          </p:nvPr>
        </p:nvSpPr>
        <p:spPr/>
        <p:txBody>
          <a:bodyPr/>
          <a:lstStyle/>
          <a:p>
            <a:r>
              <a:rPr lang="en-US"/>
              <a:t>Stateless packet filtering: example</a:t>
            </a:r>
            <a:endParaRPr lang="en-US" dirty="0"/>
          </a:p>
        </p:txBody>
      </p:sp>
      <p:sp>
        <p:nvSpPr>
          <p:cNvPr id="169988" name="Rectangle 4"/>
          <p:cNvSpPr>
            <a:spLocks noGrp="1" noChangeArrowheads="1"/>
          </p:cNvSpPr>
          <p:nvPr>
            <p:ph idx="1"/>
          </p:nvPr>
        </p:nvSpPr>
        <p:spPr/>
        <p:txBody>
          <a:bodyPr/>
          <a:lstStyle/>
          <a:p>
            <a:r>
              <a:rPr lang="en-US" b="1" dirty="0">
                <a:solidFill>
                  <a:schemeClr val="accent5"/>
                </a:solidFill>
              </a:rPr>
              <a:t>example 1</a:t>
            </a:r>
            <a:r>
              <a:rPr lang="en-US" dirty="0"/>
              <a:t>: block incoming and outgoing datagrams with IP protocol field = 17 and with either source or </a:t>
            </a:r>
            <a:r>
              <a:rPr lang="en-US" dirty="0" err="1"/>
              <a:t>dest</a:t>
            </a:r>
            <a:r>
              <a:rPr lang="en-US" dirty="0"/>
              <a:t> port = 23</a:t>
            </a:r>
          </a:p>
          <a:p>
            <a:pPr lvl="1"/>
            <a:r>
              <a:rPr lang="en-US" dirty="0"/>
              <a:t>result: all incoming, outgoing UDP flows and telnet connections are blocked</a:t>
            </a:r>
          </a:p>
          <a:p>
            <a:r>
              <a:rPr lang="en-US" b="1" dirty="0">
                <a:solidFill>
                  <a:schemeClr val="accent6"/>
                </a:solidFill>
              </a:rPr>
              <a:t>example 2</a:t>
            </a:r>
            <a:r>
              <a:rPr lang="en-US" dirty="0"/>
              <a:t>: block inbound TCP segments with ACK=0.</a:t>
            </a:r>
          </a:p>
          <a:p>
            <a:pPr lvl="1"/>
            <a:r>
              <a:rPr lang="en-US" dirty="0"/>
              <a:t>result: prevents external clients from making TCP connections with internal clients, but allows internal clients to connect to outside.</a:t>
            </a:r>
          </a:p>
        </p:txBody>
      </p:sp>
      <p:sp>
        <p:nvSpPr>
          <p:cNvPr id="3" name="灯片编号占位符 2"/>
          <p:cNvSpPr>
            <a:spLocks noGrp="1"/>
          </p:cNvSpPr>
          <p:nvPr>
            <p:ph type="sldNum" sz="quarter" idx="12"/>
          </p:nvPr>
        </p:nvSpPr>
        <p:spPr/>
        <p:txBody>
          <a:bodyPr/>
          <a:lstStyle/>
          <a:p>
            <a:fld id="{8DE895D9-91D8-4958-BB05-9803D63D1C8A}" type="slidenum">
              <a:rPr lang="en-US" altLang="zh-CN" smtClean="0"/>
              <a:pPr/>
              <a:t>194</a:t>
            </a:fld>
            <a:endParaRPr lang="en-US" altLang="zh-CN" dirty="0"/>
          </a:p>
        </p:txBody>
      </p:sp>
    </p:spTree>
    <p:extLst>
      <p:ext uri="{BB962C8B-B14F-4D97-AF65-F5344CB8AC3E}">
        <p14:creationId xmlns:p14="http://schemas.microsoft.com/office/powerpoint/2010/main" val="1626216150"/>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5196" name="Group 28"/>
          <p:cNvGraphicFramePr>
            <a:graphicFrameLocks noGrp="1"/>
          </p:cNvGraphicFramePr>
          <p:nvPr/>
        </p:nvGraphicFramePr>
        <p:xfrm>
          <a:off x="2235200" y="1490664"/>
          <a:ext cx="7854950" cy="4732337"/>
        </p:xfrm>
        <a:graphic>
          <a:graphicData uri="http://schemas.openxmlformats.org/drawingml/2006/table">
            <a:tbl>
              <a:tblPr/>
              <a:tblGrid>
                <a:gridCol w="3929063">
                  <a:extLst>
                    <a:ext uri="{9D8B030D-6E8A-4147-A177-3AD203B41FA5}">
                      <a16:colId xmlns:a16="http://schemas.microsoft.com/office/drawing/2014/main" val="20000"/>
                    </a:ext>
                  </a:extLst>
                </a:gridCol>
                <a:gridCol w="3925887">
                  <a:extLst>
                    <a:ext uri="{9D8B030D-6E8A-4147-A177-3AD203B41FA5}">
                      <a16:colId xmlns:a16="http://schemas.microsoft.com/office/drawing/2014/main" val="20001"/>
                    </a:ext>
                  </a:extLst>
                </a:gridCol>
              </a:tblGrid>
              <a:tr h="500133">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charset="0"/>
                        <a:buNone/>
                        <a:tabLst/>
                      </a:pPr>
                      <a:r>
                        <a:rPr kumimoji="0" lang="en-US" sz="2400" b="1" i="0" u="none" strike="noStrike" cap="none" normalizeH="0" baseline="0" dirty="0">
                          <a:ln>
                            <a:noFill/>
                          </a:ln>
                          <a:solidFill>
                            <a:srgbClr val="000099"/>
                          </a:solidFill>
                          <a:effectLst/>
                          <a:latin typeface="+mn-lt"/>
                          <a:ea typeface="ＭＳ Ｐゴシック" charset="0"/>
                          <a:cs typeface="Arial"/>
                        </a:rPr>
                        <a:t>Policy</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ctr" defTabSz="914400" rtl="0" eaLnBrk="0" fontAlgn="base" latinLnBrk="0" hangingPunct="0">
                        <a:lnSpc>
                          <a:spcPct val="100000"/>
                        </a:lnSpc>
                        <a:spcBef>
                          <a:spcPct val="0"/>
                        </a:spcBef>
                        <a:spcAft>
                          <a:spcPct val="50000"/>
                        </a:spcAft>
                        <a:buClrTx/>
                        <a:buSzTx/>
                        <a:buFontTx/>
                        <a:buNone/>
                        <a:tabLst/>
                      </a:pPr>
                      <a:r>
                        <a:rPr kumimoji="0" lang="en-US" sz="2400" b="1" i="0" u="none" strike="noStrike" cap="none" normalizeH="0" baseline="0" dirty="0">
                          <a:ln>
                            <a:noFill/>
                          </a:ln>
                          <a:solidFill>
                            <a:schemeClr val="accent2"/>
                          </a:solidFill>
                          <a:effectLst/>
                          <a:latin typeface="+mn-lt"/>
                          <a:ea typeface="ＭＳ Ｐゴシック" charset="0"/>
                          <a:cs typeface="Arial"/>
                        </a:rPr>
                        <a:t>Firewall Setting</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accent5">
                        <a:lumMod val="20000"/>
                        <a:lumOff val="80000"/>
                      </a:schemeClr>
                    </a:solidFill>
                  </a:tcPr>
                </a:tc>
                <a:extLst>
                  <a:ext uri="{0D108BD9-81ED-4DB2-BD59-A6C34878D82A}">
                    <a16:rowId xmlns:a16="http://schemas.microsoft.com/office/drawing/2014/main" val="10000"/>
                  </a:ext>
                </a:extLst>
              </a:tr>
              <a:tr h="685895">
                <a:tc>
                  <a:txBody>
                    <a:bodyPr/>
                    <a:lstStyle/>
                    <a:p>
                      <a:pPr marL="0" marR="0" lvl="0" indent="0" algn="l" defTabSz="914400" rtl="0" eaLnBrk="0" fontAlgn="base" latinLnBrk="0" hangingPunct="0">
                        <a:lnSpc>
                          <a:spcPct val="100000"/>
                        </a:lnSpc>
                        <a:spcBef>
                          <a:spcPct val="0"/>
                        </a:spcBef>
                        <a:spcAft>
                          <a:spcPct val="50000"/>
                        </a:spcAft>
                        <a:buClrTx/>
                        <a:buSzTx/>
                        <a:buFontTx/>
                        <a:buNone/>
                        <a:tabLst/>
                      </a:pPr>
                      <a:r>
                        <a:rPr kumimoji="0" lang="en-US" sz="2000" b="0" i="0" u="none" strike="noStrike" cap="none" normalizeH="0" baseline="0" dirty="0">
                          <a:ln>
                            <a:noFill/>
                          </a:ln>
                          <a:solidFill>
                            <a:srgbClr val="000099"/>
                          </a:solidFill>
                          <a:effectLst/>
                          <a:latin typeface="+mn-lt"/>
                          <a:ea typeface="ＭＳ Ｐゴシック" charset="0"/>
                          <a:cs typeface="Arial"/>
                        </a:rPr>
                        <a:t>No outside Web access.</a:t>
                      </a:r>
                      <a:endParaRPr kumimoji="0" lang="en-US" sz="2800" b="0" i="0" u="none" strike="noStrike" cap="none" normalizeH="0" baseline="0" dirty="0">
                        <a:ln>
                          <a:noFill/>
                        </a:ln>
                        <a:solidFill>
                          <a:srgbClr val="000099"/>
                        </a:solidFill>
                        <a:effectLst/>
                        <a:latin typeface="+mn-lt"/>
                        <a:ea typeface="ＭＳ Ｐゴシック" charset="0"/>
                        <a:cs typeface="Arial"/>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50000"/>
                        </a:spcAft>
                        <a:buClrTx/>
                        <a:buSzTx/>
                        <a:buFontTx/>
                        <a:buNone/>
                        <a:tabLst/>
                      </a:pPr>
                      <a:r>
                        <a:rPr kumimoji="0" lang="en-US" sz="1800" b="0" i="0" u="none" strike="noStrike" cap="none" normalizeH="0" baseline="0" dirty="0">
                          <a:ln>
                            <a:noFill/>
                          </a:ln>
                          <a:solidFill>
                            <a:schemeClr val="accent2"/>
                          </a:solidFill>
                          <a:effectLst/>
                          <a:latin typeface="+mn-lt"/>
                          <a:ea typeface="ＭＳ Ｐゴシック" charset="0"/>
                          <a:cs typeface="Arial"/>
                        </a:rPr>
                        <a:t>Drop all outgoing packets to any IP address, port 80</a:t>
                      </a:r>
                      <a:endParaRPr kumimoji="0" lang="en-US" sz="2800" b="0" i="0" u="none" strike="noStrike" cap="none" normalizeH="0" baseline="0" dirty="0">
                        <a:ln>
                          <a:noFill/>
                        </a:ln>
                        <a:solidFill>
                          <a:schemeClr val="accent2"/>
                        </a:solidFill>
                        <a:effectLst/>
                        <a:latin typeface="+mn-lt"/>
                        <a:ea typeface="ＭＳ Ｐゴシック" charset="0"/>
                        <a:cs typeface="Arial"/>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005968">
                <a:tc>
                  <a:txBody>
                    <a:bodyPr/>
                    <a:lstStyle/>
                    <a:p>
                      <a:pPr marL="0" marR="0" lvl="0" indent="0" algn="l" defTabSz="914400" rtl="0" eaLnBrk="0" fontAlgn="base" latinLnBrk="0" hangingPunct="0">
                        <a:lnSpc>
                          <a:spcPct val="100000"/>
                        </a:lnSpc>
                        <a:spcBef>
                          <a:spcPct val="0"/>
                        </a:spcBef>
                        <a:spcAft>
                          <a:spcPct val="50000"/>
                        </a:spcAft>
                        <a:buClrTx/>
                        <a:buSzTx/>
                        <a:buFontTx/>
                        <a:buNone/>
                        <a:tabLst/>
                      </a:pPr>
                      <a:r>
                        <a:rPr kumimoji="0" lang="en-US" sz="2000" b="0" i="0" u="none" strike="noStrike" cap="none" normalizeH="0" baseline="0" dirty="0">
                          <a:ln>
                            <a:noFill/>
                          </a:ln>
                          <a:solidFill>
                            <a:srgbClr val="000099"/>
                          </a:solidFill>
                          <a:effectLst/>
                          <a:latin typeface="+mn-lt"/>
                          <a:ea typeface="ＭＳ Ｐゴシック" charset="0"/>
                          <a:cs typeface="Arial"/>
                        </a:rPr>
                        <a:t>No incoming TCP connections, except those for institution</a:t>
                      </a:r>
                      <a:r>
                        <a:rPr kumimoji="0" lang="en-US" altLang="ja-JP" sz="2000" b="0" i="0" u="none" strike="noStrike" cap="none" normalizeH="0" baseline="0" dirty="0">
                          <a:ln>
                            <a:noFill/>
                          </a:ln>
                          <a:solidFill>
                            <a:srgbClr val="000099"/>
                          </a:solidFill>
                          <a:effectLst/>
                          <a:latin typeface="+mn-lt"/>
                          <a:ea typeface="ＭＳ Ｐゴシック" charset="0"/>
                          <a:cs typeface="Arial"/>
                        </a:rPr>
                        <a:t>'</a:t>
                      </a:r>
                      <a:r>
                        <a:rPr kumimoji="0" lang="en-US" sz="2000" b="0" i="0" u="none" strike="noStrike" cap="none" normalizeH="0" baseline="0" dirty="0">
                          <a:ln>
                            <a:noFill/>
                          </a:ln>
                          <a:solidFill>
                            <a:srgbClr val="000099"/>
                          </a:solidFill>
                          <a:effectLst/>
                          <a:latin typeface="+mn-lt"/>
                          <a:ea typeface="ＭＳ Ｐゴシック" charset="0"/>
                          <a:cs typeface="Arial"/>
                        </a:rPr>
                        <a:t>s public Web server only.</a:t>
                      </a:r>
                      <a:endParaRPr kumimoji="0" lang="en-US" sz="2800" b="0" i="0" u="none" strike="noStrike" cap="none" normalizeH="0" baseline="0" dirty="0">
                        <a:ln>
                          <a:noFill/>
                        </a:ln>
                        <a:solidFill>
                          <a:srgbClr val="000099"/>
                        </a:solidFill>
                        <a:effectLst/>
                        <a:latin typeface="+mn-lt"/>
                        <a:ea typeface="ＭＳ Ｐゴシック" charset="0"/>
                        <a:cs typeface="Arial"/>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00099"/>
                        </a:buClr>
                        <a:buSzPct val="75000"/>
                        <a:buFont typeface="ZapfDingbats" charset="0"/>
                        <a:buNone/>
                        <a:tabLst/>
                      </a:pPr>
                      <a:r>
                        <a:rPr kumimoji="0" lang="en-US" sz="1800" b="0" i="0" u="none" strike="noStrike" cap="none" normalizeH="0" baseline="0" dirty="0">
                          <a:ln>
                            <a:noFill/>
                          </a:ln>
                          <a:solidFill>
                            <a:schemeClr val="accent2"/>
                          </a:solidFill>
                          <a:effectLst/>
                          <a:latin typeface="+mn-lt"/>
                          <a:ea typeface="ＭＳ Ｐゴシック" charset="0"/>
                          <a:cs typeface="Arial"/>
                        </a:rPr>
                        <a:t>Drop all incoming TCP SYN packets to any IP except 130.207.244.203, port 80</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812913">
                <a:tc>
                  <a:txBody>
                    <a:bodyPr/>
                    <a:lstStyle/>
                    <a:p>
                      <a:pPr marL="0" marR="0" lvl="0" indent="0" algn="l" defTabSz="914400" rtl="0" eaLnBrk="0" fontAlgn="base" latinLnBrk="0" hangingPunct="0">
                        <a:lnSpc>
                          <a:spcPct val="100000"/>
                        </a:lnSpc>
                        <a:spcBef>
                          <a:spcPct val="0"/>
                        </a:spcBef>
                        <a:spcAft>
                          <a:spcPct val="50000"/>
                        </a:spcAft>
                        <a:buClrTx/>
                        <a:buSzTx/>
                        <a:buFontTx/>
                        <a:buNone/>
                        <a:tabLst/>
                      </a:pPr>
                      <a:r>
                        <a:rPr kumimoji="0" lang="en-US" sz="2000" b="0" i="0" u="none" strike="noStrike" cap="none" normalizeH="0" baseline="0" dirty="0">
                          <a:ln>
                            <a:noFill/>
                          </a:ln>
                          <a:solidFill>
                            <a:srgbClr val="000099"/>
                          </a:solidFill>
                          <a:effectLst/>
                          <a:latin typeface="+mn-lt"/>
                          <a:ea typeface="ＭＳ Ｐゴシック" charset="0"/>
                          <a:cs typeface="Arial"/>
                        </a:rPr>
                        <a:t>Prevent Web-radios from eating up the available bandwidth.</a:t>
                      </a:r>
                      <a:endParaRPr kumimoji="0" lang="en-US" sz="2800" b="0" i="0" u="none" strike="noStrike" cap="none" normalizeH="0" baseline="0" dirty="0">
                        <a:ln>
                          <a:noFill/>
                        </a:ln>
                        <a:solidFill>
                          <a:srgbClr val="000099"/>
                        </a:solidFill>
                        <a:effectLst/>
                        <a:latin typeface="+mn-lt"/>
                        <a:ea typeface="ＭＳ Ｐゴシック" charset="0"/>
                        <a:cs typeface="Arial"/>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50000"/>
                        </a:spcAft>
                        <a:buClrTx/>
                        <a:buSzTx/>
                        <a:buFontTx/>
                        <a:buNone/>
                        <a:tabLst/>
                      </a:pPr>
                      <a:r>
                        <a:rPr kumimoji="0" lang="en-US" sz="1800" b="0" i="0" u="none" strike="noStrike" cap="none" normalizeH="0" baseline="0" dirty="0">
                          <a:ln>
                            <a:noFill/>
                          </a:ln>
                          <a:solidFill>
                            <a:schemeClr val="accent2"/>
                          </a:solidFill>
                          <a:effectLst/>
                          <a:latin typeface="+mn-lt"/>
                          <a:ea typeface="ＭＳ Ｐゴシック" charset="0"/>
                          <a:cs typeface="Arial"/>
                        </a:rPr>
                        <a:t>Drop all incoming UDP packets - except DNS and router broadcasts.</a:t>
                      </a:r>
                      <a:endParaRPr kumimoji="0" lang="en-US" sz="2800" b="0" i="0" u="none" strike="noStrike" cap="none" normalizeH="0" baseline="0" dirty="0">
                        <a:ln>
                          <a:noFill/>
                        </a:ln>
                        <a:solidFill>
                          <a:schemeClr val="accent2"/>
                        </a:solidFill>
                        <a:effectLst/>
                        <a:latin typeface="+mn-lt"/>
                        <a:ea typeface="ＭＳ Ｐゴシック" charset="0"/>
                        <a:cs typeface="Arial"/>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914515">
                <a:tc>
                  <a:txBody>
                    <a:bodyPr/>
                    <a:lstStyle/>
                    <a:p>
                      <a:pPr marL="0" marR="0" lvl="0" indent="0" algn="l" defTabSz="914400" rtl="0" eaLnBrk="0" fontAlgn="base" latinLnBrk="0" hangingPunct="0">
                        <a:lnSpc>
                          <a:spcPct val="100000"/>
                        </a:lnSpc>
                        <a:spcBef>
                          <a:spcPct val="0"/>
                        </a:spcBef>
                        <a:spcAft>
                          <a:spcPct val="50000"/>
                        </a:spcAft>
                        <a:buClrTx/>
                        <a:buSzTx/>
                        <a:buFontTx/>
                        <a:buNone/>
                        <a:tabLst/>
                      </a:pPr>
                      <a:r>
                        <a:rPr kumimoji="0" lang="en-US" sz="2000" b="0" i="0" u="none" strike="noStrike" cap="none" normalizeH="0" baseline="0" dirty="0">
                          <a:ln>
                            <a:noFill/>
                          </a:ln>
                          <a:solidFill>
                            <a:srgbClr val="000099"/>
                          </a:solidFill>
                          <a:effectLst/>
                          <a:latin typeface="+mn-lt"/>
                          <a:ea typeface="ＭＳ Ｐゴシック" charset="0"/>
                          <a:cs typeface="Arial"/>
                        </a:rPr>
                        <a:t>Prevent your network from being used for a smurf DoS attack.</a:t>
                      </a:r>
                      <a:endParaRPr kumimoji="0" lang="en-US" sz="2800" b="0" i="0" u="none" strike="noStrike" cap="none" normalizeH="0" baseline="0" dirty="0">
                        <a:ln>
                          <a:noFill/>
                        </a:ln>
                        <a:solidFill>
                          <a:srgbClr val="000099"/>
                        </a:solidFill>
                        <a:effectLst/>
                        <a:latin typeface="+mn-lt"/>
                        <a:ea typeface="ＭＳ Ｐゴシック" charset="0"/>
                        <a:cs typeface="Arial"/>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50000"/>
                        </a:spcAft>
                        <a:buClrTx/>
                        <a:buSzTx/>
                        <a:buFontTx/>
                        <a:buNone/>
                        <a:tabLst/>
                      </a:pPr>
                      <a:r>
                        <a:rPr kumimoji="0" lang="en-US" sz="1800" b="0" i="0" u="none" strike="noStrike" cap="none" normalizeH="0" baseline="0" dirty="0">
                          <a:ln>
                            <a:noFill/>
                          </a:ln>
                          <a:solidFill>
                            <a:schemeClr val="accent2"/>
                          </a:solidFill>
                          <a:effectLst/>
                          <a:latin typeface="+mn-lt"/>
                          <a:ea typeface="ＭＳ Ｐゴシック" charset="0"/>
                          <a:cs typeface="Arial"/>
                        </a:rPr>
                        <a:t>Drop all ICMP packets going to a </a:t>
                      </a:r>
                      <a:r>
                        <a:rPr kumimoji="0" lang="en-US" altLang="ja-JP" sz="1800" b="0" i="0" u="none" strike="noStrike" cap="none" normalizeH="0" baseline="0" dirty="0">
                          <a:ln>
                            <a:noFill/>
                          </a:ln>
                          <a:solidFill>
                            <a:schemeClr val="accent2"/>
                          </a:solidFill>
                          <a:effectLst/>
                          <a:latin typeface="+mn-lt"/>
                          <a:ea typeface="ＭＳ Ｐゴシック" charset="0"/>
                          <a:cs typeface="Arial"/>
                        </a:rPr>
                        <a:t>"</a:t>
                      </a:r>
                      <a:r>
                        <a:rPr kumimoji="0" lang="en-US" sz="1800" b="0" i="0" u="none" strike="noStrike" cap="none" normalizeH="0" baseline="0" dirty="0">
                          <a:ln>
                            <a:noFill/>
                          </a:ln>
                          <a:solidFill>
                            <a:schemeClr val="accent2"/>
                          </a:solidFill>
                          <a:effectLst/>
                          <a:latin typeface="+mn-lt"/>
                          <a:ea typeface="ＭＳ Ｐゴシック" charset="0"/>
                          <a:cs typeface="Arial"/>
                        </a:rPr>
                        <a:t>broadcast</a:t>
                      </a:r>
                      <a:r>
                        <a:rPr kumimoji="0" lang="en-US" altLang="ja-JP" sz="1800" b="0" i="0" u="none" strike="noStrike" cap="none" normalizeH="0" baseline="0" dirty="0">
                          <a:ln>
                            <a:noFill/>
                          </a:ln>
                          <a:solidFill>
                            <a:schemeClr val="accent2"/>
                          </a:solidFill>
                          <a:effectLst/>
                          <a:latin typeface="+mn-lt"/>
                          <a:ea typeface="ＭＳ Ｐゴシック" charset="0"/>
                          <a:cs typeface="Arial"/>
                        </a:rPr>
                        <a:t>"</a:t>
                      </a:r>
                      <a:r>
                        <a:rPr kumimoji="0" lang="en-US" sz="1800" b="0" i="0" u="none" strike="noStrike" cap="none" normalizeH="0" baseline="0" dirty="0">
                          <a:ln>
                            <a:noFill/>
                          </a:ln>
                          <a:solidFill>
                            <a:schemeClr val="accent2"/>
                          </a:solidFill>
                          <a:effectLst/>
                          <a:latin typeface="+mn-lt"/>
                          <a:ea typeface="ＭＳ Ｐゴシック" charset="0"/>
                          <a:cs typeface="Arial"/>
                        </a:rPr>
                        <a:t> address (e.g. 130.207.255.255).</a:t>
                      </a:r>
                      <a:endParaRPr kumimoji="0" lang="en-US" sz="2800" b="0" i="0" u="none" strike="noStrike" cap="none" normalizeH="0" baseline="0" dirty="0">
                        <a:ln>
                          <a:noFill/>
                        </a:ln>
                        <a:solidFill>
                          <a:schemeClr val="accent2"/>
                        </a:solidFill>
                        <a:effectLst/>
                        <a:latin typeface="+mn-lt"/>
                        <a:ea typeface="ＭＳ Ｐゴシック" charset="0"/>
                        <a:cs typeface="Arial"/>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812913">
                <a:tc>
                  <a:txBody>
                    <a:bodyPr/>
                    <a:lstStyle/>
                    <a:p>
                      <a:pPr marL="0" marR="0" lvl="0" indent="0" algn="l" defTabSz="914400" rtl="0" eaLnBrk="0" fontAlgn="base" latinLnBrk="0" hangingPunct="0">
                        <a:lnSpc>
                          <a:spcPct val="100000"/>
                        </a:lnSpc>
                        <a:spcBef>
                          <a:spcPct val="0"/>
                        </a:spcBef>
                        <a:spcAft>
                          <a:spcPct val="50000"/>
                        </a:spcAft>
                        <a:buClrTx/>
                        <a:buSzTx/>
                        <a:buFontTx/>
                        <a:buNone/>
                        <a:tabLst/>
                      </a:pPr>
                      <a:r>
                        <a:rPr kumimoji="0" lang="en-US" sz="2000" b="0" i="0" u="none" strike="noStrike" cap="none" normalizeH="0" baseline="0" dirty="0">
                          <a:ln>
                            <a:noFill/>
                          </a:ln>
                          <a:solidFill>
                            <a:srgbClr val="000099"/>
                          </a:solidFill>
                          <a:effectLst/>
                          <a:latin typeface="+mn-lt"/>
                          <a:ea typeface="ＭＳ Ｐゴシック" charset="0"/>
                          <a:cs typeface="Arial"/>
                        </a:rPr>
                        <a:t>Prevent your network from being tracerouted</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50000"/>
                        </a:spcAft>
                        <a:buClrTx/>
                        <a:buSzTx/>
                        <a:buFontTx/>
                        <a:buNone/>
                        <a:tabLst/>
                      </a:pPr>
                      <a:r>
                        <a:rPr kumimoji="0" lang="en-US" sz="1800" b="0" i="0" u="none" strike="noStrike" cap="none" normalizeH="0" baseline="0" dirty="0">
                          <a:ln>
                            <a:noFill/>
                          </a:ln>
                          <a:solidFill>
                            <a:schemeClr val="accent2"/>
                          </a:solidFill>
                          <a:effectLst/>
                          <a:latin typeface="+mn-lt"/>
                          <a:ea typeface="ＭＳ Ｐゴシック" charset="0"/>
                          <a:cs typeface="Arial"/>
                        </a:rPr>
                        <a:t>Drop all outgoing ICMP TTL expired traffic</a:t>
                      </a:r>
                      <a:endParaRPr kumimoji="0" lang="en-US" sz="2800" b="0" i="0" u="none" strike="noStrike" cap="none" normalizeH="0" baseline="0" dirty="0">
                        <a:ln>
                          <a:noFill/>
                        </a:ln>
                        <a:solidFill>
                          <a:schemeClr val="accent2"/>
                        </a:solidFill>
                        <a:effectLst/>
                        <a:latin typeface="+mn-lt"/>
                        <a:ea typeface="ＭＳ Ｐゴシック" charset="0"/>
                        <a:cs typeface="Arial"/>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172058" name="Rectangle 26"/>
          <p:cNvSpPr>
            <a:spLocks noGrp="1" noChangeArrowheads="1"/>
          </p:cNvSpPr>
          <p:nvPr>
            <p:ph type="title"/>
          </p:nvPr>
        </p:nvSpPr>
        <p:spPr/>
        <p:txBody>
          <a:bodyPr/>
          <a:lstStyle/>
          <a:p>
            <a:r>
              <a:rPr lang="en-US"/>
              <a:t>Stateless packet filtering: examples</a:t>
            </a:r>
            <a:endParaRPr lang="en-US" dirty="0"/>
          </a:p>
        </p:txBody>
      </p:sp>
      <p:sp>
        <p:nvSpPr>
          <p:cNvPr id="3" name="灯片编号占位符 2"/>
          <p:cNvSpPr>
            <a:spLocks noGrp="1"/>
          </p:cNvSpPr>
          <p:nvPr>
            <p:ph type="sldNum" sz="quarter" idx="12"/>
          </p:nvPr>
        </p:nvSpPr>
        <p:spPr/>
        <p:txBody>
          <a:bodyPr/>
          <a:lstStyle/>
          <a:p>
            <a:fld id="{B5976719-4C93-4032-AE44-9AF0CDE2F195}" type="slidenum">
              <a:rPr lang="en-US" altLang="zh-CN" smtClean="0"/>
              <a:pPr/>
              <a:t>195</a:t>
            </a:fld>
            <a:endParaRPr lang="en-US" altLang="zh-CN" dirty="0"/>
          </a:p>
        </p:txBody>
      </p:sp>
    </p:spTree>
    <p:extLst>
      <p:ext uri="{BB962C8B-B14F-4D97-AF65-F5344CB8AC3E}">
        <p14:creationId xmlns:p14="http://schemas.microsoft.com/office/powerpoint/2010/main" val="4104121068"/>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6255" name="Group 63"/>
          <p:cNvGraphicFramePr>
            <a:graphicFrameLocks noGrp="1"/>
          </p:cNvGraphicFramePr>
          <p:nvPr/>
        </p:nvGraphicFramePr>
        <p:xfrm>
          <a:off x="1957388" y="2420938"/>
          <a:ext cx="8418512" cy="3903662"/>
        </p:xfrm>
        <a:graphic>
          <a:graphicData uri="http://schemas.openxmlformats.org/drawingml/2006/table">
            <a:tbl>
              <a:tblPr/>
              <a:tblGrid>
                <a:gridCol w="1228045">
                  <a:extLst>
                    <a:ext uri="{9D8B030D-6E8A-4147-A177-3AD203B41FA5}">
                      <a16:colId xmlns:a16="http://schemas.microsoft.com/office/drawing/2014/main" val="20000"/>
                    </a:ext>
                  </a:extLst>
                </a:gridCol>
                <a:gridCol w="1229708">
                  <a:extLst>
                    <a:ext uri="{9D8B030D-6E8A-4147-A177-3AD203B41FA5}">
                      <a16:colId xmlns:a16="http://schemas.microsoft.com/office/drawing/2014/main" val="20001"/>
                    </a:ext>
                  </a:extLst>
                </a:gridCol>
                <a:gridCol w="1329413">
                  <a:extLst>
                    <a:ext uri="{9D8B030D-6E8A-4147-A177-3AD203B41FA5}">
                      <a16:colId xmlns:a16="http://schemas.microsoft.com/office/drawing/2014/main" val="20002"/>
                    </a:ext>
                  </a:extLst>
                </a:gridCol>
                <a:gridCol w="1243002">
                  <a:extLst>
                    <a:ext uri="{9D8B030D-6E8A-4147-A177-3AD203B41FA5}">
                      <a16:colId xmlns:a16="http://schemas.microsoft.com/office/drawing/2014/main" val="20003"/>
                    </a:ext>
                  </a:extLst>
                </a:gridCol>
                <a:gridCol w="1115046">
                  <a:extLst>
                    <a:ext uri="{9D8B030D-6E8A-4147-A177-3AD203B41FA5}">
                      <a16:colId xmlns:a16="http://schemas.microsoft.com/office/drawing/2014/main" val="20004"/>
                    </a:ext>
                  </a:extLst>
                </a:gridCol>
                <a:gridCol w="1229708">
                  <a:extLst>
                    <a:ext uri="{9D8B030D-6E8A-4147-A177-3AD203B41FA5}">
                      <a16:colId xmlns:a16="http://schemas.microsoft.com/office/drawing/2014/main" val="20005"/>
                    </a:ext>
                  </a:extLst>
                </a:gridCol>
                <a:gridCol w="1043590">
                  <a:extLst>
                    <a:ext uri="{9D8B030D-6E8A-4147-A177-3AD203B41FA5}">
                      <a16:colId xmlns:a16="http://schemas.microsoft.com/office/drawing/2014/main" val="20006"/>
                    </a:ext>
                  </a:extLst>
                </a:gridCol>
              </a:tblGrid>
              <a:tr h="693102">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0" i="0" u="none" strike="noStrike" cap="none" normalizeH="0" baseline="0" dirty="0">
                          <a:ln>
                            <a:noFill/>
                          </a:ln>
                          <a:solidFill>
                            <a:schemeClr val="tx1"/>
                          </a:solidFill>
                          <a:effectLst/>
                          <a:latin typeface="+mn-lt"/>
                          <a:cs typeface="Arial"/>
                        </a:rPr>
                        <a:t>action</a:t>
                      </a:r>
                    </a:p>
                  </a:txBody>
                  <a:tcPr marL="91427" marR="91427" marT="44815" marB="4481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0" i="0" u="none" strike="noStrike" cap="none" normalizeH="0" baseline="0" dirty="0">
                          <a:ln>
                            <a:noFill/>
                          </a:ln>
                          <a:solidFill>
                            <a:schemeClr val="tx1"/>
                          </a:solidFill>
                          <a:effectLst/>
                          <a:latin typeface="+mn-lt"/>
                          <a:cs typeface="Arial"/>
                        </a:rPr>
                        <a:t>source</a:t>
                      </a:r>
                    </a:p>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0" i="0" u="none" strike="noStrike" cap="none" normalizeH="0" baseline="0" dirty="0">
                          <a:ln>
                            <a:noFill/>
                          </a:ln>
                          <a:solidFill>
                            <a:schemeClr val="tx1"/>
                          </a:solidFill>
                          <a:effectLst/>
                          <a:latin typeface="+mn-lt"/>
                          <a:cs typeface="Arial"/>
                        </a:rPr>
                        <a:t>address</a:t>
                      </a:r>
                    </a:p>
                  </a:txBody>
                  <a:tcPr marL="91427" marR="91427" marT="44815" marB="448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0" i="0" u="none" strike="noStrike" cap="none" normalizeH="0" baseline="0" dirty="0">
                          <a:ln>
                            <a:noFill/>
                          </a:ln>
                          <a:solidFill>
                            <a:schemeClr val="tx1"/>
                          </a:solidFill>
                          <a:effectLst/>
                          <a:latin typeface="+mn-lt"/>
                          <a:cs typeface="Arial"/>
                        </a:rPr>
                        <a:t>dest</a:t>
                      </a:r>
                    </a:p>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0" i="0" u="none" strike="noStrike" cap="none" normalizeH="0" baseline="0" dirty="0">
                          <a:ln>
                            <a:noFill/>
                          </a:ln>
                          <a:solidFill>
                            <a:schemeClr val="tx1"/>
                          </a:solidFill>
                          <a:effectLst/>
                          <a:latin typeface="+mn-lt"/>
                          <a:cs typeface="Arial"/>
                        </a:rPr>
                        <a:t>address</a:t>
                      </a:r>
                    </a:p>
                  </a:txBody>
                  <a:tcPr marL="91427" marR="91427" marT="44815" marB="448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0" i="0" u="none" strike="noStrike" cap="none" normalizeH="0" baseline="0" dirty="0">
                          <a:ln>
                            <a:noFill/>
                          </a:ln>
                          <a:solidFill>
                            <a:schemeClr val="tx1"/>
                          </a:solidFill>
                          <a:effectLst/>
                          <a:latin typeface="+mn-lt"/>
                          <a:cs typeface="Arial"/>
                        </a:rPr>
                        <a:t>protocol</a:t>
                      </a:r>
                    </a:p>
                  </a:txBody>
                  <a:tcPr marL="91427" marR="91427" marT="44815" marB="448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0" i="0" u="none" strike="noStrike" cap="none" normalizeH="0" baseline="0" dirty="0">
                          <a:ln>
                            <a:noFill/>
                          </a:ln>
                          <a:solidFill>
                            <a:schemeClr val="tx1"/>
                          </a:solidFill>
                          <a:effectLst/>
                          <a:latin typeface="+mn-lt"/>
                          <a:cs typeface="Arial"/>
                        </a:rPr>
                        <a:t>source</a:t>
                      </a:r>
                    </a:p>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0" i="0" u="none" strike="noStrike" cap="none" normalizeH="0" baseline="0" dirty="0">
                          <a:ln>
                            <a:noFill/>
                          </a:ln>
                          <a:solidFill>
                            <a:schemeClr val="tx1"/>
                          </a:solidFill>
                          <a:effectLst/>
                          <a:latin typeface="+mn-lt"/>
                          <a:cs typeface="Arial"/>
                        </a:rPr>
                        <a:t>port</a:t>
                      </a:r>
                    </a:p>
                  </a:txBody>
                  <a:tcPr marL="91427" marR="91427" marT="44815" marB="448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0" i="0" u="none" strike="noStrike" cap="none" normalizeH="0" baseline="0" dirty="0">
                          <a:ln>
                            <a:noFill/>
                          </a:ln>
                          <a:solidFill>
                            <a:schemeClr val="tx1"/>
                          </a:solidFill>
                          <a:effectLst/>
                          <a:latin typeface="+mn-lt"/>
                          <a:cs typeface="Arial"/>
                        </a:rPr>
                        <a:t>dest</a:t>
                      </a:r>
                    </a:p>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0" i="0" u="none" strike="noStrike" cap="none" normalizeH="0" baseline="0" dirty="0">
                          <a:ln>
                            <a:noFill/>
                          </a:ln>
                          <a:solidFill>
                            <a:schemeClr val="tx1"/>
                          </a:solidFill>
                          <a:effectLst/>
                          <a:latin typeface="+mn-lt"/>
                          <a:cs typeface="Arial"/>
                        </a:rPr>
                        <a:t>port</a:t>
                      </a:r>
                    </a:p>
                  </a:txBody>
                  <a:tcPr marL="91427" marR="91427" marT="44815" marB="448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0" i="0" u="none" strike="noStrike" cap="none" normalizeH="0" baseline="0" dirty="0">
                          <a:ln>
                            <a:noFill/>
                          </a:ln>
                          <a:solidFill>
                            <a:schemeClr val="tx1"/>
                          </a:solidFill>
                          <a:effectLst/>
                          <a:latin typeface="+mn-lt"/>
                          <a:cs typeface="Arial"/>
                        </a:rPr>
                        <a:t>flag</a:t>
                      </a:r>
                    </a:p>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0" i="0" u="none" strike="noStrike" cap="none" normalizeH="0" baseline="0" dirty="0">
                          <a:ln>
                            <a:noFill/>
                          </a:ln>
                          <a:solidFill>
                            <a:schemeClr val="tx1"/>
                          </a:solidFill>
                          <a:effectLst/>
                          <a:latin typeface="+mn-lt"/>
                          <a:cs typeface="Arial"/>
                        </a:rPr>
                        <a:t>bit</a:t>
                      </a:r>
                    </a:p>
                  </a:txBody>
                  <a:tcPr marL="91427" marR="91427" marT="44815" marB="44815"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693102">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0" i="0" u="none" strike="noStrike" cap="none" normalizeH="0" baseline="0" dirty="0">
                          <a:ln>
                            <a:noFill/>
                          </a:ln>
                          <a:solidFill>
                            <a:schemeClr val="tx1"/>
                          </a:solidFill>
                          <a:effectLst/>
                          <a:latin typeface="+mn-lt"/>
                          <a:cs typeface="Arial"/>
                        </a:rPr>
                        <a:t>allow</a:t>
                      </a:r>
                    </a:p>
                  </a:txBody>
                  <a:tcPr marL="91427" marR="91427" marT="44815" marB="4481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0" i="0" u="none" strike="noStrike" cap="none" normalizeH="0" baseline="0" dirty="0">
                          <a:ln>
                            <a:noFill/>
                          </a:ln>
                          <a:solidFill>
                            <a:schemeClr val="tx1"/>
                          </a:solidFill>
                          <a:effectLst/>
                          <a:latin typeface="+mn-lt"/>
                          <a:cs typeface="Arial"/>
                        </a:rPr>
                        <a:t>222.22/16</a:t>
                      </a:r>
                    </a:p>
                  </a:txBody>
                  <a:tcPr marL="91427" marR="91427" marT="44815" marB="448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0" i="0" u="none" strike="noStrike" cap="none" normalizeH="0" baseline="0" dirty="0">
                          <a:ln>
                            <a:noFill/>
                          </a:ln>
                          <a:solidFill>
                            <a:schemeClr val="tx1"/>
                          </a:solidFill>
                          <a:effectLst/>
                          <a:latin typeface="+mn-lt"/>
                          <a:cs typeface="Arial"/>
                        </a:rPr>
                        <a:t>outside of</a:t>
                      </a:r>
                    </a:p>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0" i="0" u="none" strike="noStrike" cap="none" normalizeH="0" baseline="0" dirty="0">
                          <a:ln>
                            <a:noFill/>
                          </a:ln>
                          <a:solidFill>
                            <a:schemeClr val="tx1"/>
                          </a:solidFill>
                          <a:effectLst/>
                          <a:latin typeface="+mn-lt"/>
                          <a:cs typeface="Arial"/>
                        </a:rPr>
                        <a:t>222.22/16</a:t>
                      </a:r>
                    </a:p>
                  </a:txBody>
                  <a:tcPr marL="91427" marR="91427" marT="44815" marB="448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0" i="0" u="none" strike="noStrike" cap="none" normalizeH="0" baseline="0" dirty="0">
                          <a:ln>
                            <a:noFill/>
                          </a:ln>
                          <a:solidFill>
                            <a:schemeClr val="tx1"/>
                          </a:solidFill>
                          <a:effectLst/>
                          <a:latin typeface="+mn-lt"/>
                          <a:cs typeface="Arial"/>
                        </a:rPr>
                        <a:t>TCP</a:t>
                      </a:r>
                    </a:p>
                  </a:txBody>
                  <a:tcPr marL="91427" marR="91427" marT="44815" marB="448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0" i="0" u="none" strike="noStrike" cap="none" normalizeH="0" baseline="0" dirty="0">
                          <a:ln>
                            <a:noFill/>
                          </a:ln>
                          <a:solidFill>
                            <a:schemeClr val="tx1"/>
                          </a:solidFill>
                          <a:effectLst/>
                          <a:latin typeface="+mn-lt"/>
                          <a:cs typeface="Arial"/>
                        </a:rPr>
                        <a:t>&gt; 1023</a:t>
                      </a:r>
                    </a:p>
                  </a:txBody>
                  <a:tcPr marL="91427" marR="91427" marT="44815" marB="448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0" i="0" u="none" strike="noStrike" cap="none" normalizeH="0" baseline="0" dirty="0">
                          <a:ln>
                            <a:noFill/>
                          </a:ln>
                          <a:solidFill>
                            <a:schemeClr val="tx1"/>
                          </a:solidFill>
                          <a:effectLst/>
                          <a:latin typeface="+mn-lt"/>
                          <a:cs typeface="Arial"/>
                        </a:rPr>
                        <a:t>80</a:t>
                      </a:r>
                    </a:p>
                  </a:txBody>
                  <a:tcPr marL="91427" marR="91427" marT="44815" marB="448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0" i="0" u="none" strike="noStrike" cap="none" normalizeH="0" baseline="0" dirty="0">
                          <a:ln>
                            <a:noFill/>
                          </a:ln>
                          <a:solidFill>
                            <a:schemeClr val="tx1"/>
                          </a:solidFill>
                          <a:effectLst/>
                          <a:latin typeface="+mn-lt"/>
                          <a:cs typeface="Arial"/>
                        </a:rPr>
                        <a:t>any</a:t>
                      </a:r>
                    </a:p>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endParaRPr kumimoji="0" lang="en-US" sz="1600" b="0" i="0" u="none" strike="noStrike" cap="none" normalizeH="0" baseline="0" dirty="0">
                        <a:ln>
                          <a:noFill/>
                        </a:ln>
                        <a:solidFill>
                          <a:schemeClr val="tx1"/>
                        </a:solidFill>
                        <a:effectLst/>
                        <a:latin typeface="+mn-lt"/>
                        <a:cs typeface="Arial"/>
                      </a:endParaRPr>
                    </a:p>
                  </a:txBody>
                  <a:tcPr marL="91427" marR="91427" marT="44815" marB="44815"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39127">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0" i="0" u="none" strike="noStrike" cap="none" normalizeH="0" baseline="0" dirty="0">
                          <a:ln>
                            <a:noFill/>
                          </a:ln>
                          <a:solidFill>
                            <a:schemeClr val="tx1"/>
                          </a:solidFill>
                          <a:effectLst/>
                          <a:latin typeface="+mn-lt"/>
                          <a:cs typeface="Arial"/>
                        </a:rPr>
                        <a:t>allow</a:t>
                      </a:r>
                    </a:p>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endParaRPr kumimoji="0" lang="en-US" sz="1600" b="0" i="0" u="none" strike="noStrike" cap="none" normalizeH="0" baseline="0" dirty="0">
                        <a:ln>
                          <a:noFill/>
                        </a:ln>
                        <a:solidFill>
                          <a:schemeClr val="tx1"/>
                        </a:solidFill>
                        <a:effectLst/>
                        <a:latin typeface="+mn-lt"/>
                        <a:cs typeface="Arial"/>
                      </a:endParaRPr>
                    </a:p>
                  </a:txBody>
                  <a:tcPr marL="91427" marR="91427" marT="44815" marB="4481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0" i="0" u="none" strike="noStrike" cap="none" normalizeH="0" baseline="0" dirty="0">
                          <a:ln>
                            <a:noFill/>
                          </a:ln>
                          <a:solidFill>
                            <a:schemeClr val="tx1"/>
                          </a:solidFill>
                          <a:effectLst/>
                          <a:latin typeface="+mn-lt"/>
                          <a:cs typeface="Arial"/>
                        </a:rPr>
                        <a:t>outside of</a:t>
                      </a:r>
                    </a:p>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0" i="0" u="none" strike="noStrike" cap="none" normalizeH="0" baseline="0" dirty="0">
                          <a:ln>
                            <a:noFill/>
                          </a:ln>
                          <a:solidFill>
                            <a:schemeClr val="tx1"/>
                          </a:solidFill>
                          <a:effectLst/>
                          <a:latin typeface="+mn-lt"/>
                          <a:cs typeface="Arial"/>
                        </a:rPr>
                        <a:t>222.22/16</a:t>
                      </a:r>
                    </a:p>
                  </a:txBody>
                  <a:tcPr marL="91427" marR="91427" marT="44815" marB="448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0" i="0" u="none" strike="noStrike" cap="none" normalizeH="0" baseline="0" dirty="0">
                          <a:ln>
                            <a:noFill/>
                          </a:ln>
                          <a:solidFill>
                            <a:schemeClr val="tx1"/>
                          </a:solidFill>
                          <a:effectLst/>
                          <a:latin typeface="+mn-lt"/>
                          <a:cs typeface="Arial"/>
                        </a:rPr>
                        <a:t>222.22/16</a:t>
                      </a:r>
                    </a:p>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endParaRPr kumimoji="0" lang="en-US" sz="1600" b="0" i="0" u="none" strike="noStrike" cap="none" normalizeH="0" baseline="0" dirty="0">
                        <a:ln>
                          <a:noFill/>
                        </a:ln>
                        <a:solidFill>
                          <a:schemeClr val="tx1"/>
                        </a:solidFill>
                        <a:effectLst/>
                        <a:latin typeface="+mn-lt"/>
                        <a:cs typeface="Arial"/>
                      </a:endParaRPr>
                    </a:p>
                  </a:txBody>
                  <a:tcPr marL="91427" marR="91427" marT="44815" marB="448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0" i="0" u="none" strike="noStrike" cap="none" normalizeH="0" baseline="0" dirty="0">
                          <a:ln>
                            <a:noFill/>
                          </a:ln>
                          <a:solidFill>
                            <a:schemeClr val="tx1"/>
                          </a:solidFill>
                          <a:effectLst/>
                          <a:latin typeface="+mn-lt"/>
                          <a:cs typeface="Arial"/>
                        </a:rPr>
                        <a:t>TCP</a:t>
                      </a:r>
                    </a:p>
                  </a:txBody>
                  <a:tcPr marL="91427" marR="91427" marT="44815" marB="448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0" i="0" u="none" strike="noStrike" cap="none" normalizeH="0" baseline="0" dirty="0">
                          <a:ln>
                            <a:noFill/>
                          </a:ln>
                          <a:solidFill>
                            <a:schemeClr val="tx1"/>
                          </a:solidFill>
                          <a:effectLst/>
                          <a:latin typeface="+mn-lt"/>
                          <a:cs typeface="Arial"/>
                        </a:rPr>
                        <a:t>80</a:t>
                      </a:r>
                    </a:p>
                  </a:txBody>
                  <a:tcPr marL="91427" marR="91427" marT="44815" marB="448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0" i="0" u="none" strike="noStrike" cap="none" normalizeH="0" baseline="0" dirty="0">
                          <a:ln>
                            <a:noFill/>
                          </a:ln>
                          <a:solidFill>
                            <a:schemeClr val="tx1"/>
                          </a:solidFill>
                          <a:effectLst/>
                          <a:latin typeface="+mn-lt"/>
                          <a:cs typeface="Arial"/>
                        </a:rPr>
                        <a:t>&gt; 1023</a:t>
                      </a:r>
                    </a:p>
                  </a:txBody>
                  <a:tcPr marL="91427" marR="91427" marT="44815" marB="448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0" i="0" u="none" strike="noStrike" cap="none" normalizeH="0" baseline="0" dirty="0">
                          <a:ln>
                            <a:noFill/>
                          </a:ln>
                          <a:solidFill>
                            <a:schemeClr val="tx1"/>
                          </a:solidFill>
                          <a:effectLst/>
                          <a:latin typeface="+mn-lt"/>
                          <a:cs typeface="Arial"/>
                        </a:rPr>
                        <a:t>ACK</a:t>
                      </a:r>
                    </a:p>
                  </a:txBody>
                  <a:tcPr marL="91427" marR="91427" marT="44815" marB="44815"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93102">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0" i="0" u="none" strike="noStrike" cap="none" normalizeH="0" baseline="0" dirty="0">
                          <a:ln>
                            <a:noFill/>
                          </a:ln>
                          <a:solidFill>
                            <a:schemeClr val="tx1"/>
                          </a:solidFill>
                          <a:effectLst/>
                          <a:latin typeface="+mn-lt"/>
                          <a:cs typeface="Arial"/>
                        </a:rPr>
                        <a:t>allow</a:t>
                      </a:r>
                    </a:p>
                  </a:txBody>
                  <a:tcPr marL="91427" marR="91427" marT="44815" marB="4481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0" i="0" u="none" strike="noStrike" cap="none" normalizeH="0" baseline="0" dirty="0">
                          <a:ln>
                            <a:noFill/>
                          </a:ln>
                          <a:solidFill>
                            <a:schemeClr val="tx1"/>
                          </a:solidFill>
                          <a:effectLst/>
                          <a:latin typeface="+mn-lt"/>
                          <a:cs typeface="Arial"/>
                        </a:rPr>
                        <a:t>222.22/16</a:t>
                      </a:r>
                    </a:p>
                  </a:txBody>
                  <a:tcPr marL="91427" marR="91427" marT="44815" marB="448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0" i="0" u="none" strike="noStrike" cap="none" normalizeH="0" baseline="0" dirty="0">
                          <a:ln>
                            <a:noFill/>
                          </a:ln>
                          <a:solidFill>
                            <a:schemeClr val="tx1"/>
                          </a:solidFill>
                          <a:effectLst/>
                          <a:latin typeface="+mn-lt"/>
                          <a:cs typeface="Arial"/>
                        </a:rPr>
                        <a:t>outside of</a:t>
                      </a:r>
                    </a:p>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0" i="0" u="none" strike="noStrike" cap="none" normalizeH="0" baseline="0" dirty="0">
                          <a:ln>
                            <a:noFill/>
                          </a:ln>
                          <a:solidFill>
                            <a:schemeClr val="tx1"/>
                          </a:solidFill>
                          <a:effectLst/>
                          <a:latin typeface="+mn-lt"/>
                          <a:cs typeface="Arial"/>
                        </a:rPr>
                        <a:t>222.22/16</a:t>
                      </a:r>
                    </a:p>
                  </a:txBody>
                  <a:tcPr marL="91427" marR="91427" marT="44815" marB="448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0" i="0" u="none" strike="noStrike" cap="none" normalizeH="0" baseline="0" dirty="0">
                          <a:ln>
                            <a:noFill/>
                          </a:ln>
                          <a:solidFill>
                            <a:schemeClr val="tx1"/>
                          </a:solidFill>
                          <a:effectLst/>
                          <a:latin typeface="+mn-lt"/>
                          <a:cs typeface="Arial"/>
                        </a:rPr>
                        <a:t>UDP</a:t>
                      </a:r>
                    </a:p>
                  </a:txBody>
                  <a:tcPr marL="91427" marR="91427" marT="44815" marB="448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0" i="0" u="none" strike="noStrike" cap="none" normalizeH="0" baseline="0" dirty="0">
                          <a:ln>
                            <a:noFill/>
                          </a:ln>
                          <a:solidFill>
                            <a:schemeClr val="tx1"/>
                          </a:solidFill>
                          <a:effectLst/>
                          <a:latin typeface="+mn-lt"/>
                          <a:cs typeface="Arial"/>
                        </a:rPr>
                        <a:t>&gt; 1023</a:t>
                      </a:r>
                    </a:p>
                  </a:txBody>
                  <a:tcPr marL="91427" marR="91427" marT="44815" marB="448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0" i="0" u="none" strike="noStrike" cap="none" normalizeH="0" baseline="0" dirty="0">
                          <a:ln>
                            <a:noFill/>
                          </a:ln>
                          <a:solidFill>
                            <a:schemeClr val="tx1"/>
                          </a:solidFill>
                          <a:effectLst/>
                          <a:latin typeface="+mn-lt"/>
                          <a:cs typeface="Arial"/>
                        </a:rPr>
                        <a:t>53</a:t>
                      </a:r>
                    </a:p>
                  </a:txBody>
                  <a:tcPr marL="91427" marR="91427" marT="44815" marB="448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0" i="0" u="none" strike="noStrike" cap="none" normalizeH="0" baseline="0" dirty="0">
                          <a:ln>
                            <a:noFill/>
                          </a:ln>
                          <a:solidFill>
                            <a:schemeClr val="tx1"/>
                          </a:solidFill>
                          <a:effectLst/>
                          <a:latin typeface="+mn-lt"/>
                          <a:cs typeface="Arial"/>
                        </a:rPr>
                        <a:t>---</a:t>
                      </a:r>
                    </a:p>
                  </a:txBody>
                  <a:tcPr marL="91427" marR="91427" marT="44815" marB="44815"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693102">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0" i="0" u="none" strike="noStrike" cap="none" normalizeH="0" baseline="0" dirty="0">
                          <a:ln>
                            <a:noFill/>
                          </a:ln>
                          <a:solidFill>
                            <a:schemeClr val="tx1"/>
                          </a:solidFill>
                          <a:effectLst/>
                          <a:latin typeface="+mn-lt"/>
                          <a:cs typeface="Arial"/>
                        </a:rPr>
                        <a:t>allow</a:t>
                      </a:r>
                    </a:p>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endParaRPr kumimoji="0" lang="en-US" sz="1600" b="0" i="0" u="none" strike="noStrike" cap="none" normalizeH="0" baseline="0" dirty="0">
                        <a:ln>
                          <a:noFill/>
                        </a:ln>
                        <a:solidFill>
                          <a:schemeClr val="tx1"/>
                        </a:solidFill>
                        <a:effectLst/>
                        <a:latin typeface="+mn-lt"/>
                        <a:cs typeface="Arial"/>
                      </a:endParaRPr>
                    </a:p>
                  </a:txBody>
                  <a:tcPr marL="91427" marR="91427" marT="44815" marB="4481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0" i="0" u="none" strike="noStrike" cap="none" normalizeH="0" baseline="0" dirty="0">
                          <a:ln>
                            <a:noFill/>
                          </a:ln>
                          <a:solidFill>
                            <a:schemeClr val="tx1"/>
                          </a:solidFill>
                          <a:effectLst/>
                          <a:latin typeface="+mn-lt"/>
                          <a:cs typeface="Arial"/>
                        </a:rPr>
                        <a:t>outside of</a:t>
                      </a:r>
                    </a:p>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0" i="0" u="none" strike="noStrike" cap="none" normalizeH="0" baseline="0" dirty="0">
                          <a:ln>
                            <a:noFill/>
                          </a:ln>
                          <a:solidFill>
                            <a:schemeClr val="tx1"/>
                          </a:solidFill>
                          <a:effectLst/>
                          <a:latin typeface="+mn-lt"/>
                          <a:cs typeface="Arial"/>
                        </a:rPr>
                        <a:t>222.22/16</a:t>
                      </a:r>
                    </a:p>
                  </a:txBody>
                  <a:tcPr marL="91427" marR="91427" marT="44815" marB="448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0" i="0" u="none" strike="noStrike" cap="none" normalizeH="0" baseline="0" dirty="0">
                          <a:ln>
                            <a:noFill/>
                          </a:ln>
                          <a:solidFill>
                            <a:schemeClr val="tx1"/>
                          </a:solidFill>
                          <a:effectLst/>
                          <a:latin typeface="+mn-lt"/>
                          <a:cs typeface="Arial"/>
                        </a:rPr>
                        <a:t>222.22/16</a:t>
                      </a:r>
                    </a:p>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endParaRPr kumimoji="0" lang="en-US" sz="1600" b="0" i="0" u="none" strike="noStrike" cap="none" normalizeH="0" baseline="0" dirty="0">
                        <a:ln>
                          <a:noFill/>
                        </a:ln>
                        <a:solidFill>
                          <a:schemeClr val="tx1"/>
                        </a:solidFill>
                        <a:effectLst/>
                        <a:latin typeface="+mn-lt"/>
                        <a:cs typeface="Arial"/>
                      </a:endParaRPr>
                    </a:p>
                  </a:txBody>
                  <a:tcPr marL="91427" marR="91427" marT="44815" marB="448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0" i="0" u="none" strike="noStrike" cap="none" normalizeH="0" baseline="0" dirty="0">
                          <a:ln>
                            <a:noFill/>
                          </a:ln>
                          <a:solidFill>
                            <a:schemeClr val="tx1"/>
                          </a:solidFill>
                          <a:effectLst/>
                          <a:latin typeface="+mn-lt"/>
                          <a:cs typeface="Arial"/>
                        </a:rPr>
                        <a:t>UDP</a:t>
                      </a:r>
                    </a:p>
                  </a:txBody>
                  <a:tcPr marL="91427" marR="91427" marT="44815" marB="448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0" i="0" u="none" strike="noStrike" cap="none" normalizeH="0" baseline="0" dirty="0">
                          <a:ln>
                            <a:noFill/>
                          </a:ln>
                          <a:solidFill>
                            <a:schemeClr val="tx1"/>
                          </a:solidFill>
                          <a:effectLst/>
                          <a:latin typeface="+mn-lt"/>
                          <a:cs typeface="Arial"/>
                        </a:rPr>
                        <a:t>53</a:t>
                      </a:r>
                    </a:p>
                  </a:txBody>
                  <a:tcPr marL="91427" marR="91427" marT="44815" marB="448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0" i="0" u="none" strike="noStrike" cap="none" normalizeH="0" baseline="0" dirty="0">
                          <a:ln>
                            <a:noFill/>
                          </a:ln>
                          <a:solidFill>
                            <a:schemeClr val="tx1"/>
                          </a:solidFill>
                          <a:effectLst/>
                          <a:latin typeface="+mn-lt"/>
                          <a:cs typeface="Arial"/>
                        </a:rPr>
                        <a:t>&gt; 1023</a:t>
                      </a:r>
                    </a:p>
                  </a:txBody>
                  <a:tcPr marL="91427" marR="91427" marT="44815" marB="448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0" i="0" u="none" strike="noStrike" cap="none" normalizeH="0" baseline="0" dirty="0">
                          <a:ln>
                            <a:noFill/>
                          </a:ln>
                          <a:solidFill>
                            <a:schemeClr val="tx1"/>
                          </a:solidFill>
                          <a:effectLst/>
                          <a:latin typeface="+mn-lt"/>
                          <a:cs typeface="Arial"/>
                        </a:rPr>
                        <a:t>----</a:t>
                      </a:r>
                    </a:p>
                  </a:txBody>
                  <a:tcPr marL="91427" marR="91427" marT="44815" marB="44815"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92127">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0" i="0" u="none" strike="noStrike" cap="none" normalizeH="0" baseline="0" dirty="0">
                          <a:ln>
                            <a:noFill/>
                          </a:ln>
                          <a:solidFill>
                            <a:schemeClr val="tx1"/>
                          </a:solidFill>
                          <a:effectLst/>
                          <a:latin typeface="+mn-lt"/>
                          <a:cs typeface="Arial"/>
                        </a:rPr>
                        <a:t>deny</a:t>
                      </a:r>
                    </a:p>
                  </a:txBody>
                  <a:tcPr marL="91427" marR="91427" marT="44815" marB="4481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0" i="0" u="none" strike="noStrike" cap="none" normalizeH="0" baseline="0" dirty="0">
                          <a:ln>
                            <a:noFill/>
                          </a:ln>
                          <a:solidFill>
                            <a:schemeClr val="tx1"/>
                          </a:solidFill>
                          <a:effectLst/>
                          <a:latin typeface="+mn-lt"/>
                          <a:cs typeface="Arial"/>
                        </a:rPr>
                        <a:t>all</a:t>
                      </a:r>
                    </a:p>
                  </a:txBody>
                  <a:tcPr marL="91427" marR="91427" marT="44815" marB="448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0" i="0" u="none" strike="noStrike" cap="none" normalizeH="0" baseline="0" dirty="0">
                          <a:ln>
                            <a:noFill/>
                          </a:ln>
                          <a:solidFill>
                            <a:schemeClr val="tx1"/>
                          </a:solidFill>
                          <a:effectLst/>
                          <a:latin typeface="+mn-lt"/>
                          <a:cs typeface="Arial"/>
                        </a:rPr>
                        <a:t>all</a:t>
                      </a:r>
                    </a:p>
                  </a:txBody>
                  <a:tcPr marL="91427" marR="91427" marT="44815" marB="448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0" i="0" u="none" strike="noStrike" cap="none" normalizeH="0" baseline="0" dirty="0">
                          <a:ln>
                            <a:noFill/>
                          </a:ln>
                          <a:solidFill>
                            <a:schemeClr val="tx1"/>
                          </a:solidFill>
                          <a:effectLst/>
                          <a:latin typeface="+mn-lt"/>
                          <a:cs typeface="Arial"/>
                        </a:rPr>
                        <a:t>all</a:t>
                      </a:r>
                    </a:p>
                  </a:txBody>
                  <a:tcPr marL="91427" marR="91427" marT="44815" marB="448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0" i="0" u="none" strike="noStrike" cap="none" normalizeH="0" baseline="0" dirty="0">
                          <a:ln>
                            <a:noFill/>
                          </a:ln>
                          <a:solidFill>
                            <a:schemeClr val="tx1"/>
                          </a:solidFill>
                          <a:effectLst/>
                          <a:latin typeface="+mn-lt"/>
                          <a:cs typeface="Arial"/>
                        </a:rPr>
                        <a:t>all</a:t>
                      </a:r>
                    </a:p>
                  </a:txBody>
                  <a:tcPr marL="91427" marR="91427" marT="44815" marB="448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0" i="0" u="none" strike="noStrike" cap="none" normalizeH="0" baseline="0" dirty="0">
                          <a:ln>
                            <a:noFill/>
                          </a:ln>
                          <a:solidFill>
                            <a:schemeClr val="tx1"/>
                          </a:solidFill>
                          <a:effectLst/>
                          <a:latin typeface="+mn-lt"/>
                          <a:cs typeface="Arial"/>
                        </a:rPr>
                        <a:t>all</a:t>
                      </a:r>
                    </a:p>
                  </a:txBody>
                  <a:tcPr marL="91427" marR="91427" marT="44815" marB="448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0" i="0" u="none" strike="noStrike" cap="none" normalizeH="0" baseline="0" dirty="0">
                          <a:ln>
                            <a:noFill/>
                          </a:ln>
                          <a:solidFill>
                            <a:schemeClr val="tx1"/>
                          </a:solidFill>
                          <a:effectLst/>
                          <a:latin typeface="+mn-lt"/>
                          <a:cs typeface="Arial"/>
                        </a:rPr>
                        <a:t>all</a:t>
                      </a:r>
                    </a:p>
                  </a:txBody>
                  <a:tcPr marL="91427" marR="91427" marT="44815" marB="44815"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174140" name="Rectangle 60"/>
          <p:cNvSpPr>
            <a:spLocks noGrp="1" noChangeArrowheads="1"/>
          </p:cNvSpPr>
          <p:nvPr>
            <p:ph type="title"/>
          </p:nvPr>
        </p:nvSpPr>
        <p:spPr>
          <a:noFill/>
        </p:spPr>
        <p:txBody>
          <a:bodyPr/>
          <a:lstStyle/>
          <a:p>
            <a:r>
              <a:rPr lang="en-US" dirty="0"/>
              <a:t>Access Control Lists</a:t>
            </a:r>
          </a:p>
        </p:txBody>
      </p:sp>
      <p:sp>
        <p:nvSpPr>
          <p:cNvPr id="174141" name="Rectangle 61"/>
          <p:cNvSpPr>
            <a:spLocks noChangeArrowheads="1"/>
          </p:cNvSpPr>
          <p:nvPr/>
        </p:nvSpPr>
        <p:spPr bwMode="auto">
          <a:xfrm>
            <a:off x="1982196" y="1197116"/>
            <a:ext cx="8209910" cy="1012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nchorCtr="0"/>
          <a:lstStyle/>
          <a:p>
            <a:pPr algn="ctr">
              <a:spcBef>
                <a:spcPct val="20000"/>
              </a:spcBef>
              <a:buClr>
                <a:srgbClr val="000099"/>
              </a:buClr>
              <a:buSzPct val="75000"/>
            </a:pPr>
            <a:r>
              <a:rPr lang="en-US" sz="2800" b="1" i="1" dirty="0">
                <a:solidFill>
                  <a:srgbClr val="CC0000"/>
                </a:solidFill>
                <a:latin typeface="+mn-lt"/>
                <a:cs typeface="Gill Sans MT" charset="0"/>
              </a:rPr>
              <a:t>ACL:</a:t>
            </a:r>
            <a:r>
              <a:rPr lang="en-US" sz="2000" b="1" dirty="0">
                <a:solidFill>
                  <a:srgbClr val="CC0000"/>
                </a:solidFill>
                <a:latin typeface="+mn-lt"/>
                <a:cs typeface="Gill Sans MT" charset="0"/>
              </a:rPr>
              <a:t> </a:t>
            </a:r>
            <a:r>
              <a:rPr lang="en-US" sz="2000" b="1" dirty="0">
                <a:latin typeface="+mn-lt"/>
                <a:cs typeface="Gill Sans MT" charset="0"/>
              </a:rPr>
              <a:t>table of rules, applied top to bottom to incoming packets: (action, condition) pairs: looks like OpenFlow forwarding (Ch. 4)!</a:t>
            </a:r>
          </a:p>
        </p:txBody>
      </p:sp>
      <p:sp>
        <p:nvSpPr>
          <p:cNvPr id="2" name="灯片编号占位符 1"/>
          <p:cNvSpPr>
            <a:spLocks noGrp="1"/>
          </p:cNvSpPr>
          <p:nvPr>
            <p:ph type="sldNum" sz="quarter" idx="12"/>
          </p:nvPr>
        </p:nvSpPr>
        <p:spPr/>
        <p:txBody>
          <a:bodyPr/>
          <a:lstStyle/>
          <a:p>
            <a:pPr>
              <a:defRPr/>
            </a:pPr>
            <a:fld id="{B5976719-4C93-4032-AE44-9AF0CDE2F195}" type="slidenum">
              <a:rPr lang="en-US" altLang="zh-CN" smtClean="0"/>
              <a:pPr>
                <a:defRPr/>
              </a:pPr>
              <a:t>196</a:t>
            </a:fld>
            <a:endParaRPr lang="en-US" altLang="zh-CN" dirty="0"/>
          </a:p>
        </p:txBody>
      </p:sp>
    </p:spTree>
    <p:extLst>
      <p:ext uri="{BB962C8B-B14F-4D97-AF65-F5344CB8AC3E}">
        <p14:creationId xmlns:p14="http://schemas.microsoft.com/office/powerpoint/2010/main" val="2695834288"/>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1" name="Rectangle 3"/>
          <p:cNvSpPr>
            <a:spLocks noGrp="1" noChangeArrowheads="1"/>
          </p:cNvSpPr>
          <p:nvPr>
            <p:ph type="title"/>
          </p:nvPr>
        </p:nvSpPr>
        <p:spPr/>
        <p:txBody>
          <a:bodyPr/>
          <a:lstStyle/>
          <a:p>
            <a:r>
              <a:rPr lang="en-US" dirty="0"/>
              <a:t>Stateful packet filtering</a:t>
            </a:r>
          </a:p>
        </p:txBody>
      </p:sp>
      <p:sp>
        <p:nvSpPr>
          <p:cNvPr id="176132" name="Rectangle 4"/>
          <p:cNvSpPr>
            <a:spLocks noGrp="1" noChangeArrowheads="1"/>
          </p:cNvSpPr>
          <p:nvPr>
            <p:ph type="body" sz="half" idx="4294967295"/>
          </p:nvPr>
        </p:nvSpPr>
        <p:spPr>
          <a:xfrm>
            <a:off x="1803400" y="1312864"/>
            <a:ext cx="8734814" cy="1170175"/>
          </a:xfrm>
        </p:spPr>
        <p:txBody>
          <a:bodyPr/>
          <a:lstStyle/>
          <a:p>
            <a:pPr marL="277813" indent="-277813"/>
            <a:r>
              <a:rPr lang="en-US" sz="2400" i="1" dirty="0">
                <a:solidFill>
                  <a:srgbClr val="CC0000"/>
                </a:solidFill>
              </a:rPr>
              <a:t>stateless packet filter: </a:t>
            </a:r>
            <a:r>
              <a:rPr lang="en-US" sz="2400" dirty="0"/>
              <a:t>heavy handed tool</a:t>
            </a:r>
          </a:p>
          <a:p>
            <a:pPr lvl="1"/>
            <a:r>
              <a:rPr lang="en-US" sz="2200" dirty="0"/>
              <a:t>admits packets that </a:t>
            </a:r>
            <a:r>
              <a:rPr lang="en-US" altLang="ja-JP" sz="2200" dirty="0"/>
              <a:t>"make no sense," e.g., dest port = 80, ACK bit set, even though no TCP connection established:</a:t>
            </a:r>
            <a:endParaRPr lang="en-US" sz="2200" dirty="0"/>
          </a:p>
        </p:txBody>
      </p:sp>
      <p:graphicFrame>
        <p:nvGraphicFramePr>
          <p:cNvPr id="137248" name="Group 32"/>
          <p:cNvGraphicFramePr>
            <a:graphicFrameLocks noGrp="1"/>
          </p:cNvGraphicFramePr>
          <p:nvPr/>
        </p:nvGraphicFramePr>
        <p:xfrm>
          <a:off x="2348901" y="2918461"/>
          <a:ext cx="7643813" cy="1325751"/>
        </p:xfrm>
        <a:graphic>
          <a:graphicData uri="http://schemas.openxmlformats.org/drawingml/2006/table">
            <a:tbl>
              <a:tblPr/>
              <a:tblGrid>
                <a:gridCol w="1114425">
                  <a:extLst>
                    <a:ext uri="{9D8B030D-6E8A-4147-A177-3AD203B41FA5}">
                      <a16:colId xmlns:a16="http://schemas.microsoft.com/office/drawing/2014/main" val="20000"/>
                    </a:ext>
                  </a:extLst>
                </a:gridCol>
                <a:gridCol w="1117600">
                  <a:extLst>
                    <a:ext uri="{9D8B030D-6E8A-4147-A177-3AD203B41FA5}">
                      <a16:colId xmlns:a16="http://schemas.microsoft.com/office/drawing/2014/main" val="20001"/>
                    </a:ext>
                  </a:extLst>
                </a:gridCol>
                <a:gridCol w="1206500">
                  <a:extLst>
                    <a:ext uri="{9D8B030D-6E8A-4147-A177-3AD203B41FA5}">
                      <a16:colId xmlns:a16="http://schemas.microsoft.com/office/drawing/2014/main" val="20002"/>
                    </a:ext>
                  </a:extLst>
                </a:gridCol>
                <a:gridCol w="1128713">
                  <a:extLst>
                    <a:ext uri="{9D8B030D-6E8A-4147-A177-3AD203B41FA5}">
                      <a16:colId xmlns:a16="http://schemas.microsoft.com/office/drawing/2014/main" val="20003"/>
                    </a:ext>
                  </a:extLst>
                </a:gridCol>
                <a:gridCol w="1012825">
                  <a:extLst>
                    <a:ext uri="{9D8B030D-6E8A-4147-A177-3AD203B41FA5}">
                      <a16:colId xmlns:a16="http://schemas.microsoft.com/office/drawing/2014/main" val="20004"/>
                    </a:ext>
                  </a:extLst>
                </a:gridCol>
                <a:gridCol w="1116012">
                  <a:extLst>
                    <a:ext uri="{9D8B030D-6E8A-4147-A177-3AD203B41FA5}">
                      <a16:colId xmlns:a16="http://schemas.microsoft.com/office/drawing/2014/main" val="20005"/>
                    </a:ext>
                  </a:extLst>
                </a:gridCol>
                <a:gridCol w="947738">
                  <a:extLst>
                    <a:ext uri="{9D8B030D-6E8A-4147-A177-3AD203B41FA5}">
                      <a16:colId xmlns:a16="http://schemas.microsoft.com/office/drawing/2014/main" val="20006"/>
                    </a:ext>
                  </a:extLst>
                </a:gridCol>
              </a:tblGrid>
              <a:tr h="626718">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1" i="0" u="none" strike="noStrike" cap="none" normalizeH="0" baseline="0" dirty="0">
                          <a:ln>
                            <a:noFill/>
                          </a:ln>
                          <a:solidFill>
                            <a:schemeClr val="tx1"/>
                          </a:solidFill>
                          <a:effectLst/>
                          <a:latin typeface="Arial"/>
                          <a:cs typeface="Arial"/>
                        </a:rPr>
                        <a:t>action</a:t>
                      </a:r>
                    </a:p>
                  </a:txBody>
                  <a:tcPr marT="45229" marB="4522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1" i="0" u="none" strike="noStrike" cap="none" normalizeH="0" baseline="0" dirty="0">
                          <a:ln>
                            <a:noFill/>
                          </a:ln>
                          <a:solidFill>
                            <a:schemeClr val="tx1"/>
                          </a:solidFill>
                          <a:effectLst/>
                          <a:latin typeface="Arial"/>
                          <a:cs typeface="Arial"/>
                        </a:rPr>
                        <a:t>source</a:t>
                      </a:r>
                    </a:p>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1" i="0" u="none" strike="noStrike" cap="none" normalizeH="0" baseline="0" dirty="0">
                          <a:ln>
                            <a:noFill/>
                          </a:ln>
                          <a:solidFill>
                            <a:schemeClr val="tx1"/>
                          </a:solidFill>
                          <a:effectLst/>
                          <a:latin typeface="Arial"/>
                          <a:cs typeface="Arial"/>
                        </a:rPr>
                        <a:t>address</a:t>
                      </a:r>
                    </a:p>
                  </a:txBody>
                  <a:tcPr marT="45229" marB="452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1" i="0" u="none" strike="noStrike" cap="none" normalizeH="0" baseline="0" dirty="0">
                          <a:ln>
                            <a:noFill/>
                          </a:ln>
                          <a:solidFill>
                            <a:schemeClr val="tx1"/>
                          </a:solidFill>
                          <a:effectLst/>
                          <a:latin typeface="Arial"/>
                          <a:cs typeface="Arial"/>
                        </a:rPr>
                        <a:t>dest</a:t>
                      </a:r>
                    </a:p>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1" i="0" u="none" strike="noStrike" cap="none" normalizeH="0" baseline="0" dirty="0">
                          <a:ln>
                            <a:noFill/>
                          </a:ln>
                          <a:solidFill>
                            <a:schemeClr val="tx1"/>
                          </a:solidFill>
                          <a:effectLst/>
                          <a:latin typeface="Arial"/>
                          <a:cs typeface="Arial"/>
                        </a:rPr>
                        <a:t>address</a:t>
                      </a:r>
                    </a:p>
                  </a:txBody>
                  <a:tcPr marT="45229" marB="452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1" i="0" u="none" strike="noStrike" cap="none" normalizeH="0" baseline="0" dirty="0">
                          <a:ln>
                            <a:noFill/>
                          </a:ln>
                          <a:solidFill>
                            <a:schemeClr val="tx1"/>
                          </a:solidFill>
                          <a:effectLst/>
                          <a:latin typeface="Arial"/>
                          <a:cs typeface="Arial"/>
                        </a:rPr>
                        <a:t>protocol</a:t>
                      </a:r>
                    </a:p>
                  </a:txBody>
                  <a:tcPr marT="45229" marB="452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1" i="0" u="none" strike="noStrike" cap="none" normalizeH="0" baseline="0" dirty="0">
                          <a:ln>
                            <a:noFill/>
                          </a:ln>
                          <a:solidFill>
                            <a:schemeClr val="tx1"/>
                          </a:solidFill>
                          <a:effectLst/>
                          <a:latin typeface="Arial"/>
                          <a:cs typeface="Arial"/>
                        </a:rPr>
                        <a:t>source</a:t>
                      </a:r>
                    </a:p>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1" i="0" u="none" strike="noStrike" cap="none" normalizeH="0" baseline="0" dirty="0">
                          <a:ln>
                            <a:noFill/>
                          </a:ln>
                          <a:solidFill>
                            <a:schemeClr val="tx1"/>
                          </a:solidFill>
                          <a:effectLst/>
                          <a:latin typeface="Arial"/>
                          <a:cs typeface="Arial"/>
                        </a:rPr>
                        <a:t>port</a:t>
                      </a:r>
                    </a:p>
                  </a:txBody>
                  <a:tcPr marT="45229" marB="452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1" i="0" u="none" strike="noStrike" cap="none" normalizeH="0" baseline="0" dirty="0">
                          <a:ln>
                            <a:noFill/>
                          </a:ln>
                          <a:solidFill>
                            <a:schemeClr val="tx1"/>
                          </a:solidFill>
                          <a:effectLst/>
                          <a:latin typeface="Arial"/>
                          <a:cs typeface="Arial"/>
                        </a:rPr>
                        <a:t>dest</a:t>
                      </a:r>
                    </a:p>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1" i="0" u="none" strike="noStrike" cap="none" normalizeH="0" baseline="0" dirty="0">
                          <a:ln>
                            <a:noFill/>
                          </a:ln>
                          <a:solidFill>
                            <a:schemeClr val="tx1"/>
                          </a:solidFill>
                          <a:effectLst/>
                          <a:latin typeface="Arial"/>
                          <a:cs typeface="Arial"/>
                        </a:rPr>
                        <a:t>port</a:t>
                      </a:r>
                    </a:p>
                  </a:txBody>
                  <a:tcPr marT="45229" marB="452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1" i="0" u="none" strike="noStrike" cap="none" normalizeH="0" baseline="0" dirty="0">
                          <a:ln>
                            <a:noFill/>
                          </a:ln>
                          <a:solidFill>
                            <a:schemeClr val="tx1"/>
                          </a:solidFill>
                          <a:effectLst/>
                          <a:latin typeface="Arial"/>
                          <a:cs typeface="Arial"/>
                        </a:rPr>
                        <a:t>flag</a:t>
                      </a:r>
                    </a:p>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1" i="0" u="none" strike="noStrike" cap="none" normalizeH="0" baseline="0" dirty="0">
                          <a:ln>
                            <a:noFill/>
                          </a:ln>
                          <a:solidFill>
                            <a:schemeClr val="tx1"/>
                          </a:solidFill>
                          <a:effectLst/>
                          <a:latin typeface="Arial"/>
                          <a:cs typeface="Arial"/>
                        </a:rPr>
                        <a:t>bit</a:t>
                      </a:r>
                    </a:p>
                  </a:txBody>
                  <a:tcPr marT="45229" marB="4522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698845">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0" i="0" u="none" strike="noStrike" cap="none" normalizeH="0" baseline="0" dirty="0">
                          <a:ln>
                            <a:noFill/>
                          </a:ln>
                          <a:solidFill>
                            <a:schemeClr val="tx1"/>
                          </a:solidFill>
                          <a:effectLst/>
                          <a:latin typeface="Arial"/>
                          <a:cs typeface="Arial"/>
                        </a:rPr>
                        <a:t>allow</a:t>
                      </a:r>
                    </a:p>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endParaRPr kumimoji="0" lang="en-US" sz="1600" b="0" i="0" u="none" strike="noStrike" cap="none" normalizeH="0" baseline="0" dirty="0">
                        <a:ln>
                          <a:noFill/>
                        </a:ln>
                        <a:solidFill>
                          <a:schemeClr val="tx1"/>
                        </a:solidFill>
                        <a:effectLst/>
                        <a:latin typeface="Arial"/>
                        <a:cs typeface="Arial"/>
                      </a:endParaRPr>
                    </a:p>
                  </a:txBody>
                  <a:tcPr marT="45229" marB="4522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0" i="0" u="none" strike="noStrike" cap="none" normalizeH="0" baseline="0" dirty="0">
                          <a:ln>
                            <a:noFill/>
                          </a:ln>
                          <a:solidFill>
                            <a:schemeClr val="tx1"/>
                          </a:solidFill>
                          <a:effectLst/>
                          <a:latin typeface="Arial"/>
                          <a:cs typeface="Arial"/>
                        </a:rPr>
                        <a:t>outside of</a:t>
                      </a:r>
                    </a:p>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0" i="0" u="none" strike="noStrike" cap="none" normalizeH="0" baseline="0" dirty="0">
                          <a:ln>
                            <a:noFill/>
                          </a:ln>
                          <a:solidFill>
                            <a:schemeClr val="tx1"/>
                          </a:solidFill>
                          <a:effectLst/>
                          <a:latin typeface="Arial"/>
                          <a:cs typeface="Arial"/>
                        </a:rPr>
                        <a:t>222.22/16</a:t>
                      </a:r>
                    </a:p>
                  </a:txBody>
                  <a:tcPr marT="45229" marB="452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0" i="0" u="none" strike="noStrike" cap="none" normalizeH="0" baseline="0" dirty="0">
                          <a:ln>
                            <a:noFill/>
                          </a:ln>
                          <a:solidFill>
                            <a:schemeClr val="tx1"/>
                          </a:solidFill>
                          <a:effectLst/>
                          <a:latin typeface="Arial"/>
                          <a:cs typeface="Arial"/>
                        </a:rPr>
                        <a:t>222.22/16</a:t>
                      </a:r>
                    </a:p>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endParaRPr kumimoji="0" lang="en-US" sz="1600" b="0" i="0" u="none" strike="noStrike" cap="none" normalizeH="0" baseline="0" dirty="0">
                        <a:ln>
                          <a:noFill/>
                        </a:ln>
                        <a:solidFill>
                          <a:schemeClr val="tx1"/>
                        </a:solidFill>
                        <a:effectLst/>
                        <a:latin typeface="Arial"/>
                        <a:cs typeface="Arial"/>
                      </a:endParaRPr>
                    </a:p>
                  </a:txBody>
                  <a:tcPr marT="45229" marB="452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0" i="0" u="none" strike="noStrike" cap="none" normalizeH="0" baseline="0" dirty="0">
                          <a:ln>
                            <a:noFill/>
                          </a:ln>
                          <a:solidFill>
                            <a:schemeClr val="tx1"/>
                          </a:solidFill>
                          <a:effectLst/>
                          <a:latin typeface="Arial"/>
                          <a:cs typeface="Arial"/>
                        </a:rPr>
                        <a:t>TCP</a:t>
                      </a:r>
                    </a:p>
                  </a:txBody>
                  <a:tcPr marT="45229" marB="452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0" i="0" u="none" strike="noStrike" cap="none" normalizeH="0" baseline="0" dirty="0">
                          <a:ln>
                            <a:noFill/>
                          </a:ln>
                          <a:solidFill>
                            <a:schemeClr val="tx1"/>
                          </a:solidFill>
                          <a:effectLst/>
                          <a:latin typeface="Arial"/>
                          <a:cs typeface="Arial"/>
                        </a:rPr>
                        <a:t>80</a:t>
                      </a:r>
                    </a:p>
                  </a:txBody>
                  <a:tcPr marT="45229" marB="452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0" i="0" u="none" strike="noStrike" cap="none" normalizeH="0" baseline="0" dirty="0">
                          <a:ln>
                            <a:noFill/>
                          </a:ln>
                          <a:solidFill>
                            <a:schemeClr val="tx1"/>
                          </a:solidFill>
                          <a:effectLst/>
                          <a:latin typeface="Arial"/>
                          <a:cs typeface="Arial"/>
                        </a:rPr>
                        <a:t>&gt; 1023</a:t>
                      </a:r>
                    </a:p>
                  </a:txBody>
                  <a:tcPr marT="45229" marB="452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600" b="0" i="0" u="none" strike="noStrike" cap="none" normalizeH="0" baseline="0" dirty="0">
                          <a:ln>
                            <a:noFill/>
                          </a:ln>
                          <a:solidFill>
                            <a:schemeClr val="tx1"/>
                          </a:solidFill>
                          <a:effectLst/>
                          <a:latin typeface="Arial"/>
                          <a:cs typeface="Arial"/>
                        </a:rPr>
                        <a:t>ACK</a:t>
                      </a:r>
                    </a:p>
                  </a:txBody>
                  <a:tcPr marT="45229" marB="4522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76159" name="Rectangle 283"/>
          <p:cNvSpPr>
            <a:spLocks noChangeArrowheads="1"/>
          </p:cNvSpPr>
          <p:nvPr/>
        </p:nvSpPr>
        <p:spPr bwMode="auto">
          <a:xfrm>
            <a:off x="1803400" y="4645503"/>
            <a:ext cx="8262938" cy="2038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238125" indent="-238125">
              <a:spcBef>
                <a:spcPct val="20000"/>
              </a:spcBef>
              <a:buClr>
                <a:srgbClr val="000099"/>
              </a:buClr>
              <a:buSzPct val="100000"/>
              <a:buFont typeface="Wingdings" charset="2"/>
              <a:buChar char="§"/>
            </a:pPr>
            <a:r>
              <a:rPr lang="en-US" i="1" dirty="0">
                <a:solidFill>
                  <a:srgbClr val="CC0000"/>
                </a:solidFill>
                <a:latin typeface="+mn-lt"/>
                <a:cs typeface="Gill Sans MT" charset="0"/>
              </a:rPr>
              <a:t>stateful packet filter:</a:t>
            </a:r>
            <a:r>
              <a:rPr lang="en-US" dirty="0">
                <a:solidFill>
                  <a:srgbClr val="CC0000"/>
                </a:solidFill>
                <a:latin typeface="+mn-lt"/>
                <a:cs typeface="Gill Sans MT" charset="0"/>
              </a:rPr>
              <a:t> </a:t>
            </a:r>
            <a:r>
              <a:rPr lang="en-US" dirty="0">
                <a:latin typeface="+mn-lt"/>
                <a:cs typeface="Gill Sans MT" charset="0"/>
              </a:rPr>
              <a:t>track status of every TCP connection</a:t>
            </a:r>
          </a:p>
          <a:p>
            <a:pPr marL="695325" lvl="1" indent="-238125">
              <a:spcBef>
                <a:spcPct val="20000"/>
              </a:spcBef>
              <a:buClr>
                <a:srgbClr val="000099"/>
              </a:buClr>
              <a:buFont typeface="Arial"/>
              <a:buChar char="•"/>
            </a:pPr>
            <a:r>
              <a:rPr lang="en-US" sz="2200" dirty="0">
                <a:latin typeface="+mn-lt"/>
              </a:rPr>
              <a:t>track connection setup (SYN), teardown (FIN): determine whether incoming, outgoing packets </a:t>
            </a:r>
            <a:r>
              <a:rPr lang="en-US" altLang="ja-JP" sz="2200" dirty="0">
                <a:latin typeface="+mn-lt"/>
              </a:rPr>
              <a:t>"makes sense"</a:t>
            </a:r>
          </a:p>
          <a:p>
            <a:pPr marL="695325" lvl="1" indent="-238125">
              <a:spcBef>
                <a:spcPct val="20000"/>
              </a:spcBef>
              <a:buClr>
                <a:srgbClr val="000099"/>
              </a:buClr>
              <a:buFont typeface="Arial"/>
              <a:buChar char="•"/>
            </a:pPr>
            <a:r>
              <a:rPr lang="en-US" sz="2200" dirty="0">
                <a:latin typeface="+mn-lt"/>
              </a:rPr>
              <a:t>timeout inactive connections at firewall: no longer admit packets</a:t>
            </a:r>
          </a:p>
          <a:p>
            <a:pPr marL="695325" lvl="1" indent="-238125">
              <a:spcBef>
                <a:spcPct val="20000"/>
              </a:spcBef>
              <a:buClr>
                <a:schemeClr val="accent2"/>
              </a:buClr>
              <a:buSzPct val="75000"/>
              <a:buFont typeface="Arial"/>
              <a:buChar char="•"/>
            </a:pPr>
            <a:endParaRPr lang="en-US" dirty="0">
              <a:latin typeface="+mn-lt"/>
            </a:endParaRPr>
          </a:p>
        </p:txBody>
      </p:sp>
      <p:sp>
        <p:nvSpPr>
          <p:cNvPr id="3" name="灯片编号占位符 2"/>
          <p:cNvSpPr>
            <a:spLocks noGrp="1"/>
          </p:cNvSpPr>
          <p:nvPr>
            <p:ph type="sldNum" sz="quarter" idx="12"/>
          </p:nvPr>
        </p:nvSpPr>
        <p:spPr/>
        <p:txBody>
          <a:bodyPr/>
          <a:lstStyle/>
          <a:p>
            <a:pPr>
              <a:defRPr/>
            </a:pPr>
            <a:fld id="{B5976719-4C93-4032-AE44-9AF0CDE2F195}" type="slidenum">
              <a:rPr lang="en-US" altLang="zh-CN" smtClean="0"/>
              <a:pPr>
                <a:defRPr/>
              </a:pPr>
              <a:t>197</a:t>
            </a:fld>
            <a:endParaRPr lang="en-US" altLang="zh-CN" dirty="0"/>
          </a:p>
        </p:txBody>
      </p:sp>
    </p:spTree>
    <p:extLst>
      <p:ext uri="{BB962C8B-B14F-4D97-AF65-F5344CB8AC3E}">
        <p14:creationId xmlns:p14="http://schemas.microsoft.com/office/powerpoint/2010/main" val="493833228"/>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8312" name="Group 72"/>
          <p:cNvGraphicFramePr>
            <a:graphicFrameLocks noGrp="1"/>
          </p:cNvGraphicFramePr>
          <p:nvPr/>
        </p:nvGraphicFramePr>
        <p:xfrm>
          <a:off x="2055813" y="2543175"/>
          <a:ext cx="8380412" cy="3735390"/>
        </p:xfrm>
        <a:graphic>
          <a:graphicData uri="http://schemas.openxmlformats.org/drawingml/2006/table">
            <a:tbl>
              <a:tblPr/>
              <a:tblGrid>
                <a:gridCol w="1173162">
                  <a:extLst>
                    <a:ext uri="{9D8B030D-6E8A-4147-A177-3AD203B41FA5}">
                      <a16:colId xmlns:a16="http://schemas.microsoft.com/office/drawing/2014/main" val="20000"/>
                    </a:ext>
                  </a:extLst>
                </a:gridCol>
                <a:gridCol w="1174750">
                  <a:extLst>
                    <a:ext uri="{9D8B030D-6E8A-4147-A177-3AD203B41FA5}">
                      <a16:colId xmlns:a16="http://schemas.microsoft.com/office/drawing/2014/main" val="20001"/>
                    </a:ext>
                  </a:extLst>
                </a:gridCol>
                <a:gridCol w="1270000">
                  <a:extLst>
                    <a:ext uri="{9D8B030D-6E8A-4147-A177-3AD203B41FA5}">
                      <a16:colId xmlns:a16="http://schemas.microsoft.com/office/drawing/2014/main" val="20002"/>
                    </a:ext>
                  </a:extLst>
                </a:gridCol>
                <a:gridCol w="835025">
                  <a:extLst>
                    <a:ext uri="{9D8B030D-6E8A-4147-A177-3AD203B41FA5}">
                      <a16:colId xmlns:a16="http://schemas.microsoft.com/office/drawing/2014/main" val="20003"/>
                    </a:ext>
                  </a:extLst>
                </a:gridCol>
                <a:gridCol w="1042988">
                  <a:extLst>
                    <a:ext uri="{9D8B030D-6E8A-4147-A177-3AD203B41FA5}">
                      <a16:colId xmlns:a16="http://schemas.microsoft.com/office/drawing/2014/main" val="20004"/>
                    </a:ext>
                  </a:extLst>
                </a:gridCol>
                <a:gridCol w="1055687">
                  <a:extLst>
                    <a:ext uri="{9D8B030D-6E8A-4147-A177-3AD203B41FA5}">
                      <a16:colId xmlns:a16="http://schemas.microsoft.com/office/drawing/2014/main" val="20005"/>
                    </a:ext>
                  </a:extLst>
                </a:gridCol>
                <a:gridCol w="914400">
                  <a:extLst>
                    <a:ext uri="{9D8B030D-6E8A-4147-A177-3AD203B41FA5}">
                      <a16:colId xmlns:a16="http://schemas.microsoft.com/office/drawing/2014/main" val="20006"/>
                    </a:ext>
                  </a:extLst>
                </a:gridCol>
                <a:gridCol w="914400">
                  <a:extLst>
                    <a:ext uri="{9D8B030D-6E8A-4147-A177-3AD203B41FA5}">
                      <a16:colId xmlns:a16="http://schemas.microsoft.com/office/drawing/2014/main" val="20007"/>
                    </a:ext>
                  </a:extLst>
                </a:gridCol>
              </a:tblGrid>
              <a:tr h="560286">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400" b="0" i="0" u="none" strike="noStrike" cap="none" normalizeH="0" baseline="0" dirty="0">
                          <a:ln>
                            <a:noFill/>
                          </a:ln>
                          <a:solidFill>
                            <a:schemeClr val="tx1"/>
                          </a:solidFill>
                          <a:effectLst/>
                          <a:latin typeface="Arial"/>
                          <a:cs typeface="Arial"/>
                        </a:rPr>
                        <a:t>action</a:t>
                      </a:r>
                    </a:p>
                  </a:txBody>
                  <a:tcPr marT="44671" marB="4467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400" b="0" i="0" u="none" strike="noStrike" cap="none" normalizeH="0" baseline="0" dirty="0">
                          <a:ln>
                            <a:noFill/>
                          </a:ln>
                          <a:solidFill>
                            <a:schemeClr val="tx1"/>
                          </a:solidFill>
                          <a:effectLst/>
                          <a:latin typeface="Arial"/>
                          <a:cs typeface="Arial"/>
                        </a:rPr>
                        <a:t>source</a:t>
                      </a:r>
                    </a:p>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400" b="0" i="0" u="none" strike="noStrike" cap="none" normalizeH="0" baseline="0" dirty="0">
                          <a:ln>
                            <a:noFill/>
                          </a:ln>
                          <a:solidFill>
                            <a:schemeClr val="tx1"/>
                          </a:solidFill>
                          <a:effectLst/>
                          <a:latin typeface="Arial"/>
                          <a:cs typeface="Arial"/>
                        </a:rPr>
                        <a:t>address</a:t>
                      </a:r>
                    </a:p>
                  </a:txBody>
                  <a:tcPr marT="44671" marB="4467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400" b="0" i="0" u="none" strike="noStrike" cap="none" normalizeH="0" baseline="0" dirty="0">
                          <a:ln>
                            <a:noFill/>
                          </a:ln>
                          <a:solidFill>
                            <a:schemeClr val="tx1"/>
                          </a:solidFill>
                          <a:effectLst/>
                          <a:latin typeface="Arial"/>
                          <a:cs typeface="Arial"/>
                        </a:rPr>
                        <a:t>dest</a:t>
                      </a:r>
                    </a:p>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400" b="0" i="0" u="none" strike="noStrike" cap="none" normalizeH="0" baseline="0" dirty="0">
                          <a:ln>
                            <a:noFill/>
                          </a:ln>
                          <a:solidFill>
                            <a:schemeClr val="tx1"/>
                          </a:solidFill>
                          <a:effectLst/>
                          <a:latin typeface="Arial"/>
                          <a:cs typeface="Arial"/>
                        </a:rPr>
                        <a:t>address</a:t>
                      </a:r>
                    </a:p>
                  </a:txBody>
                  <a:tcPr marT="44671" marB="4467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400" b="0" i="0" u="none" strike="noStrike" cap="none" normalizeH="0" baseline="0" dirty="0">
                          <a:ln>
                            <a:noFill/>
                          </a:ln>
                          <a:solidFill>
                            <a:schemeClr val="tx1"/>
                          </a:solidFill>
                          <a:effectLst/>
                          <a:latin typeface="Arial"/>
                          <a:cs typeface="Arial"/>
                        </a:rPr>
                        <a:t>proto</a:t>
                      </a:r>
                    </a:p>
                  </a:txBody>
                  <a:tcPr marT="44671" marB="4467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400" b="0" i="0" u="none" strike="noStrike" cap="none" normalizeH="0" baseline="0" dirty="0">
                          <a:ln>
                            <a:noFill/>
                          </a:ln>
                          <a:solidFill>
                            <a:schemeClr val="tx1"/>
                          </a:solidFill>
                          <a:effectLst/>
                          <a:latin typeface="Arial"/>
                          <a:cs typeface="Arial"/>
                        </a:rPr>
                        <a:t>source</a:t>
                      </a:r>
                    </a:p>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400" b="0" i="0" u="none" strike="noStrike" cap="none" normalizeH="0" baseline="0" dirty="0">
                          <a:ln>
                            <a:noFill/>
                          </a:ln>
                          <a:solidFill>
                            <a:schemeClr val="tx1"/>
                          </a:solidFill>
                          <a:effectLst/>
                          <a:latin typeface="Arial"/>
                          <a:cs typeface="Arial"/>
                        </a:rPr>
                        <a:t>port</a:t>
                      </a:r>
                    </a:p>
                  </a:txBody>
                  <a:tcPr marT="44671" marB="4467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400" b="0" i="0" u="none" strike="noStrike" cap="none" normalizeH="0" baseline="0" dirty="0">
                          <a:ln>
                            <a:noFill/>
                          </a:ln>
                          <a:solidFill>
                            <a:schemeClr val="tx1"/>
                          </a:solidFill>
                          <a:effectLst/>
                          <a:latin typeface="Arial"/>
                          <a:cs typeface="Arial"/>
                        </a:rPr>
                        <a:t>dest</a:t>
                      </a:r>
                    </a:p>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400" b="0" i="0" u="none" strike="noStrike" cap="none" normalizeH="0" baseline="0" dirty="0">
                          <a:ln>
                            <a:noFill/>
                          </a:ln>
                          <a:solidFill>
                            <a:schemeClr val="tx1"/>
                          </a:solidFill>
                          <a:effectLst/>
                          <a:latin typeface="Arial"/>
                          <a:cs typeface="Arial"/>
                        </a:rPr>
                        <a:t>port</a:t>
                      </a:r>
                    </a:p>
                  </a:txBody>
                  <a:tcPr marT="44671" marB="4467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400" b="0" i="0" u="none" strike="noStrike" cap="none" normalizeH="0" baseline="0" dirty="0">
                          <a:ln>
                            <a:noFill/>
                          </a:ln>
                          <a:solidFill>
                            <a:schemeClr val="tx1"/>
                          </a:solidFill>
                          <a:effectLst/>
                          <a:latin typeface="Arial"/>
                          <a:cs typeface="Arial"/>
                        </a:rPr>
                        <a:t>flag</a:t>
                      </a:r>
                    </a:p>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400" b="0" i="0" u="none" strike="noStrike" cap="none" normalizeH="0" baseline="0" dirty="0">
                          <a:ln>
                            <a:noFill/>
                          </a:ln>
                          <a:solidFill>
                            <a:schemeClr val="tx1"/>
                          </a:solidFill>
                          <a:effectLst/>
                          <a:latin typeface="Arial"/>
                          <a:cs typeface="Arial"/>
                        </a:rPr>
                        <a:t>bit</a:t>
                      </a:r>
                    </a:p>
                  </a:txBody>
                  <a:tcPr marT="44671" marB="4467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400" b="0" i="0" u="none" strike="noStrike" cap="none" normalizeH="0" baseline="0" dirty="0">
                          <a:ln>
                            <a:noFill/>
                          </a:ln>
                          <a:solidFill>
                            <a:schemeClr val="tx1"/>
                          </a:solidFill>
                          <a:effectLst/>
                          <a:latin typeface="Arial"/>
                          <a:cs typeface="Arial"/>
                        </a:rPr>
                        <a:t>check conxion</a:t>
                      </a:r>
                    </a:p>
                  </a:txBody>
                  <a:tcPr marT="44671" marB="4467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00"/>
                  </a:ext>
                </a:extLst>
              </a:tr>
              <a:tr h="560286">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400" b="0" i="0" u="none" strike="noStrike" cap="none" normalizeH="0" baseline="0" dirty="0">
                          <a:ln>
                            <a:noFill/>
                          </a:ln>
                          <a:solidFill>
                            <a:schemeClr val="tx1"/>
                          </a:solidFill>
                          <a:effectLst/>
                          <a:latin typeface="Arial"/>
                          <a:cs typeface="Arial"/>
                        </a:rPr>
                        <a:t>allow</a:t>
                      </a:r>
                    </a:p>
                  </a:txBody>
                  <a:tcPr marT="44671" marB="4467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400" b="0" i="0" u="none" strike="noStrike" cap="none" normalizeH="0" baseline="0" dirty="0">
                          <a:ln>
                            <a:noFill/>
                          </a:ln>
                          <a:solidFill>
                            <a:schemeClr val="tx1"/>
                          </a:solidFill>
                          <a:effectLst/>
                          <a:latin typeface="Arial"/>
                          <a:cs typeface="Arial"/>
                        </a:rPr>
                        <a:t>222.22/16</a:t>
                      </a:r>
                    </a:p>
                  </a:txBody>
                  <a:tcPr marT="44671" marB="4467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400" b="0" i="0" u="none" strike="noStrike" cap="none" normalizeH="0" baseline="0" dirty="0">
                          <a:ln>
                            <a:noFill/>
                          </a:ln>
                          <a:solidFill>
                            <a:schemeClr val="tx1"/>
                          </a:solidFill>
                          <a:effectLst/>
                          <a:latin typeface="Arial"/>
                          <a:cs typeface="Arial"/>
                        </a:rPr>
                        <a:t>outside of</a:t>
                      </a:r>
                    </a:p>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400" b="0" i="0" u="none" strike="noStrike" cap="none" normalizeH="0" baseline="0" dirty="0">
                          <a:ln>
                            <a:noFill/>
                          </a:ln>
                          <a:solidFill>
                            <a:schemeClr val="tx1"/>
                          </a:solidFill>
                          <a:effectLst/>
                          <a:latin typeface="Arial"/>
                          <a:cs typeface="Arial"/>
                        </a:rPr>
                        <a:t>222.22/16</a:t>
                      </a:r>
                    </a:p>
                  </a:txBody>
                  <a:tcPr marT="44671" marB="4467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400" b="0" i="0" u="none" strike="noStrike" cap="none" normalizeH="0" baseline="0" dirty="0">
                          <a:ln>
                            <a:noFill/>
                          </a:ln>
                          <a:solidFill>
                            <a:schemeClr val="tx1"/>
                          </a:solidFill>
                          <a:effectLst/>
                          <a:latin typeface="Arial"/>
                          <a:cs typeface="Arial"/>
                        </a:rPr>
                        <a:t>TCP</a:t>
                      </a:r>
                    </a:p>
                  </a:txBody>
                  <a:tcPr marT="44671" marB="4467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400" b="0" i="0" u="none" strike="noStrike" cap="none" normalizeH="0" baseline="0" dirty="0">
                          <a:ln>
                            <a:noFill/>
                          </a:ln>
                          <a:solidFill>
                            <a:schemeClr val="tx1"/>
                          </a:solidFill>
                          <a:effectLst/>
                          <a:latin typeface="Arial"/>
                          <a:cs typeface="Arial"/>
                        </a:rPr>
                        <a:t>&gt; 1023</a:t>
                      </a:r>
                    </a:p>
                  </a:txBody>
                  <a:tcPr marT="44671" marB="4467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400" b="0" i="0" u="none" strike="noStrike" cap="none" normalizeH="0" baseline="0" dirty="0">
                          <a:ln>
                            <a:noFill/>
                          </a:ln>
                          <a:solidFill>
                            <a:schemeClr val="tx1"/>
                          </a:solidFill>
                          <a:effectLst/>
                          <a:latin typeface="Arial"/>
                          <a:cs typeface="Arial"/>
                        </a:rPr>
                        <a:t>80</a:t>
                      </a:r>
                    </a:p>
                  </a:txBody>
                  <a:tcPr marT="44671" marB="4467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400" b="0" i="0" u="none" strike="noStrike" cap="none" normalizeH="0" baseline="0" dirty="0">
                          <a:ln>
                            <a:noFill/>
                          </a:ln>
                          <a:solidFill>
                            <a:schemeClr val="tx1"/>
                          </a:solidFill>
                          <a:effectLst/>
                          <a:latin typeface="Arial"/>
                          <a:cs typeface="Arial"/>
                        </a:rPr>
                        <a:t>any</a:t>
                      </a:r>
                    </a:p>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endParaRPr kumimoji="0" lang="en-US" sz="1400" b="0" i="0" u="none" strike="noStrike" cap="none" normalizeH="0" baseline="0" dirty="0">
                        <a:ln>
                          <a:noFill/>
                        </a:ln>
                        <a:solidFill>
                          <a:schemeClr val="tx1"/>
                        </a:solidFill>
                        <a:effectLst/>
                        <a:latin typeface="Arial"/>
                        <a:cs typeface="Arial"/>
                      </a:endParaRPr>
                    </a:p>
                  </a:txBody>
                  <a:tcPr marT="44671" marB="4467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endParaRPr kumimoji="0" lang="en-US" sz="2000" b="0" i="0" u="none" strike="noStrike" cap="none" normalizeH="0" baseline="0" dirty="0">
                        <a:ln>
                          <a:noFill/>
                        </a:ln>
                        <a:solidFill>
                          <a:schemeClr val="tx1"/>
                        </a:solidFill>
                        <a:effectLst/>
                        <a:latin typeface="Arial"/>
                        <a:cs typeface="Arial"/>
                      </a:endParaRPr>
                    </a:p>
                  </a:txBody>
                  <a:tcPr marT="44671" marB="4467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21568">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400" b="0" i="0" u="none" strike="noStrike" cap="none" normalizeH="0" baseline="0" dirty="0">
                          <a:ln>
                            <a:noFill/>
                          </a:ln>
                          <a:solidFill>
                            <a:schemeClr val="tx1"/>
                          </a:solidFill>
                          <a:effectLst/>
                          <a:latin typeface="Arial"/>
                          <a:cs typeface="Arial"/>
                        </a:rPr>
                        <a:t>allow</a:t>
                      </a:r>
                    </a:p>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endParaRPr kumimoji="0" lang="en-US" sz="1400" b="0" i="0" u="none" strike="noStrike" cap="none" normalizeH="0" baseline="0" dirty="0">
                        <a:ln>
                          <a:noFill/>
                        </a:ln>
                        <a:solidFill>
                          <a:schemeClr val="tx1"/>
                        </a:solidFill>
                        <a:effectLst/>
                        <a:latin typeface="Arial"/>
                        <a:cs typeface="Arial"/>
                      </a:endParaRPr>
                    </a:p>
                  </a:txBody>
                  <a:tcPr marT="44671" marB="4467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400" b="0" i="0" u="none" strike="noStrike" cap="none" normalizeH="0" baseline="0" dirty="0">
                          <a:ln>
                            <a:noFill/>
                          </a:ln>
                          <a:solidFill>
                            <a:schemeClr val="tx1"/>
                          </a:solidFill>
                          <a:effectLst/>
                          <a:latin typeface="Arial"/>
                          <a:cs typeface="Arial"/>
                        </a:rPr>
                        <a:t>outside of</a:t>
                      </a:r>
                    </a:p>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400" b="0" i="0" u="none" strike="noStrike" cap="none" normalizeH="0" baseline="0" dirty="0">
                          <a:ln>
                            <a:noFill/>
                          </a:ln>
                          <a:solidFill>
                            <a:schemeClr val="tx1"/>
                          </a:solidFill>
                          <a:effectLst/>
                          <a:latin typeface="Arial"/>
                          <a:cs typeface="Arial"/>
                        </a:rPr>
                        <a:t>222.22/16</a:t>
                      </a:r>
                    </a:p>
                  </a:txBody>
                  <a:tcPr marT="44671" marB="4467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400" b="0" i="0" u="none" strike="noStrike" cap="none" normalizeH="0" baseline="0" dirty="0">
                          <a:ln>
                            <a:noFill/>
                          </a:ln>
                          <a:solidFill>
                            <a:schemeClr val="tx1"/>
                          </a:solidFill>
                          <a:effectLst/>
                          <a:latin typeface="Arial"/>
                          <a:cs typeface="Arial"/>
                        </a:rPr>
                        <a:t>222.22/16</a:t>
                      </a:r>
                    </a:p>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endParaRPr kumimoji="0" lang="en-US" sz="1400" b="0" i="0" u="none" strike="noStrike" cap="none" normalizeH="0" baseline="0" dirty="0">
                        <a:ln>
                          <a:noFill/>
                        </a:ln>
                        <a:solidFill>
                          <a:schemeClr val="tx1"/>
                        </a:solidFill>
                        <a:effectLst/>
                        <a:latin typeface="Arial"/>
                        <a:cs typeface="Arial"/>
                      </a:endParaRPr>
                    </a:p>
                  </a:txBody>
                  <a:tcPr marT="44671" marB="4467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400" b="0" i="0" u="none" strike="noStrike" cap="none" normalizeH="0" baseline="0" dirty="0">
                          <a:ln>
                            <a:noFill/>
                          </a:ln>
                          <a:solidFill>
                            <a:schemeClr val="tx1"/>
                          </a:solidFill>
                          <a:effectLst/>
                          <a:latin typeface="Arial"/>
                          <a:cs typeface="Arial"/>
                        </a:rPr>
                        <a:t>TCP</a:t>
                      </a:r>
                    </a:p>
                  </a:txBody>
                  <a:tcPr marT="44671" marB="4467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400" b="0" i="0" u="none" strike="noStrike" cap="none" normalizeH="0" baseline="0" dirty="0">
                          <a:ln>
                            <a:noFill/>
                          </a:ln>
                          <a:solidFill>
                            <a:schemeClr val="tx1"/>
                          </a:solidFill>
                          <a:effectLst/>
                          <a:latin typeface="Arial"/>
                          <a:cs typeface="Arial"/>
                        </a:rPr>
                        <a:t>80</a:t>
                      </a:r>
                    </a:p>
                  </a:txBody>
                  <a:tcPr marT="44671" marB="4467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400" b="0" i="0" u="none" strike="noStrike" cap="none" normalizeH="0" baseline="0" dirty="0">
                          <a:ln>
                            <a:noFill/>
                          </a:ln>
                          <a:solidFill>
                            <a:schemeClr val="tx1"/>
                          </a:solidFill>
                          <a:effectLst/>
                          <a:latin typeface="Arial"/>
                          <a:cs typeface="Arial"/>
                        </a:rPr>
                        <a:t>&gt; 1023</a:t>
                      </a:r>
                    </a:p>
                  </a:txBody>
                  <a:tcPr marT="44671" marB="4467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400" b="0" i="0" u="none" strike="noStrike" cap="none" normalizeH="0" baseline="0" dirty="0">
                          <a:ln>
                            <a:noFill/>
                          </a:ln>
                          <a:solidFill>
                            <a:schemeClr val="tx1"/>
                          </a:solidFill>
                          <a:effectLst/>
                          <a:latin typeface="Arial"/>
                          <a:cs typeface="Arial"/>
                        </a:rPr>
                        <a:t>ACK</a:t>
                      </a:r>
                    </a:p>
                  </a:txBody>
                  <a:tcPr marT="44671" marB="4467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2300" b="0" i="0" u="none" strike="noStrike" cap="none" normalizeH="0" baseline="0" dirty="0">
                          <a:ln>
                            <a:noFill/>
                          </a:ln>
                          <a:solidFill>
                            <a:srgbClr val="FF3300"/>
                          </a:solidFill>
                          <a:effectLst/>
                          <a:latin typeface="Arial"/>
                          <a:cs typeface="Arial"/>
                        </a:rPr>
                        <a:t>x</a:t>
                      </a:r>
                    </a:p>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endParaRPr kumimoji="0" lang="en-US" sz="1400" b="0" i="0" u="none" strike="noStrike" cap="none" normalizeH="0" baseline="0" dirty="0">
                        <a:ln>
                          <a:noFill/>
                        </a:ln>
                        <a:solidFill>
                          <a:schemeClr val="tx1"/>
                        </a:solidFill>
                        <a:effectLst/>
                        <a:latin typeface="Arial"/>
                        <a:cs typeface="Arial"/>
                      </a:endParaRPr>
                    </a:p>
                  </a:txBody>
                  <a:tcPr marT="44671" marB="4467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60286">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400" b="0" i="0" u="none" strike="noStrike" cap="none" normalizeH="0" baseline="0" dirty="0">
                          <a:ln>
                            <a:noFill/>
                          </a:ln>
                          <a:solidFill>
                            <a:schemeClr val="tx1"/>
                          </a:solidFill>
                          <a:effectLst/>
                          <a:latin typeface="Arial"/>
                          <a:cs typeface="Arial"/>
                        </a:rPr>
                        <a:t>allow</a:t>
                      </a:r>
                    </a:p>
                  </a:txBody>
                  <a:tcPr marT="44671" marB="4467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400" b="0" i="0" u="none" strike="noStrike" cap="none" normalizeH="0" baseline="0" dirty="0">
                          <a:ln>
                            <a:noFill/>
                          </a:ln>
                          <a:solidFill>
                            <a:schemeClr val="tx1"/>
                          </a:solidFill>
                          <a:effectLst/>
                          <a:latin typeface="Arial"/>
                          <a:cs typeface="Arial"/>
                        </a:rPr>
                        <a:t>222.22/16</a:t>
                      </a:r>
                    </a:p>
                  </a:txBody>
                  <a:tcPr marT="44671" marB="4467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400" b="0" i="0" u="none" strike="noStrike" cap="none" normalizeH="0" baseline="0" dirty="0">
                          <a:ln>
                            <a:noFill/>
                          </a:ln>
                          <a:solidFill>
                            <a:schemeClr val="tx1"/>
                          </a:solidFill>
                          <a:effectLst/>
                          <a:latin typeface="Arial"/>
                          <a:cs typeface="Arial"/>
                        </a:rPr>
                        <a:t>outside of</a:t>
                      </a:r>
                    </a:p>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400" b="0" i="0" u="none" strike="noStrike" cap="none" normalizeH="0" baseline="0" dirty="0">
                          <a:ln>
                            <a:noFill/>
                          </a:ln>
                          <a:solidFill>
                            <a:schemeClr val="tx1"/>
                          </a:solidFill>
                          <a:effectLst/>
                          <a:latin typeface="Arial"/>
                          <a:cs typeface="Arial"/>
                        </a:rPr>
                        <a:t>222.22/16</a:t>
                      </a:r>
                    </a:p>
                  </a:txBody>
                  <a:tcPr marT="44671" marB="4467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400" b="0" i="0" u="none" strike="noStrike" cap="none" normalizeH="0" baseline="0" dirty="0">
                          <a:ln>
                            <a:noFill/>
                          </a:ln>
                          <a:solidFill>
                            <a:schemeClr val="tx1"/>
                          </a:solidFill>
                          <a:effectLst/>
                          <a:latin typeface="Arial"/>
                          <a:cs typeface="Arial"/>
                        </a:rPr>
                        <a:t>UDP</a:t>
                      </a:r>
                    </a:p>
                  </a:txBody>
                  <a:tcPr marT="44671" marB="4467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400" b="0" i="0" u="none" strike="noStrike" cap="none" normalizeH="0" baseline="0" dirty="0">
                          <a:ln>
                            <a:noFill/>
                          </a:ln>
                          <a:solidFill>
                            <a:schemeClr val="tx1"/>
                          </a:solidFill>
                          <a:effectLst/>
                          <a:latin typeface="Arial"/>
                          <a:cs typeface="Arial"/>
                        </a:rPr>
                        <a:t>&gt; 1023</a:t>
                      </a:r>
                    </a:p>
                  </a:txBody>
                  <a:tcPr marT="44671" marB="4467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400" b="0" i="0" u="none" strike="noStrike" cap="none" normalizeH="0" baseline="0" dirty="0">
                          <a:ln>
                            <a:noFill/>
                          </a:ln>
                          <a:solidFill>
                            <a:schemeClr val="tx1"/>
                          </a:solidFill>
                          <a:effectLst/>
                          <a:latin typeface="Arial"/>
                          <a:cs typeface="Arial"/>
                        </a:rPr>
                        <a:t>53</a:t>
                      </a:r>
                    </a:p>
                  </a:txBody>
                  <a:tcPr marT="44671" marB="4467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400" b="0" i="0" u="none" strike="noStrike" cap="none" normalizeH="0" baseline="0" dirty="0">
                          <a:ln>
                            <a:noFill/>
                          </a:ln>
                          <a:solidFill>
                            <a:schemeClr val="tx1"/>
                          </a:solidFill>
                          <a:effectLst/>
                          <a:latin typeface="Arial"/>
                          <a:cs typeface="Arial"/>
                        </a:rPr>
                        <a:t>---</a:t>
                      </a:r>
                    </a:p>
                  </a:txBody>
                  <a:tcPr marT="44671" marB="4467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endParaRPr kumimoji="0" lang="en-US" sz="2000" b="0" i="0" u="none" strike="noStrike" cap="none" normalizeH="0" baseline="0" dirty="0">
                        <a:ln>
                          <a:noFill/>
                        </a:ln>
                        <a:solidFill>
                          <a:schemeClr val="tx1"/>
                        </a:solidFill>
                        <a:effectLst/>
                        <a:latin typeface="Arial"/>
                        <a:cs typeface="Arial"/>
                      </a:endParaRPr>
                    </a:p>
                  </a:txBody>
                  <a:tcPr marT="44671" marB="4467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900219">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400" b="0" i="0" u="none" strike="noStrike" cap="none" normalizeH="0" baseline="0" dirty="0">
                          <a:ln>
                            <a:noFill/>
                          </a:ln>
                          <a:solidFill>
                            <a:schemeClr val="tx1"/>
                          </a:solidFill>
                          <a:effectLst/>
                          <a:latin typeface="Arial"/>
                          <a:cs typeface="Arial"/>
                        </a:rPr>
                        <a:t>allow</a:t>
                      </a:r>
                    </a:p>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endParaRPr kumimoji="0" lang="en-US" sz="1400" b="0" i="0" u="none" strike="noStrike" cap="none" normalizeH="0" baseline="0" dirty="0">
                        <a:ln>
                          <a:noFill/>
                        </a:ln>
                        <a:solidFill>
                          <a:schemeClr val="tx1"/>
                        </a:solidFill>
                        <a:effectLst/>
                        <a:latin typeface="Arial"/>
                        <a:cs typeface="Arial"/>
                      </a:endParaRPr>
                    </a:p>
                  </a:txBody>
                  <a:tcPr marT="44671" marB="4467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400" b="0" i="0" u="none" strike="noStrike" cap="none" normalizeH="0" baseline="0" dirty="0">
                          <a:ln>
                            <a:noFill/>
                          </a:ln>
                          <a:solidFill>
                            <a:schemeClr val="tx1"/>
                          </a:solidFill>
                          <a:effectLst/>
                          <a:latin typeface="Arial"/>
                          <a:cs typeface="Arial"/>
                        </a:rPr>
                        <a:t>outside of</a:t>
                      </a:r>
                    </a:p>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400" b="0" i="0" u="none" strike="noStrike" cap="none" normalizeH="0" baseline="0" dirty="0">
                          <a:ln>
                            <a:noFill/>
                          </a:ln>
                          <a:solidFill>
                            <a:schemeClr val="tx1"/>
                          </a:solidFill>
                          <a:effectLst/>
                          <a:latin typeface="Arial"/>
                          <a:cs typeface="Arial"/>
                        </a:rPr>
                        <a:t>222.22/16</a:t>
                      </a:r>
                    </a:p>
                  </a:txBody>
                  <a:tcPr marT="44671" marB="4467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400" b="0" i="0" u="none" strike="noStrike" cap="none" normalizeH="0" baseline="0" dirty="0">
                          <a:ln>
                            <a:noFill/>
                          </a:ln>
                          <a:solidFill>
                            <a:schemeClr val="tx1"/>
                          </a:solidFill>
                          <a:effectLst/>
                          <a:latin typeface="Arial"/>
                          <a:cs typeface="Arial"/>
                        </a:rPr>
                        <a:t>222.22/16</a:t>
                      </a:r>
                    </a:p>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endParaRPr kumimoji="0" lang="en-US" sz="1400" b="0" i="0" u="none" strike="noStrike" cap="none" normalizeH="0" baseline="0" dirty="0">
                        <a:ln>
                          <a:noFill/>
                        </a:ln>
                        <a:solidFill>
                          <a:schemeClr val="tx1"/>
                        </a:solidFill>
                        <a:effectLst/>
                        <a:latin typeface="Arial"/>
                        <a:cs typeface="Arial"/>
                      </a:endParaRPr>
                    </a:p>
                  </a:txBody>
                  <a:tcPr marT="44671" marB="4467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400" b="0" i="0" u="none" strike="noStrike" cap="none" normalizeH="0" baseline="0" dirty="0">
                          <a:ln>
                            <a:noFill/>
                          </a:ln>
                          <a:solidFill>
                            <a:schemeClr val="tx1"/>
                          </a:solidFill>
                          <a:effectLst/>
                          <a:latin typeface="Arial"/>
                          <a:cs typeface="Arial"/>
                        </a:rPr>
                        <a:t>UDP</a:t>
                      </a:r>
                    </a:p>
                  </a:txBody>
                  <a:tcPr marT="44671" marB="4467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400" b="0" i="0" u="none" strike="noStrike" cap="none" normalizeH="0" baseline="0" dirty="0">
                          <a:ln>
                            <a:noFill/>
                          </a:ln>
                          <a:solidFill>
                            <a:schemeClr val="tx1"/>
                          </a:solidFill>
                          <a:effectLst/>
                          <a:latin typeface="Arial"/>
                          <a:cs typeface="Arial"/>
                        </a:rPr>
                        <a:t>53</a:t>
                      </a:r>
                    </a:p>
                  </a:txBody>
                  <a:tcPr marT="44671" marB="4467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400" b="0" i="0" u="none" strike="noStrike" cap="none" normalizeH="0" baseline="0" dirty="0">
                          <a:ln>
                            <a:noFill/>
                          </a:ln>
                          <a:solidFill>
                            <a:schemeClr val="tx1"/>
                          </a:solidFill>
                          <a:effectLst/>
                          <a:latin typeface="Arial"/>
                          <a:cs typeface="Arial"/>
                        </a:rPr>
                        <a:t>&gt; 1023</a:t>
                      </a:r>
                    </a:p>
                  </a:txBody>
                  <a:tcPr marT="44671" marB="4467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400" b="0" i="0" u="none" strike="noStrike" cap="none" normalizeH="0" baseline="0" dirty="0">
                          <a:ln>
                            <a:noFill/>
                          </a:ln>
                          <a:solidFill>
                            <a:schemeClr val="tx1"/>
                          </a:solidFill>
                          <a:effectLst/>
                          <a:latin typeface="Arial"/>
                          <a:cs typeface="Arial"/>
                        </a:rPr>
                        <a:t>----</a:t>
                      </a:r>
                    </a:p>
                  </a:txBody>
                  <a:tcPr marT="44671" marB="4467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2300" b="0" i="0" u="none" strike="noStrike" cap="none" normalizeH="0" baseline="0" dirty="0">
                          <a:ln>
                            <a:noFill/>
                          </a:ln>
                          <a:solidFill>
                            <a:srgbClr val="FF3300"/>
                          </a:solidFill>
                          <a:effectLst/>
                          <a:latin typeface="Arial"/>
                          <a:cs typeface="Arial"/>
                        </a:rPr>
                        <a:t>x</a:t>
                      </a:r>
                    </a:p>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endParaRPr kumimoji="0" lang="en-US" sz="2300" b="0" i="0" u="none" strike="noStrike" cap="none" normalizeH="0" baseline="0" dirty="0">
                        <a:ln>
                          <a:noFill/>
                        </a:ln>
                        <a:solidFill>
                          <a:srgbClr val="FF3300"/>
                        </a:solidFill>
                        <a:effectLst/>
                        <a:latin typeface="Arial"/>
                        <a:cs typeface="Arial"/>
                      </a:endParaRPr>
                    </a:p>
                  </a:txBody>
                  <a:tcPr marT="44671" marB="4467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32745">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400" b="0" i="0" u="none" strike="noStrike" cap="none" normalizeH="0" baseline="0" dirty="0">
                          <a:ln>
                            <a:noFill/>
                          </a:ln>
                          <a:solidFill>
                            <a:schemeClr val="tx1"/>
                          </a:solidFill>
                          <a:effectLst/>
                          <a:latin typeface="Arial"/>
                          <a:cs typeface="Arial"/>
                        </a:rPr>
                        <a:t>deny</a:t>
                      </a:r>
                    </a:p>
                  </a:txBody>
                  <a:tcPr marT="44671" marB="4467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400" b="0" i="0" u="none" strike="noStrike" cap="none" normalizeH="0" baseline="0" dirty="0">
                          <a:ln>
                            <a:noFill/>
                          </a:ln>
                          <a:solidFill>
                            <a:schemeClr val="tx1"/>
                          </a:solidFill>
                          <a:effectLst/>
                          <a:latin typeface="Arial"/>
                          <a:cs typeface="Arial"/>
                        </a:rPr>
                        <a:t>all</a:t>
                      </a:r>
                    </a:p>
                  </a:txBody>
                  <a:tcPr marT="44671" marB="4467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400" b="0" i="0" u="none" strike="noStrike" cap="none" normalizeH="0" baseline="0" dirty="0">
                          <a:ln>
                            <a:noFill/>
                          </a:ln>
                          <a:solidFill>
                            <a:schemeClr val="tx1"/>
                          </a:solidFill>
                          <a:effectLst/>
                          <a:latin typeface="Arial"/>
                          <a:cs typeface="Arial"/>
                        </a:rPr>
                        <a:t>all</a:t>
                      </a:r>
                    </a:p>
                  </a:txBody>
                  <a:tcPr marT="44671" marB="4467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400" b="0" i="0" u="none" strike="noStrike" cap="none" normalizeH="0" baseline="0" dirty="0">
                          <a:ln>
                            <a:noFill/>
                          </a:ln>
                          <a:solidFill>
                            <a:schemeClr val="tx1"/>
                          </a:solidFill>
                          <a:effectLst/>
                          <a:latin typeface="Arial"/>
                          <a:cs typeface="Arial"/>
                        </a:rPr>
                        <a:t>all</a:t>
                      </a:r>
                    </a:p>
                  </a:txBody>
                  <a:tcPr marT="44671" marB="4467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400" b="0" i="0" u="none" strike="noStrike" cap="none" normalizeH="0" baseline="0" dirty="0">
                          <a:ln>
                            <a:noFill/>
                          </a:ln>
                          <a:solidFill>
                            <a:schemeClr val="tx1"/>
                          </a:solidFill>
                          <a:effectLst/>
                          <a:latin typeface="Arial"/>
                          <a:cs typeface="Arial"/>
                        </a:rPr>
                        <a:t>all</a:t>
                      </a:r>
                    </a:p>
                  </a:txBody>
                  <a:tcPr marT="44671" marB="4467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400" b="0" i="0" u="none" strike="noStrike" cap="none" normalizeH="0" baseline="0" dirty="0">
                          <a:ln>
                            <a:noFill/>
                          </a:ln>
                          <a:solidFill>
                            <a:schemeClr val="tx1"/>
                          </a:solidFill>
                          <a:effectLst/>
                          <a:latin typeface="Arial"/>
                          <a:cs typeface="Arial"/>
                        </a:rPr>
                        <a:t>all</a:t>
                      </a:r>
                    </a:p>
                  </a:txBody>
                  <a:tcPr marT="44671" marB="4467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r>
                        <a:rPr kumimoji="0" lang="en-US" sz="1400" b="0" i="0" u="none" strike="noStrike" cap="none" normalizeH="0" baseline="0" dirty="0">
                          <a:ln>
                            <a:noFill/>
                          </a:ln>
                          <a:solidFill>
                            <a:schemeClr val="tx1"/>
                          </a:solidFill>
                          <a:effectLst/>
                          <a:latin typeface="Arial"/>
                          <a:cs typeface="Arial"/>
                        </a:rPr>
                        <a:t>all</a:t>
                      </a:r>
                    </a:p>
                  </a:txBody>
                  <a:tcPr marT="44671" marB="4467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000099"/>
                        </a:buClr>
                        <a:buSzPct val="75000"/>
                        <a:buFont typeface="ZapfDingbats" pitchFamily="82" charset="2"/>
                        <a:buNone/>
                        <a:tabLst/>
                      </a:pPr>
                      <a:endParaRPr kumimoji="0" lang="en-US" sz="1400" b="0" i="0" u="none" strike="noStrike" cap="none" normalizeH="0" baseline="0" dirty="0">
                        <a:ln>
                          <a:noFill/>
                        </a:ln>
                        <a:solidFill>
                          <a:schemeClr val="tx1"/>
                        </a:solidFill>
                        <a:effectLst/>
                        <a:latin typeface="Arial"/>
                        <a:cs typeface="Arial"/>
                      </a:endParaRPr>
                    </a:p>
                  </a:txBody>
                  <a:tcPr marT="44671" marB="4467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178244" name="Text Box 67"/>
          <p:cNvSpPr txBox="1">
            <a:spLocks noChangeArrowheads="1"/>
          </p:cNvSpPr>
          <p:nvPr/>
        </p:nvSpPr>
        <p:spPr bwMode="auto">
          <a:xfrm>
            <a:off x="2606676" y="1344613"/>
            <a:ext cx="184731"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endParaRPr lang="en-US" dirty="0"/>
          </a:p>
        </p:txBody>
      </p:sp>
      <p:sp>
        <p:nvSpPr>
          <p:cNvPr id="178245" name="Text Box 68"/>
          <p:cNvSpPr txBox="1">
            <a:spLocks noChangeArrowheads="1"/>
          </p:cNvSpPr>
          <p:nvPr/>
        </p:nvSpPr>
        <p:spPr bwMode="auto">
          <a:xfrm>
            <a:off x="3097213" y="5988051"/>
            <a:ext cx="184150"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endParaRPr lang="en-US" dirty="0">
              <a:latin typeface="Arial" charset="0"/>
              <a:cs typeface="Arial" charset="0"/>
            </a:endParaRPr>
          </a:p>
        </p:txBody>
      </p:sp>
      <p:sp>
        <p:nvSpPr>
          <p:cNvPr id="178246" name="Rectangle 70"/>
          <p:cNvSpPr>
            <a:spLocks noGrp="1" noChangeArrowheads="1"/>
          </p:cNvSpPr>
          <p:nvPr>
            <p:ph type="title"/>
          </p:nvPr>
        </p:nvSpPr>
        <p:spPr>
          <a:noFill/>
        </p:spPr>
        <p:txBody>
          <a:bodyPr/>
          <a:lstStyle/>
          <a:p>
            <a:r>
              <a:rPr lang="en-US" dirty="0"/>
              <a:t>Stateful packet filtering</a:t>
            </a:r>
          </a:p>
        </p:txBody>
      </p:sp>
      <p:sp>
        <p:nvSpPr>
          <p:cNvPr id="178247" name="Rectangle 71"/>
          <p:cNvSpPr>
            <a:spLocks noChangeArrowheads="1"/>
          </p:cNvSpPr>
          <p:nvPr/>
        </p:nvSpPr>
        <p:spPr bwMode="auto">
          <a:xfrm>
            <a:off x="1924762" y="1324163"/>
            <a:ext cx="8342477" cy="11031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nchorCtr="0"/>
          <a:lstStyle/>
          <a:p>
            <a:pPr algn="ctr">
              <a:spcBef>
                <a:spcPct val="20000"/>
              </a:spcBef>
              <a:buClr>
                <a:srgbClr val="000099"/>
              </a:buClr>
              <a:buSzPct val="75000"/>
            </a:pPr>
            <a:r>
              <a:rPr lang="en-US" b="1" dirty="0">
                <a:latin typeface="+mn-lt"/>
              </a:rPr>
              <a:t>ACL augmented to indicate need to check connection state table before admitting packet</a:t>
            </a:r>
          </a:p>
        </p:txBody>
      </p:sp>
      <p:sp>
        <p:nvSpPr>
          <p:cNvPr id="2" name="灯片编号占位符 1"/>
          <p:cNvSpPr>
            <a:spLocks noGrp="1"/>
          </p:cNvSpPr>
          <p:nvPr>
            <p:ph type="sldNum" sz="quarter" idx="12"/>
          </p:nvPr>
        </p:nvSpPr>
        <p:spPr/>
        <p:txBody>
          <a:bodyPr/>
          <a:lstStyle/>
          <a:p>
            <a:pPr>
              <a:defRPr/>
            </a:pPr>
            <a:fld id="{B5976719-4C93-4032-AE44-9AF0CDE2F195}" type="slidenum">
              <a:rPr lang="en-US" altLang="zh-CN" smtClean="0"/>
              <a:pPr>
                <a:defRPr/>
              </a:pPr>
              <a:t>198</a:t>
            </a:fld>
            <a:endParaRPr lang="en-US" altLang="zh-CN" dirty="0"/>
          </a:p>
        </p:txBody>
      </p:sp>
    </p:spTree>
    <p:extLst>
      <p:ext uri="{BB962C8B-B14F-4D97-AF65-F5344CB8AC3E}">
        <p14:creationId xmlns:p14="http://schemas.microsoft.com/office/powerpoint/2010/main" val="2909424104"/>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5" name="Rectangle 2"/>
          <p:cNvSpPr>
            <a:spLocks noGrp="1" noChangeArrowheads="1"/>
          </p:cNvSpPr>
          <p:nvPr>
            <p:ph type="title"/>
          </p:nvPr>
        </p:nvSpPr>
        <p:spPr/>
        <p:txBody>
          <a:bodyPr/>
          <a:lstStyle/>
          <a:p>
            <a:r>
              <a:rPr lang="en-US" dirty="0"/>
              <a:t>Application gateways</a:t>
            </a:r>
          </a:p>
        </p:txBody>
      </p:sp>
      <p:sp>
        <p:nvSpPr>
          <p:cNvPr id="182276" name="Rectangle 3"/>
          <p:cNvSpPr>
            <a:spLocks noGrp="1" noChangeArrowheads="1"/>
          </p:cNvSpPr>
          <p:nvPr>
            <p:ph type="body" sz="half" idx="4294967295"/>
          </p:nvPr>
        </p:nvSpPr>
        <p:spPr>
          <a:xfrm>
            <a:off x="1725117" y="1413022"/>
            <a:ext cx="3886200" cy="2236787"/>
          </a:xfrm>
        </p:spPr>
        <p:txBody>
          <a:bodyPr/>
          <a:lstStyle/>
          <a:p>
            <a:r>
              <a:rPr lang="en-US" sz="2400" dirty="0"/>
              <a:t>filter packets on application data as well as on IP/TCP/UDP fields.</a:t>
            </a:r>
          </a:p>
          <a:p>
            <a:r>
              <a:rPr lang="en-US" sz="2400" i="1" dirty="0">
                <a:solidFill>
                  <a:srgbClr val="CC0000"/>
                </a:solidFill>
              </a:rPr>
              <a:t>example: </a:t>
            </a:r>
            <a:r>
              <a:rPr lang="en-US" sz="2400" dirty="0"/>
              <a:t>allow select internal users to telnet outside</a:t>
            </a:r>
            <a:endParaRPr lang="en-US" sz="2000" dirty="0"/>
          </a:p>
        </p:txBody>
      </p:sp>
      <p:sp>
        <p:nvSpPr>
          <p:cNvPr id="182277" name="Rectangle 110"/>
          <p:cNvSpPr>
            <a:spLocks noChangeArrowheads="1"/>
          </p:cNvSpPr>
          <p:nvPr/>
        </p:nvSpPr>
        <p:spPr bwMode="auto">
          <a:xfrm>
            <a:off x="2173289" y="4278314"/>
            <a:ext cx="7642225" cy="1990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spcBef>
                <a:spcPct val="20000"/>
              </a:spcBef>
              <a:buClr>
                <a:schemeClr val="accent2"/>
              </a:buClr>
              <a:buSzPct val="85000"/>
            </a:pPr>
            <a:r>
              <a:rPr lang="en-US" dirty="0">
                <a:solidFill>
                  <a:srgbClr val="FF0000"/>
                </a:solidFill>
                <a:latin typeface="+mn-lt"/>
                <a:cs typeface="Gill Sans MT" charset="0"/>
              </a:rPr>
              <a:t>1.</a:t>
            </a:r>
            <a:r>
              <a:rPr lang="en-US" dirty="0">
                <a:latin typeface="+mn-lt"/>
                <a:cs typeface="Gill Sans MT" charset="0"/>
              </a:rPr>
              <a:t> require all telnet users to telnet through gateway.</a:t>
            </a:r>
          </a:p>
          <a:p>
            <a:pPr marL="342900" indent="-342900">
              <a:spcBef>
                <a:spcPct val="20000"/>
              </a:spcBef>
              <a:buClr>
                <a:schemeClr val="accent2"/>
              </a:buClr>
              <a:buSzPct val="85000"/>
            </a:pPr>
            <a:r>
              <a:rPr lang="en-US" dirty="0">
                <a:solidFill>
                  <a:srgbClr val="FF0000"/>
                </a:solidFill>
                <a:latin typeface="+mn-lt"/>
                <a:cs typeface="Gill Sans MT" charset="0"/>
              </a:rPr>
              <a:t>2.</a:t>
            </a:r>
            <a:r>
              <a:rPr lang="en-US" dirty="0">
                <a:latin typeface="+mn-lt"/>
                <a:cs typeface="Gill Sans MT" charset="0"/>
              </a:rPr>
              <a:t> for authorized users, gateway sets up telnet connection to dest host. Gateway relays data between 2 connections</a:t>
            </a:r>
          </a:p>
          <a:p>
            <a:pPr marL="342900" indent="-342900">
              <a:spcBef>
                <a:spcPct val="20000"/>
              </a:spcBef>
              <a:buClr>
                <a:schemeClr val="accent2"/>
              </a:buClr>
              <a:buSzPct val="85000"/>
            </a:pPr>
            <a:r>
              <a:rPr lang="en-US" dirty="0">
                <a:solidFill>
                  <a:srgbClr val="FF0000"/>
                </a:solidFill>
                <a:latin typeface="+mn-lt"/>
                <a:cs typeface="Gill Sans MT" charset="0"/>
              </a:rPr>
              <a:t>3.</a:t>
            </a:r>
            <a:r>
              <a:rPr lang="en-US" dirty="0">
                <a:latin typeface="+mn-lt"/>
                <a:cs typeface="Gill Sans MT" charset="0"/>
              </a:rPr>
              <a:t> router filter blocks all telnet connections not originating from gateway.</a:t>
            </a:r>
          </a:p>
        </p:txBody>
      </p:sp>
      <p:grpSp>
        <p:nvGrpSpPr>
          <p:cNvPr id="182278" name="Group 4"/>
          <p:cNvGrpSpPr>
            <a:grpSpLocks/>
          </p:cNvGrpSpPr>
          <p:nvPr/>
        </p:nvGrpSpPr>
        <p:grpSpPr bwMode="auto">
          <a:xfrm>
            <a:off x="5462589" y="1585914"/>
            <a:ext cx="4773311" cy="2270125"/>
            <a:chOff x="3983577" y="1287140"/>
            <a:chExt cx="4772901" cy="2269618"/>
          </a:xfrm>
        </p:grpSpPr>
        <p:sp>
          <p:nvSpPr>
            <p:cNvPr id="182279" name="Text Box 108"/>
            <p:cNvSpPr txBox="1">
              <a:spLocks noChangeArrowheads="1"/>
            </p:cNvSpPr>
            <p:nvPr/>
          </p:nvSpPr>
          <p:spPr bwMode="auto">
            <a:xfrm>
              <a:off x="5901707" y="1479548"/>
              <a:ext cx="787327" cy="4615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1200" dirty="0">
                  <a:latin typeface="+mn-lt"/>
                  <a:cs typeface="Arial" charset="0"/>
                </a:rPr>
                <a:t>application</a:t>
              </a:r>
            </a:p>
            <a:p>
              <a:pPr algn="ctr"/>
              <a:r>
                <a:rPr lang="en-US" sz="1200" dirty="0">
                  <a:latin typeface="+mn-lt"/>
                  <a:cs typeface="Arial" charset="0"/>
                </a:rPr>
                <a:t>gateway</a:t>
              </a:r>
              <a:endParaRPr lang="en-US" sz="1800" dirty="0">
                <a:latin typeface="+mn-lt"/>
                <a:cs typeface="Arial" charset="0"/>
              </a:endParaRPr>
            </a:p>
          </p:txBody>
        </p:sp>
        <p:sp>
          <p:nvSpPr>
            <p:cNvPr id="182280" name="Freeform 17"/>
            <p:cNvSpPr>
              <a:spLocks/>
            </p:cNvSpPr>
            <p:nvPr/>
          </p:nvSpPr>
          <p:spPr bwMode="auto">
            <a:xfrm>
              <a:off x="4194135" y="1748877"/>
              <a:ext cx="3648681" cy="1807881"/>
            </a:xfrm>
            <a:custGeom>
              <a:avLst/>
              <a:gdLst/>
              <a:ahLst/>
              <a:cxnLst/>
              <a:rect l="0" t="0" r="r" b="b"/>
              <a:pathLst>
                <a:path w="10000" h="10000">
                  <a:moveTo>
                    <a:pt x="323" y="164"/>
                  </a:moveTo>
                  <a:lnTo>
                    <a:pt x="341" y="143"/>
                  </a:lnTo>
                  <a:cubicBezTo>
                    <a:pt x="349" y="129"/>
                    <a:pt x="357" y="116"/>
                    <a:pt x="365" y="102"/>
                  </a:cubicBezTo>
                  <a:lnTo>
                    <a:pt x="413" y="72"/>
                  </a:lnTo>
                  <a:cubicBezTo>
                    <a:pt x="429" y="58"/>
                    <a:pt x="445" y="45"/>
                    <a:pt x="461" y="31"/>
                  </a:cubicBezTo>
                  <a:lnTo>
                    <a:pt x="514" y="10"/>
                  </a:lnTo>
                  <a:cubicBezTo>
                    <a:pt x="534" y="7"/>
                    <a:pt x="554" y="3"/>
                    <a:pt x="574" y="0"/>
                  </a:cubicBezTo>
                  <a:lnTo>
                    <a:pt x="628" y="0"/>
                  </a:lnTo>
                  <a:lnTo>
                    <a:pt x="694" y="0"/>
                  </a:lnTo>
                  <a:cubicBezTo>
                    <a:pt x="716" y="3"/>
                    <a:pt x="738" y="7"/>
                    <a:pt x="760" y="10"/>
                  </a:cubicBezTo>
                  <a:lnTo>
                    <a:pt x="825" y="31"/>
                  </a:lnTo>
                  <a:lnTo>
                    <a:pt x="891" y="61"/>
                  </a:lnTo>
                  <a:cubicBezTo>
                    <a:pt x="915" y="71"/>
                    <a:pt x="939" y="82"/>
                    <a:pt x="963" y="92"/>
                  </a:cubicBezTo>
                  <a:cubicBezTo>
                    <a:pt x="989" y="106"/>
                    <a:pt x="1015" y="119"/>
                    <a:pt x="1041" y="133"/>
                  </a:cubicBezTo>
                  <a:lnTo>
                    <a:pt x="1118" y="174"/>
                  </a:lnTo>
                  <a:lnTo>
                    <a:pt x="1196" y="225"/>
                  </a:lnTo>
                  <a:lnTo>
                    <a:pt x="1268" y="276"/>
                  </a:lnTo>
                  <a:cubicBezTo>
                    <a:pt x="1294" y="290"/>
                    <a:pt x="1320" y="303"/>
                    <a:pt x="1346" y="317"/>
                  </a:cubicBezTo>
                  <a:lnTo>
                    <a:pt x="1513" y="440"/>
                  </a:lnTo>
                  <a:lnTo>
                    <a:pt x="1681" y="553"/>
                  </a:lnTo>
                  <a:lnTo>
                    <a:pt x="1848" y="665"/>
                  </a:lnTo>
                  <a:lnTo>
                    <a:pt x="2022" y="778"/>
                  </a:lnTo>
                  <a:cubicBezTo>
                    <a:pt x="2050" y="798"/>
                    <a:pt x="2077" y="819"/>
                    <a:pt x="2105" y="839"/>
                  </a:cubicBezTo>
                  <a:cubicBezTo>
                    <a:pt x="2133" y="853"/>
                    <a:pt x="2161" y="866"/>
                    <a:pt x="2189" y="880"/>
                  </a:cubicBezTo>
                  <a:cubicBezTo>
                    <a:pt x="2217" y="894"/>
                    <a:pt x="2245" y="907"/>
                    <a:pt x="2273" y="921"/>
                  </a:cubicBezTo>
                  <a:lnTo>
                    <a:pt x="2356" y="972"/>
                  </a:lnTo>
                  <a:lnTo>
                    <a:pt x="2440" y="993"/>
                  </a:lnTo>
                  <a:cubicBezTo>
                    <a:pt x="2468" y="1003"/>
                    <a:pt x="2496" y="1014"/>
                    <a:pt x="2524" y="1024"/>
                  </a:cubicBezTo>
                  <a:lnTo>
                    <a:pt x="2608" y="1054"/>
                  </a:lnTo>
                  <a:cubicBezTo>
                    <a:pt x="2638" y="1057"/>
                    <a:pt x="2667" y="1061"/>
                    <a:pt x="2697" y="1064"/>
                  </a:cubicBezTo>
                  <a:cubicBezTo>
                    <a:pt x="2725" y="1068"/>
                    <a:pt x="2753" y="1071"/>
                    <a:pt x="2781" y="1075"/>
                  </a:cubicBezTo>
                  <a:lnTo>
                    <a:pt x="2853" y="1075"/>
                  </a:lnTo>
                  <a:cubicBezTo>
                    <a:pt x="2881" y="1262"/>
                    <a:pt x="2909" y="1143"/>
                    <a:pt x="2937" y="1330"/>
                  </a:cubicBezTo>
                  <a:cubicBezTo>
                    <a:pt x="2963" y="1118"/>
                    <a:pt x="2988" y="1287"/>
                    <a:pt x="3014" y="1075"/>
                  </a:cubicBezTo>
                  <a:cubicBezTo>
                    <a:pt x="3042" y="1071"/>
                    <a:pt x="3070" y="1068"/>
                    <a:pt x="3098" y="1064"/>
                  </a:cubicBezTo>
                  <a:lnTo>
                    <a:pt x="3182" y="1064"/>
                  </a:lnTo>
                  <a:lnTo>
                    <a:pt x="3343" y="1024"/>
                  </a:lnTo>
                  <a:lnTo>
                    <a:pt x="3505" y="1003"/>
                  </a:lnTo>
                  <a:lnTo>
                    <a:pt x="3672" y="972"/>
                  </a:lnTo>
                  <a:lnTo>
                    <a:pt x="3834" y="921"/>
                  </a:lnTo>
                  <a:lnTo>
                    <a:pt x="4007" y="880"/>
                  </a:lnTo>
                  <a:lnTo>
                    <a:pt x="4175" y="850"/>
                  </a:lnTo>
                  <a:lnTo>
                    <a:pt x="4348" y="809"/>
                  </a:lnTo>
                  <a:lnTo>
                    <a:pt x="4528" y="788"/>
                  </a:lnTo>
                  <a:cubicBezTo>
                    <a:pt x="4562" y="785"/>
                    <a:pt x="4595" y="781"/>
                    <a:pt x="4629" y="778"/>
                  </a:cubicBezTo>
                  <a:cubicBezTo>
                    <a:pt x="4659" y="775"/>
                    <a:pt x="4689" y="771"/>
                    <a:pt x="4719" y="768"/>
                  </a:cubicBezTo>
                  <a:lnTo>
                    <a:pt x="4809" y="768"/>
                  </a:lnTo>
                  <a:lnTo>
                    <a:pt x="4904" y="768"/>
                  </a:lnTo>
                  <a:lnTo>
                    <a:pt x="5006" y="778"/>
                  </a:lnTo>
                  <a:lnTo>
                    <a:pt x="5102" y="778"/>
                  </a:lnTo>
                  <a:cubicBezTo>
                    <a:pt x="5138" y="781"/>
                    <a:pt x="5173" y="785"/>
                    <a:pt x="5209" y="788"/>
                  </a:cubicBezTo>
                  <a:lnTo>
                    <a:pt x="5311" y="809"/>
                  </a:lnTo>
                  <a:lnTo>
                    <a:pt x="5419" y="839"/>
                  </a:lnTo>
                  <a:lnTo>
                    <a:pt x="5520" y="860"/>
                  </a:lnTo>
                  <a:lnTo>
                    <a:pt x="5634" y="901"/>
                  </a:lnTo>
                  <a:lnTo>
                    <a:pt x="5748" y="931"/>
                  </a:lnTo>
                  <a:lnTo>
                    <a:pt x="5861" y="972"/>
                  </a:lnTo>
                  <a:lnTo>
                    <a:pt x="5999" y="1003"/>
                  </a:lnTo>
                  <a:lnTo>
                    <a:pt x="6124" y="1044"/>
                  </a:lnTo>
                  <a:lnTo>
                    <a:pt x="6256" y="1085"/>
                  </a:lnTo>
                  <a:lnTo>
                    <a:pt x="6394" y="1126"/>
                  </a:lnTo>
                  <a:lnTo>
                    <a:pt x="6531" y="1167"/>
                  </a:lnTo>
                  <a:lnTo>
                    <a:pt x="6681" y="1218"/>
                  </a:lnTo>
                  <a:lnTo>
                    <a:pt x="6824" y="1269"/>
                  </a:lnTo>
                  <a:lnTo>
                    <a:pt x="7117" y="1372"/>
                  </a:lnTo>
                  <a:lnTo>
                    <a:pt x="7410" y="1494"/>
                  </a:lnTo>
                  <a:lnTo>
                    <a:pt x="7703" y="1627"/>
                  </a:lnTo>
                  <a:lnTo>
                    <a:pt x="7853" y="1699"/>
                  </a:lnTo>
                  <a:lnTo>
                    <a:pt x="7996" y="1771"/>
                  </a:lnTo>
                  <a:lnTo>
                    <a:pt x="8140" y="1842"/>
                  </a:lnTo>
                  <a:lnTo>
                    <a:pt x="8278" y="1914"/>
                  </a:lnTo>
                  <a:cubicBezTo>
                    <a:pt x="8322" y="1941"/>
                    <a:pt x="8365" y="1969"/>
                    <a:pt x="8409" y="1996"/>
                  </a:cubicBezTo>
                  <a:lnTo>
                    <a:pt x="8547" y="2078"/>
                  </a:lnTo>
                  <a:cubicBezTo>
                    <a:pt x="8589" y="2105"/>
                    <a:pt x="8630" y="2133"/>
                    <a:pt x="8672" y="2160"/>
                  </a:cubicBezTo>
                  <a:lnTo>
                    <a:pt x="8798" y="2252"/>
                  </a:lnTo>
                  <a:lnTo>
                    <a:pt x="8911" y="2344"/>
                  </a:lnTo>
                  <a:lnTo>
                    <a:pt x="9025" y="2436"/>
                  </a:lnTo>
                  <a:lnTo>
                    <a:pt x="9133" y="2538"/>
                  </a:lnTo>
                  <a:cubicBezTo>
                    <a:pt x="9149" y="2552"/>
                    <a:pt x="9165" y="2565"/>
                    <a:pt x="9181" y="2579"/>
                  </a:cubicBezTo>
                  <a:lnTo>
                    <a:pt x="9228" y="2641"/>
                  </a:lnTo>
                  <a:lnTo>
                    <a:pt x="9276" y="2692"/>
                  </a:lnTo>
                  <a:cubicBezTo>
                    <a:pt x="9290" y="2706"/>
                    <a:pt x="9304" y="2719"/>
                    <a:pt x="9318" y="2733"/>
                  </a:cubicBezTo>
                  <a:cubicBezTo>
                    <a:pt x="9332" y="2753"/>
                    <a:pt x="9346" y="2774"/>
                    <a:pt x="9360" y="2794"/>
                  </a:cubicBezTo>
                  <a:cubicBezTo>
                    <a:pt x="9374" y="2815"/>
                    <a:pt x="9388" y="2835"/>
                    <a:pt x="9402" y="2856"/>
                  </a:cubicBezTo>
                  <a:lnTo>
                    <a:pt x="9444" y="2907"/>
                  </a:lnTo>
                  <a:cubicBezTo>
                    <a:pt x="9456" y="2927"/>
                    <a:pt x="9468" y="2948"/>
                    <a:pt x="9480" y="2968"/>
                  </a:cubicBezTo>
                  <a:cubicBezTo>
                    <a:pt x="9492" y="2989"/>
                    <a:pt x="9504" y="3009"/>
                    <a:pt x="9516" y="3030"/>
                  </a:cubicBezTo>
                  <a:cubicBezTo>
                    <a:pt x="9528" y="3047"/>
                    <a:pt x="9539" y="3064"/>
                    <a:pt x="9551" y="3081"/>
                  </a:cubicBezTo>
                  <a:lnTo>
                    <a:pt x="9611" y="3204"/>
                  </a:lnTo>
                  <a:cubicBezTo>
                    <a:pt x="9629" y="3248"/>
                    <a:pt x="9647" y="3293"/>
                    <a:pt x="9665" y="3337"/>
                  </a:cubicBezTo>
                  <a:cubicBezTo>
                    <a:pt x="9683" y="3385"/>
                    <a:pt x="9701" y="3432"/>
                    <a:pt x="9719" y="3480"/>
                  </a:cubicBezTo>
                  <a:cubicBezTo>
                    <a:pt x="9735" y="3531"/>
                    <a:pt x="9751" y="3583"/>
                    <a:pt x="9767" y="3634"/>
                  </a:cubicBezTo>
                  <a:lnTo>
                    <a:pt x="9809" y="3787"/>
                  </a:lnTo>
                  <a:cubicBezTo>
                    <a:pt x="9823" y="3838"/>
                    <a:pt x="9836" y="3890"/>
                    <a:pt x="9850" y="3941"/>
                  </a:cubicBezTo>
                  <a:cubicBezTo>
                    <a:pt x="9858" y="4002"/>
                    <a:pt x="9866" y="4064"/>
                    <a:pt x="9874" y="4125"/>
                  </a:cubicBezTo>
                  <a:cubicBezTo>
                    <a:pt x="9884" y="4180"/>
                    <a:pt x="9894" y="4234"/>
                    <a:pt x="9904" y="4289"/>
                  </a:cubicBezTo>
                  <a:cubicBezTo>
                    <a:pt x="9914" y="4354"/>
                    <a:pt x="9924" y="4418"/>
                    <a:pt x="9934" y="4483"/>
                  </a:cubicBezTo>
                  <a:cubicBezTo>
                    <a:pt x="9940" y="4544"/>
                    <a:pt x="9946" y="4606"/>
                    <a:pt x="9952" y="4667"/>
                  </a:cubicBezTo>
                  <a:cubicBezTo>
                    <a:pt x="9958" y="4729"/>
                    <a:pt x="9964" y="4790"/>
                    <a:pt x="9970" y="4852"/>
                  </a:cubicBezTo>
                  <a:cubicBezTo>
                    <a:pt x="9974" y="4917"/>
                    <a:pt x="9978" y="4981"/>
                    <a:pt x="9982" y="5046"/>
                  </a:cubicBezTo>
                  <a:lnTo>
                    <a:pt x="9994" y="5241"/>
                  </a:lnTo>
                  <a:lnTo>
                    <a:pt x="9994" y="5425"/>
                  </a:lnTo>
                  <a:lnTo>
                    <a:pt x="10000" y="5629"/>
                  </a:lnTo>
                  <a:lnTo>
                    <a:pt x="9994" y="5824"/>
                  </a:lnTo>
                  <a:lnTo>
                    <a:pt x="9994" y="6018"/>
                  </a:lnTo>
                  <a:lnTo>
                    <a:pt x="9988" y="6213"/>
                  </a:lnTo>
                  <a:cubicBezTo>
                    <a:pt x="9984" y="6278"/>
                    <a:pt x="9980" y="6342"/>
                    <a:pt x="9976" y="6407"/>
                  </a:cubicBezTo>
                  <a:lnTo>
                    <a:pt x="9958" y="6602"/>
                  </a:lnTo>
                  <a:lnTo>
                    <a:pt x="9946" y="6776"/>
                  </a:lnTo>
                  <a:cubicBezTo>
                    <a:pt x="9940" y="6837"/>
                    <a:pt x="9934" y="6899"/>
                    <a:pt x="9928" y="6960"/>
                  </a:cubicBezTo>
                  <a:lnTo>
                    <a:pt x="9904" y="7134"/>
                  </a:lnTo>
                  <a:cubicBezTo>
                    <a:pt x="9894" y="7195"/>
                    <a:pt x="9884" y="7257"/>
                    <a:pt x="9874" y="7318"/>
                  </a:cubicBezTo>
                  <a:cubicBezTo>
                    <a:pt x="9868" y="7373"/>
                    <a:pt x="9862" y="7427"/>
                    <a:pt x="9856" y="7482"/>
                  </a:cubicBezTo>
                  <a:cubicBezTo>
                    <a:pt x="9846" y="7537"/>
                    <a:pt x="9837" y="7591"/>
                    <a:pt x="9827" y="7646"/>
                  </a:cubicBezTo>
                  <a:lnTo>
                    <a:pt x="9791" y="7799"/>
                  </a:lnTo>
                  <a:lnTo>
                    <a:pt x="9761" y="7943"/>
                  </a:lnTo>
                  <a:cubicBezTo>
                    <a:pt x="9749" y="7991"/>
                    <a:pt x="9737" y="8038"/>
                    <a:pt x="9725" y="8086"/>
                  </a:cubicBezTo>
                  <a:cubicBezTo>
                    <a:pt x="9713" y="8130"/>
                    <a:pt x="9701" y="8175"/>
                    <a:pt x="9689" y="8219"/>
                  </a:cubicBezTo>
                  <a:cubicBezTo>
                    <a:pt x="9677" y="8257"/>
                    <a:pt x="9665" y="8294"/>
                    <a:pt x="9653" y="8332"/>
                  </a:cubicBezTo>
                  <a:cubicBezTo>
                    <a:pt x="9639" y="8369"/>
                    <a:pt x="9625" y="8407"/>
                    <a:pt x="9611" y="8444"/>
                  </a:cubicBezTo>
                  <a:cubicBezTo>
                    <a:pt x="9597" y="8475"/>
                    <a:pt x="9583" y="8505"/>
                    <a:pt x="9569" y="8536"/>
                  </a:cubicBezTo>
                  <a:cubicBezTo>
                    <a:pt x="9553" y="8567"/>
                    <a:pt x="9538" y="8597"/>
                    <a:pt x="9522" y="8628"/>
                  </a:cubicBezTo>
                  <a:lnTo>
                    <a:pt x="9474" y="8721"/>
                  </a:lnTo>
                  <a:cubicBezTo>
                    <a:pt x="9454" y="8745"/>
                    <a:pt x="9434" y="8768"/>
                    <a:pt x="9414" y="8792"/>
                  </a:cubicBezTo>
                  <a:cubicBezTo>
                    <a:pt x="9394" y="8819"/>
                    <a:pt x="9374" y="8847"/>
                    <a:pt x="9354" y="8874"/>
                  </a:cubicBezTo>
                  <a:cubicBezTo>
                    <a:pt x="9332" y="8895"/>
                    <a:pt x="9310" y="8915"/>
                    <a:pt x="9288" y="8936"/>
                  </a:cubicBezTo>
                  <a:cubicBezTo>
                    <a:pt x="9268" y="8956"/>
                    <a:pt x="9248" y="8977"/>
                    <a:pt x="9228" y="8997"/>
                  </a:cubicBezTo>
                  <a:lnTo>
                    <a:pt x="9157" y="9048"/>
                  </a:lnTo>
                  <a:cubicBezTo>
                    <a:pt x="9131" y="9069"/>
                    <a:pt x="9105" y="9089"/>
                    <a:pt x="9079" y="9110"/>
                  </a:cubicBezTo>
                  <a:lnTo>
                    <a:pt x="9007" y="9161"/>
                  </a:lnTo>
                  <a:lnTo>
                    <a:pt x="8929" y="9191"/>
                  </a:lnTo>
                  <a:lnTo>
                    <a:pt x="8846" y="9232"/>
                  </a:lnTo>
                  <a:cubicBezTo>
                    <a:pt x="8818" y="9242"/>
                    <a:pt x="8790" y="9253"/>
                    <a:pt x="8762" y="9263"/>
                  </a:cubicBezTo>
                  <a:cubicBezTo>
                    <a:pt x="8734" y="9277"/>
                    <a:pt x="8706" y="9290"/>
                    <a:pt x="8678" y="9304"/>
                  </a:cubicBezTo>
                  <a:cubicBezTo>
                    <a:pt x="8648" y="9314"/>
                    <a:pt x="8619" y="9325"/>
                    <a:pt x="8589" y="9335"/>
                  </a:cubicBezTo>
                  <a:lnTo>
                    <a:pt x="8493" y="9365"/>
                  </a:lnTo>
                  <a:lnTo>
                    <a:pt x="8313" y="9406"/>
                  </a:lnTo>
                  <a:lnTo>
                    <a:pt x="8122" y="9447"/>
                  </a:lnTo>
                  <a:lnTo>
                    <a:pt x="7931" y="9478"/>
                  </a:lnTo>
                  <a:lnTo>
                    <a:pt x="7733" y="9519"/>
                  </a:lnTo>
                  <a:lnTo>
                    <a:pt x="7530" y="9539"/>
                  </a:lnTo>
                  <a:lnTo>
                    <a:pt x="7339" y="9580"/>
                  </a:lnTo>
                  <a:lnTo>
                    <a:pt x="7141" y="9611"/>
                  </a:lnTo>
                  <a:lnTo>
                    <a:pt x="6950" y="9662"/>
                  </a:lnTo>
                  <a:lnTo>
                    <a:pt x="6854" y="9683"/>
                  </a:lnTo>
                  <a:lnTo>
                    <a:pt x="6758" y="9713"/>
                  </a:lnTo>
                  <a:lnTo>
                    <a:pt x="6651" y="9724"/>
                  </a:lnTo>
                  <a:lnTo>
                    <a:pt x="6549" y="9744"/>
                  </a:lnTo>
                  <a:lnTo>
                    <a:pt x="6441" y="9765"/>
                  </a:lnTo>
                  <a:lnTo>
                    <a:pt x="6334" y="9785"/>
                  </a:lnTo>
                  <a:lnTo>
                    <a:pt x="6226" y="9806"/>
                  </a:lnTo>
                  <a:lnTo>
                    <a:pt x="6112" y="9816"/>
                  </a:lnTo>
                  <a:lnTo>
                    <a:pt x="5885" y="9857"/>
                  </a:lnTo>
                  <a:lnTo>
                    <a:pt x="5652" y="9887"/>
                  </a:lnTo>
                  <a:lnTo>
                    <a:pt x="5425" y="9918"/>
                  </a:lnTo>
                  <a:lnTo>
                    <a:pt x="5185" y="9928"/>
                  </a:lnTo>
                  <a:lnTo>
                    <a:pt x="4958" y="9949"/>
                  </a:lnTo>
                  <a:lnTo>
                    <a:pt x="4731" y="9959"/>
                  </a:lnTo>
                  <a:lnTo>
                    <a:pt x="4623" y="9969"/>
                  </a:lnTo>
                  <a:lnTo>
                    <a:pt x="4510" y="9969"/>
                  </a:lnTo>
                  <a:lnTo>
                    <a:pt x="4402" y="9990"/>
                  </a:lnTo>
                  <a:lnTo>
                    <a:pt x="4294" y="9990"/>
                  </a:lnTo>
                  <a:lnTo>
                    <a:pt x="4193" y="9990"/>
                  </a:lnTo>
                  <a:lnTo>
                    <a:pt x="4091" y="10000"/>
                  </a:lnTo>
                  <a:lnTo>
                    <a:pt x="3995" y="10000"/>
                  </a:lnTo>
                  <a:lnTo>
                    <a:pt x="3894" y="10000"/>
                  </a:lnTo>
                  <a:lnTo>
                    <a:pt x="3804" y="10000"/>
                  </a:lnTo>
                  <a:lnTo>
                    <a:pt x="3714" y="10000"/>
                  </a:lnTo>
                  <a:lnTo>
                    <a:pt x="3630" y="10000"/>
                  </a:lnTo>
                  <a:lnTo>
                    <a:pt x="3547" y="10000"/>
                  </a:lnTo>
                  <a:cubicBezTo>
                    <a:pt x="3521" y="9997"/>
                    <a:pt x="3495" y="9993"/>
                    <a:pt x="3469" y="9990"/>
                  </a:cubicBezTo>
                  <a:lnTo>
                    <a:pt x="3391" y="9990"/>
                  </a:lnTo>
                  <a:lnTo>
                    <a:pt x="3325" y="9990"/>
                  </a:lnTo>
                  <a:lnTo>
                    <a:pt x="3254" y="9969"/>
                  </a:lnTo>
                  <a:lnTo>
                    <a:pt x="3182" y="9969"/>
                  </a:lnTo>
                  <a:lnTo>
                    <a:pt x="3122" y="9969"/>
                  </a:lnTo>
                  <a:cubicBezTo>
                    <a:pt x="3100" y="9966"/>
                    <a:pt x="3078" y="9962"/>
                    <a:pt x="3056" y="9959"/>
                  </a:cubicBezTo>
                  <a:cubicBezTo>
                    <a:pt x="3038" y="9956"/>
                    <a:pt x="3020" y="9952"/>
                    <a:pt x="3002" y="9949"/>
                  </a:cubicBezTo>
                  <a:lnTo>
                    <a:pt x="2949" y="9949"/>
                  </a:lnTo>
                  <a:cubicBezTo>
                    <a:pt x="2929" y="9946"/>
                    <a:pt x="2909" y="9942"/>
                    <a:pt x="2889" y="9939"/>
                  </a:cubicBezTo>
                  <a:cubicBezTo>
                    <a:pt x="2871" y="9935"/>
                    <a:pt x="2853" y="9932"/>
                    <a:pt x="2835" y="9928"/>
                  </a:cubicBezTo>
                  <a:cubicBezTo>
                    <a:pt x="2817" y="9925"/>
                    <a:pt x="2799" y="9921"/>
                    <a:pt x="2781" y="9918"/>
                  </a:cubicBezTo>
                  <a:lnTo>
                    <a:pt x="2679" y="9887"/>
                  </a:lnTo>
                  <a:lnTo>
                    <a:pt x="2584" y="9867"/>
                  </a:lnTo>
                  <a:cubicBezTo>
                    <a:pt x="2554" y="9853"/>
                    <a:pt x="2524" y="9840"/>
                    <a:pt x="2494" y="9826"/>
                  </a:cubicBezTo>
                  <a:cubicBezTo>
                    <a:pt x="2462" y="9819"/>
                    <a:pt x="2430" y="9813"/>
                    <a:pt x="2398" y="9806"/>
                  </a:cubicBezTo>
                  <a:lnTo>
                    <a:pt x="2225" y="9724"/>
                  </a:lnTo>
                  <a:cubicBezTo>
                    <a:pt x="2195" y="9710"/>
                    <a:pt x="2165" y="9697"/>
                    <a:pt x="2135" y="9683"/>
                  </a:cubicBezTo>
                  <a:cubicBezTo>
                    <a:pt x="2105" y="9669"/>
                    <a:pt x="2075" y="9656"/>
                    <a:pt x="2045" y="9642"/>
                  </a:cubicBezTo>
                  <a:lnTo>
                    <a:pt x="1950" y="9591"/>
                  </a:lnTo>
                  <a:lnTo>
                    <a:pt x="1842" y="9539"/>
                  </a:lnTo>
                  <a:lnTo>
                    <a:pt x="1740" y="9498"/>
                  </a:lnTo>
                  <a:lnTo>
                    <a:pt x="1633" y="9447"/>
                  </a:lnTo>
                  <a:lnTo>
                    <a:pt x="1519" y="9396"/>
                  </a:lnTo>
                  <a:lnTo>
                    <a:pt x="1411" y="9355"/>
                  </a:lnTo>
                  <a:cubicBezTo>
                    <a:pt x="1371" y="9335"/>
                    <a:pt x="1332" y="9314"/>
                    <a:pt x="1292" y="9294"/>
                  </a:cubicBezTo>
                  <a:lnTo>
                    <a:pt x="1178" y="9243"/>
                  </a:lnTo>
                  <a:lnTo>
                    <a:pt x="1071" y="9181"/>
                  </a:lnTo>
                  <a:lnTo>
                    <a:pt x="957" y="9120"/>
                  </a:lnTo>
                  <a:lnTo>
                    <a:pt x="849" y="9069"/>
                  </a:lnTo>
                  <a:lnTo>
                    <a:pt x="748" y="8976"/>
                  </a:lnTo>
                  <a:cubicBezTo>
                    <a:pt x="716" y="8952"/>
                    <a:pt x="684" y="8929"/>
                    <a:pt x="652" y="8905"/>
                  </a:cubicBezTo>
                  <a:lnTo>
                    <a:pt x="550" y="8813"/>
                  </a:lnTo>
                  <a:lnTo>
                    <a:pt x="508" y="8762"/>
                  </a:lnTo>
                  <a:lnTo>
                    <a:pt x="467" y="8721"/>
                  </a:lnTo>
                  <a:cubicBezTo>
                    <a:pt x="453" y="8700"/>
                    <a:pt x="439" y="8680"/>
                    <a:pt x="425" y="8659"/>
                  </a:cubicBezTo>
                  <a:lnTo>
                    <a:pt x="383" y="8608"/>
                  </a:lnTo>
                  <a:cubicBezTo>
                    <a:pt x="371" y="8588"/>
                    <a:pt x="359" y="8567"/>
                    <a:pt x="347" y="8547"/>
                  </a:cubicBezTo>
                  <a:lnTo>
                    <a:pt x="317" y="8475"/>
                  </a:lnTo>
                  <a:cubicBezTo>
                    <a:pt x="305" y="8455"/>
                    <a:pt x="293" y="8434"/>
                    <a:pt x="281" y="8414"/>
                  </a:cubicBezTo>
                  <a:lnTo>
                    <a:pt x="251" y="8342"/>
                  </a:lnTo>
                  <a:lnTo>
                    <a:pt x="221" y="8270"/>
                  </a:lnTo>
                  <a:cubicBezTo>
                    <a:pt x="215" y="8246"/>
                    <a:pt x="209" y="8223"/>
                    <a:pt x="203" y="8199"/>
                  </a:cubicBezTo>
                  <a:cubicBezTo>
                    <a:pt x="193" y="8172"/>
                    <a:pt x="183" y="8144"/>
                    <a:pt x="173" y="8117"/>
                  </a:cubicBezTo>
                  <a:cubicBezTo>
                    <a:pt x="167" y="8093"/>
                    <a:pt x="162" y="8069"/>
                    <a:pt x="156" y="8045"/>
                  </a:cubicBezTo>
                  <a:cubicBezTo>
                    <a:pt x="148" y="8018"/>
                    <a:pt x="140" y="7990"/>
                    <a:pt x="132" y="7963"/>
                  </a:cubicBezTo>
                  <a:cubicBezTo>
                    <a:pt x="128" y="7936"/>
                    <a:pt x="124" y="7908"/>
                    <a:pt x="120" y="7881"/>
                  </a:cubicBezTo>
                  <a:cubicBezTo>
                    <a:pt x="108" y="7820"/>
                    <a:pt x="96" y="7758"/>
                    <a:pt x="84" y="7697"/>
                  </a:cubicBezTo>
                  <a:lnTo>
                    <a:pt x="54" y="7523"/>
                  </a:lnTo>
                  <a:cubicBezTo>
                    <a:pt x="50" y="7458"/>
                    <a:pt x="46" y="7394"/>
                    <a:pt x="42" y="7329"/>
                  </a:cubicBezTo>
                  <a:cubicBezTo>
                    <a:pt x="38" y="7261"/>
                    <a:pt x="34" y="7192"/>
                    <a:pt x="30" y="7124"/>
                  </a:cubicBezTo>
                  <a:cubicBezTo>
                    <a:pt x="24" y="7052"/>
                    <a:pt x="18" y="6981"/>
                    <a:pt x="12" y="6909"/>
                  </a:cubicBezTo>
                  <a:cubicBezTo>
                    <a:pt x="10" y="6837"/>
                    <a:pt x="8" y="6766"/>
                    <a:pt x="6" y="6694"/>
                  </a:cubicBezTo>
                  <a:lnTo>
                    <a:pt x="6" y="6479"/>
                  </a:lnTo>
                  <a:lnTo>
                    <a:pt x="0" y="6254"/>
                  </a:lnTo>
                  <a:lnTo>
                    <a:pt x="0" y="6018"/>
                  </a:lnTo>
                  <a:cubicBezTo>
                    <a:pt x="2" y="5936"/>
                    <a:pt x="4" y="5855"/>
                    <a:pt x="6" y="5773"/>
                  </a:cubicBezTo>
                  <a:lnTo>
                    <a:pt x="6" y="5527"/>
                  </a:lnTo>
                  <a:cubicBezTo>
                    <a:pt x="8" y="5442"/>
                    <a:pt x="10" y="5356"/>
                    <a:pt x="12" y="5271"/>
                  </a:cubicBezTo>
                  <a:lnTo>
                    <a:pt x="12" y="5026"/>
                  </a:lnTo>
                  <a:lnTo>
                    <a:pt x="12" y="4893"/>
                  </a:lnTo>
                  <a:lnTo>
                    <a:pt x="12" y="4749"/>
                  </a:lnTo>
                  <a:lnTo>
                    <a:pt x="12" y="4606"/>
                  </a:lnTo>
                  <a:lnTo>
                    <a:pt x="12" y="4452"/>
                  </a:lnTo>
                  <a:lnTo>
                    <a:pt x="6" y="4278"/>
                  </a:lnTo>
                  <a:lnTo>
                    <a:pt x="6" y="4115"/>
                  </a:lnTo>
                  <a:lnTo>
                    <a:pt x="6" y="3941"/>
                  </a:lnTo>
                  <a:lnTo>
                    <a:pt x="0" y="3767"/>
                  </a:lnTo>
                  <a:lnTo>
                    <a:pt x="0" y="3582"/>
                  </a:lnTo>
                  <a:lnTo>
                    <a:pt x="0" y="3408"/>
                  </a:lnTo>
                  <a:lnTo>
                    <a:pt x="0" y="3040"/>
                  </a:lnTo>
                  <a:lnTo>
                    <a:pt x="0" y="2661"/>
                  </a:lnTo>
                  <a:lnTo>
                    <a:pt x="0" y="2293"/>
                  </a:lnTo>
                  <a:lnTo>
                    <a:pt x="6" y="2119"/>
                  </a:lnTo>
                  <a:cubicBezTo>
                    <a:pt x="8" y="2057"/>
                    <a:pt x="10" y="1996"/>
                    <a:pt x="12" y="1934"/>
                  </a:cubicBezTo>
                  <a:cubicBezTo>
                    <a:pt x="16" y="1880"/>
                    <a:pt x="20" y="1825"/>
                    <a:pt x="24" y="1771"/>
                  </a:cubicBezTo>
                  <a:lnTo>
                    <a:pt x="30" y="1597"/>
                  </a:lnTo>
                  <a:cubicBezTo>
                    <a:pt x="34" y="1542"/>
                    <a:pt x="38" y="1488"/>
                    <a:pt x="42" y="1433"/>
                  </a:cubicBezTo>
                  <a:cubicBezTo>
                    <a:pt x="44" y="1382"/>
                    <a:pt x="46" y="1330"/>
                    <a:pt x="48" y="1279"/>
                  </a:cubicBezTo>
                  <a:lnTo>
                    <a:pt x="72" y="1126"/>
                  </a:lnTo>
                  <a:cubicBezTo>
                    <a:pt x="76" y="1078"/>
                    <a:pt x="80" y="1031"/>
                    <a:pt x="84" y="983"/>
                  </a:cubicBezTo>
                  <a:lnTo>
                    <a:pt x="108" y="839"/>
                  </a:lnTo>
                  <a:lnTo>
                    <a:pt x="126" y="716"/>
                  </a:lnTo>
                  <a:cubicBezTo>
                    <a:pt x="136" y="675"/>
                    <a:pt x="146" y="635"/>
                    <a:pt x="156" y="594"/>
                  </a:cubicBezTo>
                  <a:cubicBezTo>
                    <a:pt x="162" y="560"/>
                    <a:pt x="167" y="525"/>
                    <a:pt x="173" y="491"/>
                  </a:cubicBezTo>
                  <a:cubicBezTo>
                    <a:pt x="185" y="454"/>
                    <a:pt x="197" y="416"/>
                    <a:pt x="209" y="379"/>
                  </a:cubicBezTo>
                  <a:cubicBezTo>
                    <a:pt x="213" y="369"/>
                    <a:pt x="217" y="358"/>
                    <a:pt x="221" y="348"/>
                  </a:cubicBezTo>
                  <a:lnTo>
                    <a:pt x="245" y="297"/>
                  </a:lnTo>
                  <a:cubicBezTo>
                    <a:pt x="249" y="287"/>
                    <a:pt x="253" y="276"/>
                    <a:pt x="257" y="266"/>
                  </a:cubicBezTo>
                  <a:cubicBezTo>
                    <a:pt x="265" y="252"/>
                    <a:pt x="273" y="239"/>
                    <a:pt x="281" y="225"/>
                  </a:cubicBezTo>
                  <a:cubicBezTo>
                    <a:pt x="287" y="215"/>
                    <a:pt x="293" y="204"/>
                    <a:pt x="299" y="194"/>
                  </a:cubicBezTo>
                  <a:lnTo>
                    <a:pt x="323" y="164"/>
                  </a:lnTo>
                  <a:close/>
                </a:path>
              </a:pathLst>
            </a:custGeom>
            <a:solidFill>
              <a:srgbClr val="00CC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2281" name="Rectangle 198"/>
            <p:cNvSpPr>
              <a:spLocks noChangeArrowheads="1"/>
            </p:cNvSpPr>
            <p:nvPr/>
          </p:nvSpPr>
          <p:spPr bwMode="auto">
            <a:xfrm>
              <a:off x="7622154" y="2851909"/>
              <a:ext cx="38469" cy="2000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300" dirty="0">
                  <a:solidFill>
                    <a:srgbClr val="000000"/>
                  </a:solidFill>
                  <a:latin typeface="+mn-lt"/>
                </a:rPr>
                <a:t> </a:t>
              </a:r>
              <a:endParaRPr lang="en-US" dirty="0">
                <a:latin typeface="+mn-lt"/>
              </a:endParaRPr>
            </a:p>
          </p:txBody>
        </p:sp>
        <p:sp>
          <p:nvSpPr>
            <p:cNvPr id="182282" name="Line 334"/>
            <p:cNvSpPr>
              <a:spLocks noChangeShapeType="1"/>
            </p:cNvSpPr>
            <p:nvPr/>
          </p:nvSpPr>
          <p:spPr bwMode="auto">
            <a:xfrm>
              <a:off x="6445410" y="2699091"/>
              <a:ext cx="837020" cy="181393"/>
            </a:xfrm>
            <a:prstGeom prst="line">
              <a:avLst/>
            </a:prstGeom>
            <a:noFill/>
            <a:ln w="11113">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grpSp>
          <p:nvGrpSpPr>
            <p:cNvPr id="182283" name="Group 332"/>
            <p:cNvGrpSpPr>
              <a:grpSpLocks/>
            </p:cNvGrpSpPr>
            <p:nvPr/>
          </p:nvGrpSpPr>
          <p:grpSpPr bwMode="auto">
            <a:xfrm>
              <a:off x="6770832" y="2635170"/>
              <a:ext cx="764491" cy="376020"/>
              <a:chOff x="2356" y="1300"/>
              <a:chExt cx="555" cy="194"/>
            </a:xfrm>
          </p:grpSpPr>
          <p:sp>
            <p:nvSpPr>
              <p:cNvPr id="182380" name="Oval 407"/>
              <p:cNvSpPr>
                <a:spLocks noChangeArrowheads="1"/>
              </p:cNvSpPr>
              <p:nvPr/>
            </p:nvSpPr>
            <p:spPr bwMode="auto">
              <a:xfrm>
                <a:off x="2357" y="1385"/>
                <a:ext cx="551" cy="109"/>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p>
                <a:endParaRPr lang="en-US" dirty="0">
                  <a:latin typeface="+mn-lt"/>
                </a:endParaRPr>
              </a:p>
            </p:txBody>
          </p:sp>
          <p:sp>
            <p:nvSpPr>
              <p:cNvPr id="182381" name="Rectangle 410"/>
              <p:cNvSpPr>
                <a:spLocks noChangeArrowheads="1"/>
              </p:cNvSpPr>
              <p:nvPr/>
            </p:nvSpPr>
            <p:spPr bwMode="auto">
              <a:xfrm>
                <a:off x="2357" y="1374"/>
                <a:ext cx="554" cy="66"/>
              </a:xfrm>
              <a:prstGeom prst="rect">
                <a:avLst/>
              </a:prstGeom>
              <a:gradFill rotWithShape="1">
                <a:gsLst>
                  <a:gs pos="0">
                    <a:schemeClr val="hlink"/>
                  </a:gs>
                  <a:gs pos="100000">
                    <a:srgbClr val="FFFFFF"/>
                  </a:gs>
                </a:gsLst>
                <a:lin ang="0" scaled="1"/>
              </a:gra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pPr algn="ctr"/>
                <a:endParaRPr lang="en-US" dirty="0">
                  <a:latin typeface="+mn-lt"/>
                </a:endParaRPr>
              </a:p>
            </p:txBody>
          </p:sp>
          <p:sp>
            <p:nvSpPr>
              <p:cNvPr id="182382" name="Oval 411"/>
              <p:cNvSpPr>
                <a:spLocks noChangeArrowheads="1"/>
              </p:cNvSpPr>
              <p:nvPr/>
            </p:nvSpPr>
            <p:spPr bwMode="auto">
              <a:xfrm>
                <a:off x="2356" y="1300"/>
                <a:ext cx="551" cy="127"/>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p>
                <a:endParaRPr lang="en-US" dirty="0">
                  <a:latin typeface="+mn-lt"/>
                </a:endParaRPr>
              </a:p>
            </p:txBody>
          </p:sp>
          <p:grpSp>
            <p:nvGrpSpPr>
              <p:cNvPr id="182383" name="Group 329"/>
              <p:cNvGrpSpPr>
                <a:grpSpLocks/>
              </p:cNvGrpSpPr>
              <p:nvPr/>
            </p:nvGrpSpPr>
            <p:grpSpPr bwMode="auto">
              <a:xfrm>
                <a:off x="2468" y="1332"/>
                <a:ext cx="310" cy="60"/>
                <a:chOff x="2468" y="1332"/>
                <a:chExt cx="310" cy="60"/>
              </a:xfrm>
            </p:grpSpPr>
            <p:sp>
              <p:nvSpPr>
                <p:cNvPr id="182386" name="Freeform 326"/>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noFill/>
                <a:ln w="28575" cmpd="sng">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182387" name="Freeform 327"/>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noFill/>
                <a:ln w="28575" cmpd="sng">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grpSp>
          <p:sp>
            <p:nvSpPr>
              <p:cNvPr id="120" name="Line 330"/>
              <p:cNvSpPr>
                <a:spLocks noChangeShapeType="1"/>
              </p:cNvSpPr>
              <p:nvPr/>
            </p:nvSpPr>
            <p:spPr bwMode="auto">
              <a:xfrm>
                <a:off x="2357" y="1361"/>
                <a:ext cx="0" cy="84"/>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latin typeface="+mn-lt"/>
                  <a:cs typeface="Arial" charset="0"/>
                </a:endParaRPr>
              </a:p>
            </p:txBody>
          </p:sp>
          <p:sp>
            <p:nvSpPr>
              <p:cNvPr id="121" name="Line 331"/>
              <p:cNvSpPr>
                <a:spLocks noChangeShapeType="1"/>
              </p:cNvSpPr>
              <p:nvPr/>
            </p:nvSpPr>
            <p:spPr bwMode="auto">
              <a:xfrm>
                <a:off x="2908" y="1363"/>
                <a:ext cx="0" cy="84"/>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latin typeface="+mn-lt"/>
                  <a:cs typeface="Arial" charset="0"/>
                </a:endParaRPr>
              </a:p>
            </p:txBody>
          </p:sp>
        </p:grpSp>
        <p:grpSp>
          <p:nvGrpSpPr>
            <p:cNvPr id="182284" name="Group 906"/>
            <p:cNvGrpSpPr>
              <a:grpSpLocks/>
            </p:cNvGrpSpPr>
            <p:nvPr/>
          </p:nvGrpSpPr>
          <p:grpSpPr bwMode="auto">
            <a:xfrm>
              <a:off x="7113844" y="2225617"/>
              <a:ext cx="297216" cy="540453"/>
              <a:chOff x="4140" y="429"/>
              <a:chExt cx="1425" cy="2396"/>
            </a:xfrm>
          </p:grpSpPr>
          <p:sp>
            <p:nvSpPr>
              <p:cNvPr id="182348" name="Freeform 907"/>
              <p:cNvSpPr>
                <a:spLocks/>
              </p:cNvSpPr>
              <p:nvPr/>
            </p:nvSpPr>
            <p:spPr bwMode="auto">
              <a:xfrm>
                <a:off x="5268" y="433"/>
                <a:ext cx="283" cy="2286"/>
              </a:xfrm>
              <a:custGeom>
                <a:avLst/>
                <a:gdLst>
                  <a:gd name="T0" fmla="*/ 21 w 354"/>
                  <a:gd name="T1" fmla="*/ 0 h 2742"/>
                  <a:gd name="T2" fmla="*/ 116 w 354"/>
                  <a:gd name="T3" fmla="*/ 137 h 2742"/>
                  <a:gd name="T4" fmla="*/ 114 w 354"/>
                  <a:gd name="T5" fmla="*/ 1057 h 2742"/>
                  <a:gd name="T6" fmla="*/ 0 w 354"/>
                  <a:gd name="T7" fmla="*/ 1105 h 2742"/>
                  <a:gd name="T8" fmla="*/ 21 w 354"/>
                  <a:gd name="T9" fmla="*/ 0 h 27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4" h="2742">
                    <a:moveTo>
                      <a:pt x="63" y="0"/>
                    </a:moveTo>
                    <a:lnTo>
                      <a:pt x="354" y="339"/>
                    </a:lnTo>
                    <a:lnTo>
                      <a:pt x="346" y="2624"/>
                    </a:lnTo>
                    <a:lnTo>
                      <a:pt x="0" y="2742"/>
                    </a:lnTo>
                    <a:lnTo>
                      <a:pt x="63" y="0"/>
                    </a:lnTo>
                    <a:close/>
                  </a:path>
                </a:pathLst>
              </a:custGeom>
              <a:gradFill rotWithShape="1">
                <a:gsLst>
                  <a:gs pos="0">
                    <a:srgbClr val="DDDDDD"/>
                  </a:gs>
                  <a:gs pos="100000">
                    <a:srgbClr val="333333"/>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126" name="Rectangle 908"/>
              <p:cNvSpPr>
                <a:spLocks noChangeArrowheads="1"/>
              </p:cNvSpPr>
              <p:nvPr/>
            </p:nvSpPr>
            <p:spPr bwMode="auto">
              <a:xfrm>
                <a:off x="4209" y="427"/>
                <a:ext cx="1043" cy="2287"/>
              </a:xfrm>
              <a:prstGeom prst="rect">
                <a:avLst/>
              </a:pr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182350" name="Freeform 909"/>
              <p:cNvSpPr>
                <a:spLocks/>
              </p:cNvSpPr>
              <p:nvPr/>
            </p:nvSpPr>
            <p:spPr bwMode="auto">
              <a:xfrm>
                <a:off x="5321" y="570"/>
                <a:ext cx="169" cy="2115"/>
              </a:xfrm>
              <a:custGeom>
                <a:avLst/>
                <a:gdLst>
                  <a:gd name="T0" fmla="*/ 2 w 211"/>
                  <a:gd name="T1" fmla="*/ 0 h 2537"/>
                  <a:gd name="T2" fmla="*/ 70 w 211"/>
                  <a:gd name="T3" fmla="*/ 88 h 2537"/>
                  <a:gd name="T4" fmla="*/ 2 w 211"/>
                  <a:gd name="T5" fmla="*/ 1007 h 2537"/>
                  <a:gd name="T6" fmla="*/ 2 w 211"/>
                  <a:gd name="T7" fmla="*/ 0 h 253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 h="2537">
                    <a:moveTo>
                      <a:pt x="7" y="0"/>
                    </a:moveTo>
                    <a:cubicBezTo>
                      <a:pt x="7" y="0"/>
                      <a:pt x="57" y="28"/>
                      <a:pt x="211" y="218"/>
                    </a:cubicBezTo>
                    <a:cubicBezTo>
                      <a:pt x="0" y="1229"/>
                      <a:pt x="41" y="2537"/>
                      <a:pt x="7" y="2501"/>
                    </a:cubicBezTo>
                    <a:lnTo>
                      <a:pt x="7" y="0"/>
                    </a:lnTo>
                    <a:close/>
                  </a:path>
                </a:pathLst>
              </a:custGeom>
              <a:gradFill rotWithShape="1">
                <a:gsLst>
                  <a:gs pos="0">
                    <a:srgbClr val="808080"/>
                  </a:gs>
                  <a:gs pos="100000">
                    <a:srgbClr val="F8F8F8"/>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182351" name="Freeform 910"/>
              <p:cNvSpPr>
                <a:spLocks/>
              </p:cNvSpPr>
              <p:nvPr/>
            </p:nvSpPr>
            <p:spPr bwMode="auto">
              <a:xfrm>
                <a:off x="5284" y="1640"/>
                <a:ext cx="263" cy="189"/>
              </a:xfrm>
              <a:custGeom>
                <a:avLst/>
                <a:gdLst>
                  <a:gd name="T0" fmla="*/ 2 w 328"/>
                  <a:gd name="T1" fmla="*/ 0 h 226"/>
                  <a:gd name="T2" fmla="*/ 109 w 328"/>
                  <a:gd name="T3" fmla="*/ 52 h 226"/>
                  <a:gd name="T4" fmla="*/ 108 w 328"/>
                  <a:gd name="T5" fmla="*/ 92 h 226"/>
                  <a:gd name="T6" fmla="*/ 0 w 328"/>
                  <a:gd name="T7" fmla="*/ 41 h 226"/>
                  <a:gd name="T8" fmla="*/ 2 w 328"/>
                  <a:gd name="T9" fmla="*/ 0 h 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129" name="Rectangle 911"/>
              <p:cNvSpPr>
                <a:spLocks noChangeArrowheads="1"/>
              </p:cNvSpPr>
              <p:nvPr/>
            </p:nvSpPr>
            <p:spPr bwMode="auto">
              <a:xfrm>
                <a:off x="4216" y="687"/>
                <a:ext cx="586" cy="49"/>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grpSp>
            <p:nvGrpSpPr>
              <p:cNvPr id="182353" name="Group 912"/>
              <p:cNvGrpSpPr>
                <a:grpSpLocks/>
              </p:cNvGrpSpPr>
              <p:nvPr/>
            </p:nvGrpSpPr>
            <p:grpSpPr bwMode="auto">
              <a:xfrm>
                <a:off x="4749" y="668"/>
                <a:ext cx="581" cy="145"/>
                <a:chOff x="614" y="2568"/>
                <a:chExt cx="725" cy="139"/>
              </a:xfrm>
            </p:grpSpPr>
            <p:sp>
              <p:nvSpPr>
                <p:cNvPr id="155" name="AutoShape 913"/>
                <p:cNvSpPr>
                  <a:spLocks noChangeArrowheads="1"/>
                </p:cNvSpPr>
                <p:nvPr/>
              </p:nvSpPr>
              <p:spPr bwMode="auto">
                <a:xfrm>
                  <a:off x="614" y="2566"/>
                  <a:ext cx="722" cy="128"/>
                </a:xfrm>
                <a:prstGeom prst="roundRect">
                  <a:avLst>
                    <a:gd name="adj" fmla="val 50000"/>
                  </a:avLst>
                </a:prstGeom>
                <a:solidFill>
                  <a:schemeClr val="tx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156" name="AutoShape 914"/>
                <p:cNvSpPr>
                  <a:spLocks noChangeArrowheads="1"/>
                </p:cNvSpPr>
                <p:nvPr/>
              </p:nvSpPr>
              <p:spPr bwMode="auto">
                <a:xfrm>
                  <a:off x="633" y="2580"/>
                  <a:ext cx="693" cy="108"/>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grpSp>
          <p:sp>
            <p:nvSpPr>
              <p:cNvPr id="131" name="Rectangle 915"/>
              <p:cNvSpPr>
                <a:spLocks noChangeArrowheads="1"/>
              </p:cNvSpPr>
              <p:nvPr/>
            </p:nvSpPr>
            <p:spPr bwMode="auto">
              <a:xfrm>
                <a:off x="4224" y="1018"/>
                <a:ext cx="594" cy="49"/>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grpSp>
            <p:nvGrpSpPr>
              <p:cNvPr id="182355" name="Group 916"/>
              <p:cNvGrpSpPr>
                <a:grpSpLocks/>
              </p:cNvGrpSpPr>
              <p:nvPr/>
            </p:nvGrpSpPr>
            <p:grpSpPr bwMode="auto">
              <a:xfrm>
                <a:off x="4747" y="994"/>
                <a:ext cx="581" cy="134"/>
                <a:chOff x="614" y="2568"/>
                <a:chExt cx="725" cy="139"/>
              </a:xfrm>
            </p:grpSpPr>
            <p:sp>
              <p:nvSpPr>
                <p:cNvPr id="153" name="AutoShape 917"/>
                <p:cNvSpPr>
                  <a:spLocks noChangeArrowheads="1"/>
                </p:cNvSpPr>
                <p:nvPr/>
              </p:nvSpPr>
              <p:spPr bwMode="auto">
                <a:xfrm>
                  <a:off x="616" y="2564"/>
                  <a:ext cx="722" cy="139"/>
                </a:xfrm>
                <a:prstGeom prst="roundRect">
                  <a:avLst>
                    <a:gd name="adj" fmla="val 50000"/>
                  </a:avLst>
                </a:prstGeom>
                <a:solidFill>
                  <a:schemeClr val="tx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154" name="AutoShape 918"/>
                <p:cNvSpPr>
                  <a:spLocks noChangeArrowheads="1"/>
                </p:cNvSpPr>
                <p:nvPr/>
              </p:nvSpPr>
              <p:spPr bwMode="auto">
                <a:xfrm>
                  <a:off x="626" y="2578"/>
                  <a:ext cx="703" cy="109"/>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grpSp>
          <p:sp>
            <p:nvSpPr>
              <p:cNvPr id="133" name="Rectangle 919"/>
              <p:cNvSpPr>
                <a:spLocks noChangeArrowheads="1"/>
              </p:cNvSpPr>
              <p:nvPr/>
            </p:nvSpPr>
            <p:spPr bwMode="auto">
              <a:xfrm>
                <a:off x="4216" y="1363"/>
                <a:ext cx="594" cy="42"/>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134" name="Rectangle 920"/>
              <p:cNvSpPr>
                <a:spLocks noChangeArrowheads="1"/>
              </p:cNvSpPr>
              <p:nvPr/>
            </p:nvSpPr>
            <p:spPr bwMode="auto">
              <a:xfrm>
                <a:off x="4224" y="1658"/>
                <a:ext cx="601" cy="42"/>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grpSp>
            <p:nvGrpSpPr>
              <p:cNvPr id="182358" name="Group 921"/>
              <p:cNvGrpSpPr>
                <a:grpSpLocks/>
              </p:cNvGrpSpPr>
              <p:nvPr/>
            </p:nvGrpSpPr>
            <p:grpSpPr bwMode="auto">
              <a:xfrm>
                <a:off x="4733" y="1630"/>
                <a:ext cx="586" cy="151"/>
                <a:chOff x="611" y="2571"/>
                <a:chExt cx="730" cy="139"/>
              </a:xfrm>
            </p:grpSpPr>
            <p:sp>
              <p:nvSpPr>
                <p:cNvPr id="151" name="AutoShape 922"/>
                <p:cNvSpPr>
                  <a:spLocks noChangeArrowheads="1"/>
                </p:cNvSpPr>
                <p:nvPr/>
              </p:nvSpPr>
              <p:spPr bwMode="auto">
                <a:xfrm>
                  <a:off x="612" y="2571"/>
                  <a:ext cx="730" cy="136"/>
                </a:xfrm>
                <a:prstGeom prst="roundRect">
                  <a:avLst>
                    <a:gd name="adj" fmla="val 50000"/>
                  </a:avLst>
                </a:prstGeom>
                <a:solidFill>
                  <a:schemeClr val="tx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152" name="AutoShape 923"/>
                <p:cNvSpPr>
                  <a:spLocks noChangeArrowheads="1"/>
                </p:cNvSpPr>
                <p:nvPr/>
              </p:nvSpPr>
              <p:spPr bwMode="auto">
                <a:xfrm>
                  <a:off x="631" y="2591"/>
                  <a:ext cx="692" cy="104"/>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grpSp>
          <p:sp>
            <p:nvSpPr>
              <p:cNvPr id="182359" name="Freeform 924"/>
              <p:cNvSpPr>
                <a:spLocks/>
              </p:cNvSpPr>
              <p:nvPr/>
            </p:nvSpPr>
            <p:spPr bwMode="auto">
              <a:xfrm>
                <a:off x="5288" y="1354"/>
                <a:ext cx="263" cy="188"/>
              </a:xfrm>
              <a:custGeom>
                <a:avLst/>
                <a:gdLst>
                  <a:gd name="T0" fmla="*/ 2 w 328"/>
                  <a:gd name="T1" fmla="*/ 0 h 226"/>
                  <a:gd name="T2" fmla="*/ 109 w 328"/>
                  <a:gd name="T3" fmla="*/ 51 h 226"/>
                  <a:gd name="T4" fmla="*/ 108 w 328"/>
                  <a:gd name="T5" fmla="*/ 90 h 226"/>
                  <a:gd name="T6" fmla="*/ 0 w 328"/>
                  <a:gd name="T7" fmla="*/ 39 h 226"/>
                  <a:gd name="T8" fmla="*/ 2 w 328"/>
                  <a:gd name="T9" fmla="*/ 0 h 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grpSp>
            <p:nvGrpSpPr>
              <p:cNvPr id="182360" name="Group 925"/>
              <p:cNvGrpSpPr>
                <a:grpSpLocks/>
              </p:cNvGrpSpPr>
              <p:nvPr/>
            </p:nvGrpSpPr>
            <p:grpSpPr bwMode="auto">
              <a:xfrm>
                <a:off x="4739" y="1327"/>
                <a:ext cx="582" cy="139"/>
                <a:chOff x="614" y="2568"/>
                <a:chExt cx="725" cy="139"/>
              </a:xfrm>
            </p:grpSpPr>
            <p:sp>
              <p:nvSpPr>
                <p:cNvPr id="149" name="AutoShape 926"/>
                <p:cNvSpPr>
                  <a:spLocks noChangeArrowheads="1"/>
                </p:cNvSpPr>
                <p:nvPr/>
              </p:nvSpPr>
              <p:spPr bwMode="auto">
                <a:xfrm>
                  <a:off x="617" y="2569"/>
                  <a:ext cx="711" cy="141"/>
                </a:xfrm>
                <a:prstGeom prst="roundRect">
                  <a:avLst>
                    <a:gd name="adj" fmla="val 50000"/>
                  </a:avLst>
                </a:prstGeom>
                <a:solidFill>
                  <a:schemeClr val="tx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150" name="AutoShape 927"/>
                <p:cNvSpPr>
                  <a:spLocks noChangeArrowheads="1"/>
                </p:cNvSpPr>
                <p:nvPr/>
              </p:nvSpPr>
              <p:spPr bwMode="auto">
                <a:xfrm>
                  <a:off x="636" y="2583"/>
                  <a:ext cx="683" cy="106"/>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grpSp>
          <p:sp>
            <p:nvSpPr>
              <p:cNvPr id="138" name="Rectangle 928"/>
              <p:cNvSpPr>
                <a:spLocks noChangeArrowheads="1"/>
              </p:cNvSpPr>
              <p:nvPr/>
            </p:nvSpPr>
            <p:spPr bwMode="auto">
              <a:xfrm>
                <a:off x="5251" y="427"/>
                <a:ext cx="68" cy="2294"/>
              </a:xfrm>
              <a:prstGeom prst="rect">
                <a:avLst/>
              </a:prstGeom>
              <a:gradFill rotWithShape="1">
                <a:gsLst>
                  <a:gs pos="0">
                    <a:srgbClr val="333333"/>
                  </a:gs>
                  <a:gs pos="50000">
                    <a:srgbClr val="DDDDDD"/>
                  </a:gs>
                  <a:gs pos="100000">
                    <a:srgbClr val="333333"/>
                  </a:gs>
                </a:gsLst>
                <a:lin ang="0" scaled="1"/>
              </a:gra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182362" name="Freeform 929"/>
              <p:cNvSpPr>
                <a:spLocks/>
              </p:cNvSpPr>
              <p:nvPr/>
            </p:nvSpPr>
            <p:spPr bwMode="auto">
              <a:xfrm>
                <a:off x="5312" y="1007"/>
                <a:ext cx="237" cy="213"/>
              </a:xfrm>
              <a:custGeom>
                <a:avLst/>
                <a:gdLst>
                  <a:gd name="T0" fmla="*/ 2 w 296"/>
                  <a:gd name="T1" fmla="*/ 0 h 256"/>
                  <a:gd name="T2" fmla="*/ 96 w 296"/>
                  <a:gd name="T3" fmla="*/ 57 h 256"/>
                  <a:gd name="T4" fmla="*/ 98 w 296"/>
                  <a:gd name="T5" fmla="*/ 102 h 256"/>
                  <a:gd name="T6" fmla="*/ 0 w 296"/>
                  <a:gd name="T7" fmla="*/ 39 h 256"/>
                  <a:gd name="T8" fmla="*/ 2 w 296"/>
                  <a:gd name="T9" fmla="*/ 0 h 2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6" h="25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182363" name="Freeform 930"/>
              <p:cNvSpPr>
                <a:spLocks/>
              </p:cNvSpPr>
              <p:nvPr/>
            </p:nvSpPr>
            <p:spPr bwMode="auto">
              <a:xfrm>
                <a:off x="5315" y="680"/>
                <a:ext cx="244" cy="240"/>
              </a:xfrm>
              <a:custGeom>
                <a:avLst/>
                <a:gdLst>
                  <a:gd name="T0" fmla="*/ 0 w 304"/>
                  <a:gd name="T1" fmla="*/ 0 h 288"/>
                  <a:gd name="T2" fmla="*/ 101 w 304"/>
                  <a:gd name="T3" fmla="*/ 66 h 288"/>
                  <a:gd name="T4" fmla="*/ 95 w 304"/>
                  <a:gd name="T5" fmla="*/ 116 h 288"/>
                  <a:gd name="T6" fmla="*/ 2 w 304"/>
                  <a:gd name="T7" fmla="*/ 50 h 288"/>
                  <a:gd name="T8" fmla="*/ 0 w 304"/>
                  <a:gd name="T9" fmla="*/ 0 h 2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4" h="288">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141" name="Oval 931"/>
              <p:cNvSpPr>
                <a:spLocks noChangeArrowheads="1"/>
              </p:cNvSpPr>
              <p:nvPr/>
            </p:nvSpPr>
            <p:spPr bwMode="auto">
              <a:xfrm>
                <a:off x="5518" y="2608"/>
                <a:ext cx="46" cy="99"/>
              </a:xfrm>
              <a:prstGeom prst="ellipse">
                <a:avLst/>
              </a:prstGeom>
              <a:solidFill>
                <a:srgbClr val="3333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182365" name="Freeform 932"/>
              <p:cNvSpPr>
                <a:spLocks/>
              </p:cNvSpPr>
              <p:nvPr/>
            </p:nvSpPr>
            <p:spPr bwMode="auto">
              <a:xfrm>
                <a:off x="5302" y="2614"/>
                <a:ext cx="245" cy="200"/>
              </a:xfrm>
              <a:custGeom>
                <a:avLst/>
                <a:gdLst>
                  <a:gd name="T0" fmla="*/ 0 w 306"/>
                  <a:gd name="T1" fmla="*/ 43 h 240"/>
                  <a:gd name="T2" fmla="*/ 2 w 306"/>
                  <a:gd name="T3" fmla="*/ 97 h 240"/>
                  <a:gd name="T4" fmla="*/ 101 w 306"/>
                  <a:gd name="T5" fmla="*/ 44 h 240"/>
                  <a:gd name="T6" fmla="*/ 98 w 306"/>
                  <a:gd name="T7" fmla="*/ 0 h 240"/>
                  <a:gd name="T8" fmla="*/ 0 w 306"/>
                  <a:gd name="T9" fmla="*/ 43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6" h="240">
                    <a:moveTo>
                      <a:pt x="0" y="106"/>
                    </a:moveTo>
                    <a:lnTo>
                      <a:pt x="2" y="240"/>
                    </a:lnTo>
                    <a:lnTo>
                      <a:pt x="306" y="110"/>
                    </a:lnTo>
                    <a:lnTo>
                      <a:pt x="300" y="0"/>
                    </a:lnTo>
                    <a:lnTo>
                      <a:pt x="0" y="106"/>
                    </a:lnTo>
                    <a:close/>
                  </a:path>
                </a:pathLst>
              </a:custGeom>
              <a:solidFill>
                <a:srgbClr val="3333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143" name="AutoShape 933"/>
              <p:cNvSpPr>
                <a:spLocks noChangeArrowheads="1"/>
              </p:cNvSpPr>
              <p:nvPr/>
            </p:nvSpPr>
            <p:spPr bwMode="auto">
              <a:xfrm>
                <a:off x="4140" y="2686"/>
                <a:ext cx="1195" cy="141"/>
              </a:xfrm>
              <a:prstGeom prst="roundRect">
                <a:avLst>
                  <a:gd name="adj" fmla="val 50000"/>
                </a:avLst>
              </a:prstGeom>
              <a:solidFill>
                <a:srgbClr val="DDDDDD"/>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144" name="AutoShape 934"/>
              <p:cNvSpPr>
                <a:spLocks noChangeArrowheads="1"/>
              </p:cNvSpPr>
              <p:nvPr/>
            </p:nvSpPr>
            <p:spPr bwMode="auto">
              <a:xfrm>
                <a:off x="4209" y="2714"/>
                <a:ext cx="1065" cy="77"/>
              </a:xfrm>
              <a:prstGeom prst="roundRect">
                <a:avLst>
                  <a:gd name="adj" fmla="val 50000"/>
                </a:avLst>
              </a:prstGeom>
              <a:gradFill rotWithShape="1">
                <a:gsLst>
                  <a:gs pos="0">
                    <a:schemeClr val="tx2"/>
                  </a:gs>
                  <a:gs pos="100000">
                    <a:schemeClr val="bg2"/>
                  </a:gs>
                </a:gsLst>
                <a:lin ang="0" scaled="1"/>
              </a:gra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145" name="Oval 935"/>
              <p:cNvSpPr>
                <a:spLocks noChangeArrowheads="1"/>
              </p:cNvSpPr>
              <p:nvPr/>
            </p:nvSpPr>
            <p:spPr bwMode="auto">
              <a:xfrm>
                <a:off x="4308" y="2383"/>
                <a:ext cx="160" cy="141"/>
              </a:xfrm>
              <a:prstGeom prst="ellipse">
                <a:avLst/>
              </a:prstGeom>
              <a:solidFill>
                <a:srgbClr val="33CC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146" name="Oval 936"/>
              <p:cNvSpPr>
                <a:spLocks noChangeArrowheads="1"/>
              </p:cNvSpPr>
              <p:nvPr/>
            </p:nvSpPr>
            <p:spPr bwMode="auto">
              <a:xfrm>
                <a:off x="4483" y="2383"/>
                <a:ext cx="160" cy="148"/>
              </a:xfrm>
              <a:prstGeom prst="ellipse">
                <a:avLst/>
              </a:prstGeom>
              <a:solidFill>
                <a:srgbClr val="FF0000"/>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endParaRPr lang="en-US" dirty="0">
                  <a:solidFill>
                    <a:srgbClr val="FF0000"/>
                  </a:solidFill>
                  <a:latin typeface="+mn-lt"/>
                  <a:cs typeface="Arial" charset="0"/>
                </a:endParaRPr>
              </a:p>
            </p:txBody>
          </p:sp>
          <p:sp>
            <p:nvSpPr>
              <p:cNvPr id="147" name="Oval 937"/>
              <p:cNvSpPr>
                <a:spLocks noChangeArrowheads="1"/>
              </p:cNvSpPr>
              <p:nvPr/>
            </p:nvSpPr>
            <p:spPr bwMode="auto">
              <a:xfrm>
                <a:off x="4665" y="2383"/>
                <a:ext cx="152" cy="141"/>
              </a:xfrm>
              <a:prstGeom prst="ellipse">
                <a:avLst/>
              </a:prstGeom>
              <a:solidFill>
                <a:srgbClr val="33CC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148" name="Rectangle 938"/>
              <p:cNvSpPr>
                <a:spLocks noChangeArrowheads="1"/>
              </p:cNvSpPr>
              <p:nvPr/>
            </p:nvSpPr>
            <p:spPr bwMode="auto">
              <a:xfrm>
                <a:off x="5061" y="1834"/>
                <a:ext cx="84" cy="760"/>
              </a:xfrm>
              <a:prstGeom prst="rect">
                <a:avLst/>
              </a:prstGeom>
              <a:solidFill>
                <a:srgbClr val="292929"/>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grpSp>
        <p:sp>
          <p:nvSpPr>
            <p:cNvPr id="158" name="Line 20"/>
            <p:cNvSpPr>
              <a:spLocks noChangeShapeType="1"/>
            </p:cNvSpPr>
            <p:nvPr/>
          </p:nvSpPr>
          <p:spPr bwMode="auto">
            <a:xfrm flipH="1">
              <a:off x="4624872" y="2293390"/>
              <a:ext cx="555577"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dirty="0">
                <a:latin typeface="+mn-lt"/>
              </a:endParaRPr>
            </a:p>
          </p:txBody>
        </p:sp>
        <p:sp>
          <p:nvSpPr>
            <p:cNvPr id="159" name="Line 21"/>
            <p:cNvSpPr>
              <a:spLocks noChangeShapeType="1"/>
            </p:cNvSpPr>
            <p:nvPr/>
          </p:nvSpPr>
          <p:spPr bwMode="auto">
            <a:xfrm flipH="1">
              <a:off x="5012189" y="2341005"/>
              <a:ext cx="271439" cy="314255"/>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dirty="0">
                <a:latin typeface="+mn-lt"/>
              </a:endParaRPr>
            </a:p>
          </p:txBody>
        </p:sp>
        <p:sp>
          <p:nvSpPr>
            <p:cNvPr id="160" name="Line 22"/>
            <p:cNvSpPr>
              <a:spLocks noChangeShapeType="1"/>
            </p:cNvSpPr>
            <p:nvPr/>
          </p:nvSpPr>
          <p:spPr bwMode="auto">
            <a:xfrm>
              <a:off x="5431253" y="2369573"/>
              <a:ext cx="73019" cy="295209"/>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dirty="0">
                <a:latin typeface="+mn-lt"/>
              </a:endParaRPr>
            </a:p>
          </p:txBody>
        </p:sp>
        <p:grpSp>
          <p:nvGrpSpPr>
            <p:cNvPr id="182288" name="Group 44"/>
            <p:cNvGrpSpPr>
              <a:grpSpLocks/>
            </p:cNvGrpSpPr>
            <p:nvPr/>
          </p:nvGrpSpPr>
          <p:grpSpPr bwMode="auto">
            <a:xfrm>
              <a:off x="4168820" y="2096244"/>
              <a:ext cx="568325" cy="481012"/>
              <a:chOff x="-44" y="1473"/>
              <a:chExt cx="981" cy="1105"/>
            </a:xfrm>
          </p:grpSpPr>
          <p:pic>
            <p:nvPicPr>
              <p:cNvPr id="182346" name="Picture 45" descr="desktop_computer_stylized_medi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82347" name="Freeform 46"/>
              <p:cNvSpPr>
                <a:spLocks/>
              </p:cNvSpPr>
              <p:nvPr/>
            </p:nvSpPr>
            <p:spPr bwMode="auto">
              <a:xfrm flipH="1">
                <a:off x="374" y="1579"/>
                <a:ext cx="477" cy="506"/>
              </a:xfrm>
              <a:custGeom>
                <a:avLst/>
                <a:gdLst>
                  <a:gd name="T0" fmla="*/ 0 w 356"/>
                  <a:gd name="T1" fmla="*/ 0 h 368"/>
                  <a:gd name="T2" fmla="*/ 1296 w 356"/>
                  <a:gd name="T3" fmla="*/ 69 h 368"/>
                  <a:gd name="T4" fmla="*/ 1537 w 356"/>
                  <a:gd name="T5" fmla="*/ 1447 h 368"/>
                  <a:gd name="T6" fmla="*/ 339 w 356"/>
                  <a:gd name="T7" fmla="*/ 1810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xmlns="" w="9525" cap="flat" cmpd="sng">
                    <a:solidFill>
                      <a:schemeClr val="tx1"/>
                    </a:solidFill>
                    <a:prstDash val="solid"/>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dirty="0">
                  <a:latin typeface="+mn-lt"/>
                </a:endParaRPr>
              </a:p>
            </p:txBody>
          </p:sp>
        </p:grpSp>
        <p:grpSp>
          <p:nvGrpSpPr>
            <p:cNvPr id="182289" name="Group 44"/>
            <p:cNvGrpSpPr>
              <a:grpSpLocks/>
            </p:cNvGrpSpPr>
            <p:nvPr/>
          </p:nvGrpSpPr>
          <p:grpSpPr bwMode="auto">
            <a:xfrm>
              <a:off x="5103858" y="2585194"/>
              <a:ext cx="568325" cy="481012"/>
              <a:chOff x="-44" y="1473"/>
              <a:chExt cx="981" cy="1105"/>
            </a:xfrm>
          </p:grpSpPr>
          <p:pic>
            <p:nvPicPr>
              <p:cNvPr id="182344" name="Picture 45" descr="desktop_computer_stylized_medi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82345" name="Freeform 46"/>
              <p:cNvSpPr>
                <a:spLocks/>
              </p:cNvSpPr>
              <p:nvPr/>
            </p:nvSpPr>
            <p:spPr bwMode="auto">
              <a:xfrm flipH="1">
                <a:off x="374" y="1579"/>
                <a:ext cx="477" cy="506"/>
              </a:xfrm>
              <a:custGeom>
                <a:avLst/>
                <a:gdLst>
                  <a:gd name="T0" fmla="*/ 0 w 356"/>
                  <a:gd name="T1" fmla="*/ 0 h 368"/>
                  <a:gd name="T2" fmla="*/ 1296 w 356"/>
                  <a:gd name="T3" fmla="*/ 69 h 368"/>
                  <a:gd name="T4" fmla="*/ 1537 w 356"/>
                  <a:gd name="T5" fmla="*/ 1447 h 368"/>
                  <a:gd name="T6" fmla="*/ 339 w 356"/>
                  <a:gd name="T7" fmla="*/ 1810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xmlns="" w="9525" cap="flat" cmpd="sng">
                    <a:solidFill>
                      <a:schemeClr val="tx1"/>
                    </a:solidFill>
                    <a:prstDash val="solid"/>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dirty="0">
                  <a:latin typeface="+mn-lt"/>
                </a:endParaRPr>
              </a:p>
            </p:txBody>
          </p:sp>
        </p:grpSp>
        <p:sp>
          <p:nvSpPr>
            <p:cNvPr id="163" name="Line 21"/>
            <p:cNvSpPr>
              <a:spLocks noChangeShapeType="1"/>
            </p:cNvSpPr>
            <p:nvPr/>
          </p:nvSpPr>
          <p:spPr bwMode="auto">
            <a:xfrm>
              <a:off x="5650309" y="2299739"/>
              <a:ext cx="377793" cy="304732"/>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dirty="0">
                <a:latin typeface="+mn-lt"/>
              </a:endParaRPr>
            </a:p>
          </p:txBody>
        </p:sp>
        <p:sp>
          <p:nvSpPr>
            <p:cNvPr id="164" name="Line 22"/>
            <p:cNvSpPr>
              <a:spLocks noChangeShapeType="1"/>
            </p:cNvSpPr>
            <p:nvPr/>
          </p:nvSpPr>
          <p:spPr bwMode="auto">
            <a:xfrm flipH="1">
              <a:off x="5882064" y="2794928"/>
              <a:ext cx="120640" cy="293621"/>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dirty="0">
                <a:latin typeface="+mn-lt"/>
              </a:endParaRPr>
            </a:p>
          </p:txBody>
        </p:sp>
        <p:sp>
          <p:nvSpPr>
            <p:cNvPr id="165" name="Line 22"/>
            <p:cNvSpPr>
              <a:spLocks noChangeShapeType="1"/>
            </p:cNvSpPr>
            <p:nvPr/>
          </p:nvSpPr>
          <p:spPr bwMode="auto">
            <a:xfrm>
              <a:off x="6286841" y="2806038"/>
              <a:ext cx="73019" cy="295209"/>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dirty="0">
                <a:latin typeface="+mn-lt"/>
              </a:endParaRPr>
            </a:p>
          </p:txBody>
        </p:sp>
        <p:sp>
          <p:nvSpPr>
            <p:cNvPr id="166" name="Line 20"/>
            <p:cNvSpPr>
              <a:spLocks noChangeShapeType="1"/>
            </p:cNvSpPr>
            <p:nvPr/>
          </p:nvSpPr>
          <p:spPr bwMode="auto">
            <a:xfrm flipH="1">
              <a:off x="5482048" y="2253711"/>
              <a:ext cx="555577"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dirty="0">
                <a:latin typeface="+mn-lt"/>
              </a:endParaRPr>
            </a:p>
          </p:txBody>
        </p:sp>
        <p:grpSp>
          <p:nvGrpSpPr>
            <p:cNvPr id="182294" name="Group 44"/>
            <p:cNvGrpSpPr>
              <a:grpSpLocks/>
            </p:cNvGrpSpPr>
            <p:nvPr/>
          </p:nvGrpSpPr>
          <p:grpSpPr bwMode="auto">
            <a:xfrm>
              <a:off x="5508670" y="2958256"/>
              <a:ext cx="568325" cy="481013"/>
              <a:chOff x="-44" y="1473"/>
              <a:chExt cx="981" cy="1105"/>
            </a:xfrm>
          </p:grpSpPr>
          <p:pic>
            <p:nvPicPr>
              <p:cNvPr id="182342" name="Picture 45" descr="desktop_computer_stylized_medi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82343" name="Freeform 46"/>
              <p:cNvSpPr>
                <a:spLocks/>
              </p:cNvSpPr>
              <p:nvPr/>
            </p:nvSpPr>
            <p:spPr bwMode="auto">
              <a:xfrm flipH="1">
                <a:off x="374" y="1579"/>
                <a:ext cx="477" cy="506"/>
              </a:xfrm>
              <a:custGeom>
                <a:avLst/>
                <a:gdLst>
                  <a:gd name="T0" fmla="*/ 0 w 356"/>
                  <a:gd name="T1" fmla="*/ 0 h 368"/>
                  <a:gd name="T2" fmla="*/ 1296 w 356"/>
                  <a:gd name="T3" fmla="*/ 69 h 368"/>
                  <a:gd name="T4" fmla="*/ 1537 w 356"/>
                  <a:gd name="T5" fmla="*/ 1447 h 368"/>
                  <a:gd name="T6" fmla="*/ 339 w 356"/>
                  <a:gd name="T7" fmla="*/ 1810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xmlns="" w="9525" cap="flat" cmpd="sng">
                    <a:solidFill>
                      <a:schemeClr val="tx1"/>
                    </a:solidFill>
                    <a:prstDash val="solid"/>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dirty="0">
                  <a:latin typeface="+mn-lt"/>
                </a:endParaRPr>
              </a:p>
            </p:txBody>
          </p:sp>
        </p:grpSp>
        <p:grpSp>
          <p:nvGrpSpPr>
            <p:cNvPr id="182295" name="Group 44"/>
            <p:cNvGrpSpPr>
              <a:grpSpLocks/>
            </p:cNvGrpSpPr>
            <p:nvPr/>
          </p:nvGrpSpPr>
          <p:grpSpPr bwMode="auto">
            <a:xfrm>
              <a:off x="5965870" y="3026519"/>
              <a:ext cx="568325" cy="481012"/>
              <a:chOff x="-44" y="1473"/>
              <a:chExt cx="981" cy="1105"/>
            </a:xfrm>
          </p:grpSpPr>
          <p:pic>
            <p:nvPicPr>
              <p:cNvPr id="182340" name="Picture 45" descr="desktop_computer_stylized_medi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82341" name="Freeform 46"/>
              <p:cNvSpPr>
                <a:spLocks/>
              </p:cNvSpPr>
              <p:nvPr/>
            </p:nvSpPr>
            <p:spPr bwMode="auto">
              <a:xfrm flipH="1">
                <a:off x="374" y="1579"/>
                <a:ext cx="477" cy="506"/>
              </a:xfrm>
              <a:custGeom>
                <a:avLst/>
                <a:gdLst>
                  <a:gd name="T0" fmla="*/ 0 w 356"/>
                  <a:gd name="T1" fmla="*/ 0 h 368"/>
                  <a:gd name="T2" fmla="*/ 1296 w 356"/>
                  <a:gd name="T3" fmla="*/ 69 h 368"/>
                  <a:gd name="T4" fmla="*/ 1537 w 356"/>
                  <a:gd name="T5" fmla="*/ 1447 h 368"/>
                  <a:gd name="T6" fmla="*/ 339 w 356"/>
                  <a:gd name="T7" fmla="*/ 1810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xmlns="" w="9525" cap="flat" cmpd="sng">
                    <a:solidFill>
                      <a:schemeClr val="tx1"/>
                    </a:solidFill>
                    <a:prstDash val="solid"/>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dirty="0">
                  <a:latin typeface="+mn-lt"/>
                </a:endParaRPr>
              </a:p>
            </p:txBody>
          </p:sp>
        </p:grpSp>
        <p:pic>
          <p:nvPicPr>
            <p:cNvPr id="16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56635" y="2141024"/>
              <a:ext cx="677804" cy="3015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pic>
          <p:nvPicPr>
            <p:cNvPr id="17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07457" y="2556856"/>
              <a:ext cx="677805" cy="3015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grpSp>
          <p:nvGrpSpPr>
            <p:cNvPr id="182298" name="Group 44"/>
            <p:cNvGrpSpPr>
              <a:grpSpLocks/>
            </p:cNvGrpSpPr>
            <p:nvPr/>
          </p:nvGrpSpPr>
          <p:grpSpPr bwMode="auto">
            <a:xfrm>
              <a:off x="4563080" y="2530005"/>
              <a:ext cx="568325" cy="481013"/>
              <a:chOff x="-44" y="1473"/>
              <a:chExt cx="981" cy="1105"/>
            </a:xfrm>
          </p:grpSpPr>
          <p:pic>
            <p:nvPicPr>
              <p:cNvPr id="182338" name="Picture 45" descr="desktop_computer_stylized_medi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82339" name="Freeform 46"/>
              <p:cNvSpPr>
                <a:spLocks/>
              </p:cNvSpPr>
              <p:nvPr/>
            </p:nvSpPr>
            <p:spPr bwMode="auto">
              <a:xfrm flipH="1">
                <a:off x="374" y="1579"/>
                <a:ext cx="477" cy="506"/>
              </a:xfrm>
              <a:custGeom>
                <a:avLst/>
                <a:gdLst>
                  <a:gd name="T0" fmla="*/ 0 w 356"/>
                  <a:gd name="T1" fmla="*/ 0 h 368"/>
                  <a:gd name="T2" fmla="*/ 1296 w 356"/>
                  <a:gd name="T3" fmla="*/ 69 h 368"/>
                  <a:gd name="T4" fmla="*/ 1537 w 356"/>
                  <a:gd name="T5" fmla="*/ 1447 h 368"/>
                  <a:gd name="T6" fmla="*/ 339 w 356"/>
                  <a:gd name="T7" fmla="*/ 1810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xmlns="" w="9525" cap="flat" cmpd="sng">
                    <a:solidFill>
                      <a:schemeClr val="tx1"/>
                    </a:solidFill>
                    <a:prstDash val="solid"/>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dirty="0">
                  <a:latin typeface="+mn-lt"/>
                </a:endParaRPr>
              </a:p>
            </p:txBody>
          </p:sp>
        </p:grpSp>
        <p:grpSp>
          <p:nvGrpSpPr>
            <p:cNvPr id="182299" name="Group 906"/>
            <p:cNvGrpSpPr>
              <a:grpSpLocks/>
            </p:cNvGrpSpPr>
            <p:nvPr/>
          </p:nvGrpSpPr>
          <p:grpSpPr bwMode="auto">
            <a:xfrm>
              <a:off x="5953171" y="1976062"/>
              <a:ext cx="285924" cy="537882"/>
              <a:chOff x="4140" y="429"/>
              <a:chExt cx="1425" cy="2396"/>
            </a:xfrm>
          </p:grpSpPr>
          <p:sp>
            <p:nvSpPr>
              <p:cNvPr id="182306" name="Freeform 907"/>
              <p:cNvSpPr>
                <a:spLocks/>
              </p:cNvSpPr>
              <p:nvPr/>
            </p:nvSpPr>
            <p:spPr bwMode="auto">
              <a:xfrm>
                <a:off x="5268" y="433"/>
                <a:ext cx="283" cy="2286"/>
              </a:xfrm>
              <a:custGeom>
                <a:avLst/>
                <a:gdLst>
                  <a:gd name="T0" fmla="*/ 21 w 354"/>
                  <a:gd name="T1" fmla="*/ 0 h 2742"/>
                  <a:gd name="T2" fmla="*/ 116 w 354"/>
                  <a:gd name="T3" fmla="*/ 137 h 2742"/>
                  <a:gd name="T4" fmla="*/ 114 w 354"/>
                  <a:gd name="T5" fmla="*/ 1057 h 2742"/>
                  <a:gd name="T6" fmla="*/ 0 w 354"/>
                  <a:gd name="T7" fmla="*/ 1105 h 2742"/>
                  <a:gd name="T8" fmla="*/ 21 w 354"/>
                  <a:gd name="T9" fmla="*/ 0 h 27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4" h="2742">
                    <a:moveTo>
                      <a:pt x="63" y="0"/>
                    </a:moveTo>
                    <a:lnTo>
                      <a:pt x="354" y="339"/>
                    </a:lnTo>
                    <a:lnTo>
                      <a:pt x="346" y="2624"/>
                    </a:lnTo>
                    <a:lnTo>
                      <a:pt x="0" y="2742"/>
                    </a:lnTo>
                    <a:lnTo>
                      <a:pt x="63" y="0"/>
                    </a:lnTo>
                    <a:close/>
                  </a:path>
                </a:pathLst>
              </a:custGeom>
              <a:gradFill rotWithShape="1">
                <a:gsLst>
                  <a:gs pos="0">
                    <a:srgbClr val="DDDDDD"/>
                  </a:gs>
                  <a:gs pos="100000">
                    <a:srgbClr val="333333"/>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174" name="Rectangle 908"/>
              <p:cNvSpPr>
                <a:spLocks noChangeArrowheads="1"/>
              </p:cNvSpPr>
              <p:nvPr/>
            </p:nvSpPr>
            <p:spPr bwMode="auto">
              <a:xfrm>
                <a:off x="4213" y="429"/>
                <a:ext cx="1036" cy="2284"/>
              </a:xfrm>
              <a:prstGeom prst="rect">
                <a:avLst/>
              </a:pr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182308" name="Freeform 909"/>
              <p:cNvSpPr>
                <a:spLocks/>
              </p:cNvSpPr>
              <p:nvPr/>
            </p:nvSpPr>
            <p:spPr bwMode="auto">
              <a:xfrm>
                <a:off x="5321" y="570"/>
                <a:ext cx="169" cy="2115"/>
              </a:xfrm>
              <a:custGeom>
                <a:avLst/>
                <a:gdLst>
                  <a:gd name="T0" fmla="*/ 2 w 211"/>
                  <a:gd name="T1" fmla="*/ 0 h 2537"/>
                  <a:gd name="T2" fmla="*/ 70 w 211"/>
                  <a:gd name="T3" fmla="*/ 88 h 2537"/>
                  <a:gd name="T4" fmla="*/ 2 w 211"/>
                  <a:gd name="T5" fmla="*/ 1007 h 2537"/>
                  <a:gd name="T6" fmla="*/ 2 w 211"/>
                  <a:gd name="T7" fmla="*/ 0 h 253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 h="2537">
                    <a:moveTo>
                      <a:pt x="7" y="0"/>
                    </a:moveTo>
                    <a:cubicBezTo>
                      <a:pt x="7" y="0"/>
                      <a:pt x="57" y="28"/>
                      <a:pt x="211" y="218"/>
                    </a:cubicBezTo>
                    <a:cubicBezTo>
                      <a:pt x="0" y="1229"/>
                      <a:pt x="41" y="2537"/>
                      <a:pt x="7" y="2501"/>
                    </a:cubicBezTo>
                    <a:lnTo>
                      <a:pt x="7" y="0"/>
                    </a:lnTo>
                    <a:close/>
                  </a:path>
                </a:pathLst>
              </a:custGeom>
              <a:gradFill rotWithShape="1">
                <a:gsLst>
                  <a:gs pos="0">
                    <a:srgbClr val="808080"/>
                  </a:gs>
                  <a:gs pos="100000">
                    <a:srgbClr val="F8F8F8"/>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182309" name="Freeform 910"/>
              <p:cNvSpPr>
                <a:spLocks/>
              </p:cNvSpPr>
              <p:nvPr/>
            </p:nvSpPr>
            <p:spPr bwMode="auto">
              <a:xfrm>
                <a:off x="5284" y="1640"/>
                <a:ext cx="263" cy="189"/>
              </a:xfrm>
              <a:custGeom>
                <a:avLst/>
                <a:gdLst>
                  <a:gd name="T0" fmla="*/ 2 w 328"/>
                  <a:gd name="T1" fmla="*/ 0 h 226"/>
                  <a:gd name="T2" fmla="*/ 109 w 328"/>
                  <a:gd name="T3" fmla="*/ 52 h 226"/>
                  <a:gd name="T4" fmla="*/ 108 w 328"/>
                  <a:gd name="T5" fmla="*/ 92 h 226"/>
                  <a:gd name="T6" fmla="*/ 0 w 328"/>
                  <a:gd name="T7" fmla="*/ 41 h 226"/>
                  <a:gd name="T8" fmla="*/ 2 w 328"/>
                  <a:gd name="T9" fmla="*/ 0 h 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177" name="Rectangle 911"/>
              <p:cNvSpPr>
                <a:spLocks noChangeArrowheads="1"/>
              </p:cNvSpPr>
              <p:nvPr/>
            </p:nvSpPr>
            <p:spPr bwMode="auto">
              <a:xfrm>
                <a:off x="4213" y="690"/>
                <a:ext cx="593" cy="49"/>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grpSp>
            <p:nvGrpSpPr>
              <p:cNvPr id="182311" name="Group 912"/>
              <p:cNvGrpSpPr>
                <a:grpSpLocks/>
              </p:cNvGrpSpPr>
              <p:nvPr/>
            </p:nvGrpSpPr>
            <p:grpSpPr bwMode="auto">
              <a:xfrm>
                <a:off x="4749" y="668"/>
                <a:ext cx="581" cy="145"/>
                <a:chOff x="614" y="2568"/>
                <a:chExt cx="725" cy="139"/>
              </a:xfrm>
            </p:grpSpPr>
            <p:sp>
              <p:nvSpPr>
                <p:cNvPr id="203" name="AutoShape 913"/>
                <p:cNvSpPr>
                  <a:spLocks noChangeArrowheads="1"/>
                </p:cNvSpPr>
                <p:nvPr/>
              </p:nvSpPr>
              <p:spPr bwMode="auto">
                <a:xfrm>
                  <a:off x="616" y="2569"/>
                  <a:ext cx="721" cy="129"/>
                </a:xfrm>
                <a:prstGeom prst="roundRect">
                  <a:avLst>
                    <a:gd name="adj" fmla="val 50000"/>
                  </a:avLst>
                </a:prstGeom>
                <a:solidFill>
                  <a:schemeClr val="tx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204" name="AutoShape 914"/>
                <p:cNvSpPr>
                  <a:spLocks noChangeArrowheads="1"/>
                </p:cNvSpPr>
                <p:nvPr/>
              </p:nvSpPr>
              <p:spPr bwMode="auto">
                <a:xfrm>
                  <a:off x="636" y="2582"/>
                  <a:ext cx="691" cy="102"/>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grpSp>
          <p:sp>
            <p:nvSpPr>
              <p:cNvPr id="179" name="Rectangle 915"/>
              <p:cNvSpPr>
                <a:spLocks noChangeArrowheads="1"/>
              </p:cNvSpPr>
              <p:nvPr/>
            </p:nvSpPr>
            <p:spPr bwMode="auto">
              <a:xfrm>
                <a:off x="4229" y="1022"/>
                <a:ext cx="593" cy="42"/>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grpSp>
            <p:nvGrpSpPr>
              <p:cNvPr id="182313" name="Group 916"/>
              <p:cNvGrpSpPr>
                <a:grpSpLocks/>
              </p:cNvGrpSpPr>
              <p:nvPr/>
            </p:nvGrpSpPr>
            <p:grpSpPr bwMode="auto">
              <a:xfrm>
                <a:off x="4747" y="994"/>
                <a:ext cx="581" cy="134"/>
                <a:chOff x="614" y="2568"/>
                <a:chExt cx="725" cy="139"/>
              </a:xfrm>
            </p:grpSpPr>
            <p:sp>
              <p:nvSpPr>
                <p:cNvPr id="201" name="AutoShape 917"/>
                <p:cNvSpPr>
                  <a:spLocks noChangeArrowheads="1"/>
                </p:cNvSpPr>
                <p:nvPr/>
              </p:nvSpPr>
              <p:spPr bwMode="auto">
                <a:xfrm>
                  <a:off x="619" y="2568"/>
                  <a:ext cx="721" cy="139"/>
                </a:xfrm>
                <a:prstGeom prst="roundRect">
                  <a:avLst>
                    <a:gd name="adj" fmla="val 50000"/>
                  </a:avLst>
                </a:prstGeom>
                <a:solidFill>
                  <a:schemeClr val="tx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202" name="AutoShape 918"/>
                <p:cNvSpPr>
                  <a:spLocks noChangeArrowheads="1"/>
                </p:cNvSpPr>
                <p:nvPr/>
              </p:nvSpPr>
              <p:spPr bwMode="auto">
                <a:xfrm>
                  <a:off x="629" y="2583"/>
                  <a:ext cx="701" cy="110"/>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grpSp>
          <p:sp>
            <p:nvSpPr>
              <p:cNvPr id="181" name="Rectangle 919"/>
              <p:cNvSpPr>
                <a:spLocks noChangeArrowheads="1"/>
              </p:cNvSpPr>
              <p:nvPr/>
            </p:nvSpPr>
            <p:spPr bwMode="auto">
              <a:xfrm>
                <a:off x="4213" y="1362"/>
                <a:ext cx="601" cy="42"/>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182" name="Rectangle 920"/>
              <p:cNvSpPr>
                <a:spLocks noChangeArrowheads="1"/>
              </p:cNvSpPr>
              <p:nvPr/>
            </p:nvSpPr>
            <p:spPr bwMode="auto">
              <a:xfrm>
                <a:off x="4229" y="1659"/>
                <a:ext cx="593" cy="42"/>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grpSp>
            <p:nvGrpSpPr>
              <p:cNvPr id="182316" name="Group 921"/>
              <p:cNvGrpSpPr>
                <a:grpSpLocks/>
              </p:cNvGrpSpPr>
              <p:nvPr/>
            </p:nvGrpSpPr>
            <p:grpSpPr bwMode="auto">
              <a:xfrm>
                <a:off x="4733" y="1630"/>
                <a:ext cx="586" cy="151"/>
                <a:chOff x="611" y="2571"/>
                <a:chExt cx="730" cy="139"/>
              </a:xfrm>
            </p:grpSpPr>
            <p:sp>
              <p:nvSpPr>
                <p:cNvPr id="199" name="AutoShape 922"/>
                <p:cNvSpPr>
                  <a:spLocks noChangeArrowheads="1"/>
                </p:cNvSpPr>
                <p:nvPr/>
              </p:nvSpPr>
              <p:spPr bwMode="auto">
                <a:xfrm>
                  <a:off x="613" y="2571"/>
                  <a:ext cx="729" cy="137"/>
                </a:xfrm>
                <a:prstGeom prst="roundRect">
                  <a:avLst>
                    <a:gd name="adj" fmla="val 50000"/>
                  </a:avLst>
                </a:prstGeom>
                <a:solidFill>
                  <a:schemeClr val="tx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200" name="AutoShape 923"/>
                <p:cNvSpPr>
                  <a:spLocks noChangeArrowheads="1"/>
                </p:cNvSpPr>
                <p:nvPr/>
              </p:nvSpPr>
              <p:spPr bwMode="auto">
                <a:xfrm>
                  <a:off x="633" y="2591"/>
                  <a:ext cx="690" cy="104"/>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grpSp>
          <p:sp>
            <p:nvSpPr>
              <p:cNvPr id="182317" name="Freeform 924"/>
              <p:cNvSpPr>
                <a:spLocks/>
              </p:cNvSpPr>
              <p:nvPr/>
            </p:nvSpPr>
            <p:spPr bwMode="auto">
              <a:xfrm>
                <a:off x="5288" y="1354"/>
                <a:ext cx="263" cy="188"/>
              </a:xfrm>
              <a:custGeom>
                <a:avLst/>
                <a:gdLst>
                  <a:gd name="T0" fmla="*/ 2 w 328"/>
                  <a:gd name="T1" fmla="*/ 0 h 226"/>
                  <a:gd name="T2" fmla="*/ 109 w 328"/>
                  <a:gd name="T3" fmla="*/ 51 h 226"/>
                  <a:gd name="T4" fmla="*/ 108 w 328"/>
                  <a:gd name="T5" fmla="*/ 90 h 226"/>
                  <a:gd name="T6" fmla="*/ 0 w 328"/>
                  <a:gd name="T7" fmla="*/ 39 h 226"/>
                  <a:gd name="T8" fmla="*/ 2 w 328"/>
                  <a:gd name="T9" fmla="*/ 0 h 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grpSp>
            <p:nvGrpSpPr>
              <p:cNvPr id="182318" name="Group 925"/>
              <p:cNvGrpSpPr>
                <a:grpSpLocks/>
              </p:cNvGrpSpPr>
              <p:nvPr/>
            </p:nvGrpSpPr>
            <p:grpSpPr bwMode="auto">
              <a:xfrm>
                <a:off x="4739" y="1327"/>
                <a:ext cx="582" cy="139"/>
                <a:chOff x="614" y="2568"/>
                <a:chExt cx="725" cy="139"/>
              </a:xfrm>
            </p:grpSpPr>
            <p:sp>
              <p:nvSpPr>
                <p:cNvPr id="197" name="AutoShape 926"/>
                <p:cNvSpPr>
                  <a:spLocks noChangeArrowheads="1"/>
                </p:cNvSpPr>
                <p:nvPr/>
              </p:nvSpPr>
              <p:spPr bwMode="auto">
                <a:xfrm>
                  <a:off x="619" y="2567"/>
                  <a:ext cx="710" cy="141"/>
                </a:xfrm>
                <a:prstGeom prst="roundRect">
                  <a:avLst>
                    <a:gd name="adj" fmla="val 50000"/>
                  </a:avLst>
                </a:prstGeom>
                <a:solidFill>
                  <a:schemeClr val="tx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198" name="AutoShape 927"/>
                <p:cNvSpPr>
                  <a:spLocks noChangeArrowheads="1"/>
                </p:cNvSpPr>
                <p:nvPr/>
              </p:nvSpPr>
              <p:spPr bwMode="auto">
                <a:xfrm>
                  <a:off x="639" y="2582"/>
                  <a:ext cx="680" cy="106"/>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grpSp>
          <p:sp>
            <p:nvSpPr>
              <p:cNvPr id="186" name="Rectangle 928"/>
              <p:cNvSpPr>
                <a:spLocks noChangeArrowheads="1"/>
              </p:cNvSpPr>
              <p:nvPr/>
            </p:nvSpPr>
            <p:spPr bwMode="auto">
              <a:xfrm>
                <a:off x="5249" y="429"/>
                <a:ext cx="71" cy="2291"/>
              </a:xfrm>
              <a:prstGeom prst="rect">
                <a:avLst/>
              </a:prstGeom>
              <a:gradFill rotWithShape="1">
                <a:gsLst>
                  <a:gs pos="0">
                    <a:srgbClr val="333333"/>
                  </a:gs>
                  <a:gs pos="50000">
                    <a:srgbClr val="DDDDDD"/>
                  </a:gs>
                  <a:gs pos="100000">
                    <a:srgbClr val="333333"/>
                  </a:gs>
                </a:gsLst>
                <a:lin ang="0" scaled="1"/>
              </a:gra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182320" name="Freeform 929"/>
              <p:cNvSpPr>
                <a:spLocks/>
              </p:cNvSpPr>
              <p:nvPr/>
            </p:nvSpPr>
            <p:spPr bwMode="auto">
              <a:xfrm>
                <a:off x="5312" y="1007"/>
                <a:ext cx="237" cy="213"/>
              </a:xfrm>
              <a:custGeom>
                <a:avLst/>
                <a:gdLst>
                  <a:gd name="T0" fmla="*/ 2 w 296"/>
                  <a:gd name="T1" fmla="*/ 0 h 256"/>
                  <a:gd name="T2" fmla="*/ 96 w 296"/>
                  <a:gd name="T3" fmla="*/ 57 h 256"/>
                  <a:gd name="T4" fmla="*/ 98 w 296"/>
                  <a:gd name="T5" fmla="*/ 102 h 256"/>
                  <a:gd name="T6" fmla="*/ 0 w 296"/>
                  <a:gd name="T7" fmla="*/ 39 h 256"/>
                  <a:gd name="T8" fmla="*/ 2 w 296"/>
                  <a:gd name="T9" fmla="*/ 0 h 2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6" h="25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182321" name="Freeform 930"/>
              <p:cNvSpPr>
                <a:spLocks/>
              </p:cNvSpPr>
              <p:nvPr/>
            </p:nvSpPr>
            <p:spPr bwMode="auto">
              <a:xfrm>
                <a:off x="5315" y="680"/>
                <a:ext cx="244" cy="240"/>
              </a:xfrm>
              <a:custGeom>
                <a:avLst/>
                <a:gdLst>
                  <a:gd name="T0" fmla="*/ 0 w 304"/>
                  <a:gd name="T1" fmla="*/ 0 h 288"/>
                  <a:gd name="T2" fmla="*/ 101 w 304"/>
                  <a:gd name="T3" fmla="*/ 66 h 288"/>
                  <a:gd name="T4" fmla="*/ 95 w 304"/>
                  <a:gd name="T5" fmla="*/ 116 h 288"/>
                  <a:gd name="T6" fmla="*/ 2 w 304"/>
                  <a:gd name="T7" fmla="*/ 50 h 288"/>
                  <a:gd name="T8" fmla="*/ 0 w 304"/>
                  <a:gd name="T9" fmla="*/ 0 h 2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4" h="288">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189" name="Oval 931"/>
              <p:cNvSpPr>
                <a:spLocks noChangeArrowheads="1"/>
              </p:cNvSpPr>
              <p:nvPr/>
            </p:nvSpPr>
            <p:spPr bwMode="auto">
              <a:xfrm>
                <a:off x="5518" y="2606"/>
                <a:ext cx="47" cy="99"/>
              </a:xfrm>
              <a:prstGeom prst="ellipse">
                <a:avLst/>
              </a:prstGeom>
              <a:solidFill>
                <a:srgbClr val="3333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182323" name="Freeform 932"/>
              <p:cNvSpPr>
                <a:spLocks/>
              </p:cNvSpPr>
              <p:nvPr/>
            </p:nvSpPr>
            <p:spPr bwMode="auto">
              <a:xfrm>
                <a:off x="5302" y="2614"/>
                <a:ext cx="245" cy="200"/>
              </a:xfrm>
              <a:custGeom>
                <a:avLst/>
                <a:gdLst>
                  <a:gd name="T0" fmla="*/ 0 w 306"/>
                  <a:gd name="T1" fmla="*/ 43 h 240"/>
                  <a:gd name="T2" fmla="*/ 2 w 306"/>
                  <a:gd name="T3" fmla="*/ 97 h 240"/>
                  <a:gd name="T4" fmla="*/ 101 w 306"/>
                  <a:gd name="T5" fmla="*/ 44 h 240"/>
                  <a:gd name="T6" fmla="*/ 98 w 306"/>
                  <a:gd name="T7" fmla="*/ 0 h 240"/>
                  <a:gd name="T8" fmla="*/ 0 w 306"/>
                  <a:gd name="T9" fmla="*/ 43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6" h="240">
                    <a:moveTo>
                      <a:pt x="0" y="106"/>
                    </a:moveTo>
                    <a:lnTo>
                      <a:pt x="2" y="240"/>
                    </a:lnTo>
                    <a:lnTo>
                      <a:pt x="306" y="110"/>
                    </a:lnTo>
                    <a:lnTo>
                      <a:pt x="300" y="0"/>
                    </a:lnTo>
                    <a:lnTo>
                      <a:pt x="0" y="106"/>
                    </a:lnTo>
                    <a:close/>
                  </a:path>
                </a:pathLst>
              </a:custGeom>
              <a:solidFill>
                <a:srgbClr val="3333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191" name="AutoShape 933"/>
              <p:cNvSpPr>
                <a:spLocks noChangeArrowheads="1"/>
              </p:cNvSpPr>
              <p:nvPr/>
            </p:nvSpPr>
            <p:spPr bwMode="auto">
              <a:xfrm>
                <a:off x="4142" y="2684"/>
                <a:ext cx="1195" cy="141"/>
              </a:xfrm>
              <a:prstGeom prst="roundRect">
                <a:avLst>
                  <a:gd name="adj" fmla="val 50000"/>
                </a:avLst>
              </a:prstGeom>
              <a:solidFill>
                <a:srgbClr val="DDDDDD"/>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192" name="AutoShape 934"/>
              <p:cNvSpPr>
                <a:spLocks noChangeArrowheads="1"/>
              </p:cNvSpPr>
              <p:nvPr/>
            </p:nvSpPr>
            <p:spPr bwMode="auto">
              <a:xfrm>
                <a:off x="4213" y="2712"/>
                <a:ext cx="1060" cy="78"/>
              </a:xfrm>
              <a:prstGeom prst="roundRect">
                <a:avLst>
                  <a:gd name="adj" fmla="val 50000"/>
                </a:avLst>
              </a:prstGeom>
              <a:gradFill rotWithShape="1">
                <a:gsLst>
                  <a:gs pos="0">
                    <a:schemeClr val="tx2"/>
                  </a:gs>
                  <a:gs pos="100000">
                    <a:schemeClr val="bg2"/>
                  </a:gs>
                </a:gsLst>
                <a:lin ang="0" scaled="1"/>
              </a:gra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193" name="Oval 935"/>
              <p:cNvSpPr>
                <a:spLocks noChangeArrowheads="1"/>
              </p:cNvSpPr>
              <p:nvPr/>
            </p:nvSpPr>
            <p:spPr bwMode="auto">
              <a:xfrm>
                <a:off x="4308" y="2387"/>
                <a:ext cx="158" cy="134"/>
              </a:xfrm>
              <a:prstGeom prst="ellipse">
                <a:avLst/>
              </a:prstGeom>
              <a:solidFill>
                <a:srgbClr val="33CC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194" name="Oval 936"/>
              <p:cNvSpPr>
                <a:spLocks noChangeArrowheads="1"/>
              </p:cNvSpPr>
              <p:nvPr/>
            </p:nvSpPr>
            <p:spPr bwMode="auto">
              <a:xfrm>
                <a:off x="4490" y="2387"/>
                <a:ext cx="158" cy="141"/>
              </a:xfrm>
              <a:prstGeom prst="ellipse">
                <a:avLst/>
              </a:prstGeom>
              <a:solidFill>
                <a:srgbClr val="FF0000"/>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endParaRPr lang="en-US" dirty="0">
                  <a:solidFill>
                    <a:srgbClr val="FF0000"/>
                  </a:solidFill>
                  <a:latin typeface="+mn-lt"/>
                  <a:cs typeface="Arial" charset="0"/>
                </a:endParaRPr>
              </a:p>
            </p:txBody>
          </p:sp>
          <p:sp>
            <p:nvSpPr>
              <p:cNvPr id="195" name="Oval 937"/>
              <p:cNvSpPr>
                <a:spLocks noChangeArrowheads="1"/>
              </p:cNvSpPr>
              <p:nvPr/>
            </p:nvSpPr>
            <p:spPr bwMode="auto">
              <a:xfrm>
                <a:off x="4664" y="2380"/>
                <a:ext cx="158" cy="141"/>
              </a:xfrm>
              <a:prstGeom prst="ellipse">
                <a:avLst/>
              </a:prstGeom>
              <a:solidFill>
                <a:srgbClr val="33CC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196" name="Rectangle 938"/>
              <p:cNvSpPr>
                <a:spLocks noChangeArrowheads="1"/>
              </p:cNvSpPr>
              <p:nvPr/>
            </p:nvSpPr>
            <p:spPr bwMode="auto">
              <a:xfrm>
                <a:off x="5059" y="1835"/>
                <a:ext cx="87" cy="756"/>
              </a:xfrm>
              <a:prstGeom prst="rect">
                <a:avLst/>
              </a:prstGeom>
              <a:solidFill>
                <a:srgbClr val="292929"/>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grpSp>
        <p:sp>
          <p:nvSpPr>
            <p:cNvPr id="182300" name="Text Box 106"/>
            <p:cNvSpPr txBox="1">
              <a:spLocks noChangeArrowheads="1"/>
            </p:cNvSpPr>
            <p:nvPr/>
          </p:nvSpPr>
          <p:spPr bwMode="auto">
            <a:xfrm>
              <a:off x="3983577" y="1287140"/>
              <a:ext cx="1234527" cy="5231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400" dirty="0">
                  <a:latin typeface="+mn-lt"/>
                  <a:cs typeface="Arial" charset="0"/>
                </a:rPr>
                <a:t>host-to-gateway</a:t>
              </a:r>
            </a:p>
            <a:p>
              <a:r>
                <a:rPr lang="en-US" sz="1400" dirty="0">
                  <a:latin typeface="+mn-lt"/>
                  <a:cs typeface="Arial" charset="0"/>
                </a:rPr>
                <a:t>telnet session</a:t>
              </a:r>
              <a:endParaRPr lang="en-US" sz="1800" dirty="0">
                <a:latin typeface="+mn-lt"/>
                <a:cs typeface="Arial" charset="0"/>
              </a:endParaRPr>
            </a:p>
          </p:txBody>
        </p:sp>
        <p:sp>
          <p:nvSpPr>
            <p:cNvPr id="182301" name="Freeform 104"/>
            <p:cNvSpPr>
              <a:spLocks/>
            </p:cNvSpPr>
            <p:nvPr/>
          </p:nvSpPr>
          <p:spPr bwMode="auto">
            <a:xfrm>
              <a:off x="4712073" y="1670959"/>
              <a:ext cx="1239221" cy="414979"/>
            </a:xfrm>
            <a:custGeom>
              <a:avLst/>
              <a:gdLst>
                <a:gd name="T0" fmla="*/ 0 w 636"/>
                <a:gd name="T1" fmla="*/ 2147483647 h 144"/>
                <a:gd name="T2" fmla="*/ 2147483647 w 636"/>
                <a:gd name="T3" fmla="*/ 2147483647 h 144"/>
                <a:gd name="T4" fmla="*/ 0 60000 65536"/>
                <a:gd name="T5" fmla="*/ 0 60000 65536"/>
                <a:gd name="T6" fmla="*/ 0 w 636"/>
                <a:gd name="T7" fmla="*/ 0 h 144"/>
                <a:gd name="T8" fmla="*/ 636 w 636"/>
                <a:gd name="T9" fmla="*/ 144 h 144"/>
              </a:gdLst>
              <a:ahLst/>
              <a:cxnLst>
                <a:cxn ang="T4">
                  <a:pos x="T0" y="T1"/>
                </a:cxn>
                <a:cxn ang="T5">
                  <a:pos x="T2" y="T3"/>
                </a:cxn>
              </a:cxnLst>
              <a:rect l="T6" t="T7" r="T8" b="T9"/>
              <a:pathLst>
                <a:path w="636" h="144">
                  <a:moveTo>
                    <a:pt x="0" y="144"/>
                  </a:moveTo>
                  <a:cubicBezTo>
                    <a:pt x="180" y="6"/>
                    <a:pt x="450" y="0"/>
                    <a:pt x="636" y="114"/>
                  </a:cubicBezTo>
                </a:path>
              </a:pathLst>
            </a:custGeom>
            <a:noFill/>
            <a:ln w="28575">
              <a:solidFill>
                <a:srgbClr val="FF0000"/>
              </a:solidFill>
              <a:round/>
              <a:headEnd/>
              <a:tailEnd type="triangle" w="med" len="med"/>
            </a:ln>
            <a:extLst>
              <a:ext uri="{909E8E84-426E-40dd-AFC4-6F175D3DCCD1}">
                <a14:hiddenFill xmlns:a14="http://schemas.microsoft.com/office/drawing/2010/main" xmlns="">
                  <a:solidFill>
                    <a:srgbClr val="FFFFFF"/>
                  </a:solidFill>
                </a14:hiddenFill>
              </a:ext>
            </a:extLst>
          </p:spPr>
          <p:txBody>
            <a:bodyPr wrap="none" anchor="ctr"/>
            <a:lstStyle/>
            <a:p>
              <a:endParaRPr lang="en-US" dirty="0">
                <a:latin typeface="+mn-lt"/>
              </a:endParaRPr>
            </a:p>
          </p:txBody>
        </p:sp>
        <p:sp>
          <p:nvSpPr>
            <p:cNvPr id="182302" name="Freeform 105"/>
            <p:cNvSpPr>
              <a:spLocks/>
            </p:cNvSpPr>
            <p:nvPr/>
          </p:nvSpPr>
          <p:spPr bwMode="auto">
            <a:xfrm>
              <a:off x="6303749" y="2328195"/>
              <a:ext cx="2115113" cy="560360"/>
            </a:xfrm>
            <a:custGeom>
              <a:avLst/>
              <a:gdLst>
                <a:gd name="T0" fmla="*/ 0 w 9169"/>
                <a:gd name="T1" fmla="*/ 2512 h 9369"/>
                <a:gd name="T2" fmla="*/ 703115 w 9169"/>
                <a:gd name="T3" fmla="*/ 267650 h 9369"/>
                <a:gd name="T4" fmla="*/ 1297580 w 9169"/>
                <a:gd name="T5" fmla="*/ 331288 h 9369"/>
                <a:gd name="T6" fmla="*/ 2115113 w 9169"/>
                <a:gd name="T7" fmla="*/ 560360 h 936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169" h="9369">
                  <a:moveTo>
                    <a:pt x="0" y="42"/>
                  </a:moveTo>
                  <a:cubicBezTo>
                    <a:pt x="172" y="-490"/>
                    <a:pt x="1259" y="4154"/>
                    <a:pt x="3048" y="4475"/>
                  </a:cubicBezTo>
                  <a:cubicBezTo>
                    <a:pt x="4280" y="2061"/>
                    <a:pt x="4508" y="-199"/>
                    <a:pt x="5625" y="5539"/>
                  </a:cubicBezTo>
                  <a:cubicBezTo>
                    <a:pt x="6872" y="6531"/>
                    <a:pt x="7556" y="7648"/>
                    <a:pt x="9169" y="9369"/>
                  </a:cubicBezTo>
                </a:path>
              </a:pathLst>
            </a:custGeom>
            <a:noFill/>
            <a:ln w="28575">
              <a:solidFill>
                <a:srgbClr val="FF0000"/>
              </a:solidFill>
              <a:round/>
              <a:headEnd/>
              <a:tailEnd type="triangle" w="med" len="med"/>
            </a:ln>
            <a:extLst>
              <a:ext uri="{909E8E84-426E-40dd-AFC4-6F175D3DCCD1}">
                <a14:hiddenFill xmlns:a14="http://schemas.microsoft.com/office/drawing/2010/main" xmlns="">
                  <a:solidFill>
                    <a:srgbClr val="FFFFFF"/>
                  </a:solidFill>
                </a14:hiddenFill>
              </a:ext>
            </a:extLst>
          </p:spPr>
          <p:txBody>
            <a:bodyPr wrap="none" anchor="ctr"/>
            <a:lstStyle/>
            <a:p>
              <a:endParaRPr lang="en-US" dirty="0">
                <a:latin typeface="+mn-lt"/>
              </a:endParaRPr>
            </a:p>
          </p:txBody>
        </p:sp>
        <p:sp>
          <p:nvSpPr>
            <p:cNvPr id="182303" name="Text Box 109"/>
            <p:cNvSpPr txBox="1">
              <a:spLocks noChangeArrowheads="1"/>
            </p:cNvSpPr>
            <p:nvPr/>
          </p:nvSpPr>
          <p:spPr bwMode="auto">
            <a:xfrm>
              <a:off x="6718673" y="1953386"/>
              <a:ext cx="1034168" cy="2769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200" dirty="0">
                  <a:latin typeface="+mn-lt"/>
                  <a:cs typeface="Arial" charset="0"/>
                </a:rPr>
                <a:t>router and filter</a:t>
              </a:r>
              <a:endParaRPr lang="en-US" sz="1800" dirty="0">
                <a:latin typeface="+mn-lt"/>
                <a:cs typeface="Arial" charset="0"/>
              </a:endParaRPr>
            </a:p>
          </p:txBody>
        </p:sp>
        <p:sp>
          <p:nvSpPr>
            <p:cNvPr id="182304" name="Text Box 107"/>
            <p:cNvSpPr txBox="1">
              <a:spLocks noChangeArrowheads="1"/>
            </p:cNvSpPr>
            <p:nvPr/>
          </p:nvSpPr>
          <p:spPr bwMode="auto">
            <a:xfrm>
              <a:off x="7299153" y="2987956"/>
              <a:ext cx="1457325" cy="5231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400" dirty="0">
                  <a:latin typeface="+mn-lt"/>
                  <a:cs typeface="Arial" charset="0"/>
                </a:rPr>
                <a:t>gateway-to-remote </a:t>
              </a:r>
            </a:p>
            <a:p>
              <a:r>
                <a:rPr lang="en-US" sz="1400" dirty="0">
                  <a:latin typeface="+mn-lt"/>
                  <a:cs typeface="Arial" charset="0"/>
                </a:rPr>
                <a:t>host telnet session</a:t>
              </a:r>
              <a:endParaRPr lang="en-US" sz="1800" dirty="0">
                <a:latin typeface="+mn-lt"/>
                <a:cs typeface="Arial" charset="0"/>
              </a:endParaRPr>
            </a:p>
          </p:txBody>
        </p:sp>
        <p:sp>
          <p:nvSpPr>
            <p:cNvPr id="182305" name="Line 334"/>
            <p:cNvSpPr>
              <a:spLocks noChangeShapeType="1"/>
            </p:cNvSpPr>
            <p:nvPr/>
          </p:nvSpPr>
          <p:spPr bwMode="auto">
            <a:xfrm>
              <a:off x="7499671" y="2819280"/>
              <a:ext cx="837020" cy="181393"/>
            </a:xfrm>
            <a:prstGeom prst="line">
              <a:avLst/>
            </a:prstGeom>
            <a:noFill/>
            <a:ln w="11113">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grpSp>
      <p:sp>
        <p:nvSpPr>
          <p:cNvPr id="3" name="灯片编号占位符 2"/>
          <p:cNvSpPr>
            <a:spLocks noGrp="1"/>
          </p:cNvSpPr>
          <p:nvPr>
            <p:ph type="sldNum" sz="quarter" idx="12"/>
          </p:nvPr>
        </p:nvSpPr>
        <p:spPr/>
        <p:txBody>
          <a:bodyPr/>
          <a:lstStyle/>
          <a:p>
            <a:pPr>
              <a:defRPr/>
            </a:pPr>
            <a:fld id="{B5976719-4C93-4032-AE44-9AF0CDE2F195}" type="slidenum">
              <a:rPr lang="en-US" altLang="zh-CN" smtClean="0"/>
              <a:pPr>
                <a:defRPr/>
              </a:pPr>
              <a:t>199</a:t>
            </a:fld>
            <a:endParaRPr lang="en-US" altLang="zh-CN" dirty="0"/>
          </a:p>
        </p:txBody>
      </p:sp>
    </p:spTree>
    <p:extLst>
      <p:ext uri="{BB962C8B-B14F-4D97-AF65-F5344CB8AC3E}">
        <p14:creationId xmlns:p14="http://schemas.microsoft.com/office/powerpoint/2010/main" val="1784152253"/>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3" name="Rectangle 2"/>
          <p:cNvSpPr>
            <a:spLocks noGrp="1" noChangeArrowheads="1"/>
          </p:cNvSpPr>
          <p:nvPr>
            <p:ph type="title"/>
          </p:nvPr>
        </p:nvSpPr>
        <p:spPr/>
        <p:txBody>
          <a:bodyPr/>
          <a:lstStyle/>
          <a:p>
            <a:r>
              <a:rPr lang="en-US" dirty="0"/>
              <a:t>Limitations of firewalls, gateways</a:t>
            </a:r>
          </a:p>
        </p:txBody>
      </p:sp>
      <p:sp>
        <p:nvSpPr>
          <p:cNvPr id="184324" name="Rectangle 3"/>
          <p:cNvSpPr>
            <a:spLocks noGrp="1" noChangeArrowheads="1"/>
          </p:cNvSpPr>
          <p:nvPr>
            <p:ph sz="half" idx="1"/>
          </p:nvPr>
        </p:nvSpPr>
        <p:spPr/>
        <p:txBody>
          <a:bodyPr>
            <a:normAutofit/>
          </a:bodyPr>
          <a:lstStyle/>
          <a:p>
            <a:r>
              <a:rPr lang="en-US" sz="2400" i="1" dirty="0">
                <a:solidFill>
                  <a:srgbClr val="CC0000"/>
                </a:solidFill>
              </a:rPr>
              <a:t>IP spoofing: </a:t>
            </a:r>
            <a:r>
              <a:rPr lang="en-US" sz="2400" dirty="0"/>
              <a:t>router can</a:t>
            </a:r>
            <a:r>
              <a:rPr lang="en-US" altLang="ja-JP" sz="2400" dirty="0"/>
              <a:t>'t know if data "really" comes from claimed source</a:t>
            </a:r>
          </a:p>
          <a:p>
            <a:r>
              <a:rPr lang="en-US" sz="2400" dirty="0"/>
              <a:t>if multiple app</a:t>
            </a:r>
            <a:r>
              <a:rPr lang="en-US" altLang="ja-JP" sz="2400" dirty="0"/>
              <a:t>'s. need special treatment, each has own app. gateway</a:t>
            </a:r>
          </a:p>
          <a:p>
            <a:r>
              <a:rPr lang="en-US" sz="2400" dirty="0"/>
              <a:t>client software must know how to contact gateway.</a:t>
            </a:r>
          </a:p>
          <a:p>
            <a:pPr lvl="1"/>
            <a:r>
              <a:rPr lang="en-US" dirty="0"/>
              <a:t>e.g., must set IP address of proxy in Web browser</a:t>
            </a:r>
          </a:p>
        </p:txBody>
      </p:sp>
      <p:sp>
        <p:nvSpPr>
          <p:cNvPr id="184325" name="Rectangle 4"/>
          <p:cNvSpPr>
            <a:spLocks noGrp="1" noChangeArrowheads="1"/>
          </p:cNvSpPr>
          <p:nvPr>
            <p:ph sz="half" idx="2"/>
          </p:nvPr>
        </p:nvSpPr>
        <p:spPr/>
        <p:txBody>
          <a:bodyPr/>
          <a:lstStyle/>
          <a:p>
            <a:r>
              <a:rPr lang="en-US" sz="2400" dirty="0"/>
              <a:t>filters often use all or nothing policy for UDP</a:t>
            </a:r>
          </a:p>
          <a:p>
            <a:r>
              <a:rPr lang="en-US" sz="2400" i="1" dirty="0">
                <a:solidFill>
                  <a:srgbClr val="CC0000"/>
                </a:solidFill>
              </a:rPr>
              <a:t>tradeoff:  </a:t>
            </a:r>
            <a:r>
              <a:rPr lang="en-US" sz="2400" dirty="0">
                <a:solidFill>
                  <a:srgbClr val="CC0000"/>
                </a:solidFill>
              </a:rPr>
              <a:t>degree of communication with outside world, level of security</a:t>
            </a:r>
          </a:p>
          <a:p>
            <a:r>
              <a:rPr lang="en-US" sz="2400" dirty="0"/>
              <a:t>many highly protected sites still suffer from attacks</a:t>
            </a:r>
            <a:endParaRPr lang="en-US" sz="2000" dirty="0">
              <a:solidFill>
                <a:srgbClr val="FF0000"/>
              </a:solidFill>
            </a:endParaRPr>
          </a:p>
        </p:txBody>
      </p:sp>
      <p:sp>
        <p:nvSpPr>
          <p:cNvPr id="3" name="灯片编号占位符 2"/>
          <p:cNvSpPr>
            <a:spLocks noGrp="1"/>
          </p:cNvSpPr>
          <p:nvPr>
            <p:ph type="sldNum" sz="quarter" idx="12"/>
          </p:nvPr>
        </p:nvSpPr>
        <p:spPr/>
        <p:txBody>
          <a:bodyPr/>
          <a:lstStyle/>
          <a:p>
            <a:pPr>
              <a:defRPr/>
            </a:pPr>
            <a:fld id="{EE7AFD8E-47EC-4333-9317-F3617AC17F61}" type="slidenum">
              <a:rPr lang="en-US" altLang="zh-CN" smtClean="0"/>
              <a:pPr>
                <a:defRPr/>
              </a:pPr>
              <a:t>200</a:t>
            </a:fld>
            <a:endParaRPr lang="en-US" altLang="zh-CN" dirty="0"/>
          </a:p>
        </p:txBody>
      </p:sp>
    </p:spTree>
    <p:extLst>
      <p:ext uri="{BB962C8B-B14F-4D97-AF65-F5344CB8AC3E}">
        <p14:creationId xmlns:p14="http://schemas.microsoft.com/office/powerpoint/2010/main" val="3954322796"/>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1" name="Rectangle 2"/>
          <p:cNvSpPr>
            <a:spLocks noGrp="1" noChangeArrowheads="1"/>
          </p:cNvSpPr>
          <p:nvPr>
            <p:ph type="title"/>
          </p:nvPr>
        </p:nvSpPr>
        <p:spPr/>
        <p:txBody>
          <a:bodyPr/>
          <a:lstStyle/>
          <a:p>
            <a:r>
              <a:rPr lang="en-US"/>
              <a:t>Intrusion detection systems</a:t>
            </a:r>
            <a:endParaRPr lang="en-US" dirty="0"/>
          </a:p>
        </p:txBody>
      </p:sp>
      <p:sp>
        <p:nvSpPr>
          <p:cNvPr id="186372" name="Rectangle 3"/>
          <p:cNvSpPr>
            <a:spLocks noGrp="1" noChangeArrowheads="1"/>
          </p:cNvSpPr>
          <p:nvPr>
            <p:ph idx="1"/>
          </p:nvPr>
        </p:nvSpPr>
        <p:spPr/>
        <p:txBody>
          <a:bodyPr>
            <a:normAutofit/>
          </a:bodyPr>
          <a:lstStyle/>
          <a:p>
            <a:r>
              <a:rPr lang="en-US" dirty="0"/>
              <a:t>packet filtering:</a:t>
            </a:r>
          </a:p>
          <a:p>
            <a:pPr lvl="1"/>
            <a:r>
              <a:rPr lang="en-US" dirty="0"/>
              <a:t>operates on TCP/IP headers only</a:t>
            </a:r>
          </a:p>
          <a:p>
            <a:pPr lvl="1"/>
            <a:r>
              <a:rPr lang="en-US" dirty="0"/>
              <a:t>no correlation check among sessions </a:t>
            </a:r>
          </a:p>
          <a:p>
            <a:r>
              <a:rPr lang="en-US" b="1" dirty="0">
                <a:solidFill>
                  <a:schemeClr val="accent2"/>
                </a:solidFill>
              </a:rPr>
              <a:t>IDS: intrusion detection system</a:t>
            </a:r>
          </a:p>
          <a:p>
            <a:pPr lvl="1"/>
            <a:r>
              <a:rPr lang="en-US" dirty="0"/>
              <a:t>deep packet inspection: look at packet contents (e.g., check character strings in packet against database of known virus, attack strings)</a:t>
            </a:r>
          </a:p>
          <a:p>
            <a:pPr lvl="1"/>
            <a:r>
              <a:rPr lang="en-US" dirty="0"/>
              <a:t>examine </a:t>
            </a:r>
            <a:r>
              <a:rPr lang="en-US" b="1" dirty="0">
                <a:solidFill>
                  <a:schemeClr val="accent5"/>
                </a:solidFill>
              </a:rPr>
              <a:t>correlation</a:t>
            </a:r>
            <a:r>
              <a:rPr lang="en-US" dirty="0"/>
              <a:t> </a:t>
            </a:r>
            <a:r>
              <a:rPr lang="en-US" dirty="0">
                <a:solidFill>
                  <a:schemeClr val="accent5"/>
                </a:solidFill>
              </a:rPr>
              <a:t>among multiple packets</a:t>
            </a:r>
          </a:p>
          <a:p>
            <a:pPr lvl="2"/>
            <a:r>
              <a:rPr lang="en-US" dirty="0"/>
              <a:t>port scanning</a:t>
            </a:r>
          </a:p>
          <a:p>
            <a:pPr lvl="2"/>
            <a:r>
              <a:rPr lang="en-US" dirty="0"/>
              <a:t>network mapping</a:t>
            </a:r>
          </a:p>
          <a:p>
            <a:pPr lvl="2"/>
            <a:r>
              <a:rPr lang="en-US" dirty="0"/>
              <a:t>DoS attack</a:t>
            </a:r>
          </a:p>
        </p:txBody>
      </p:sp>
      <p:sp>
        <p:nvSpPr>
          <p:cNvPr id="3" name="灯片编号占位符 2"/>
          <p:cNvSpPr>
            <a:spLocks noGrp="1"/>
          </p:cNvSpPr>
          <p:nvPr>
            <p:ph type="sldNum" sz="quarter" idx="12"/>
          </p:nvPr>
        </p:nvSpPr>
        <p:spPr/>
        <p:txBody>
          <a:bodyPr/>
          <a:lstStyle/>
          <a:p>
            <a:fld id="{8DE895D9-91D8-4958-BB05-9803D63D1C8A}" type="slidenum">
              <a:rPr lang="en-US" altLang="zh-CN" smtClean="0"/>
              <a:pPr/>
              <a:t>201</a:t>
            </a:fld>
            <a:endParaRPr lang="en-US" altLang="zh-CN" dirty="0"/>
          </a:p>
        </p:txBody>
      </p:sp>
    </p:spTree>
    <p:extLst>
      <p:ext uri="{BB962C8B-B14F-4D97-AF65-F5344CB8AC3E}">
        <p14:creationId xmlns:p14="http://schemas.microsoft.com/office/powerpoint/2010/main" val="1932586118"/>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9" name="Freeform 2"/>
          <p:cNvSpPr>
            <a:spLocks/>
          </p:cNvSpPr>
          <p:nvPr/>
        </p:nvSpPr>
        <p:spPr bwMode="auto">
          <a:xfrm>
            <a:off x="7078664" y="3381375"/>
            <a:ext cx="3324225" cy="1131888"/>
          </a:xfrm>
          <a:custGeom>
            <a:avLst/>
            <a:gdLst>
              <a:gd name="T0" fmla="*/ 2147483647 w 1198"/>
              <a:gd name="T1" fmla="*/ 2147483647 h 719"/>
              <a:gd name="T2" fmla="*/ 2147483647 w 1198"/>
              <a:gd name="T3" fmla="*/ 0 h 719"/>
              <a:gd name="T4" fmla="*/ 2147483647 w 1198"/>
              <a:gd name="T5" fmla="*/ 2147483647 h 719"/>
              <a:gd name="T6" fmla="*/ 2147483647 w 1198"/>
              <a:gd name="T7" fmla="*/ 2147483647 h 719"/>
              <a:gd name="T8" fmla="*/ 2147483647 w 1198"/>
              <a:gd name="T9" fmla="*/ 2147483647 h 719"/>
              <a:gd name="T10" fmla="*/ 2147483647 w 1198"/>
              <a:gd name="T11" fmla="*/ 2147483647 h 719"/>
              <a:gd name="T12" fmla="*/ 2147483647 w 1198"/>
              <a:gd name="T13" fmla="*/ 2147483647 h 719"/>
              <a:gd name="T14" fmla="*/ 2147483647 w 1198"/>
              <a:gd name="T15" fmla="*/ 2147483647 h 719"/>
              <a:gd name="T16" fmla="*/ 2147483647 w 1198"/>
              <a:gd name="T17" fmla="*/ 2147483647 h 719"/>
              <a:gd name="T18" fmla="*/ 2147483647 w 1198"/>
              <a:gd name="T19" fmla="*/ 2147483647 h 719"/>
              <a:gd name="T20" fmla="*/ 2147483647 w 1198"/>
              <a:gd name="T21" fmla="*/ 2147483647 h 719"/>
              <a:gd name="T22" fmla="*/ 2147483647 w 1198"/>
              <a:gd name="T23" fmla="*/ 2147483647 h 719"/>
              <a:gd name="T24" fmla="*/ 2147483647 w 1198"/>
              <a:gd name="T25" fmla="*/ 2147483647 h 719"/>
              <a:gd name="T26" fmla="*/ 2147483647 w 1198"/>
              <a:gd name="T27" fmla="*/ 2147483647 h 719"/>
              <a:gd name="T28" fmla="*/ 2147483647 w 1198"/>
              <a:gd name="T29" fmla="*/ 2147483647 h 719"/>
              <a:gd name="T30" fmla="*/ 2147483647 w 1198"/>
              <a:gd name="T31" fmla="*/ 2147483647 h 719"/>
              <a:gd name="T32" fmla="*/ 2147483647 w 1198"/>
              <a:gd name="T33" fmla="*/ 2147483647 h 719"/>
              <a:gd name="T34" fmla="*/ 2147483647 w 1198"/>
              <a:gd name="T35" fmla="*/ 2147483647 h 719"/>
              <a:gd name="T36" fmla="*/ 2147483647 w 1198"/>
              <a:gd name="T37" fmla="*/ 2147483647 h 719"/>
              <a:gd name="T38" fmla="*/ 2147483647 w 1198"/>
              <a:gd name="T39" fmla="*/ 2147483647 h 719"/>
              <a:gd name="T40" fmla="*/ 2147483647 w 1198"/>
              <a:gd name="T41" fmla="*/ 2147483647 h 719"/>
              <a:gd name="T42" fmla="*/ 2147483647 w 1198"/>
              <a:gd name="T43" fmla="*/ 2147483647 h 719"/>
              <a:gd name="T44" fmla="*/ 0 w 1198"/>
              <a:gd name="T45" fmla="*/ 2147483647 h 719"/>
              <a:gd name="T46" fmla="*/ 2147483647 w 1198"/>
              <a:gd name="T47" fmla="*/ 2147483647 h 719"/>
              <a:gd name="T48" fmla="*/ 2147483647 w 1198"/>
              <a:gd name="T49" fmla="*/ 2147483647 h 719"/>
              <a:gd name="T50" fmla="*/ 2147483647 w 1198"/>
              <a:gd name="T51" fmla="*/ 2147483647 h 719"/>
              <a:gd name="T52" fmla="*/ 2147483647 w 1198"/>
              <a:gd name="T53" fmla="*/ 2147483647 h 719"/>
              <a:gd name="T54" fmla="*/ 2147483647 w 1198"/>
              <a:gd name="T55" fmla="*/ 2147483647 h 719"/>
              <a:gd name="T56" fmla="*/ 2147483647 w 1198"/>
              <a:gd name="T57" fmla="*/ 2147483647 h 719"/>
              <a:gd name="T58" fmla="*/ 2147483647 w 1198"/>
              <a:gd name="T59" fmla="*/ 2147483647 h 719"/>
              <a:gd name="T60" fmla="*/ 2147483647 w 1198"/>
              <a:gd name="T61" fmla="*/ 2147483647 h 719"/>
              <a:gd name="T62" fmla="*/ 2147483647 w 1198"/>
              <a:gd name="T63" fmla="*/ 2147483647 h 719"/>
              <a:gd name="T64" fmla="*/ 2147483647 w 1198"/>
              <a:gd name="T65" fmla="*/ 2147483647 h 719"/>
              <a:gd name="T66" fmla="*/ 2147483647 w 1198"/>
              <a:gd name="T67" fmla="*/ 2147483647 h 719"/>
              <a:gd name="T68" fmla="*/ 2147483647 w 1198"/>
              <a:gd name="T69" fmla="*/ 2147483647 h 719"/>
              <a:gd name="T70" fmla="*/ 2147483647 w 1198"/>
              <a:gd name="T71" fmla="*/ 2147483647 h 719"/>
              <a:gd name="T72" fmla="*/ 2147483647 w 1198"/>
              <a:gd name="T73" fmla="*/ 2147483647 h 719"/>
              <a:gd name="T74" fmla="*/ 2147483647 w 1198"/>
              <a:gd name="T75" fmla="*/ 2147483647 h 719"/>
              <a:gd name="T76" fmla="*/ 2147483647 w 1198"/>
              <a:gd name="T77" fmla="*/ 2147483647 h 719"/>
              <a:gd name="T78" fmla="*/ 2147483647 w 1198"/>
              <a:gd name="T79" fmla="*/ 2147483647 h 719"/>
              <a:gd name="T80" fmla="*/ 2147483647 w 1198"/>
              <a:gd name="T81" fmla="*/ 2147483647 h 719"/>
              <a:gd name="T82" fmla="*/ 2147483647 w 1198"/>
              <a:gd name="T83" fmla="*/ 2147483647 h 719"/>
              <a:gd name="T84" fmla="*/ 2147483647 w 1198"/>
              <a:gd name="T85" fmla="*/ 2147483647 h 719"/>
              <a:gd name="T86" fmla="*/ 2147483647 w 1198"/>
              <a:gd name="T87" fmla="*/ 2147483647 h 719"/>
              <a:gd name="T88" fmla="*/ 2147483647 w 1198"/>
              <a:gd name="T89" fmla="*/ 2147483647 h 719"/>
              <a:gd name="T90" fmla="*/ 2147483647 w 1198"/>
              <a:gd name="T91" fmla="*/ 2147483647 h 719"/>
              <a:gd name="T92" fmla="*/ 2147483647 w 1198"/>
              <a:gd name="T93" fmla="*/ 2147483647 h 719"/>
              <a:gd name="T94" fmla="*/ 2147483647 w 1198"/>
              <a:gd name="T95" fmla="*/ 2147483647 h 719"/>
              <a:gd name="T96" fmla="*/ 2147483647 w 1198"/>
              <a:gd name="T97" fmla="*/ 2147483647 h 719"/>
              <a:gd name="T98" fmla="*/ 2147483647 w 1198"/>
              <a:gd name="T99" fmla="*/ 2147483647 h 719"/>
              <a:gd name="T100" fmla="*/ 2147483647 w 1198"/>
              <a:gd name="T101" fmla="*/ 2147483647 h 719"/>
              <a:gd name="T102" fmla="*/ 2147483647 w 1198"/>
              <a:gd name="T103" fmla="*/ 2147483647 h 719"/>
              <a:gd name="T104" fmla="*/ 2147483647 w 1198"/>
              <a:gd name="T105" fmla="*/ 2147483647 h 719"/>
              <a:gd name="T106" fmla="*/ 2147483647 w 1198"/>
              <a:gd name="T107" fmla="*/ 2147483647 h 719"/>
              <a:gd name="T108" fmla="*/ 2147483647 w 1198"/>
              <a:gd name="T109" fmla="*/ 2147483647 h 719"/>
              <a:gd name="T110" fmla="*/ 2147483647 w 1198"/>
              <a:gd name="T111" fmla="*/ 2147483647 h 71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198"/>
              <a:gd name="T169" fmla="*/ 0 h 719"/>
              <a:gd name="T170" fmla="*/ 1198 w 1198"/>
              <a:gd name="T171" fmla="*/ 719 h 71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198" h="719">
                <a:moveTo>
                  <a:pt x="1160" y="13"/>
                </a:moveTo>
                <a:lnTo>
                  <a:pt x="1154" y="9"/>
                </a:lnTo>
                <a:lnTo>
                  <a:pt x="1149" y="5"/>
                </a:lnTo>
                <a:lnTo>
                  <a:pt x="1142" y="3"/>
                </a:lnTo>
                <a:lnTo>
                  <a:pt x="1137" y="2"/>
                </a:lnTo>
                <a:lnTo>
                  <a:pt x="1130" y="0"/>
                </a:lnTo>
                <a:lnTo>
                  <a:pt x="1123" y="0"/>
                </a:lnTo>
                <a:lnTo>
                  <a:pt x="1116" y="0"/>
                </a:lnTo>
                <a:lnTo>
                  <a:pt x="1107" y="2"/>
                </a:lnTo>
                <a:lnTo>
                  <a:pt x="1099" y="3"/>
                </a:lnTo>
                <a:lnTo>
                  <a:pt x="1091" y="5"/>
                </a:lnTo>
                <a:lnTo>
                  <a:pt x="1082" y="7"/>
                </a:lnTo>
                <a:lnTo>
                  <a:pt x="1074" y="10"/>
                </a:lnTo>
                <a:lnTo>
                  <a:pt x="1064" y="13"/>
                </a:lnTo>
                <a:lnTo>
                  <a:pt x="1055" y="17"/>
                </a:lnTo>
                <a:lnTo>
                  <a:pt x="1036" y="24"/>
                </a:lnTo>
                <a:lnTo>
                  <a:pt x="1016" y="32"/>
                </a:lnTo>
                <a:lnTo>
                  <a:pt x="997" y="40"/>
                </a:lnTo>
                <a:lnTo>
                  <a:pt x="977" y="49"/>
                </a:lnTo>
                <a:lnTo>
                  <a:pt x="956" y="56"/>
                </a:lnTo>
                <a:lnTo>
                  <a:pt x="936" y="65"/>
                </a:lnTo>
                <a:lnTo>
                  <a:pt x="925" y="67"/>
                </a:lnTo>
                <a:lnTo>
                  <a:pt x="915" y="70"/>
                </a:lnTo>
                <a:lnTo>
                  <a:pt x="904" y="73"/>
                </a:lnTo>
                <a:lnTo>
                  <a:pt x="895" y="75"/>
                </a:lnTo>
                <a:lnTo>
                  <a:pt x="885" y="76"/>
                </a:lnTo>
                <a:lnTo>
                  <a:pt x="875" y="77"/>
                </a:lnTo>
                <a:lnTo>
                  <a:pt x="866" y="77"/>
                </a:lnTo>
                <a:lnTo>
                  <a:pt x="855" y="79"/>
                </a:lnTo>
                <a:lnTo>
                  <a:pt x="837" y="77"/>
                </a:lnTo>
                <a:lnTo>
                  <a:pt x="817" y="76"/>
                </a:lnTo>
                <a:lnTo>
                  <a:pt x="798" y="75"/>
                </a:lnTo>
                <a:lnTo>
                  <a:pt x="778" y="73"/>
                </a:lnTo>
                <a:lnTo>
                  <a:pt x="758" y="70"/>
                </a:lnTo>
                <a:lnTo>
                  <a:pt x="739" y="67"/>
                </a:lnTo>
                <a:lnTo>
                  <a:pt x="719" y="65"/>
                </a:lnTo>
                <a:lnTo>
                  <a:pt x="698" y="61"/>
                </a:lnTo>
                <a:lnTo>
                  <a:pt x="677" y="59"/>
                </a:lnTo>
                <a:lnTo>
                  <a:pt x="655" y="58"/>
                </a:lnTo>
                <a:lnTo>
                  <a:pt x="632" y="56"/>
                </a:lnTo>
                <a:lnTo>
                  <a:pt x="610" y="56"/>
                </a:lnTo>
                <a:lnTo>
                  <a:pt x="599" y="56"/>
                </a:lnTo>
                <a:lnTo>
                  <a:pt x="586" y="56"/>
                </a:lnTo>
                <a:lnTo>
                  <a:pt x="574" y="58"/>
                </a:lnTo>
                <a:lnTo>
                  <a:pt x="562" y="59"/>
                </a:lnTo>
                <a:lnTo>
                  <a:pt x="550" y="61"/>
                </a:lnTo>
                <a:lnTo>
                  <a:pt x="537" y="63"/>
                </a:lnTo>
                <a:lnTo>
                  <a:pt x="524" y="65"/>
                </a:lnTo>
                <a:lnTo>
                  <a:pt x="510" y="68"/>
                </a:lnTo>
                <a:lnTo>
                  <a:pt x="495" y="70"/>
                </a:lnTo>
                <a:lnTo>
                  <a:pt x="480" y="73"/>
                </a:lnTo>
                <a:lnTo>
                  <a:pt x="464" y="76"/>
                </a:lnTo>
                <a:lnTo>
                  <a:pt x="448" y="79"/>
                </a:lnTo>
                <a:lnTo>
                  <a:pt x="432" y="82"/>
                </a:lnTo>
                <a:lnTo>
                  <a:pt x="415" y="86"/>
                </a:lnTo>
                <a:lnTo>
                  <a:pt x="398" y="89"/>
                </a:lnTo>
                <a:lnTo>
                  <a:pt x="380" y="93"/>
                </a:lnTo>
                <a:lnTo>
                  <a:pt x="345" y="100"/>
                </a:lnTo>
                <a:lnTo>
                  <a:pt x="310" y="108"/>
                </a:lnTo>
                <a:lnTo>
                  <a:pt x="274" y="117"/>
                </a:lnTo>
                <a:lnTo>
                  <a:pt x="240" y="128"/>
                </a:lnTo>
                <a:lnTo>
                  <a:pt x="223" y="132"/>
                </a:lnTo>
                <a:lnTo>
                  <a:pt x="206" y="138"/>
                </a:lnTo>
                <a:lnTo>
                  <a:pt x="190" y="144"/>
                </a:lnTo>
                <a:lnTo>
                  <a:pt x="175" y="150"/>
                </a:lnTo>
                <a:lnTo>
                  <a:pt x="159" y="156"/>
                </a:lnTo>
                <a:lnTo>
                  <a:pt x="145" y="163"/>
                </a:lnTo>
                <a:lnTo>
                  <a:pt x="131" y="169"/>
                </a:lnTo>
                <a:lnTo>
                  <a:pt x="117" y="176"/>
                </a:lnTo>
                <a:lnTo>
                  <a:pt x="104" y="183"/>
                </a:lnTo>
                <a:lnTo>
                  <a:pt x="92" y="191"/>
                </a:lnTo>
                <a:lnTo>
                  <a:pt x="82" y="198"/>
                </a:lnTo>
                <a:lnTo>
                  <a:pt x="71" y="206"/>
                </a:lnTo>
                <a:lnTo>
                  <a:pt x="62" y="214"/>
                </a:lnTo>
                <a:lnTo>
                  <a:pt x="54" y="222"/>
                </a:lnTo>
                <a:lnTo>
                  <a:pt x="47" y="232"/>
                </a:lnTo>
                <a:lnTo>
                  <a:pt x="40" y="241"/>
                </a:lnTo>
                <a:lnTo>
                  <a:pt x="34" y="250"/>
                </a:lnTo>
                <a:lnTo>
                  <a:pt x="28" y="262"/>
                </a:lnTo>
                <a:lnTo>
                  <a:pt x="23" y="273"/>
                </a:lnTo>
                <a:lnTo>
                  <a:pt x="19" y="284"/>
                </a:lnTo>
                <a:lnTo>
                  <a:pt x="14" y="297"/>
                </a:lnTo>
                <a:lnTo>
                  <a:pt x="10" y="310"/>
                </a:lnTo>
                <a:lnTo>
                  <a:pt x="8" y="323"/>
                </a:lnTo>
                <a:lnTo>
                  <a:pt x="6" y="336"/>
                </a:lnTo>
                <a:lnTo>
                  <a:pt x="3" y="350"/>
                </a:lnTo>
                <a:lnTo>
                  <a:pt x="2" y="364"/>
                </a:lnTo>
                <a:lnTo>
                  <a:pt x="1" y="378"/>
                </a:lnTo>
                <a:lnTo>
                  <a:pt x="0" y="391"/>
                </a:lnTo>
                <a:lnTo>
                  <a:pt x="0" y="406"/>
                </a:lnTo>
                <a:lnTo>
                  <a:pt x="0" y="420"/>
                </a:lnTo>
                <a:lnTo>
                  <a:pt x="0" y="434"/>
                </a:lnTo>
                <a:lnTo>
                  <a:pt x="1" y="448"/>
                </a:lnTo>
                <a:lnTo>
                  <a:pt x="2" y="461"/>
                </a:lnTo>
                <a:lnTo>
                  <a:pt x="5" y="475"/>
                </a:lnTo>
                <a:lnTo>
                  <a:pt x="6" y="489"/>
                </a:lnTo>
                <a:lnTo>
                  <a:pt x="8" y="502"/>
                </a:lnTo>
                <a:lnTo>
                  <a:pt x="12" y="514"/>
                </a:lnTo>
                <a:lnTo>
                  <a:pt x="14" y="526"/>
                </a:lnTo>
                <a:lnTo>
                  <a:pt x="17" y="539"/>
                </a:lnTo>
                <a:lnTo>
                  <a:pt x="21" y="551"/>
                </a:lnTo>
                <a:lnTo>
                  <a:pt x="24" y="561"/>
                </a:lnTo>
                <a:lnTo>
                  <a:pt x="28" y="572"/>
                </a:lnTo>
                <a:lnTo>
                  <a:pt x="33" y="582"/>
                </a:lnTo>
                <a:lnTo>
                  <a:pt x="37" y="590"/>
                </a:lnTo>
                <a:lnTo>
                  <a:pt x="42" y="600"/>
                </a:lnTo>
                <a:lnTo>
                  <a:pt x="47" y="607"/>
                </a:lnTo>
                <a:lnTo>
                  <a:pt x="51" y="615"/>
                </a:lnTo>
                <a:lnTo>
                  <a:pt x="57" y="621"/>
                </a:lnTo>
                <a:lnTo>
                  <a:pt x="63" y="627"/>
                </a:lnTo>
                <a:lnTo>
                  <a:pt x="70" y="632"/>
                </a:lnTo>
                <a:lnTo>
                  <a:pt x="77" y="638"/>
                </a:lnTo>
                <a:lnTo>
                  <a:pt x="85" y="643"/>
                </a:lnTo>
                <a:lnTo>
                  <a:pt x="92" y="648"/>
                </a:lnTo>
                <a:lnTo>
                  <a:pt x="101" y="651"/>
                </a:lnTo>
                <a:lnTo>
                  <a:pt x="110" y="656"/>
                </a:lnTo>
                <a:lnTo>
                  <a:pt x="119" y="659"/>
                </a:lnTo>
                <a:lnTo>
                  <a:pt x="128" y="662"/>
                </a:lnTo>
                <a:lnTo>
                  <a:pt x="138" y="665"/>
                </a:lnTo>
                <a:lnTo>
                  <a:pt x="159" y="670"/>
                </a:lnTo>
                <a:lnTo>
                  <a:pt x="180" y="673"/>
                </a:lnTo>
                <a:lnTo>
                  <a:pt x="202" y="677"/>
                </a:lnTo>
                <a:lnTo>
                  <a:pt x="225" y="680"/>
                </a:lnTo>
                <a:lnTo>
                  <a:pt x="248" y="683"/>
                </a:lnTo>
                <a:lnTo>
                  <a:pt x="272" y="685"/>
                </a:lnTo>
                <a:lnTo>
                  <a:pt x="295" y="686"/>
                </a:lnTo>
                <a:lnTo>
                  <a:pt x="319" y="689"/>
                </a:lnTo>
                <a:lnTo>
                  <a:pt x="342" y="692"/>
                </a:lnTo>
                <a:lnTo>
                  <a:pt x="365" y="696"/>
                </a:lnTo>
                <a:lnTo>
                  <a:pt x="377" y="697"/>
                </a:lnTo>
                <a:lnTo>
                  <a:pt x="389" y="698"/>
                </a:lnTo>
                <a:lnTo>
                  <a:pt x="401" y="700"/>
                </a:lnTo>
                <a:lnTo>
                  <a:pt x="413" y="701"/>
                </a:lnTo>
                <a:lnTo>
                  <a:pt x="439" y="704"/>
                </a:lnTo>
                <a:lnTo>
                  <a:pt x="466" y="707"/>
                </a:lnTo>
                <a:lnTo>
                  <a:pt x="492" y="710"/>
                </a:lnTo>
                <a:lnTo>
                  <a:pt x="520" y="711"/>
                </a:lnTo>
                <a:lnTo>
                  <a:pt x="576" y="714"/>
                </a:lnTo>
                <a:lnTo>
                  <a:pt x="604" y="715"/>
                </a:lnTo>
                <a:lnTo>
                  <a:pt x="631" y="717"/>
                </a:lnTo>
                <a:lnTo>
                  <a:pt x="658" y="718"/>
                </a:lnTo>
                <a:lnTo>
                  <a:pt x="684" y="719"/>
                </a:lnTo>
                <a:lnTo>
                  <a:pt x="695" y="719"/>
                </a:lnTo>
                <a:lnTo>
                  <a:pt x="708" y="719"/>
                </a:lnTo>
                <a:lnTo>
                  <a:pt x="720" y="719"/>
                </a:lnTo>
                <a:lnTo>
                  <a:pt x="732" y="719"/>
                </a:lnTo>
                <a:lnTo>
                  <a:pt x="742" y="719"/>
                </a:lnTo>
                <a:lnTo>
                  <a:pt x="753" y="719"/>
                </a:lnTo>
                <a:lnTo>
                  <a:pt x="763" y="719"/>
                </a:lnTo>
                <a:lnTo>
                  <a:pt x="773" y="719"/>
                </a:lnTo>
                <a:lnTo>
                  <a:pt x="782" y="719"/>
                </a:lnTo>
                <a:lnTo>
                  <a:pt x="791" y="719"/>
                </a:lnTo>
                <a:lnTo>
                  <a:pt x="801" y="719"/>
                </a:lnTo>
                <a:lnTo>
                  <a:pt x="809" y="718"/>
                </a:lnTo>
                <a:lnTo>
                  <a:pt x="816" y="718"/>
                </a:lnTo>
                <a:lnTo>
                  <a:pt x="824" y="718"/>
                </a:lnTo>
                <a:lnTo>
                  <a:pt x="839" y="717"/>
                </a:lnTo>
                <a:lnTo>
                  <a:pt x="852" y="715"/>
                </a:lnTo>
                <a:lnTo>
                  <a:pt x="865" y="713"/>
                </a:lnTo>
                <a:lnTo>
                  <a:pt x="876" y="712"/>
                </a:lnTo>
                <a:lnTo>
                  <a:pt x="888" y="710"/>
                </a:lnTo>
                <a:lnTo>
                  <a:pt x="900" y="707"/>
                </a:lnTo>
                <a:lnTo>
                  <a:pt x="910" y="705"/>
                </a:lnTo>
                <a:lnTo>
                  <a:pt x="931" y="700"/>
                </a:lnTo>
                <a:lnTo>
                  <a:pt x="943" y="697"/>
                </a:lnTo>
                <a:lnTo>
                  <a:pt x="953" y="693"/>
                </a:lnTo>
                <a:lnTo>
                  <a:pt x="965" y="691"/>
                </a:lnTo>
                <a:lnTo>
                  <a:pt x="977" y="687"/>
                </a:lnTo>
                <a:lnTo>
                  <a:pt x="990" y="683"/>
                </a:lnTo>
                <a:lnTo>
                  <a:pt x="1002" y="679"/>
                </a:lnTo>
                <a:lnTo>
                  <a:pt x="1015" y="676"/>
                </a:lnTo>
                <a:lnTo>
                  <a:pt x="1029" y="672"/>
                </a:lnTo>
                <a:lnTo>
                  <a:pt x="1056" y="665"/>
                </a:lnTo>
                <a:lnTo>
                  <a:pt x="1070" y="662"/>
                </a:lnTo>
                <a:lnTo>
                  <a:pt x="1083" y="657"/>
                </a:lnTo>
                <a:lnTo>
                  <a:pt x="1096" y="652"/>
                </a:lnTo>
                <a:lnTo>
                  <a:pt x="1109" y="647"/>
                </a:lnTo>
                <a:lnTo>
                  <a:pt x="1120" y="641"/>
                </a:lnTo>
                <a:lnTo>
                  <a:pt x="1132" y="635"/>
                </a:lnTo>
                <a:lnTo>
                  <a:pt x="1142" y="627"/>
                </a:lnTo>
                <a:lnTo>
                  <a:pt x="1152" y="620"/>
                </a:lnTo>
                <a:lnTo>
                  <a:pt x="1160" y="610"/>
                </a:lnTo>
                <a:lnTo>
                  <a:pt x="1165" y="606"/>
                </a:lnTo>
                <a:lnTo>
                  <a:pt x="1168" y="601"/>
                </a:lnTo>
                <a:lnTo>
                  <a:pt x="1174" y="590"/>
                </a:lnTo>
                <a:lnTo>
                  <a:pt x="1180" y="579"/>
                </a:lnTo>
                <a:lnTo>
                  <a:pt x="1184" y="567"/>
                </a:lnTo>
                <a:lnTo>
                  <a:pt x="1188" y="554"/>
                </a:lnTo>
                <a:lnTo>
                  <a:pt x="1191" y="541"/>
                </a:lnTo>
                <a:lnTo>
                  <a:pt x="1194" y="527"/>
                </a:lnTo>
                <a:lnTo>
                  <a:pt x="1195" y="513"/>
                </a:lnTo>
                <a:lnTo>
                  <a:pt x="1196" y="498"/>
                </a:lnTo>
                <a:lnTo>
                  <a:pt x="1197" y="483"/>
                </a:lnTo>
                <a:lnTo>
                  <a:pt x="1197" y="467"/>
                </a:lnTo>
                <a:lnTo>
                  <a:pt x="1197" y="450"/>
                </a:lnTo>
                <a:lnTo>
                  <a:pt x="1197" y="433"/>
                </a:lnTo>
                <a:lnTo>
                  <a:pt x="1197" y="415"/>
                </a:lnTo>
                <a:lnTo>
                  <a:pt x="1197" y="398"/>
                </a:lnTo>
                <a:lnTo>
                  <a:pt x="1197" y="380"/>
                </a:lnTo>
                <a:lnTo>
                  <a:pt x="1196" y="361"/>
                </a:lnTo>
                <a:lnTo>
                  <a:pt x="1196" y="352"/>
                </a:lnTo>
                <a:lnTo>
                  <a:pt x="1196" y="343"/>
                </a:lnTo>
                <a:lnTo>
                  <a:pt x="1196" y="331"/>
                </a:lnTo>
                <a:lnTo>
                  <a:pt x="1196" y="321"/>
                </a:lnTo>
                <a:lnTo>
                  <a:pt x="1197" y="309"/>
                </a:lnTo>
                <a:lnTo>
                  <a:pt x="1197" y="297"/>
                </a:lnTo>
                <a:lnTo>
                  <a:pt x="1197" y="284"/>
                </a:lnTo>
                <a:lnTo>
                  <a:pt x="1197" y="271"/>
                </a:lnTo>
                <a:lnTo>
                  <a:pt x="1198" y="246"/>
                </a:lnTo>
                <a:lnTo>
                  <a:pt x="1198" y="219"/>
                </a:lnTo>
                <a:lnTo>
                  <a:pt x="1198" y="192"/>
                </a:lnTo>
                <a:lnTo>
                  <a:pt x="1197" y="166"/>
                </a:lnTo>
                <a:lnTo>
                  <a:pt x="1196" y="141"/>
                </a:lnTo>
                <a:lnTo>
                  <a:pt x="1196" y="128"/>
                </a:lnTo>
                <a:lnTo>
                  <a:pt x="1195" y="116"/>
                </a:lnTo>
                <a:lnTo>
                  <a:pt x="1194" y="103"/>
                </a:lnTo>
                <a:lnTo>
                  <a:pt x="1191" y="93"/>
                </a:lnTo>
                <a:lnTo>
                  <a:pt x="1190" y="81"/>
                </a:lnTo>
                <a:lnTo>
                  <a:pt x="1188" y="70"/>
                </a:lnTo>
                <a:lnTo>
                  <a:pt x="1186" y="61"/>
                </a:lnTo>
                <a:lnTo>
                  <a:pt x="1183" y="52"/>
                </a:lnTo>
                <a:lnTo>
                  <a:pt x="1180" y="44"/>
                </a:lnTo>
                <a:lnTo>
                  <a:pt x="1176" y="35"/>
                </a:lnTo>
                <a:lnTo>
                  <a:pt x="1173" y="28"/>
                </a:lnTo>
                <a:lnTo>
                  <a:pt x="1169" y="23"/>
                </a:lnTo>
                <a:lnTo>
                  <a:pt x="1165" y="17"/>
                </a:lnTo>
                <a:lnTo>
                  <a:pt x="1160" y="13"/>
                </a:lnTo>
                <a:close/>
              </a:path>
            </a:pathLst>
          </a:custGeom>
          <a:solidFill>
            <a:schemeClr val="accent5">
              <a:lumMod val="7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420" name="Freeform 4"/>
          <p:cNvSpPr>
            <a:spLocks/>
          </p:cNvSpPr>
          <p:nvPr/>
        </p:nvSpPr>
        <p:spPr bwMode="auto">
          <a:xfrm>
            <a:off x="4860926" y="4246563"/>
            <a:ext cx="2092325" cy="1847850"/>
          </a:xfrm>
          <a:custGeom>
            <a:avLst/>
            <a:gdLst>
              <a:gd name="T0" fmla="*/ 1141628 w 10000"/>
              <a:gd name="T1" fmla="*/ 0 h 9947"/>
              <a:gd name="T2" fmla="*/ 1229300 w 10000"/>
              <a:gd name="T3" fmla="*/ 25820 h 9947"/>
              <a:gd name="T4" fmla="*/ 1301698 w 10000"/>
              <a:gd name="T5" fmla="*/ 74303 h 9947"/>
              <a:gd name="T6" fmla="*/ 1376398 w 10000"/>
              <a:gd name="T7" fmla="*/ 98637 h 9947"/>
              <a:gd name="T8" fmla="*/ 1487715 w 10000"/>
              <a:gd name="T9" fmla="*/ 160680 h 9947"/>
              <a:gd name="T10" fmla="*/ 1562624 w 10000"/>
              <a:gd name="T11" fmla="*/ 234983 h 9947"/>
              <a:gd name="T12" fmla="*/ 1635859 w 10000"/>
              <a:gd name="T13" fmla="*/ 260617 h 9947"/>
              <a:gd name="T14" fmla="*/ 1746548 w 10000"/>
              <a:gd name="T15" fmla="*/ 346251 h 9947"/>
              <a:gd name="T16" fmla="*/ 1771866 w 10000"/>
              <a:gd name="T17" fmla="*/ 382659 h 9947"/>
              <a:gd name="T18" fmla="*/ 1846566 w 10000"/>
              <a:gd name="T19" fmla="*/ 433371 h 9947"/>
              <a:gd name="T20" fmla="*/ 1908502 w 10000"/>
              <a:gd name="T21" fmla="*/ 581234 h 9947"/>
              <a:gd name="T22" fmla="*/ 1957883 w 10000"/>
              <a:gd name="T23" fmla="*/ 655722 h 9947"/>
              <a:gd name="T24" fmla="*/ 2019610 w 10000"/>
              <a:gd name="T25" fmla="*/ 766991 h 9947"/>
              <a:gd name="T26" fmla="*/ 2030281 w 10000"/>
              <a:gd name="T27" fmla="*/ 803399 h 9947"/>
              <a:gd name="T28" fmla="*/ 2056227 w 10000"/>
              <a:gd name="T29" fmla="*/ 839807 h 9947"/>
              <a:gd name="T30" fmla="*/ 2092426 w 10000"/>
              <a:gd name="T31" fmla="*/ 989156 h 9947"/>
              <a:gd name="T32" fmla="*/ 2081336 w 10000"/>
              <a:gd name="T33" fmla="*/ 1446304 h 9947"/>
              <a:gd name="T34" fmla="*/ 1554045 w 10000"/>
              <a:gd name="T35" fmla="*/ 1835651 h 9947"/>
              <a:gd name="T36" fmla="*/ 595923 w 10000"/>
              <a:gd name="T37" fmla="*/ 1757447 h 9947"/>
              <a:gd name="T38" fmla="*/ 151910 w 10000"/>
              <a:gd name="T39" fmla="*/ 1492558 h 9947"/>
              <a:gd name="T40" fmla="*/ 66958 w 10000"/>
              <a:gd name="T41" fmla="*/ 819374 h 9947"/>
              <a:gd name="T42" fmla="*/ 170114 w 10000"/>
              <a:gd name="T43" fmla="*/ 462721 h 9947"/>
              <a:gd name="T44" fmla="*/ 462217 w 10000"/>
              <a:gd name="T45" fmla="*/ 234983 h 9947"/>
              <a:gd name="T46" fmla="*/ 684642 w 10000"/>
              <a:gd name="T47" fmla="*/ 147863 h 9947"/>
              <a:gd name="T48" fmla="*/ 759132 w 10000"/>
              <a:gd name="T49" fmla="*/ 111268 h 9947"/>
              <a:gd name="T50" fmla="*/ 981557 w 10000"/>
              <a:gd name="T51" fmla="*/ 49226 h 9947"/>
              <a:gd name="T52" fmla="*/ 1141628 w 10000"/>
              <a:gd name="T53" fmla="*/ 0 h 994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0000" h="9947">
                <a:moveTo>
                  <a:pt x="5456" y="0"/>
                </a:moveTo>
                <a:cubicBezTo>
                  <a:pt x="5509" y="17"/>
                  <a:pt x="5804" y="93"/>
                  <a:pt x="5875" y="139"/>
                </a:cubicBezTo>
                <a:cubicBezTo>
                  <a:pt x="5994" y="213"/>
                  <a:pt x="6085" y="350"/>
                  <a:pt x="6221" y="400"/>
                </a:cubicBezTo>
                <a:lnTo>
                  <a:pt x="6578" y="531"/>
                </a:lnTo>
                <a:cubicBezTo>
                  <a:pt x="6749" y="666"/>
                  <a:pt x="6957" y="710"/>
                  <a:pt x="7110" y="865"/>
                </a:cubicBezTo>
                <a:cubicBezTo>
                  <a:pt x="7237" y="991"/>
                  <a:pt x="7344" y="1129"/>
                  <a:pt x="7468" y="1265"/>
                </a:cubicBezTo>
                <a:cubicBezTo>
                  <a:pt x="7551" y="1359"/>
                  <a:pt x="7701" y="1359"/>
                  <a:pt x="7818" y="1403"/>
                </a:cubicBezTo>
                <a:cubicBezTo>
                  <a:pt x="8021" y="1478"/>
                  <a:pt x="8174" y="1726"/>
                  <a:pt x="8347" y="1864"/>
                </a:cubicBezTo>
                <a:cubicBezTo>
                  <a:pt x="8384" y="1931"/>
                  <a:pt x="8413" y="2008"/>
                  <a:pt x="8468" y="2060"/>
                </a:cubicBezTo>
                <a:cubicBezTo>
                  <a:pt x="8574" y="2163"/>
                  <a:pt x="8825" y="2333"/>
                  <a:pt x="8825" y="2333"/>
                </a:cubicBezTo>
                <a:cubicBezTo>
                  <a:pt x="8906" y="2606"/>
                  <a:pt x="8997" y="2879"/>
                  <a:pt x="9121" y="3129"/>
                </a:cubicBezTo>
                <a:cubicBezTo>
                  <a:pt x="9188" y="3264"/>
                  <a:pt x="9309" y="3375"/>
                  <a:pt x="9357" y="3530"/>
                </a:cubicBezTo>
                <a:cubicBezTo>
                  <a:pt x="9425" y="3743"/>
                  <a:pt x="9652" y="4129"/>
                  <a:pt x="9652" y="4129"/>
                </a:cubicBezTo>
                <a:cubicBezTo>
                  <a:pt x="9667" y="4196"/>
                  <a:pt x="9675" y="4265"/>
                  <a:pt x="9703" y="4325"/>
                </a:cubicBezTo>
                <a:cubicBezTo>
                  <a:pt x="9737" y="4392"/>
                  <a:pt x="9802" y="4443"/>
                  <a:pt x="9827" y="4521"/>
                </a:cubicBezTo>
                <a:cubicBezTo>
                  <a:pt x="9910" y="4761"/>
                  <a:pt x="9934" y="5068"/>
                  <a:pt x="10000" y="5325"/>
                </a:cubicBezTo>
                <a:cubicBezTo>
                  <a:pt x="9988" y="6145"/>
                  <a:pt x="9981" y="6963"/>
                  <a:pt x="9947" y="7786"/>
                </a:cubicBezTo>
                <a:cubicBezTo>
                  <a:pt x="9700" y="9068"/>
                  <a:pt x="8610" y="9603"/>
                  <a:pt x="7427" y="9882"/>
                </a:cubicBezTo>
                <a:cubicBezTo>
                  <a:pt x="6244" y="10161"/>
                  <a:pt x="3605" y="9461"/>
                  <a:pt x="2848" y="9461"/>
                </a:cubicBezTo>
                <a:cubicBezTo>
                  <a:pt x="2091" y="9461"/>
                  <a:pt x="1754" y="9354"/>
                  <a:pt x="726" y="8035"/>
                </a:cubicBezTo>
                <a:cubicBezTo>
                  <a:pt x="-302" y="6716"/>
                  <a:pt x="-43" y="5310"/>
                  <a:pt x="320" y="4411"/>
                </a:cubicBezTo>
                <a:cubicBezTo>
                  <a:pt x="685" y="3512"/>
                  <a:pt x="302" y="2835"/>
                  <a:pt x="813" y="2491"/>
                </a:cubicBezTo>
                <a:cubicBezTo>
                  <a:pt x="1325" y="2147"/>
                  <a:pt x="1798" y="1547"/>
                  <a:pt x="2209" y="1265"/>
                </a:cubicBezTo>
                <a:cubicBezTo>
                  <a:pt x="2618" y="983"/>
                  <a:pt x="2908" y="939"/>
                  <a:pt x="3272" y="796"/>
                </a:cubicBezTo>
                <a:cubicBezTo>
                  <a:pt x="3506" y="685"/>
                  <a:pt x="3390" y="687"/>
                  <a:pt x="3628" y="599"/>
                </a:cubicBezTo>
                <a:cubicBezTo>
                  <a:pt x="3971" y="487"/>
                  <a:pt x="4347" y="334"/>
                  <a:pt x="4691" y="265"/>
                </a:cubicBezTo>
                <a:cubicBezTo>
                  <a:pt x="4993" y="205"/>
                  <a:pt x="5206" y="197"/>
                  <a:pt x="5456" y="0"/>
                </a:cubicBezTo>
                <a:close/>
              </a:path>
            </a:pathLst>
          </a:custGeom>
          <a:solidFill>
            <a:srgbClr val="FFFF99"/>
          </a:solidFill>
          <a:ln w="9525">
            <a:solidFill>
              <a:schemeClr val="tx1"/>
            </a:solidFill>
            <a:round/>
            <a:headEnd/>
            <a:tailEnd/>
          </a:ln>
        </p:spPr>
        <p:txBody>
          <a:bodyPr/>
          <a:lstStyle/>
          <a:p>
            <a:endParaRPr lang="en-US" dirty="0">
              <a:latin typeface="+mn-lt"/>
            </a:endParaRPr>
          </a:p>
        </p:txBody>
      </p:sp>
      <p:grpSp>
        <p:nvGrpSpPr>
          <p:cNvPr id="188421" name="Group 199"/>
          <p:cNvGrpSpPr>
            <a:grpSpLocks/>
          </p:cNvGrpSpPr>
          <p:nvPr/>
        </p:nvGrpSpPr>
        <p:grpSpPr bwMode="auto">
          <a:xfrm>
            <a:off x="5797550" y="3108326"/>
            <a:ext cx="261938" cy="866775"/>
            <a:chOff x="2550" y="2912"/>
            <a:chExt cx="278" cy="690"/>
          </a:xfrm>
        </p:grpSpPr>
        <p:sp>
          <p:nvSpPr>
            <p:cNvPr id="188620" name="Freeform 200"/>
            <p:cNvSpPr>
              <a:spLocks/>
            </p:cNvSpPr>
            <p:nvPr/>
          </p:nvSpPr>
          <p:spPr bwMode="auto">
            <a:xfrm>
              <a:off x="2578" y="2963"/>
              <a:ext cx="138" cy="638"/>
            </a:xfrm>
            <a:custGeom>
              <a:avLst/>
              <a:gdLst>
                <a:gd name="T0" fmla="*/ 0 w 138"/>
                <a:gd name="T1" fmla="*/ 485 h 638"/>
                <a:gd name="T2" fmla="*/ 138 w 138"/>
                <a:gd name="T3" fmla="*/ 638 h 638"/>
                <a:gd name="T4" fmla="*/ 138 w 138"/>
                <a:gd name="T5" fmla="*/ 77 h 638"/>
                <a:gd name="T6" fmla="*/ 116 w 138"/>
                <a:gd name="T7" fmla="*/ 49 h 638"/>
                <a:gd name="T8" fmla="*/ 0 w 138"/>
                <a:gd name="T9" fmla="*/ 0 h 638"/>
                <a:gd name="T10" fmla="*/ 0 w 138"/>
                <a:gd name="T11" fmla="*/ 485 h 638"/>
                <a:gd name="T12" fmla="*/ 0 60000 65536"/>
                <a:gd name="T13" fmla="*/ 0 60000 65536"/>
                <a:gd name="T14" fmla="*/ 0 60000 65536"/>
                <a:gd name="T15" fmla="*/ 0 60000 65536"/>
                <a:gd name="T16" fmla="*/ 0 60000 65536"/>
                <a:gd name="T17" fmla="*/ 0 60000 65536"/>
                <a:gd name="T18" fmla="*/ 0 w 138"/>
                <a:gd name="T19" fmla="*/ 0 h 638"/>
                <a:gd name="T20" fmla="*/ 138 w 138"/>
                <a:gd name="T21" fmla="*/ 638 h 638"/>
              </a:gdLst>
              <a:ahLst/>
              <a:cxnLst>
                <a:cxn ang="T12">
                  <a:pos x="T0" y="T1"/>
                </a:cxn>
                <a:cxn ang="T13">
                  <a:pos x="T2" y="T3"/>
                </a:cxn>
                <a:cxn ang="T14">
                  <a:pos x="T4" y="T5"/>
                </a:cxn>
                <a:cxn ang="T15">
                  <a:pos x="T6" y="T7"/>
                </a:cxn>
                <a:cxn ang="T16">
                  <a:pos x="T8" y="T9"/>
                </a:cxn>
                <a:cxn ang="T17">
                  <a:pos x="T10" y="T11"/>
                </a:cxn>
              </a:cxnLst>
              <a:rect l="T18" t="T19" r="T20" b="T21"/>
              <a:pathLst>
                <a:path w="138" h="638">
                  <a:moveTo>
                    <a:pt x="0" y="485"/>
                  </a:moveTo>
                  <a:lnTo>
                    <a:pt x="138" y="638"/>
                  </a:lnTo>
                  <a:lnTo>
                    <a:pt x="138" y="77"/>
                  </a:lnTo>
                  <a:lnTo>
                    <a:pt x="116" y="49"/>
                  </a:lnTo>
                  <a:lnTo>
                    <a:pt x="0" y="0"/>
                  </a:lnTo>
                  <a:lnTo>
                    <a:pt x="0" y="485"/>
                  </a:lnTo>
                  <a:close/>
                </a:path>
              </a:pathLst>
            </a:custGeom>
            <a:solidFill>
              <a:srgbClr val="6060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621" name="Rectangle 201"/>
            <p:cNvSpPr>
              <a:spLocks noChangeArrowheads="1"/>
            </p:cNvSpPr>
            <p:nvPr/>
          </p:nvSpPr>
          <p:spPr bwMode="auto">
            <a:xfrm>
              <a:off x="2716" y="3035"/>
              <a:ext cx="84" cy="567"/>
            </a:xfrm>
            <a:prstGeom prst="rect">
              <a:avLst/>
            </a:prstGeom>
            <a:solidFill>
              <a:srgbClr val="E0E0E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mn-lt"/>
              </a:endParaRPr>
            </a:p>
          </p:txBody>
        </p:sp>
        <p:sp>
          <p:nvSpPr>
            <p:cNvPr id="188622" name="Freeform 202"/>
            <p:cNvSpPr>
              <a:spLocks/>
            </p:cNvSpPr>
            <p:nvPr/>
          </p:nvSpPr>
          <p:spPr bwMode="auto">
            <a:xfrm>
              <a:off x="2713" y="3035"/>
              <a:ext cx="86" cy="64"/>
            </a:xfrm>
            <a:custGeom>
              <a:avLst/>
              <a:gdLst>
                <a:gd name="T0" fmla="*/ 0 w 86"/>
                <a:gd name="T1" fmla="*/ 0 h 64"/>
                <a:gd name="T2" fmla="*/ 86 w 86"/>
                <a:gd name="T3" fmla="*/ 0 h 64"/>
                <a:gd name="T4" fmla="*/ 86 w 86"/>
                <a:gd name="T5" fmla="*/ 64 h 64"/>
                <a:gd name="T6" fmla="*/ 0 w 86"/>
                <a:gd name="T7" fmla="*/ 30 h 64"/>
                <a:gd name="T8" fmla="*/ 0 w 86"/>
                <a:gd name="T9" fmla="*/ 0 h 64"/>
                <a:gd name="T10" fmla="*/ 0 60000 65536"/>
                <a:gd name="T11" fmla="*/ 0 60000 65536"/>
                <a:gd name="T12" fmla="*/ 0 60000 65536"/>
                <a:gd name="T13" fmla="*/ 0 60000 65536"/>
                <a:gd name="T14" fmla="*/ 0 60000 65536"/>
                <a:gd name="T15" fmla="*/ 0 w 86"/>
                <a:gd name="T16" fmla="*/ 0 h 64"/>
                <a:gd name="T17" fmla="*/ 86 w 86"/>
                <a:gd name="T18" fmla="*/ 64 h 64"/>
              </a:gdLst>
              <a:ahLst/>
              <a:cxnLst>
                <a:cxn ang="T10">
                  <a:pos x="T0" y="T1"/>
                </a:cxn>
                <a:cxn ang="T11">
                  <a:pos x="T2" y="T3"/>
                </a:cxn>
                <a:cxn ang="T12">
                  <a:pos x="T4" y="T5"/>
                </a:cxn>
                <a:cxn ang="T13">
                  <a:pos x="T6" y="T7"/>
                </a:cxn>
                <a:cxn ang="T14">
                  <a:pos x="T8" y="T9"/>
                </a:cxn>
              </a:cxnLst>
              <a:rect l="T15" t="T16" r="T17" b="T18"/>
              <a:pathLst>
                <a:path w="86" h="64">
                  <a:moveTo>
                    <a:pt x="0" y="0"/>
                  </a:moveTo>
                  <a:lnTo>
                    <a:pt x="86" y="0"/>
                  </a:lnTo>
                  <a:lnTo>
                    <a:pt x="86" y="64"/>
                  </a:lnTo>
                  <a:lnTo>
                    <a:pt x="0" y="30"/>
                  </a:lnTo>
                  <a:lnTo>
                    <a:pt x="0" y="0"/>
                  </a:lnTo>
                  <a:close/>
                </a:path>
              </a:pathLst>
            </a:custGeom>
            <a:solidFill>
              <a:srgbClr val="80808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623" name="Rectangle 203"/>
            <p:cNvSpPr>
              <a:spLocks noChangeArrowheads="1"/>
            </p:cNvSpPr>
            <p:nvPr/>
          </p:nvSpPr>
          <p:spPr bwMode="auto">
            <a:xfrm>
              <a:off x="2716" y="3118"/>
              <a:ext cx="41" cy="33"/>
            </a:xfrm>
            <a:prstGeom prst="rect">
              <a:avLst/>
            </a:prstGeom>
            <a:solidFill>
              <a:srgbClr val="E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mn-lt"/>
              </a:endParaRPr>
            </a:p>
          </p:txBody>
        </p:sp>
        <p:sp>
          <p:nvSpPr>
            <p:cNvPr id="188624" name="Rectangle 204"/>
            <p:cNvSpPr>
              <a:spLocks noChangeArrowheads="1"/>
            </p:cNvSpPr>
            <p:nvPr/>
          </p:nvSpPr>
          <p:spPr bwMode="auto">
            <a:xfrm>
              <a:off x="2759" y="3117"/>
              <a:ext cx="43" cy="34"/>
            </a:xfrm>
            <a:prstGeom prst="rect">
              <a:avLst/>
            </a:prstGeom>
            <a:solidFill>
              <a:srgbClr val="E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mn-lt"/>
              </a:endParaRPr>
            </a:p>
          </p:txBody>
        </p:sp>
        <p:sp>
          <p:nvSpPr>
            <p:cNvPr id="188625" name="Rectangle 205"/>
            <p:cNvSpPr>
              <a:spLocks noChangeArrowheads="1"/>
            </p:cNvSpPr>
            <p:nvPr/>
          </p:nvSpPr>
          <p:spPr bwMode="auto">
            <a:xfrm>
              <a:off x="2737" y="3080"/>
              <a:ext cx="43" cy="32"/>
            </a:xfrm>
            <a:prstGeom prst="rect">
              <a:avLst/>
            </a:prstGeom>
            <a:solidFill>
              <a:srgbClr val="6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mn-lt"/>
              </a:endParaRPr>
            </a:p>
          </p:txBody>
        </p:sp>
        <p:sp>
          <p:nvSpPr>
            <p:cNvPr id="188626" name="Rectangle 206"/>
            <p:cNvSpPr>
              <a:spLocks noChangeArrowheads="1"/>
            </p:cNvSpPr>
            <p:nvPr/>
          </p:nvSpPr>
          <p:spPr bwMode="auto">
            <a:xfrm>
              <a:off x="2781" y="3080"/>
              <a:ext cx="21" cy="32"/>
            </a:xfrm>
            <a:prstGeom prst="rect">
              <a:avLst/>
            </a:prstGeom>
            <a:solidFill>
              <a:srgbClr val="E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mn-lt"/>
              </a:endParaRPr>
            </a:p>
          </p:txBody>
        </p:sp>
        <p:sp>
          <p:nvSpPr>
            <p:cNvPr id="188627" name="Rectangle 207"/>
            <p:cNvSpPr>
              <a:spLocks noChangeArrowheads="1"/>
            </p:cNvSpPr>
            <p:nvPr/>
          </p:nvSpPr>
          <p:spPr bwMode="auto">
            <a:xfrm>
              <a:off x="2712" y="3080"/>
              <a:ext cx="22" cy="32"/>
            </a:xfrm>
            <a:prstGeom prst="rect">
              <a:avLst/>
            </a:prstGeom>
            <a:solidFill>
              <a:srgbClr val="E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mn-lt"/>
              </a:endParaRPr>
            </a:p>
          </p:txBody>
        </p:sp>
        <p:sp>
          <p:nvSpPr>
            <p:cNvPr id="188628" name="Rectangle 208"/>
            <p:cNvSpPr>
              <a:spLocks noChangeArrowheads="1"/>
            </p:cNvSpPr>
            <p:nvPr/>
          </p:nvSpPr>
          <p:spPr bwMode="auto">
            <a:xfrm>
              <a:off x="2715" y="3041"/>
              <a:ext cx="43" cy="34"/>
            </a:xfrm>
            <a:prstGeom prst="rect">
              <a:avLst/>
            </a:prstGeom>
            <a:solidFill>
              <a:srgbClr val="E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mn-lt"/>
              </a:endParaRPr>
            </a:p>
          </p:txBody>
        </p:sp>
        <p:sp>
          <p:nvSpPr>
            <p:cNvPr id="188629" name="Rectangle 209"/>
            <p:cNvSpPr>
              <a:spLocks noChangeArrowheads="1"/>
            </p:cNvSpPr>
            <p:nvPr/>
          </p:nvSpPr>
          <p:spPr bwMode="auto">
            <a:xfrm>
              <a:off x="2760" y="3042"/>
              <a:ext cx="43" cy="33"/>
            </a:xfrm>
            <a:prstGeom prst="rect">
              <a:avLst/>
            </a:prstGeom>
            <a:solidFill>
              <a:srgbClr val="E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mn-lt"/>
              </a:endParaRPr>
            </a:p>
          </p:txBody>
        </p:sp>
        <p:sp>
          <p:nvSpPr>
            <p:cNvPr id="188630" name="Rectangle 210"/>
            <p:cNvSpPr>
              <a:spLocks noChangeArrowheads="1"/>
            </p:cNvSpPr>
            <p:nvPr/>
          </p:nvSpPr>
          <p:spPr bwMode="auto">
            <a:xfrm>
              <a:off x="2715" y="3193"/>
              <a:ext cx="40" cy="33"/>
            </a:xfrm>
            <a:prstGeom prst="rect">
              <a:avLst/>
            </a:prstGeom>
            <a:solidFill>
              <a:srgbClr val="E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mn-lt"/>
              </a:endParaRPr>
            </a:p>
          </p:txBody>
        </p:sp>
        <p:sp>
          <p:nvSpPr>
            <p:cNvPr id="188631" name="Rectangle 211"/>
            <p:cNvSpPr>
              <a:spLocks noChangeArrowheads="1"/>
            </p:cNvSpPr>
            <p:nvPr/>
          </p:nvSpPr>
          <p:spPr bwMode="auto">
            <a:xfrm>
              <a:off x="2759" y="3193"/>
              <a:ext cx="42" cy="33"/>
            </a:xfrm>
            <a:prstGeom prst="rect">
              <a:avLst/>
            </a:prstGeom>
            <a:solidFill>
              <a:srgbClr val="E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mn-lt"/>
              </a:endParaRPr>
            </a:p>
          </p:txBody>
        </p:sp>
        <p:sp>
          <p:nvSpPr>
            <p:cNvPr id="188632" name="Rectangle 212"/>
            <p:cNvSpPr>
              <a:spLocks noChangeArrowheads="1"/>
            </p:cNvSpPr>
            <p:nvPr/>
          </p:nvSpPr>
          <p:spPr bwMode="auto">
            <a:xfrm>
              <a:off x="2780" y="3155"/>
              <a:ext cx="22" cy="32"/>
            </a:xfrm>
            <a:prstGeom prst="rect">
              <a:avLst/>
            </a:prstGeom>
            <a:solidFill>
              <a:srgbClr val="E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mn-lt"/>
              </a:endParaRPr>
            </a:p>
          </p:txBody>
        </p:sp>
        <p:sp>
          <p:nvSpPr>
            <p:cNvPr id="188633" name="Rectangle 213"/>
            <p:cNvSpPr>
              <a:spLocks noChangeArrowheads="1"/>
            </p:cNvSpPr>
            <p:nvPr/>
          </p:nvSpPr>
          <p:spPr bwMode="auto">
            <a:xfrm>
              <a:off x="2716" y="3155"/>
              <a:ext cx="17" cy="32"/>
            </a:xfrm>
            <a:prstGeom prst="rect">
              <a:avLst/>
            </a:prstGeom>
            <a:solidFill>
              <a:srgbClr val="E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mn-lt"/>
              </a:endParaRPr>
            </a:p>
          </p:txBody>
        </p:sp>
        <p:sp>
          <p:nvSpPr>
            <p:cNvPr id="188634" name="Rectangle 214"/>
            <p:cNvSpPr>
              <a:spLocks noChangeArrowheads="1"/>
            </p:cNvSpPr>
            <p:nvPr/>
          </p:nvSpPr>
          <p:spPr bwMode="auto">
            <a:xfrm>
              <a:off x="2715" y="3266"/>
              <a:ext cx="40" cy="33"/>
            </a:xfrm>
            <a:prstGeom prst="rect">
              <a:avLst/>
            </a:prstGeom>
            <a:solidFill>
              <a:srgbClr val="E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mn-lt"/>
              </a:endParaRPr>
            </a:p>
          </p:txBody>
        </p:sp>
        <p:sp>
          <p:nvSpPr>
            <p:cNvPr id="188635" name="Rectangle 215"/>
            <p:cNvSpPr>
              <a:spLocks noChangeArrowheads="1"/>
            </p:cNvSpPr>
            <p:nvPr/>
          </p:nvSpPr>
          <p:spPr bwMode="auto">
            <a:xfrm>
              <a:off x="2759" y="3266"/>
              <a:ext cx="42" cy="33"/>
            </a:xfrm>
            <a:prstGeom prst="rect">
              <a:avLst/>
            </a:prstGeom>
            <a:solidFill>
              <a:srgbClr val="E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mn-lt"/>
              </a:endParaRPr>
            </a:p>
          </p:txBody>
        </p:sp>
        <p:sp>
          <p:nvSpPr>
            <p:cNvPr id="188636" name="Rectangle 216"/>
            <p:cNvSpPr>
              <a:spLocks noChangeArrowheads="1"/>
            </p:cNvSpPr>
            <p:nvPr/>
          </p:nvSpPr>
          <p:spPr bwMode="auto">
            <a:xfrm>
              <a:off x="2737" y="3229"/>
              <a:ext cx="42" cy="32"/>
            </a:xfrm>
            <a:prstGeom prst="rect">
              <a:avLst/>
            </a:prstGeom>
            <a:solidFill>
              <a:srgbClr val="E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mn-lt"/>
              </a:endParaRPr>
            </a:p>
          </p:txBody>
        </p:sp>
        <p:sp>
          <p:nvSpPr>
            <p:cNvPr id="188637" name="Rectangle 217"/>
            <p:cNvSpPr>
              <a:spLocks noChangeArrowheads="1"/>
            </p:cNvSpPr>
            <p:nvPr/>
          </p:nvSpPr>
          <p:spPr bwMode="auto">
            <a:xfrm>
              <a:off x="2780" y="3229"/>
              <a:ext cx="22" cy="32"/>
            </a:xfrm>
            <a:prstGeom prst="rect">
              <a:avLst/>
            </a:prstGeom>
            <a:solidFill>
              <a:srgbClr val="6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mn-lt"/>
              </a:endParaRPr>
            </a:p>
          </p:txBody>
        </p:sp>
        <p:sp>
          <p:nvSpPr>
            <p:cNvPr id="188638" name="Rectangle 218"/>
            <p:cNvSpPr>
              <a:spLocks noChangeArrowheads="1"/>
            </p:cNvSpPr>
            <p:nvPr/>
          </p:nvSpPr>
          <p:spPr bwMode="auto">
            <a:xfrm>
              <a:off x="2715" y="3229"/>
              <a:ext cx="18" cy="32"/>
            </a:xfrm>
            <a:prstGeom prst="rect">
              <a:avLst/>
            </a:prstGeom>
            <a:solidFill>
              <a:srgbClr val="E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mn-lt"/>
              </a:endParaRPr>
            </a:p>
          </p:txBody>
        </p:sp>
        <p:sp>
          <p:nvSpPr>
            <p:cNvPr id="188639" name="Rectangle 219"/>
            <p:cNvSpPr>
              <a:spLocks noChangeArrowheads="1"/>
            </p:cNvSpPr>
            <p:nvPr/>
          </p:nvSpPr>
          <p:spPr bwMode="auto">
            <a:xfrm>
              <a:off x="2715" y="3342"/>
              <a:ext cx="40" cy="33"/>
            </a:xfrm>
            <a:prstGeom prst="rect">
              <a:avLst/>
            </a:prstGeom>
            <a:solidFill>
              <a:srgbClr val="E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mn-lt"/>
              </a:endParaRPr>
            </a:p>
          </p:txBody>
        </p:sp>
        <p:sp>
          <p:nvSpPr>
            <p:cNvPr id="188640" name="Rectangle 220"/>
            <p:cNvSpPr>
              <a:spLocks noChangeArrowheads="1"/>
            </p:cNvSpPr>
            <p:nvPr/>
          </p:nvSpPr>
          <p:spPr bwMode="auto">
            <a:xfrm>
              <a:off x="2759" y="3342"/>
              <a:ext cx="42" cy="33"/>
            </a:xfrm>
            <a:prstGeom prst="rect">
              <a:avLst/>
            </a:prstGeom>
            <a:solidFill>
              <a:srgbClr val="E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mn-lt"/>
              </a:endParaRPr>
            </a:p>
          </p:txBody>
        </p:sp>
        <p:sp>
          <p:nvSpPr>
            <p:cNvPr id="188641" name="Rectangle 221"/>
            <p:cNvSpPr>
              <a:spLocks noChangeArrowheads="1"/>
            </p:cNvSpPr>
            <p:nvPr/>
          </p:nvSpPr>
          <p:spPr bwMode="auto">
            <a:xfrm>
              <a:off x="2736" y="3304"/>
              <a:ext cx="43" cy="33"/>
            </a:xfrm>
            <a:prstGeom prst="rect">
              <a:avLst/>
            </a:prstGeom>
            <a:solidFill>
              <a:srgbClr val="6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mn-lt"/>
              </a:endParaRPr>
            </a:p>
          </p:txBody>
        </p:sp>
        <p:sp>
          <p:nvSpPr>
            <p:cNvPr id="188642" name="Rectangle 222"/>
            <p:cNvSpPr>
              <a:spLocks noChangeArrowheads="1"/>
            </p:cNvSpPr>
            <p:nvPr/>
          </p:nvSpPr>
          <p:spPr bwMode="auto">
            <a:xfrm>
              <a:off x="2780" y="3304"/>
              <a:ext cx="21" cy="33"/>
            </a:xfrm>
            <a:prstGeom prst="rect">
              <a:avLst/>
            </a:prstGeom>
            <a:solidFill>
              <a:srgbClr val="E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mn-lt"/>
              </a:endParaRPr>
            </a:p>
          </p:txBody>
        </p:sp>
        <p:sp>
          <p:nvSpPr>
            <p:cNvPr id="188643" name="Rectangle 223"/>
            <p:cNvSpPr>
              <a:spLocks noChangeArrowheads="1"/>
            </p:cNvSpPr>
            <p:nvPr/>
          </p:nvSpPr>
          <p:spPr bwMode="auto">
            <a:xfrm>
              <a:off x="2716" y="3304"/>
              <a:ext cx="17" cy="33"/>
            </a:xfrm>
            <a:prstGeom prst="rect">
              <a:avLst/>
            </a:prstGeom>
            <a:solidFill>
              <a:srgbClr val="E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mn-lt"/>
              </a:endParaRPr>
            </a:p>
          </p:txBody>
        </p:sp>
        <p:sp>
          <p:nvSpPr>
            <p:cNvPr id="188644" name="Rectangle 224"/>
            <p:cNvSpPr>
              <a:spLocks noChangeArrowheads="1"/>
            </p:cNvSpPr>
            <p:nvPr/>
          </p:nvSpPr>
          <p:spPr bwMode="auto">
            <a:xfrm>
              <a:off x="2715" y="3417"/>
              <a:ext cx="42" cy="32"/>
            </a:xfrm>
            <a:prstGeom prst="rect">
              <a:avLst/>
            </a:prstGeom>
            <a:solidFill>
              <a:srgbClr val="E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mn-lt"/>
              </a:endParaRPr>
            </a:p>
          </p:txBody>
        </p:sp>
        <p:sp>
          <p:nvSpPr>
            <p:cNvPr id="188645" name="Rectangle 225"/>
            <p:cNvSpPr>
              <a:spLocks noChangeArrowheads="1"/>
            </p:cNvSpPr>
            <p:nvPr/>
          </p:nvSpPr>
          <p:spPr bwMode="auto">
            <a:xfrm>
              <a:off x="2759" y="3416"/>
              <a:ext cx="43" cy="34"/>
            </a:xfrm>
            <a:prstGeom prst="rect">
              <a:avLst/>
            </a:prstGeom>
            <a:solidFill>
              <a:srgbClr val="E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mn-lt"/>
              </a:endParaRPr>
            </a:p>
          </p:txBody>
        </p:sp>
        <p:sp>
          <p:nvSpPr>
            <p:cNvPr id="188646" name="Rectangle 226"/>
            <p:cNvSpPr>
              <a:spLocks noChangeArrowheads="1"/>
            </p:cNvSpPr>
            <p:nvPr/>
          </p:nvSpPr>
          <p:spPr bwMode="auto">
            <a:xfrm>
              <a:off x="2737" y="3379"/>
              <a:ext cx="43" cy="32"/>
            </a:xfrm>
            <a:prstGeom prst="rect">
              <a:avLst/>
            </a:prstGeom>
            <a:solidFill>
              <a:srgbClr val="E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mn-lt"/>
              </a:endParaRPr>
            </a:p>
          </p:txBody>
        </p:sp>
        <p:sp>
          <p:nvSpPr>
            <p:cNvPr id="188647" name="Rectangle 227"/>
            <p:cNvSpPr>
              <a:spLocks noChangeArrowheads="1"/>
            </p:cNvSpPr>
            <p:nvPr/>
          </p:nvSpPr>
          <p:spPr bwMode="auto">
            <a:xfrm>
              <a:off x="2781" y="3379"/>
              <a:ext cx="21" cy="32"/>
            </a:xfrm>
            <a:prstGeom prst="rect">
              <a:avLst/>
            </a:prstGeom>
            <a:solidFill>
              <a:srgbClr val="E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mn-lt"/>
              </a:endParaRPr>
            </a:p>
          </p:txBody>
        </p:sp>
        <p:sp>
          <p:nvSpPr>
            <p:cNvPr id="188648" name="Rectangle 228"/>
            <p:cNvSpPr>
              <a:spLocks noChangeArrowheads="1"/>
            </p:cNvSpPr>
            <p:nvPr/>
          </p:nvSpPr>
          <p:spPr bwMode="auto">
            <a:xfrm>
              <a:off x="2715" y="3492"/>
              <a:ext cx="40" cy="33"/>
            </a:xfrm>
            <a:prstGeom prst="rect">
              <a:avLst/>
            </a:prstGeom>
            <a:solidFill>
              <a:srgbClr val="6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mn-lt"/>
              </a:endParaRPr>
            </a:p>
          </p:txBody>
        </p:sp>
        <p:sp>
          <p:nvSpPr>
            <p:cNvPr id="188649" name="Rectangle 229"/>
            <p:cNvSpPr>
              <a:spLocks noChangeArrowheads="1"/>
            </p:cNvSpPr>
            <p:nvPr/>
          </p:nvSpPr>
          <p:spPr bwMode="auto">
            <a:xfrm>
              <a:off x="2759" y="3492"/>
              <a:ext cx="42" cy="33"/>
            </a:xfrm>
            <a:prstGeom prst="rect">
              <a:avLst/>
            </a:prstGeom>
            <a:solidFill>
              <a:srgbClr val="E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mn-lt"/>
              </a:endParaRPr>
            </a:p>
          </p:txBody>
        </p:sp>
        <p:sp>
          <p:nvSpPr>
            <p:cNvPr id="188650" name="Rectangle 230"/>
            <p:cNvSpPr>
              <a:spLocks noChangeArrowheads="1"/>
            </p:cNvSpPr>
            <p:nvPr/>
          </p:nvSpPr>
          <p:spPr bwMode="auto">
            <a:xfrm>
              <a:off x="2737" y="3455"/>
              <a:ext cx="42" cy="31"/>
            </a:xfrm>
            <a:prstGeom prst="rect">
              <a:avLst/>
            </a:prstGeom>
            <a:solidFill>
              <a:srgbClr val="6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mn-lt"/>
              </a:endParaRPr>
            </a:p>
          </p:txBody>
        </p:sp>
        <p:sp>
          <p:nvSpPr>
            <p:cNvPr id="188651" name="Rectangle 231"/>
            <p:cNvSpPr>
              <a:spLocks noChangeArrowheads="1"/>
            </p:cNvSpPr>
            <p:nvPr/>
          </p:nvSpPr>
          <p:spPr bwMode="auto">
            <a:xfrm>
              <a:off x="2780" y="3453"/>
              <a:ext cx="22" cy="33"/>
            </a:xfrm>
            <a:prstGeom prst="rect">
              <a:avLst/>
            </a:prstGeom>
            <a:solidFill>
              <a:srgbClr val="E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mn-lt"/>
              </a:endParaRPr>
            </a:p>
          </p:txBody>
        </p:sp>
        <p:sp>
          <p:nvSpPr>
            <p:cNvPr id="188652" name="Rectangle 232"/>
            <p:cNvSpPr>
              <a:spLocks noChangeArrowheads="1"/>
            </p:cNvSpPr>
            <p:nvPr/>
          </p:nvSpPr>
          <p:spPr bwMode="auto">
            <a:xfrm>
              <a:off x="2716" y="3453"/>
              <a:ext cx="17" cy="33"/>
            </a:xfrm>
            <a:prstGeom prst="rect">
              <a:avLst/>
            </a:prstGeom>
            <a:solidFill>
              <a:srgbClr val="E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mn-lt"/>
              </a:endParaRPr>
            </a:p>
          </p:txBody>
        </p:sp>
        <p:sp>
          <p:nvSpPr>
            <p:cNvPr id="188653" name="Rectangle 233"/>
            <p:cNvSpPr>
              <a:spLocks noChangeArrowheads="1"/>
            </p:cNvSpPr>
            <p:nvPr/>
          </p:nvSpPr>
          <p:spPr bwMode="auto">
            <a:xfrm>
              <a:off x="2715" y="3566"/>
              <a:ext cx="40" cy="32"/>
            </a:xfrm>
            <a:prstGeom prst="rect">
              <a:avLst/>
            </a:prstGeom>
            <a:solidFill>
              <a:srgbClr val="E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mn-lt"/>
              </a:endParaRPr>
            </a:p>
          </p:txBody>
        </p:sp>
        <p:sp>
          <p:nvSpPr>
            <p:cNvPr id="188654" name="Rectangle 234"/>
            <p:cNvSpPr>
              <a:spLocks noChangeArrowheads="1"/>
            </p:cNvSpPr>
            <p:nvPr/>
          </p:nvSpPr>
          <p:spPr bwMode="auto">
            <a:xfrm>
              <a:off x="2759" y="3566"/>
              <a:ext cx="42" cy="32"/>
            </a:xfrm>
            <a:prstGeom prst="rect">
              <a:avLst/>
            </a:prstGeom>
            <a:solidFill>
              <a:srgbClr val="4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mn-lt"/>
              </a:endParaRPr>
            </a:p>
          </p:txBody>
        </p:sp>
        <p:sp>
          <p:nvSpPr>
            <p:cNvPr id="188655" name="Rectangle 235"/>
            <p:cNvSpPr>
              <a:spLocks noChangeArrowheads="1"/>
            </p:cNvSpPr>
            <p:nvPr/>
          </p:nvSpPr>
          <p:spPr bwMode="auto">
            <a:xfrm>
              <a:off x="2737" y="3528"/>
              <a:ext cx="42" cy="32"/>
            </a:xfrm>
            <a:prstGeom prst="rect">
              <a:avLst/>
            </a:prstGeom>
            <a:solidFill>
              <a:srgbClr val="6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mn-lt"/>
              </a:endParaRPr>
            </a:p>
          </p:txBody>
        </p:sp>
        <p:sp>
          <p:nvSpPr>
            <p:cNvPr id="188656" name="Rectangle 236"/>
            <p:cNvSpPr>
              <a:spLocks noChangeArrowheads="1"/>
            </p:cNvSpPr>
            <p:nvPr/>
          </p:nvSpPr>
          <p:spPr bwMode="auto">
            <a:xfrm>
              <a:off x="2780" y="3528"/>
              <a:ext cx="22" cy="32"/>
            </a:xfrm>
            <a:prstGeom prst="rect">
              <a:avLst/>
            </a:prstGeom>
            <a:solidFill>
              <a:srgbClr val="E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mn-lt"/>
              </a:endParaRPr>
            </a:p>
          </p:txBody>
        </p:sp>
        <p:sp>
          <p:nvSpPr>
            <p:cNvPr id="188657" name="Rectangle 237"/>
            <p:cNvSpPr>
              <a:spLocks noChangeArrowheads="1"/>
            </p:cNvSpPr>
            <p:nvPr/>
          </p:nvSpPr>
          <p:spPr bwMode="auto">
            <a:xfrm>
              <a:off x="2715" y="3528"/>
              <a:ext cx="18" cy="32"/>
            </a:xfrm>
            <a:prstGeom prst="rect">
              <a:avLst/>
            </a:prstGeom>
            <a:solidFill>
              <a:srgbClr val="E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mn-lt"/>
              </a:endParaRPr>
            </a:p>
          </p:txBody>
        </p:sp>
        <p:sp>
          <p:nvSpPr>
            <p:cNvPr id="188658" name="Freeform 238"/>
            <p:cNvSpPr>
              <a:spLocks/>
            </p:cNvSpPr>
            <p:nvPr/>
          </p:nvSpPr>
          <p:spPr bwMode="auto">
            <a:xfrm>
              <a:off x="2704" y="3555"/>
              <a:ext cx="12" cy="41"/>
            </a:xfrm>
            <a:custGeom>
              <a:avLst/>
              <a:gdLst>
                <a:gd name="T0" fmla="*/ 12 w 12"/>
                <a:gd name="T1" fmla="*/ 11 h 41"/>
                <a:gd name="T2" fmla="*/ 12 w 12"/>
                <a:gd name="T3" fmla="*/ 41 h 41"/>
                <a:gd name="T4" fmla="*/ 0 w 12"/>
                <a:gd name="T5" fmla="*/ 29 h 41"/>
                <a:gd name="T6" fmla="*/ 0 w 12"/>
                <a:gd name="T7" fmla="*/ 0 h 41"/>
                <a:gd name="T8" fmla="*/ 12 w 12"/>
                <a:gd name="T9" fmla="*/ 11 h 41"/>
                <a:gd name="T10" fmla="*/ 0 60000 65536"/>
                <a:gd name="T11" fmla="*/ 0 60000 65536"/>
                <a:gd name="T12" fmla="*/ 0 60000 65536"/>
                <a:gd name="T13" fmla="*/ 0 60000 65536"/>
                <a:gd name="T14" fmla="*/ 0 60000 65536"/>
                <a:gd name="T15" fmla="*/ 0 w 12"/>
                <a:gd name="T16" fmla="*/ 0 h 41"/>
                <a:gd name="T17" fmla="*/ 12 w 12"/>
                <a:gd name="T18" fmla="*/ 41 h 41"/>
              </a:gdLst>
              <a:ahLst/>
              <a:cxnLst>
                <a:cxn ang="T10">
                  <a:pos x="T0" y="T1"/>
                </a:cxn>
                <a:cxn ang="T11">
                  <a:pos x="T2" y="T3"/>
                </a:cxn>
                <a:cxn ang="T12">
                  <a:pos x="T4" y="T5"/>
                </a:cxn>
                <a:cxn ang="T13">
                  <a:pos x="T6" y="T7"/>
                </a:cxn>
                <a:cxn ang="T14">
                  <a:pos x="T8" y="T9"/>
                </a:cxn>
              </a:cxnLst>
              <a:rect l="T15" t="T16" r="T17" b="T18"/>
              <a:pathLst>
                <a:path w="12" h="41">
                  <a:moveTo>
                    <a:pt x="12" y="11"/>
                  </a:moveTo>
                  <a:lnTo>
                    <a:pt x="12" y="41"/>
                  </a:lnTo>
                  <a:lnTo>
                    <a:pt x="0" y="29"/>
                  </a:lnTo>
                  <a:lnTo>
                    <a:pt x="0" y="0"/>
                  </a:lnTo>
                  <a:lnTo>
                    <a:pt x="12" y="11"/>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659" name="Freeform 239"/>
            <p:cNvSpPr>
              <a:spLocks/>
            </p:cNvSpPr>
            <p:nvPr/>
          </p:nvSpPr>
          <p:spPr bwMode="auto">
            <a:xfrm>
              <a:off x="2667" y="3513"/>
              <a:ext cx="35" cy="70"/>
            </a:xfrm>
            <a:custGeom>
              <a:avLst/>
              <a:gdLst>
                <a:gd name="T0" fmla="*/ 35 w 35"/>
                <a:gd name="T1" fmla="*/ 40 h 70"/>
                <a:gd name="T2" fmla="*/ 35 w 35"/>
                <a:gd name="T3" fmla="*/ 70 h 70"/>
                <a:gd name="T4" fmla="*/ 0 w 35"/>
                <a:gd name="T5" fmla="*/ 30 h 70"/>
                <a:gd name="T6" fmla="*/ 0 w 35"/>
                <a:gd name="T7" fmla="*/ 0 h 70"/>
                <a:gd name="T8" fmla="*/ 35 w 35"/>
                <a:gd name="T9" fmla="*/ 40 h 70"/>
                <a:gd name="T10" fmla="*/ 0 60000 65536"/>
                <a:gd name="T11" fmla="*/ 0 60000 65536"/>
                <a:gd name="T12" fmla="*/ 0 60000 65536"/>
                <a:gd name="T13" fmla="*/ 0 60000 65536"/>
                <a:gd name="T14" fmla="*/ 0 60000 65536"/>
                <a:gd name="T15" fmla="*/ 0 w 35"/>
                <a:gd name="T16" fmla="*/ 0 h 70"/>
                <a:gd name="T17" fmla="*/ 35 w 35"/>
                <a:gd name="T18" fmla="*/ 70 h 70"/>
              </a:gdLst>
              <a:ahLst/>
              <a:cxnLst>
                <a:cxn ang="T10">
                  <a:pos x="T0" y="T1"/>
                </a:cxn>
                <a:cxn ang="T11">
                  <a:pos x="T2" y="T3"/>
                </a:cxn>
                <a:cxn ang="T12">
                  <a:pos x="T4" y="T5"/>
                </a:cxn>
                <a:cxn ang="T13">
                  <a:pos x="T6" y="T7"/>
                </a:cxn>
                <a:cxn ang="T14">
                  <a:pos x="T8" y="T9"/>
                </a:cxn>
              </a:cxnLst>
              <a:rect l="T15" t="T16" r="T17" b="T18"/>
              <a:pathLst>
                <a:path w="35" h="70">
                  <a:moveTo>
                    <a:pt x="35" y="40"/>
                  </a:moveTo>
                  <a:lnTo>
                    <a:pt x="35" y="70"/>
                  </a:lnTo>
                  <a:lnTo>
                    <a:pt x="0" y="30"/>
                  </a:lnTo>
                  <a:lnTo>
                    <a:pt x="0" y="0"/>
                  </a:lnTo>
                  <a:lnTo>
                    <a:pt x="35" y="40"/>
                  </a:lnTo>
                  <a:close/>
                </a:path>
              </a:pathLst>
            </a:custGeom>
            <a:solidFill>
              <a:srgbClr val="4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660" name="Freeform 240"/>
            <p:cNvSpPr>
              <a:spLocks/>
            </p:cNvSpPr>
            <p:nvPr/>
          </p:nvSpPr>
          <p:spPr bwMode="auto">
            <a:xfrm>
              <a:off x="2631" y="3474"/>
              <a:ext cx="35" cy="67"/>
            </a:xfrm>
            <a:custGeom>
              <a:avLst/>
              <a:gdLst>
                <a:gd name="T0" fmla="*/ 35 w 35"/>
                <a:gd name="T1" fmla="*/ 39 h 67"/>
                <a:gd name="T2" fmla="*/ 35 w 35"/>
                <a:gd name="T3" fmla="*/ 67 h 67"/>
                <a:gd name="T4" fmla="*/ 0 w 35"/>
                <a:gd name="T5" fmla="*/ 28 h 67"/>
                <a:gd name="T6" fmla="*/ 0 w 35"/>
                <a:gd name="T7" fmla="*/ 0 h 67"/>
                <a:gd name="T8" fmla="*/ 35 w 35"/>
                <a:gd name="T9" fmla="*/ 39 h 67"/>
                <a:gd name="T10" fmla="*/ 0 60000 65536"/>
                <a:gd name="T11" fmla="*/ 0 60000 65536"/>
                <a:gd name="T12" fmla="*/ 0 60000 65536"/>
                <a:gd name="T13" fmla="*/ 0 60000 65536"/>
                <a:gd name="T14" fmla="*/ 0 60000 65536"/>
                <a:gd name="T15" fmla="*/ 0 w 35"/>
                <a:gd name="T16" fmla="*/ 0 h 67"/>
                <a:gd name="T17" fmla="*/ 35 w 35"/>
                <a:gd name="T18" fmla="*/ 67 h 67"/>
              </a:gdLst>
              <a:ahLst/>
              <a:cxnLst>
                <a:cxn ang="T10">
                  <a:pos x="T0" y="T1"/>
                </a:cxn>
                <a:cxn ang="T11">
                  <a:pos x="T2" y="T3"/>
                </a:cxn>
                <a:cxn ang="T12">
                  <a:pos x="T4" y="T5"/>
                </a:cxn>
                <a:cxn ang="T13">
                  <a:pos x="T6" y="T7"/>
                </a:cxn>
                <a:cxn ang="T14">
                  <a:pos x="T8" y="T9"/>
                </a:cxn>
              </a:cxnLst>
              <a:rect l="T15" t="T16" r="T17" b="T18"/>
              <a:pathLst>
                <a:path w="35" h="67">
                  <a:moveTo>
                    <a:pt x="35" y="39"/>
                  </a:moveTo>
                  <a:lnTo>
                    <a:pt x="35" y="67"/>
                  </a:lnTo>
                  <a:lnTo>
                    <a:pt x="0" y="28"/>
                  </a:lnTo>
                  <a:lnTo>
                    <a:pt x="0" y="0"/>
                  </a:lnTo>
                  <a:lnTo>
                    <a:pt x="35" y="39"/>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661" name="Freeform 241"/>
            <p:cNvSpPr>
              <a:spLocks/>
            </p:cNvSpPr>
            <p:nvPr/>
          </p:nvSpPr>
          <p:spPr bwMode="auto">
            <a:xfrm>
              <a:off x="2594" y="3435"/>
              <a:ext cx="34" cy="65"/>
            </a:xfrm>
            <a:custGeom>
              <a:avLst/>
              <a:gdLst>
                <a:gd name="T0" fmla="*/ 34 w 34"/>
                <a:gd name="T1" fmla="*/ 37 h 65"/>
                <a:gd name="T2" fmla="*/ 34 w 34"/>
                <a:gd name="T3" fmla="*/ 65 h 65"/>
                <a:gd name="T4" fmla="*/ 0 w 34"/>
                <a:gd name="T5" fmla="*/ 28 h 65"/>
                <a:gd name="T6" fmla="*/ 0 w 34"/>
                <a:gd name="T7" fmla="*/ 0 h 65"/>
                <a:gd name="T8" fmla="*/ 34 w 34"/>
                <a:gd name="T9" fmla="*/ 37 h 65"/>
                <a:gd name="T10" fmla="*/ 0 60000 65536"/>
                <a:gd name="T11" fmla="*/ 0 60000 65536"/>
                <a:gd name="T12" fmla="*/ 0 60000 65536"/>
                <a:gd name="T13" fmla="*/ 0 60000 65536"/>
                <a:gd name="T14" fmla="*/ 0 60000 65536"/>
                <a:gd name="T15" fmla="*/ 0 w 34"/>
                <a:gd name="T16" fmla="*/ 0 h 65"/>
                <a:gd name="T17" fmla="*/ 34 w 34"/>
                <a:gd name="T18" fmla="*/ 65 h 65"/>
              </a:gdLst>
              <a:ahLst/>
              <a:cxnLst>
                <a:cxn ang="T10">
                  <a:pos x="T0" y="T1"/>
                </a:cxn>
                <a:cxn ang="T11">
                  <a:pos x="T2" y="T3"/>
                </a:cxn>
                <a:cxn ang="T12">
                  <a:pos x="T4" y="T5"/>
                </a:cxn>
                <a:cxn ang="T13">
                  <a:pos x="T6" y="T7"/>
                </a:cxn>
                <a:cxn ang="T14">
                  <a:pos x="T8" y="T9"/>
                </a:cxn>
              </a:cxnLst>
              <a:rect l="T15" t="T16" r="T17" b="T18"/>
              <a:pathLst>
                <a:path w="34" h="65">
                  <a:moveTo>
                    <a:pt x="34" y="37"/>
                  </a:moveTo>
                  <a:lnTo>
                    <a:pt x="34" y="65"/>
                  </a:lnTo>
                  <a:lnTo>
                    <a:pt x="0" y="28"/>
                  </a:lnTo>
                  <a:lnTo>
                    <a:pt x="0" y="0"/>
                  </a:lnTo>
                  <a:lnTo>
                    <a:pt x="34" y="37"/>
                  </a:lnTo>
                  <a:close/>
                </a:path>
              </a:pathLst>
            </a:custGeom>
            <a:solidFill>
              <a:srgbClr val="6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662" name="Freeform 242"/>
            <p:cNvSpPr>
              <a:spLocks/>
            </p:cNvSpPr>
            <p:nvPr/>
          </p:nvSpPr>
          <p:spPr bwMode="auto">
            <a:xfrm>
              <a:off x="2575" y="3414"/>
              <a:ext cx="17" cy="46"/>
            </a:xfrm>
            <a:custGeom>
              <a:avLst/>
              <a:gdLst>
                <a:gd name="T0" fmla="*/ 17 w 17"/>
                <a:gd name="T1" fmla="*/ 18 h 46"/>
                <a:gd name="T2" fmla="*/ 17 w 17"/>
                <a:gd name="T3" fmla="*/ 46 h 46"/>
                <a:gd name="T4" fmla="*/ 0 w 17"/>
                <a:gd name="T5" fmla="*/ 27 h 46"/>
                <a:gd name="T6" fmla="*/ 0 w 17"/>
                <a:gd name="T7" fmla="*/ 0 h 46"/>
                <a:gd name="T8" fmla="*/ 17 w 17"/>
                <a:gd name="T9" fmla="*/ 18 h 46"/>
                <a:gd name="T10" fmla="*/ 0 60000 65536"/>
                <a:gd name="T11" fmla="*/ 0 60000 65536"/>
                <a:gd name="T12" fmla="*/ 0 60000 65536"/>
                <a:gd name="T13" fmla="*/ 0 60000 65536"/>
                <a:gd name="T14" fmla="*/ 0 60000 65536"/>
                <a:gd name="T15" fmla="*/ 0 w 17"/>
                <a:gd name="T16" fmla="*/ 0 h 46"/>
                <a:gd name="T17" fmla="*/ 17 w 17"/>
                <a:gd name="T18" fmla="*/ 46 h 46"/>
              </a:gdLst>
              <a:ahLst/>
              <a:cxnLst>
                <a:cxn ang="T10">
                  <a:pos x="T0" y="T1"/>
                </a:cxn>
                <a:cxn ang="T11">
                  <a:pos x="T2" y="T3"/>
                </a:cxn>
                <a:cxn ang="T12">
                  <a:pos x="T4" y="T5"/>
                </a:cxn>
                <a:cxn ang="T13">
                  <a:pos x="T6" y="T7"/>
                </a:cxn>
                <a:cxn ang="T14">
                  <a:pos x="T8" y="T9"/>
                </a:cxn>
              </a:cxnLst>
              <a:rect l="T15" t="T16" r="T17" b="T18"/>
              <a:pathLst>
                <a:path w="17" h="46">
                  <a:moveTo>
                    <a:pt x="17" y="18"/>
                  </a:moveTo>
                  <a:lnTo>
                    <a:pt x="17" y="46"/>
                  </a:lnTo>
                  <a:lnTo>
                    <a:pt x="0" y="27"/>
                  </a:lnTo>
                  <a:lnTo>
                    <a:pt x="0" y="0"/>
                  </a:lnTo>
                  <a:lnTo>
                    <a:pt x="17" y="18"/>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663" name="Freeform 243"/>
            <p:cNvSpPr>
              <a:spLocks/>
            </p:cNvSpPr>
            <p:nvPr/>
          </p:nvSpPr>
          <p:spPr bwMode="auto">
            <a:xfrm>
              <a:off x="2704" y="3036"/>
              <a:ext cx="12" cy="36"/>
            </a:xfrm>
            <a:custGeom>
              <a:avLst/>
              <a:gdLst>
                <a:gd name="T0" fmla="*/ 12 w 12"/>
                <a:gd name="T1" fmla="*/ 5 h 36"/>
                <a:gd name="T2" fmla="*/ 12 w 12"/>
                <a:gd name="T3" fmla="*/ 36 h 36"/>
                <a:gd name="T4" fmla="*/ 0 w 12"/>
                <a:gd name="T5" fmla="*/ 31 h 36"/>
                <a:gd name="T6" fmla="*/ 0 w 12"/>
                <a:gd name="T7" fmla="*/ 0 h 36"/>
                <a:gd name="T8" fmla="*/ 12 w 12"/>
                <a:gd name="T9" fmla="*/ 5 h 36"/>
                <a:gd name="T10" fmla="*/ 0 60000 65536"/>
                <a:gd name="T11" fmla="*/ 0 60000 65536"/>
                <a:gd name="T12" fmla="*/ 0 60000 65536"/>
                <a:gd name="T13" fmla="*/ 0 60000 65536"/>
                <a:gd name="T14" fmla="*/ 0 60000 65536"/>
                <a:gd name="T15" fmla="*/ 0 w 12"/>
                <a:gd name="T16" fmla="*/ 0 h 36"/>
                <a:gd name="T17" fmla="*/ 12 w 12"/>
                <a:gd name="T18" fmla="*/ 36 h 36"/>
              </a:gdLst>
              <a:ahLst/>
              <a:cxnLst>
                <a:cxn ang="T10">
                  <a:pos x="T0" y="T1"/>
                </a:cxn>
                <a:cxn ang="T11">
                  <a:pos x="T2" y="T3"/>
                </a:cxn>
                <a:cxn ang="T12">
                  <a:pos x="T4" y="T5"/>
                </a:cxn>
                <a:cxn ang="T13">
                  <a:pos x="T6" y="T7"/>
                </a:cxn>
                <a:cxn ang="T14">
                  <a:pos x="T8" y="T9"/>
                </a:cxn>
              </a:cxnLst>
              <a:rect l="T15" t="T16" r="T17" b="T18"/>
              <a:pathLst>
                <a:path w="12" h="36">
                  <a:moveTo>
                    <a:pt x="12" y="5"/>
                  </a:moveTo>
                  <a:lnTo>
                    <a:pt x="12" y="36"/>
                  </a:lnTo>
                  <a:lnTo>
                    <a:pt x="0" y="31"/>
                  </a:lnTo>
                  <a:lnTo>
                    <a:pt x="0" y="0"/>
                  </a:lnTo>
                  <a:lnTo>
                    <a:pt x="12" y="5"/>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664" name="Freeform 244"/>
            <p:cNvSpPr>
              <a:spLocks/>
            </p:cNvSpPr>
            <p:nvPr/>
          </p:nvSpPr>
          <p:spPr bwMode="auto">
            <a:xfrm>
              <a:off x="2667" y="3016"/>
              <a:ext cx="35" cy="49"/>
            </a:xfrm>
            <a:custGeom>
              <a:avLst/>
              <a:gdLst>
                <a:gd name="T0" fmla="*/ 35 w 35"/>
                <a:gd name="T1" fmla="*/ 19 h 49"/>
                <a:gd name="T2" fmla="*/ 35 w 35"/>
                <a:gd name="T3" fmla="*/ 49 h 49"/>
                <a:gd name="T4" fmla="*/ 0 w 35"/>
                <a:gd name="T5" fmla="*/ 30 h 49"/>
                <a:gd name="T6" fmla="*/ 0 w 35"/>
                <a:gd name="T7" fmla="*/ 0 h 49"/>
                <a:gd name="T8" fmla="*/ 35 w 35"/>
                <a:gd name="T9" fmla="*/ 19 h 49"/>
                <a:gd name="T10" fmla="*/ 0 60000 65536"/>
                <a:gd name="T11" fmla="*/ 0 60000 65536"/>
                <a:gd name="T12" fmla="*/ 0 60000 65536"/>
                <a:gd name="T13" fmla="*/ 0 60000 65536"/>
                <a:gd name="T14" fmla="*/ 0 60000 65536"/>
                <a:gd name="T15" fmla="*/ 0 w 35"/>
                <a:gd name="T16" fmla="*/ 0 h 49"/>
                <a:gd name="T17" fmla="*/ 35 w 35"/>
                <a:gd name="T18" fmla="*/ 49 h 49"/>
              </a:gdLst>
              <a:ahLst/>
              <a:cxnLst>
                <a:cxn ang="T10">
                  <a:pos x="T0" y="T1"/>
                </a:cxn>
                <a:cxn ang="T11">
                  <a:pos x="T2" y="T3"/>
                </a:cxn>
                <a:cxn ang="T12">
                  <a:pos x="T4" y="T5"/>
                </a:cxn>
                <a:cxn ang="T13">
                  <a:pos x="T6" y="T7"/>
                </a:cxn>
                <a:cxn ang="T14">
                  <a:pos x="T8" y="T9"/>
                </a:cxn>
              </a:cxnLst>
              <a:rect l="T15" t="T16" r="T17" b="T18"/>
              <a:pathLst>
                <a:path w="35" h="49">
                  <a:moveTo>
                    <a:pt x="35" y="19"/>
                  </a:moveTo>
                  <a:lnTo>
                    <a:pt x="35" y="49"/>
                  </a:lnTo>
                  <a:lnTo>
                    <a:pt x="0" y="30"/>
                  </a:lnTo>
                  <a:lnTo>
                    <a:pt x="0" y="0"/>
                  </a:lnTo>
                  <a:lnTo>
                    <a:pt x="35" y="19"/>
                  </a:lnTo>
                  <a:close/>
                </a:path>
              </a:pathLst>
            </a:custGeom>
            <a:solidFill>
              <a:srgbClr val="6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665" name="Freeform 245"/>
            <p:cNvSpPr>
              <a:spLocks/>
            </p:cNvSpPr>
            <p:nvPr/>
          </p:nvSpPr>
          <p:spPr bwMode="auto">
            <a:xfrm>
              <a:off x="2631" y="2997"/>
              <a:ext cx="35" cy="46"/>
            </a:xfrm>
            <a:custGeom>
              <a:avLst/>
              <a:gdLst>
                <a:gd name="T0" fmla="*/ 35 w 35"/>
                <a:gd name="T1" fmla="*/ 18 h 46"/>
                <a:gd name="T2" fmla="*/ 35 w 35"/>
                <a:gd name="T3" fmla="*/ 46 h 46"/>
                <a:gd name="T4" fmla="*/ 0 w 35"/>
                <a:gd name="T5" fmla="*/ 28 h 46"/>
                <a:gd name="T6" fmla="*/ 0 w 35"/>
                <a:gd name="T7" fmla="*/ 0 h 46"/>
                <a:gd name="T8" fmla="*/ 35 w 35"/>
                <a:gd name="T9" fmla="*/ 18 h 46"/>
                <a:gd name="T10" fmla="*/ 0 60000 65536"/>
                <a:gd name="T11" fmla="*/ 0 60000 65536"/>
                <a:gd name="T12" fmla="*/ 0 60000 65536"/>
                <a:gd name="T13" fmla="*/ 0 60000 65536"/>
                <a:gd name="T14" fmla="*/ 0 60000 65536"/>
                <a:gd name="T15" fmla="*/ 0 w 35"/>
                <a:gd name="T16" fmla="*/ 0 h 46"/>
                <a:gd name="T17" fmla="*/ 35 w 35"/>
                <a:gd name="T18" fmla="*/ 46 h 46"/>
              </a:gdLst>
              <a:ahLst/>
              <a:cxnLst>
                <a:cxn ang="T10">
                  <a:pos x="T0" y="T1"/>
                </a:cxn>
                <a:cxn ang="T11">
                  <a:pos x="T2" y="T3"/>
                </a:cxn>
                <a:cxn ang="T12">
                  <a:pos x="T4" y="T5"/>
                </a:cxn>
                <a:cxn ang="T13">
                  <a:pos x="T6" y="T7"/>
                </a:cxn>
                <a:cxn ang="T14">
                  <a:pos x="T8" y="T9"/>
                </a:cxn>
              </a:cxnLst>
              <a:rect l="T15" t="T16" r="T17" b="T18"/>
              <a:pathLst>
                <a:path w="35" h="46">
                  <a:moveTo>
                    <a:pt x="35" y="18"/>
                  </a:moveTo>
                  <a:lnTo>
                    <a:pt x="35" y="46"/>
                  </a:lnTo>
                  <a:lnTo>
                    <a:pt x="0" y="28"/>
                  </a:lnTo>
                  <a:lnTo>
                    <a:pt x="0" y="0"/>
                  </a:lnTo>
                  <a:lnTo>
                    <a:pt x="35" y="18"/>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666" name="Freeform 246"/>
            <p:cNvSpPr>
              <a:spLocks/>
            </p:cNvSpPr>
            <p:nvPr/>
          </p:nvSpPr>
          <p:spPr bwMode="auto">
            <a:xfrm>
              <a:off x="2594" y="2977"/>
              <a:ext cx="34" cy="46"/>
            </a:xfrm>
            <a:custGeom>
              <a:avLst/>
              <a:gdLst>
                <a:gd name="T0" fmla="*/ 34 w 34"/>
                <a:gd name="T1" fmla="*/ 18 h 46"/>
                <a:gd name="T2" fmla="*/ 34 w 34"/>
                <a:gd name="T3" fmla="*/ 46 h 46"/>
                <a:gd name="T4" fmla="*/ 0 w 34"/>
                <a:gd name="T5" fmla="*/ 28 h 46"/>
                <a:gd name="T6" fmla="*/ 0 w 34"/>
                <a:gd name="T7" fmla="*/ 0 h 46"/>
                <a:gd name="T8" fmla="*/ 34 w 34"/>
                <a:gd name="T9" fmla="*/ 18 h 46"/>
                <a:gd name="T10" fmla="*/ 0 60000 65536"/>
                <a:gd name="T11" fmla="*/ 0 60000 65536"/>
                <a:gd name="T12" fmla="*/ 0 60000 65536"/>
                <a:gd name="T13" fmla="*/ 0 60000 65536"/>
                <a:gd name="T14" fmla="*/ 0 60000 65536"/>
                <a:gd name="T15" fmla="*/ 0 w 34"/>
                <a:gd name="T16" fmla="*/ 0 h 46"/>
                <a:gd name="T17" fmla="*/ 34 w 34"/>
                <a:gd name="T18" fmla="*/ 46 h 46"/>
              </a:gdLst>
              <a:ahLst/>
              <a:cxnLst>
                <a:cxn ang="T10">
                  <a:pos x="T0" y="T1"/>
                </a:cxn>
                <a:cxn ang="T11">
                  <a:pos x="T2" y="T3"/>
                </a:cxn>
                <a:cxn ang="T12">
                  <a:pos x="T4" y="T5"/>
                </a:cxn>
                <a:cxn ang="T13">
                  <a:pos x="T6" y="T7"/>
                </a:cxn>
                <a:cxn ang="T14">
                  <a:pos x="T8" y="T9"/>
                </a:cxn>
              </a:cxnLst>
              <a:rect l="T15" t="T16" r="T17" b="T18"/>
              <a:pathLst>
                <a:path w="34" h="46">
                  <a:moveTo>
                    <a:pt x="34" y="18"/>
                  </a:moveTo>
                  <a:lnTo>
                    <a:pt x="34" y="46"/>
                  </a:lnTo>
                  <a:lnTo>
                    <a:pt x="0" y="28"/>
                  </a:lnTo>
                  <a:lnTo>
                    <a:pt x="0" y="0"/>
                  </a:lnTo>
                  <a:lnTo>
                    <a:pt x="34" y="18"/>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667" name="Freeform 247"/>
            <p:cNvSpPr>
              <a:spLocks/>
            </p:cNvSpPr>
            <p:nvPr/>
          </p:nvSpPr>
          <p:spPr bwMode="auto">
            <a:xfrm>
              <a:off x="2575" y="2966"/>
              <a:ext cx="17" cy="36"/>
            </a:xfrm>
            <a:custGeom>
              <a:avLst/>
              <a:gdLst>
                <a:gd name="T0" fmla="*/ 17 w 17"/>
                <a:gd name="T1" fmla="*/ 10 h 36"/>
                <a:gd name="T2" fmla="*/ 17 w 17"/>
                <a:gd name="T3" fmla="*/ 36 h 36"/>
                <a:gd name="T4" fmla="*/ 0 w 17"/>
                <a:gd name="T5" fmla="*/ 28 h 36"/>
                <a:gd name="T6" fmla="*/ 0 w 17"/>
                <a:gd name="T7" fmla="*/ 0 h 36"/>
                <a:gd name="T8" fmla="*/ 17 w 17"/>
                <a:gd name="T9" fmla="*/ 10 h 36"/>
                <a:gd name="T10" fmla="*/ 0 60000 65536"/>
                <a:gd name="T11" fmla="*/ 0 60000 65536"/>
                <a:gd name="T12" fmla="*/ 0 60000 65536"/>
                <a:gd name="T13" fmla="*/ 0 60000 65536"/>
                <a:gd name="T14" fmla="*/ 0 60000 65536"/>
                <a:gd name="T15" fmla="*/ 0 w 17"/>
                <a:gd name="T16" fmla="*/ 0 h 36"/>
                <a:gd name="T17" fmla="*/ 17 w 17"/>
                <a:gd name="T18" fmla="*/ 36 h 36"/>
              </a:gdLst>
              <a:ahLst/>
              <a:cxnLst>
                <a:cxn ang="T10">
                  <a:pos x="T0" y="T1"/>
                </a:cxn>
                <a:cxn ang="T11">
                  <a:pos x="T2" y="T3"/>
                </a:cxn>
                <a:cxn ang="T12">
                  <a:pos x="T4" y="T5"/>
                </a:cxn>
                <a:cxn ang="T13">
                  <a:pos x="T6" y="T7"/>
                </a:cxn>
                <a:cxn ang="T14">
                  <a:pos x="T8" y="T9"/>
                </a:cxn>
              </a:cxnLst>
              <a:rect l="T15" t="T16" r="T17" b="T18"/>
              <a:pathLst>
                <a:path w="17" h="36">
                  <a:moveTo>
                    <a:pt x="17" y="10"/>
                  </a:moveTo>
                  <a:lnTo>
                    <a:pt x="17" y="36"/>
                  </a:lnTo>
                  <a:lnTo>
                    <a:pt x="0" y="28"/>
                  </a:lnTo>
                  <a:lnTo>
                    <a:pt x="0" y="0"/>
                  </a:lnTo>
                  <a:lnTo>
                    <a:pt x="17" y="10"/>
                  </a:lnTo>
                  <a:close/>
                </a:path>
              </a:pathLst>
            </a:custGeom>
            <a:solidFill>
              <a:srgbClr val="4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668" name="Freeform 248"/>
            <p:cNvSpPr>
              <a:spLocks/>
            </p:cNvSpPr>
            <p:nvPr/>
          </p:nvSpPr>
          <p:spPr bwMode="auto">
            <a:xfrm>
              <a:off x="2667" y="3087"/>
              <a:ext cx="35" cy="52"/>
            </a:xfrm>
            <a:custGeom>
              <a:avLst/>
              <a:gdLst>
                <a:gd name="T0" fmla="*/ 35 w 35"/>
                <a:gd name="T1" fmla="*/ 22 h 52"/>
                <a:gd name="T2" fmla="*/ 35 w 35"/>
                <a:gd name="T3" fmla="*/ 52 h 52"/>
                <a:gd name="T4" fmla="*/ 0 w 35"/>
                <a:gd name="T5" fmla="*/ 29 h 52"/>
                <a:gd name="T6" fmla="*/ 0 w 35"/>
                <a:gd name="T7" fmla="*/ 0 h 52"/>
                <a:gd name="T8" fmla="*/ 35 w 35"/>
                <a:gd name="T9" fmla="*/ 22 h 52"/>
                <a:gd name="T10" fmla="*/ 0 60000 65536"/>
                <a:gd name="T11" fmla="*/ 0 60000 65536"/>
                <a:gd name="T12" fmla="*/ 0 60000 65536"/>
                <a:gd name="T13" fmla="*/ 0 60000 65536"/>
                <a:gd name="T14" fmla="*/ 0 60000 65536"/>
                <a:gd name="T15" fmla="*/ 0 w 35"/>
                <a:gd name="T16" fmla="*/ 0 h 52"/>
                <a:gd name="T17" fmla="*/ 35 w 35"/>
                <a:gd name="T18" fmla="*/ 52 h 52"/>
              </a:gdLst>
              <a:ahLst/>
              <a:cxnLst>
                <a:cxn ang="T10">
                  <a:pos x="T0" y="T1"/>
                </a:cxn>
                <a:cxn ang="T11">
                  <a:pos x="T2" y="T3"/>
                </a:cxn>
                <a:cxn ang="T12">
                  <a:pos x="T4" y="T5"/>
                </a:cxn>
                <a:cxn ang="T13">
                  <a:pos x="T6" y="T7"/>
                </a:cxn>
                <a:cxn ang="T14">
                  <a:pos x="T8" y="T9"/>
                </a:cxn>
              </a:cxnLst>
              <a:rect l="T15" t="T16" r="T17" b="T18"/>
              <a:pathLst>
                <a:path w="35" h="52">
                  <a:moveTo>
                    <a:pt x="35" y="22"/>
                  </a:moveTo>
                  <a:lnTo>
                    <a:pt x="35" y="52"/>
                  </a:lnTo>
                  <a:lnTo>
                    <a:pt x="0" y="29"/>
                  </a:lnTo>
                  <a:lnTo>
                    <a:pt x="0" y="0"/>
                  </a:lnTo>
                  <a:lnTo>
                    <a:pt x="35" y="22"/>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669" name="Freeform 249"/>
            <p:cNvSpPr>
              <a:spLocks/>
            </p:cNvSpPr>
            <p:nvPr/>
          </p:nvSpPr>
          <p:spPr bwMode="auto">
            <a:xfrm>
              <a:off x="2631" y="3064"/>
              <a:ext cx="35" cy="52"/>
            </a:xfrm>
            <a:custGeom>
              <a:avLst/>
              <a:gdLst>
                <a:gd name="T0" fmla="*/ 35 w 35"/>
                <a:gd name="T1" fmla="*/ 23 h 52"/>
                <a:gd name="T2" fmla="*/ 35 w 35"/>
                <a:gd name="T3" fmla="*/ 52 h 52"/>
                <a:gd name="T4" fmla="*/ 0 w 35"/>
                <a:gd name="T5" fmla="*/ 30 h 52"/>
                <a:gd name="T6" fmla="*/ 0 w 35"/>
                <a:gd name="T7" fmla="*/ 0 h 52"/>
                <a:gd name="T8" fmla="*/ 35 w 35"/>
                <a:gd name="T9" fmla="*/ 23 h 52"/>
                <a:gd name="T10" fmla="*/ 0 60000 65536"/>
                <a:gd name="T11" fmla="*/ 0 60000 65536"/>
                <a:gd name="T12" fmla="*/ 0 60000 65536"/>
                <a:gd name="T13" fmla="*/ 0 60000 65536"/>
                <a:gd name="T14" fmla="*/ 0 60000 65536"/>
                <a:gd name="T15" fmla="*/ 0 w 35"/>
                <a:gd name="T16" fmla="*/ 0 h 52"/>
                <a:gd name="T17" fmla="*/ 35 w 35"/>
                <a:gd name="T18" fmla="*/ 52 h 52"/>
              </a:gdLst>
              <a:ahLst/>
              <a:cxnLst>
                <a:cxn ang="T10">
                  <a:pos x="T0" y="T1"/>
                </a:cxn>
                <a:cxn ang="T11">
                  <a:pos x="T2" y="T3"/>
                </a:cxn>
                <a:cxn ang="T12">
                  <a:pos x="T4" y="T5"/>
                </a:cxn>
                <a:cxn ang="T13">
                  <a:pos x="T6" y="T7"/>
                </a:cxn>
                <a:cxn ang="T14">
                  <a:pos x="T8" y="T9"/>
                </a:cxn>
              </a:cxnLst>
              <a:rect l="T15" t="T16" r="T17" b="T18"/>
              <a:pathLst>
                <a:path w="35" h="52">
                  <a:moveTo>
                    <a:pt x="35" y="23"/>
                  </a:moveTo>
                  <a:lnTo>
                    <a:pt x="35" y="52"/>
                  </a:lnTo>
                  <a:lnTo>
                    <a:pt x="0" y="30"/>
                  </a:lnTo>
                  <a:lnTo>
                    <a:pt x="0" y="0"/>
                  </a:lnTo>
                  <a:lnTo>
                    <a:pt x="35" y="23"/>
                  </a:lnTo>
                  <a:close/>
                </a:path>
              </a:pathLst>
            </a:custGeom>
            <a:solidFill>
              <a:srgbClr val="6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670" name="Freeform 250"/>
            <p:cNvSpPr>
              <a:spLocks/>
            </p:cNvSpPr>
            <p:nvPr/>
          </p:nvSpPr>
          <p:spPr bwMode="auto">
            <a:xfrm>
              <a:off x="2594" y="3042"/>
              <a:ext cx="34" cy="49"/>
            </a:xfrm>
            <a:custGeom>
              <a:avLst/>
              <a:gdLst>
                <a:gd name="T0" fmla="*/ 34 w 34"/>
                <a:gd name="T1" fmla="*/ 21 h 49"/>
                <a:gd name="T2" fmla="*/ 34 w 34"/>
                <a:gd name="T3" fmla="*/ 49 h 49"/>
                <a:gd name="T4" fmla="*/ 0 w 34"/>
                <a:gd name="T5" fmla="*/ 27 h 49"/>
                <a:gd name="T6" fmla="*/ 0 w 34"/>
                <a:gd name="T7" fmla="*/ 0 h 49"/>
                <a:gd name="T8" fmla="*/ 34 w 34"/>
                <a:gd name="T9" fmla="*/ 21 h 49"/>
                <a:gd name="T10" fmla="*/ 0 60000 65536"/>
                <a:gd name="T11" fmla="*/ 0 60000 65536"/>
                <a:gd name="T12" fmla="*/ 0 60000 65536"/>
                <a:gd name="T13" fmla="*/ 0 60000 65536"/>
                <a:gd name="T14" fmla="*/ 0 60000 65536"/>
                <a:gd name="T15" fmla="*/ 0 w 34"/>
                <a:gd name="T16" fmla="*/ 0 h 49"/>
                <a:gd name="T17" fmla="*/ 34 w 34"/>
                <a:gd name="T18" fmla="*/ 49 h 49"/>
              </a:gdLst>
              <a:ahLst/>
              <a:cxnLst>
                <a:cxn ang="T10">
                  <a:pos x="T0" y="T1"/>
                </a:cxn>
                <a:cxn ang="T11">
                  <a:pos x="T2" y="T3"/>
                </a:cxn>
                <a:cxn ang="T12">
                  <a:pos x="T4" y="T5"/>
                </a:cxn>
                <a:cxn ang="T13">
                  <a:pos x="T6" y="T7"/>
                </a:cxn>
                <a:cxn ang="T14">
                  <a:pos x="T8" y="T9"/>
                </a:cxn>
              </a:cxnLst>
              <a:rect l="T15" t="T16" r="T17" b="T18"/>
              <a:pathLst>
                <a:path w="34" h="49">
                  <a:moveTo>
                    <a:pt x="34" y="21"/>
                  </a:moveTo>
                  <a:lnTo>
                    <a:pt x="34" y="49"/>
                  </a:lnTo>
                  <a:lnTo>
                    <a:pt x="0" y="27"/>
                  </a:lnTo>
                  <a:lnTo>
                    <a:pt x="0" y="0"/>
                  </a:lnTo>
                  <a:lnTo>
                    <a:pt x="34" y="21"/>
                  </a:lnTo>
                  <a:close/>
                </a:path>
              </a:pathLst>
            </a:custGeom>
            <a:solidFill>
              <a:srgbClr val="4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671" name="Freeform 251"/>
            <p:cNvSpPr>
              <a:spLocks/>
            </p:cNvSpPr>
            <p:nvPr/>
          </p:nvSpPr>
          <p:spPr bwMode="auto">
            <a:xfrm>
              <a:off x="2575" y="3030"/>
              <a:ext cx="17" cy="39"/>
            </a:xfrm>
            <a:custGeom>
              <a:avLst/>
              <a:gdLst>
                <a:gd name="T0" fmla="*/ 17 w 17"/>
                <a:gd name="T1" fmla="*/ 11 h 39"/>
                <a:gd name="T2" fmla="*/ 17 w 17"/>
                <a:gd name="T3" fmla="*/ 39 h 39"/>
                <a:gd name="T4" fmla="*/ 0 w 17"/>
                <a:gd name="T5" fmla="*/ 27 h 39"/>
                <a:gd name="T6" fmla="*/ 0 w 17"/>
                <a:gd name="T7" fmla="*/ 0 h 39"/>
                <a:gd name="T8" fmla="*/ 17 w 17"/>
                <a:gd name="T9" fmla="*/ 11 h 39"/>
                <a:gd name="T10" fmla="*/ 0 60000 65536"/>
                <a:gd name="T11" fmla="*/ 0 60000 65536"/>
                <a:gd name="T12" fmla="*/ 0 60000 65536"/>
                <a:gd name="T13" fmla="*/ 0 60000 65536"/>
                <a:gd name="T14" fmla="*/ 0 60000 65536"/>
                <a:gd name="T15" fmla="*/ 0 w 17"/>
                <a:gd name="T16" fmla="*/ 0 h 39"/>
                <a:gd name="T17" fmla="*/ 17 w 17"/>
                <a:gd name="T18" fmla="*/ 39 h 39"/>
              </a:gdLst>
              <a:ahLst/>
              <a:cxnLst>
                <a:cxn ang="T10">
                  <a:pos x="T0" y="T1"/>
                </a:cxn>
                <a:cxn ang="T11">
                  <a:pos x="T2" y="T3"/>
                </a:cxn>
                <a:cxn ang="T12">
                  <a:pos x="T4" y="T5"/>
                </a:cxn>
                <a:cxn ang="T13">
                  <a:pos x="T6" y="T7"/>
                </a:cxn>
                <a:cxn ang="T14">
                  <a:pos x="T8" y="T9"/>
                </a:cxn>
              </a:cxnLst>
              <a:rect l="T15" t="T16" r="T17" b="T18"/>
              <a:pathLst>
                <a:path w="17" h="39">
                  <a:moveTo>
                    <a:pt x="17" y="11"/>
                  </a:moveTo>
                  <a:lnTo>
                    <a:pt x="17" y="39"/>
                  </a:lnTo>
                  <a:lnTo>
                    <a:pt x="0" y="27"/>
                  </a:lnTo>
                  <a:lnTo>
                    <a:pt x="0" y="0"/>
                  </a:lnTo>
                  <a:lnTo>
                    <a:pt x="17" y="11"/>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672" name="Freeform 252"/>
            <p:cNvSpPr>
              <a:spLocks/>
            </p:cNvSpPr>
            <p:nvPr/>
          </p:nvSpPr>
          <p:spPr bwMode="auto">
            <a:xfrm>
              <a:off x="2704" y="3185"/>
              <a:ext cx="12" cy="38"/>
            </a:xfrm>
            <a:custGeom>
              <a:avLst/>
              <a:gdLst>
                <a:gd name="T0" fmla="*/ 12 w 12"/>
                <a:gd name="T1" fmla="*/ 8 h 38"/>
                <a:gd name="T2" fmla="*/ 12 w 12"/>
                <a:gd name="T3" fmla="*/ 38 h 38"/>
                <a:gd name="T4" fmla="*/ 0 w 12"/>
                <a:gd name="T5" fmla="*/ 30 h 38"/>
                <a:gd name="T6" fmla="*/ 0 w 12"/>
                <a:gd name="T7" fmla="*/ 0 h 38"/>
                <a:gd name="T8" fmla="*/ 12 w 12"/>
                <a:gd name="T9" fmla="*/ 8 h 38"/>
                <a:gd name="T10" fmla="*/ 0 60000 65536"/>
                <a:gd name="T11" fmla="*/ 0 60000 65536"/>
                <a:gd name="T12" fmla="*/ 0 60000 65536"/>
                <a:gd name="T13" fmla="*/ 0 60000 65536"/>
                <a:gd name="T14" fmla="*/ 0 60000 65536"/>
                <a:gd name="T15" fmla="*/ 0 w 12"/>
                <a:gd name="T16" fmla="*/ 0 h 38"/>
                <a:gd name="T17" fmla="*/ 12 w 12"/>
                <a:gd name="T18" fmla="*/ 38 h 38"/>
              </a:gdLst>
              <a:ahLst/>
              <a:cxnLst>
                <a:cxn ang="T10">
                  <a:pos x="T0" y="T1"/>
                </a:cxn>
                <a:cxn ang="T11">
                  <a:pos x="T2" y="T3"/>
                </a:cxn>
                <a:cxn ang="T12">
                  <a:pos x="T4" y="T5"/>
                </a:cxn>
                <a:cxn ang="T13">
                  <a:pos x="T6" y="T7"/>
                </a:cxn>
                <a:cxn ang="T14">
                  <a:pos x="T8" y="T9"/>
                </a:cxn>
              </a:cxnLst>
              <a:rect l="T15" t="T16" r="T17" b="T18"/>
              <a:pathLst>
                <a:path w="12" h="38">
                  <a:moveTo>
                    <a:pt x="12" y="8"/>
                  </a:moveTo>
                  <a:lnTo>
                    <a:pt x="12" y="38"/>
                  </a:lnTo>
                  <a:lnTo>
                    <a:pt x="0" y="30"/>
                  </a:lnTo>
                  <a:lnTo>
                    <a:pt x="0" y="0"/>
                  </a:lnTo>
                  <a:lnTo>
                    <a:pt x="12" y="8"/>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673" name="Freeform 253"/>
            <p:cNvSpPr>
              <a:spLocks/>
            </p:cNvSpPr>
            <p:nvPr/>
          </p:nvSpPr>
          <p:spPr bwMode="auto">
            <a:xfrm>
              <a:off x="2667" y="3158"/>
              <a:ext cx="35" cy="55"/>
            </a:xfrm>
            <a:custGeom>
              <a:avLst/>
              <a:gdLst>
                <a:gd name="T0" fmla="*/ 35 w 35"/>
                <a:gd name="T1" fmla="*/ 24 h 55"/>
                <a:gd name="T2" fmla="*/ 35 w 35"/>
                <a:gd name="T3" fmla="*/ 55 h 55"/>
                <a:gd name="T4" fmla="*/ 0 w 35"/>
                <a:gd name="T5" fmla="*/ 30 h 55"/>
                <a:gd name="T6" fmla="*/ 0 w 35"/>
                <a:gd name="T7" fmla="*/ 0 h 55"/>
                <a:gd name="T8" fmla="*/ 35 w 35"/>
                <a:gd name="T9" fmla="*/ 24 h 55"/>
                <a:gd name="T10" fmla="*/ 0 60000 65536"/>
                <a:gd name="T11" fmla="*/ 0 60000 65536"/>
                <a:gd name="T12" fmla="*/ 0 60000 65536"/>
                <a:gd name="T13" fmla="*/ 0 60000 65536"/>
                <a:gd name="T14" fmla="*/ 0 60000 65536"/>
                <a:gd name="T15" fmla="*/ 0 w 35"/>
                <a:gd name="T16" fmla="*/ 0 h 55"/>
                <a:gd name="T17" fmla="*/ 35 w 35"/>
                <a:gd name="T18" fmla="*/ 55 h 55"/>
              </a:gdLst>
              <a:ahLst/>
              <a:cxnLst>
                <a:cxn ang="T10">
                  <a:pos x="T0" y="T1"/>
                </a:cxn>
                <a:cxn ang="T11">
                  <a:pos x="T2" y="T3"/>
                </a:cxn>
                <a:cxn ang="T12">
                  <a:pos x="T4" y="T5"/>
                </a:cxn>
                <a:cxn ang="T13">
                  <a:pos x="T6" y="T7"/>
                </a:cxn>
                <a:cxn ang="T14">
                  <a:pos x="T8" y="T9"/>
                </a:cxn>
              </a:cxnLst>
              <a:rect l="T15" t="T16" r="T17" b="T18"/>
              <a:pathLst>
                <a:path w="35" h="55">
                  <a:moveTo>
                    <a:pt x="35" y="24"/>
                  </a:moveTo>
                  <a:lnTo>
                    <a:pt x="35" y="55"/>
                  </a:lnTo>
                  <a:lnTo>
                    <a:pt x="0" y="30"/>
                  </a:lnTo>
                  <a:lnTo>
                    <a:pt x="0" y="0"/>
                  </a:lnTo>
                  <a:lnTo>
                    <a:pt x="35" y="24"/>
                  </a:lnTo>
                  <a:close/>
                </a:path>
              </a:pathLst>
            </a:custGeom>
            <a:solidFill>
              <a:srgbClr val="6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674" name="Freeform 254"/>
            <p:cNvSpPr>
              <a:spLocks/>
            </p:cNvSpPr>
            <p:nvPr/>
          </p:nvSpPr>
          <p:spPr bwMode="auto">
            <a:xfrm>
              <a:off x="2631" y="3132"/>
              <a:ext cx="35" cy="54"/>
            </a:xfrm>
            <a:custGeom>
              <a:avLst/>
              <a:gdLst>
                <a:gd name="T0" fmla="*/ 35 w 35"/>
                <a:gd name="T1" fmla="*/ 26 h 54"/>
                <a:gd name="T2" fmla="*/ 35 w 35"/>
                <a:gd name="T3" fmla="*/ 54 h 54"/>
                <a:gd name="T4" fmla="*/ 0 w 35"/>
                <a:gd name="T5" fmla="*/ 28 h 54"/>
                <a:gd name="T6" fmla="*/ 0 w 35"/>
                <a:gd name="T7" fmla="*/ 0 h 54"/>
                <a:gd name="T8" fmla="*/ 35 w 35"/>
                <a:gd name="T9" fmla="*/ 26 h 54"/>
                <a:gd name="T10" fmla="*/ 0 60000 65536"/>
                <a:gd name="T11" fmla="*/ 0 60000 65536"/>
                <a:gd name="T12" fmla="*/ 0 60000 65536"/>
                <a:gd name="T13" fmla="*/ 0 60000 65536"/>
                <a:gd name="T14" fmla="*/ 0 60000 65536"/>
                <a:gd name="T15" fmla="*/ 0 w 35"/>
                <a:gd name="T16" fmla="*/ 0 h 54"/>
                <a:gd name="T17" fmla="*/ 35 w 35"/>
                <a:gd name="T18" fmla="*/ 54 h 54"/>
              </a:gdLst>
              <a:ahLst/>
              <a:cxnLst>
                <a:cxn ang="T10">
                  <a:pos x="T0" y="T1"/>
                </a:cxn>
                <a:cxn ang="T11">
                  <a:pos x="T2" y="T3"/>
                </a:cxn>
                <a:cxn ang="T12">
                  <a:pos x="T4" y="T5"/>
                </a:cxn>
                <a:cxn ang="T13">
                  <a:pos x="T6" y="T7"/>
                </a:cxn>
                <a:cxn ang="T14">
                  <a:pos x="T8" y="T9"/>
                </a:cxn>
              </a:cxnLst>
              <a:rect l="T15" t="T16" r="T17" b="T18"/>
              <a:pathLst>
                <a:path w="35" h="54">
                  <a:moveTo>
                    <a:pt x="35" y="26"/>
                  </a:moveTo>
                  <a:lnTo>
                    <a:pt x="35" y="54"/>
                  </a:lnTo>
                  <a:lnTo>
                    <a:pt x="0" y="28"/>
                  </a:lnTo>
                  <a:lnTo>
                    <a:pt x="0" y="0"/>
                  </a:lnTo>
                  <a:lnTo>
                    <a:pt x="35" y="26"/>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675" name="Freeform 255"/>
            <p:cNvSpPr>
              <a:spLocks/>
            </p:cNvSpPr>
            <p:nvPr/>
          </p:nvSpPr>
          <p:spPr bwMode="auto">
            <a:xfrm>
              <a:off x="2594" y="3108"/>
              <a:ext cx="34" cy="52"/>
            </a:xfrm>
            <a:custGeom>
              <a:avLst/>
              <a:gdLst>
                <a:gd name="T0" fmla="*/ 34 w 34"/>
                <a:gd name="T1" fmla="*/ 24 h 52"/>
                <a:gd name="T2" fmla="*/ 34 w 34"/>
                <a:gd name="T3" fmla="*/ 52 h 52"/>
                <a:gd name="T4" fmla="*/ 0 w 34"/>
                <a:gd name="T5" fmla="*/ 28 h 52"/>
                <a:gd name="T6" fmla="*/ 0 w 34"/>
                <a:gd name="T7" fmla="*/ 0 h 52"/>
                <a:gd name="T8" fmla="*/ 34 w 34"/>
                <a:gd name="T9" fmla="*/ 24 h 52"/>
                <a:gd name="T10" fmla="*/ 0 60000 65536"/>
                <a:gd name="T11" fmla="*/ 0 60000 65536"/>
                <a:gd name="T12" fmla="*/ 0 60000 65536"/>
                <a:gd name="T13" fmla="*/ 0 60000 65536"/>
                <a:gd name="T14" fmla="*/ 0 60000 65536"/>
                <a:gd name="T15" fmla="*/ 0 w 34"/>
                <a:gd name="T16" fmla="*/ 0 h 52"/>
                <a:gd name="T17" fmla="*/ 34 w 34"/>
                <a:gd name="T18" fmla="*/ 52 h 52"/>
              </a:gdLst>
              <a:ahLst/>
              <a:cxnLst>
                <a:cxn ang="T10">
                  <a:pos x="T0" y="T1"/>
                </a:cxn>
                <a:cxn ang="T11">
                  <a:pos x="T2" y="T3"/>
                </a:cxn>
                <a:cxn ang="T12">
                  <a:pos x="T4" y="T5"/>
                </a:cxn>
                <a:cxn ang="T13">
                  <a:pos x="T6" y="T7"/>
                </a:cxn>
                <a:cxn ang="T14">
                  <a:pos x="T8" y="T9"/>
                </a:cxn>
              </a:cxnLst>
              <a:rect l="T15" t="T16" r="T17" b="T18"/>
              <a:pathLst>
                <a:path w="34" h="52">
                  <a:moveTo>
                    <a:pt x="34" y="24"/>
                  </a:moveTo>
                  <a:lnTo>
                    <a:pt x="34" y="52"/>
                  </a:lnTo>
                  <a:lnTo>
                    <a:pt x="0" y="28"/>
                  </a:lnTo>
                  <a:lnTo>
                    <a:pt x="0" y="0"/>
                  </a:lnTo>
                  <a:lnTo>
                    <a:pt x="34" y="24"/>
                  </a:lnTo>
                  <a:close/>
                </a:path>
              </a:pathLst>
            </a:custGeom>
            <a:solidFill>
              <a:srgbClr val="6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676" name="Freeform 256"/>
            <p:cNvSpPr>
              <a:spLocks/>
            </p:cNvSpPr>
            <p:nvPr/>
          </p:nvSpPr>
          <p:spPr bwMode="auto">
            <a:xfrm>
              <a:off x="2575" y="3095"/>
              <a:ext cx="17" cy="38"/>
            </a:xfrm>
            <a:custGeom>
              <a:avLst/>
              <a:gdLst>
                <a:gd name="T0" fmla="*/ 17 w 17"/>
                <a:gd name="T1" fmla="*/ 10 h 38"/>
                <a:gd name="T2" fmla="*/ 17 w 17"/>
                <a:gd name="T3" fmla="*/ 38 h 38"/>
                <a:gd name="T4" fmla="*/ 0 w 17"/>
                <a:gd name="T5" fmla="*/ 27 h 38"/>
                <a:gd name="T6" fmla="*/ 0 w 17"/>
                <a:gd name="T7" fmla="*/ 0 h 38"/>
                <a:gd name="T8" fmla="*/ 17 w 17"/>
                <a:gd name="T9" fmla="*/ 10 h 38"/>
                <a:gd name="T10" fmla="*/ 0 60000 65536"/>
                <a:gd name="T11" fmla="*/ 0 60000 65536"/>
                <a:gd name="T12" fmla="*/ 0 60000 65536"/>
                <a:gd name="T13" fmla="*/ 0 60000 65536"/>
                <a:gd name="T14" fmla="*/ 0 60000 65536"/>
                <a:gd name="T15" fmla="*/ 0 w 17"/>
                <a:gd name="T16" fmla="*/ 0 h 38"/>
                <a:gd name="T17" fmla="*/ 17 w 17"/>
                <a:gd name="T18" fmla="*/ 38 h 38"/>
              </a:gdLst>
              <a:ahLst/>
              <a:cxnLst>
                <a:cxn ang="T10">
                  <a:pos x="T0" y="T1"/>
                </a:cxn>
                <a:cxn ang="T11">
                  <a:pos x="T2" y="T3"/>
                </a:cxn>
                <a:cxn ang="T12">
                  <a:pos x="T4" y="T5"/>
                </a:cxn>
                <a:cxn ang="T13">
                  <a:pos x="T6" y="T7"/>
                </a:cxn>
                <a:cxn ang="T14">
                  <a:pos x="T8" y="T9"/>
                </a:cxn>
              </a:cxnLst>
              <a:rect l="T15" t="T16" r="T17" b="T18"/>
              <a:pathLst>
                <a:path w="17" h="38">
                  <a:moveTo>
                    <a:pt x="17" y="10"/>
                  </a:moveTo>
                  <a:lnTo>
                    <a:pt x="17" y="38"/>
                  </a:lnTo>
                  <a:lnTo>
                    <a:pt x="0" y="27"/>
                  </a:lnTo>
                  <a:lnTo>
                    <a:pt x="0" y="0"/>
                  </a:lnTo>
                  <a:lnTo>
                    <a:pt x="17" y="10"/>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677" name="Freeform 257"/>
            <p:cNvSpPr>
              <a:spLocks/>
            </p:cNvSpPr>
            <p:nvPr/>
          </p:nvSpPr>
          <p:spPr bwMode="auto">
            <a:xfrm>
              <a:off x="2704" y="3257"/>
              <a:ext cx="11" cy="40"/>
            </a:xfrm>
            <a:custGeom>
              <a:avLst/>
              <a:gdLst>
                <a:gd name="T0" fmla="*/ 11 w 11"/>
                <a:gd name="T1" fmla="*/ 9 h 40"/>
                <a:gd name="T2" fmla="*/ 11 w 11"/>
                <a:gd name="T3" fmla="*/ 40 h 40"/>
                <a:gd name="T4" fmla="*/ 0 w 11"/>
                <a:gd name="T5" fmla="*/ 32 h 40"/>
                <a:gd name="T6" fmla="*/ 0 w 11"/>
                <a:gd name="T7" fmla="*/ 0 h 40"/>
                <a:gd name="T8" fmla="*/ 11 w 11"/>
                <a:gd name="T9" fmla="*/ 9 h 40"/>
                <a:gd name="T10" fmla="*/ 0 60000 65536"/>
                <a:gd name="T11" fmla="*/ 0 60000 65536"/>
                <a:gd name="T12" fmla="*/ 0 60000 65536"/>
                <a:gd name="T13" fmla="*/ 0 60000 65536"/>
                <a:gd name="T14" fmla="*/ 0 60000 65536"/>
                <a:gd name="T15" fmla="*/ 0 w 11"/>
                <a:gd name="T16" fmla="*/ 0 h 40"/>
                <a:gd name="T17" fmla="*/ 11 w 11"/>
                <a:gd name="T18" fmla="*/ 40 h 40"/>
              </a:gdLst>
              <a:ahLst/>
              <a:cxnLst>
                <a:cxn ang="T10">
                  <a:pos x="T0" y="T1"/>
                </a:cxn>
                <a:cxn ang="T11">
                  <a:pos x="T2" y="T3"/>
                </a:cxn>
                <a:cxn ang="T12">
                  <a:pos x="T4" y="T5"/>
                </a:cxn>
                <a:cxn ang="T13">
                  <a:pos x="T6" y="T7"/>
                </a:cxn>
                <a:cxn ang="T14">
                  <a:pos x="T8" y="T9"/>
                </a:cxn>
              </a:cxnLst>
              <a:rect l="T15" t="T16" r="T17" b="T18"/>
              <a:pathLst>
                <a:path w="11" h="40">
                  <a:moveTo>
                    <a:pt x="11" y="9"/>
                  </a:moveTo>
                  <a:lnTo>
                    <a:pt x="11" y="40"/>
                  </a:lnTo>
                  <a:lnTo>
                    <a:pt x="0" y="32"/>
                  </a:lnTo>
                  <a:lnTo>
                    <a:pt x="0" y="0"/>
                  </a:lnTo>
                  <a:lnTo>
                    <a:pt x="11" y="9"/>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678" name="Freeform 258"/>
            <p:cNvSpPr>
              <a:spLocks/>
            </p:cNvSpPr>
            <p:nvPr/>
          </p:nvSpPr>
          <p:spPr bwMode="auto">
            <a:xfrm>
              <a:off x="2667" y="3229"/>
              <a:ext cx="35" cy="57"/>
            </a:xfrm>
            <a:custGeom>
              <a:avLst/>
              <a:gdLst>
                <a:gd name="T0" fmla="*/ 35 w 35"/>
                <a:gd name="T1" fmla="*/ 27 h 57"/>
                <a:gd name="T2" fmla="*/ 35 w 35"/>
                <a:gd name="T3" fmla="*/ 57 h 57"/>
                <a:gd name="T4" fmla="*/ 0 w 35"/>
                <a:gd name="T5" fmla="*/ 29 h 57"/>
                <a:gd name="T6" fmla="*/ 0 w 35"/>
                <a:gd name="T7" fmla="*/ 0 h 57"/>
                <a:gd name="T8" fmla="*/ 35 w 35"/>
                <a:gd name="T9" fmla="*/ 27 h 57"/>
                <a:gd name="T10" fmla="*/ 0 60000 65536"/>
                <a:gd name="T11" fmla="*/ 0 60000 65536"/>
                <a:gd name="T12" fmla="*/ 0 60000 65536"/>
                <a:gd name="T13" fmla="*/ 0 60000 65536"/>
                <a:gd name="T14" fmla="*/ 0 60000 65536"/>
                <a:gd name="T15" fmla="*/ 0 w 35"/>
                <a:gd name="T16" fmla="*/ 0 h 57"/>
                <a:gd name="T17" fmla="*/ 35 w 35"/>
                <a:gd name="T18" fmla="*/ 57 h 57"/>
              </a:gdLst>
              <a:ahLst/>
              <a:cxnLst>
                <a:cxn ang="T10">
                  <a:pos x="T0" y="T1"/>
                </a:cxn>
                <a:cxn ang="T11">
                  <a:pos x="T2" y="T3"/>
                </a:cxn>
                <a:cxn ang="T12">
                  <a:pos x="T4" y="T5"/>
                </a:cxn>
                <a:cxn ang="T13">
                  <a:pos x="T6" y="T7"/>
                </a:cxn>
                <a:cxn ang="T14">
                  <a:pos x="T8" y="T9"/>
                </a:cxn>
              </a:cxnLst>
              <a:rect l="T15" t="T16" r="T17" b="T18"/>
              <a:pathLst>
                <a:path w="35" h="57">
                  <a:moveTo>
                    <a:pt x="35" y="27"/>
                  </a:moveTo>
                  <a:lnTo>
                    <a:pt x="35" y="57"/>
                  </a:lnTo>
                  <a:lnTo>
                    <a:pt x="0" y="29"/>
                  </a:lnTo>
                  <a:lnTo>
                    <a:pt x="0" y="0"/>
                  </a:lnTo>
                  <a:lnTo>
                    <a:pt x="35" y="27"/>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679" name="Freeform 259"/>
            <p:cNvSpPr>
              <a:spLocks/>
            </p:cNvSpPr>
            <p:nvPr/>
          </p:nvSpPr>
          <p:spPr bwMode="auto">
            <a:xfrm>
              <a:off x="2631" y="3201"/>
              <a:ext cx="35" cy="56"/>
            </a:xfrm>
            <a:custGeom>
              <a:avLst/>
              <a:gdLst>
                <a:gd name="T0" fmla="*/ 35 w 35"/>
                <a:gd name="T1" fmla="*/ 28 h 56"/>
                <a:gd name="T2" fmla="*/ 35 w 35"/>
                <a:gd name="T3" fmla="*/ 56 h 56"/>
                <a:gd name="T4" fmla="*/ 0 w 35"/>
                <a:gd name="T5" fmla="*/ 28 h 56"/>
                <a:gd name="T6" fmla="*/ 0 w 35"/>
                <a:gd name="T7" fmla="*/ 0 h 56"/>
                <a:gd name="T8" fmla="*/ 35 w 35"/>
                <a:gd name="T9" fmla="*/ 28 h 56"/>
                <a:gd name="T10" fmla="*/ 0 60000 65536"/>
                <a:gd name="T11" fmla="*/ 0 60000 65536"/>
                <a:gd name="T12" fmla="*/ 0 60000 65536"/>
                <a:gd name="T13" fmla="*/ 0 60000 65536"/>
                <a:gd name="T14" fmla="*/ 0 60000 65536"/>
                <a:gd name="T15" fmla="*/ 0 w 35"/>
                <a:gd name="T16" fmla="*/ 0 h 56"/>
                <a:gd name="T17" fmla="*/ 35 w 35"/>
                <a:gd name="T18" fmla="*/ 56 h 56"/>
              </a:gdLst>
              <a:ahLst/>
              <a:cxnLst>
                <a:cxn ang="T10">
                  <a:pos x="T0" y="T1"/>
                </a:cxn>
                <a:cxn ang="T11">
                  <a:pos x="T2" y="T3"/>
                </a:cxn>
                <a:cxn ang="T12">
                  <a:pos x="T4" y="T5"/>
                </a:cxn>
                <a:cxn ang="T13">
                  <a:pos x="T6" y="T7"/>
                </a:cxn>
                <a:cxn ang="T14">
                  <a:pos x="T8" y="T9"/>
                </a:cxn>
              </a:cxnLst>
              <a:rect l="T15" t="T16" r="T17" b="T18"/>
              <a:pathLst>
                <a:path w="35" h="56">
                  <a:moveTo>
                    <a:pt x="35" y="28"/>
                  </a:moveTo>
                  <a:lnTo>
                    <a:pt x="35" y="56"/>
                  </a:lnTo>
                  <a:lnTo>
                    <a:pt x="0" y="28"/>
                  </a:lnTo>
                  <a:lnTo>
                    <a:pt x="0" y="0"/>
                  </a:lnTo>
                  <a:lnTo>
                    <a:pt x="35" y="28"/>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680" name="Freeform 260"/>
            <p:cNvSpPr>
              <a:spLocks/>
            </p:cNvSpPr>
            <p:nvPr/>
          </p:nvSpPr>
          <p:spPr bwMode="auto">
            <a:xfrm>
              <a:off x="2594" y="3172"/>
              <a:ext cx="34" cy="56"/>
            </a:xfrm>
            <a:custGeom>
              <a:avLst/>
              <a:gdLst>
                <a:gd name="T0" fmla="*/ 34 w 34"/>
                <a:gd name="T1" fmla="*/ 28 h 56"/>
                <a:gd name="T2" fmla="*/ 34 w 34"/>
                <a:gd name="T3" fmla="*/ 56 h 56"/>
                <a:gd name="T4" fmla="*/ 0 w 34"/>
                <a:gd name="T5" fmla="*/ 28 h 56"/>
                <a:gd name="T6" fmla="*/ 0 w 34"/>
                <a:gd name="T7" fmla="*/ 0 h 56"/>
                <a:gd name="T8" fmla="*/ 34 w 34"/>
                <a:gd name="T9" fmla="*/ 28 h 56"/>
                <a:gd name="T10" fmla="*/ 0 60000 65536"/>
                <a:gd name="T11" fmla="*/ 0 60000 65536"/>
                <a:gd name="T12" fmla="*/ 0 60000 65536"/>
                <a:gd name="T13" fmla="*/ 0 60000 65536"/>
                <a:gd name="T14" fmla="*/ 0 60000 65536"/>
                <a:gd name="T15" fmla="*/ 0 w 34"/>
                <a:gd name="T16" fmla="*/ 0 h 56"/>
                <a:gd name="T17" fmla="*/ 34 w 34"/>
                <a:gd name="T18" fmla="*/ 56 h 56"/>
              </a:gdLst>
              <a:ahLst/>
              <a:cxnLst>
                <a:cxn ang="T10">
                  <a:pos x="T0" y="T1"/>
                </a:cxn>
                <a:cxn ang="T11">
                  <a:pos x="T2" y="T3"/>
                </a:cxn>
                <a:cxn ang="T12">
                  <a:pos x="T4" y="T5"/>
                </a:cxn>
                <a:cxn ang="T13">
                  <a:pos x="T6" y="T7"/>
                </a:cxn>
                <a:cxn ang="T14">
                  <a:pos x="T8" y="T9"/>
                </a:cxn>
              </a:cxnLst>
              <a:rect l="T15" t="T16" r="T17" b="T18"/>
              <a:pathLst>
                <a:path w="34" h="56">
                  <a:moveTo>
                    <a:pt x="34" y="28"/>
                  </a:moveTo>
                  <a:lnTo>
                    <a:pt x="34" y="56"/>
                  </a:lnTo>
                  <a:lnTo>
                    <a:pt x="0" y="28"/>
                  </a:lnTo>
                  <a:lnTo>
                    <a:pt x="0" y="0"/>
                  </a:lnTo>
                  <a:lnTo>
                    <a:pt x="34" y="28"/>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681" name="Freeform 261"/>
            <p:cNvSpPr>
              <a:spLocks/>
            </p:cNvSpPr>
            <p:nvPr/>
          </p:nvSpPr>
          <p:spPr bwMode="auto">
            <a:xfrm>
              <a:off x="2575" y="3158"/>
              <a:ext cx="17" cy="41"/>
            </a:xfrm>
            <a:custGeom>
              <a:avLst/>
              <a:gdLst>
                <a:gd name="T0" fmla="*/ 17 w 17"/>
                <a:gd name="T1" fmla="*/ 13 h 41"/>
                <a:gd name="T2" fmla="*/ 17 w 17"/>
                <a:gd name="T3" fmla="*/ 41 h 41"/>
                <a:gd name="T4" fmla="*/ 0 w 17"/>
                <a:gd name="T5" fmla="*/ 25 h 41"/>
                <a:gd name="T6" fmla="*/ 0 w 17"/>
                <a:gd name="T7" fmla="*/ 0 h 41"/>
                <a:gd name="T8" fmla="*/ 17 w 17"/>
                <a:gd name="T9" fmla="*/ 13 h 41"/>
                <a:gd name="T10" fmla="*/ 0 60000 65536"/>
                <a:gd name="T11" fmla="*/ 0 60000 65536"/>
                <a:gd name="T12" fmla="*/ 0 60000 65536"/>
                <a:gd name="T13" fmla="*/ 0 60000 65536"/>
                <a:gd name="T14" fmla="*/ 0 60000 65536"/>
                <a:gd name="T15" fmla="*/ 0 w 17"/>
                <a:gd name="T16" fmla="*/ 0 h 41"/>
                <a:gd name="T17" fmla="*/ 17 w 17"/>
                <a:gd name="T18" fmla="*/ 41 h 41"/>
              </a:gdLst>
              <a:ahLst/>
              <a:cxnLst>
                <a:cxn ang="T10">
                  <a:pos x="T0" y="T1"/>
                </a:cxn>
                <a:cxn ang="T11">
                  <a:pos x="T2" y="T3"/>
                </a:cxn>
                <a:cxn ang="T12">
                  <a:pos x="T4" y="T5"/>
                </a:cxn>
                <a:cxn ang="T13">
                  <a:pos x="T6" y="T7"/>
                </a:cxn>
                <a:cxn ang="T14">
                  <a:pos x="T8" y="T9"/>
                </a:cxn>
              </a:cxnLst>
              <a:rect l="T15" t="T16" r="T17" b="T18"/>
              <a:pathLst>
                <a:path w="17" h="41">
                  <a:moveTo>
                    <a:pt x="17" y="13"/>
                  </a:moveTo>
                  <a:lnTo>
                    <a:pt x="17" y="41"/>
                  </a:lnTo>
                  <a:lnTo>
                    <a:pt x="0" y="25"/>
                  </a:lnTo>
                  <a:lnTo>
                    <a:pt x="0" y="0"/>
                  </a:lnTo>
                  <a:lnTo>
                    <a:pt x="17" y="13"/>
                  </a:lnTo>
                  <a:close/>
                </a:path>
              </a:pathLst>
            </a:custGeom>
            <a:solidFill>
              <a:srgbClr val="4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682" name="Freeform 262"/>
            <p:cNvSpPr>
              <a:spLocks/>
            </p:cNvSpPr>
            <p:nvPr/>
          </p:nvSpPr>
          <p:spPr bwMode="auto">
            <a:xfrm>
              <a:off x="2704" y="3332"/>
              <a:ext cx="12" cy="41"/>
            </a:xfrm>
            <a:custGeom>
              <a:avLst/>
              <a:gdLst>
                <a:gd name="T0" fmla="*/ 12 w 12"/>
                <a:gd name="T1" fmla="*/ 10 h 41"/>
                <a:gd name="T2" fmla="*/ 12 w 12"/>
                <a:gd name="T3" fmla="*/ 41 h 41"/>
                <a:gd name="T4" fmla="*/ 0 w 12"/>
                <a:gd name="T5" fmla="*/ 30 h 41"/>
                <a:gd name="T6" fmla="*/ 0 w 12"/>
                <a:gd name="T7" fmla="*/ 0 h 41"/>
                <a:gd name="T8" fmla="*/ 12 w 12"/>
                <a:gd name="T9" fmla="*/ 10 h 41"/>
                <a:gd name="T10" fmla="*/ 0 60000 65536"/>
                <a:gd name="T11" fmla="*/ 0 60000 65536"/>
                <a:gd name="T12" fmla="*/ 0 60000 65536"/>
                <a:gd name="T13" fmla="*/ 0 60000 65536"/>
                <a:gd name="T14" fmla="*/ 0 60000 65536"/>
                <a:gd name="T15" fmla="*/ 0 w 12"/>
                <a:gd name="T16" fmla="*/ 0 h 41"/>
                <a:gd name="T17" fmla="*/ 12 w 12"/>
                <a:gd name="T18" fmla="*/ 41 h 41"/>
              </a:gdLst>
              <a:ahLst/>
              <a:cxnLst>
                <a:cxn ang="T10">
                  <a:pos x="T0" y="T1"/>
                </a:cxn>
                <a:cxn ang="T11">
                  <a:pos x="T2" y="T3"/>
                </a:cxn>
                <a:cxn ang="T12">
                  <a:pos x="T4" y="T5"/>
                </a:cxn>
                <a:cxn ang="T13">
                  <a:pos x="T6" y="T7"/>
                </a:cxn>
                <a:cxn ang="T14">
                  <a:pos x="T8" y="T9"/>
                </a:cxn>
              </a:cxnLst>
              <a:rect l="T15" t="T16" r="T17" b="T18"/>
              <a:pathLst>
                <a:path w="12" h="41">
                  <a:moveTo>
                    <a:pt x="12" y="10"/>
                  </a:moveTo>
                  <a:lnTo>
                    <a:pt x="12" y="41"/>
                  </a:lnTo>
                  <a:lnTo>
                    <a:pt x="0" y="30"/>
                  </a:lnTo>
                  <a:lnTo>
                    <a:pt x="0" y="0"/>
                  </a:lnTo>
                  <a:lnTo>
                    <a:pt x="12" y="10"/>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683" name="Freeform 263"/>
            <p:cNvSpPr>
              <a:spLocks/>
            </p:cNvSpPr>
            <p:nvPr/>
          </p:nvSpPr>
          <p:spPr bwMode="auto">
            <a:xfrm>
              <a:off x="2667" y="3300"/>
              <a:ext cx="35" cy="59"/>
            </a:xfrm>
            <a:custGeom>
              <a:avLst/>
              <a:gdLst>
                <a:gd name="T0" fmla="*/ 35 w 35"/>
                <a:gd name="T1" fmla="*/ 30 h 59"/>
                <a:gd name="T2" fmla="*/ 35 w 35"/>
                <a:gd name="T3" fmla="*/ 59 h 59"/>
                <a:gd name="T4" fmla="*/ 0 w 35"/>
                <a:gd name="T5" fmla="*/ 30 h 59"/>
                <a:gd name="T6" fmla="*/ 0 w 35"/>
                <a:gd name="T7" fmla="*/ 0 h 59"/>
                <a:gd name="T8" fmla="*/ 35 w 35"/>
                <a:gd name="T9" fmla="*/ 30 h 59"/>
                <a:gd name="T10" fmla="*/ 0 60000 65536"/>
                <a:gd name="T11" fmla="*/ 0 60000 65536"/>
                <a:gd name="T12" fmla="*/ 0 60000 65536"/>
                <a:gd name="T13" fmla="*/ 0 60000 65536"/>
                <a:gd name="T14" fmla="*/ 0 60000 65536"/>
                <a:gd name="T15" fmla="*/ 0 w 35"/>
                <a:gd name="T16" fmla="*/ 0 h 59"/>
                <a:gd name="T17" fmla="*/ 35 w 35"/>
                <a:gd name="T18" fmla="*/ 59 h 59"/>
              </a:gdLst>
              <a:ahLst/>
              <a:cxnLst>
                <a:cxn ang="T10">
                  <a:pos x="T0" y="T1"/>
                </a:cxn>
                <a:cxn ang="T11">
                  <a:pos x="T2" y="T3"/>
                </a:cxn>
                <a:cxn ang="T12">
                  <a:pos x="T4" y="T5"/>
                </a:cxn>
                <a:cxn ang="T13">
                  <a:pos x="T6" y="T7"/>
                </a:cxn>
                <a:cxn ang="T14">
                  <a:pos x="T8" y="T9"/>
                </a:cxn>
              </a:cxnLst>
              <a:rect l="T15" t="T16" r="T17" b="T18"/>
              <a:pathLst>
                <a:path w="35" h="59">
                  <a:moveTo>
                    <a:pt x="35" y="30"/>
                  </a:moveTo>
                  <a:lnTo>
                    <a:pt x="35" y="59"/>
                  </a:lnTo>
                  <a:lnTo>
                    <a:pt x="0" y="30"/>
                  </a:lnTo>
                  <a:lnTo>
                    <a:pt x="0" y="0"/>
                  </a:lnTo>
                  <a:lnTo>
                    <a:pt x="35" y="30"/>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684" name="Freeform 264"/>
            <p:cNvSpPr>
              <a:spLocks/>
            </p:cNvSpPr>
            <p:nvPr/>
          </p:nvSpPr>
          <p:spPr bwMode="auto">
            <a:xfrm>
              <a:off x="2631" y="3269"/>
              <a:ext cx="35" cy="59"/>
            </a:xfrm>
            <a:custGeom>
              <a:avLst/>
              <a:gdLst>
                <a:gd name="T0" fmla="*/ 35 w 35"/>
                <a:gd name="T1" fmla="*/ 30 h 59"/>
                <a:gd name="T2" fmla="*/ 35 w 35"/>
                <a:gd name="T3" fmla="*/ 59 h 59"/>
                <a:gd name="T4" fmla="*/ 0 w 35"/>
                <a:gd name="T5" fmla="*/ 28 h 59"/>
                <a:gd name="T6" fmla="*/ 0 w 35"/>
                <a:gd name="T7" fmla="*/ 0 h 59"/>
                <a:gd name="T8" fmla="*/ 35 w 35"/>
                <a:gd name="T9" fmla="*/ 30 h 59"/>
                <a:gd name="T10" fmla="*/ 0 60000 65536"/>
                <a:gd name="T11" fmla="*/ 0 60000 65536"/>
                <a:gd name="T12" fmla="*/ 0 60000 65536"/>
                <a:gd name="T13" fmla="*/ 0 60000 65536"/>
                <a:gd name="T14" fmla="*/ 0 60000 65536"/>
                <a:gd name="T15" fmla="*/ 0 w 35"/>
                <a:gd name="T16" fmla="*/ 0 h 59"/>
                <a:gd name="T17" fmla="*/ 35 w 35"/>
                <a:gd name="T18" fmla="*/ 59 h 59"/>
              </a:gdLst>
              <a:ahLst/>
              <a:cxnLst>
                <a:cxn ang="T10">
                  <a:pos x="T0" y="T1"/>
                </a:cxn>
                <a:cxn ang="T11">
                  <a:pos x="T2" y="T3"/>
                </a:cxn>
                <a:cxn ang="T12">
                  <a:pos x="T4" y="T5"/>
                </a:cxn>
                <a:cxn ang="T13">
                  <a:pos x="T6" y="T7"/>
                </a:cxn>
                <a:cxn ang="T14">
                  <a:pos x="T8" y="T9"/>
                </a:cxn>
              </a:cxnLst>
              <a:rect l="T15" t="T16" r="T17" b="T18"/>
              <a:pathLst>
                <a:path w="35" h="59">
                  <a:moveTo>
                    <a:pt x="35" y="30"/>
                  </a:moveTo>
                  <a:lnTo>
                    <a:pt x="35" y="59"/>
                  </a:lnTo>
                  <a:lnTo>
                    <a:pt x="0" y="28"/>
                  </a:lnTo>
                  <a:lnTo>
                    <a:pt x="0" y="0"/>
                  </a:lnTo>
                  <a:lnTo>
                    <a:pt x="35" y="30"/>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685" name="Freeform 265"/>
            <p:cNvSpPr>
              <a:spLocks/>
            </p:cNvSpPr>
            <p:nvPr/>
          </p:nvSpPr>
          <p:spPr bwMode="auto">
            <a:xfrm>
              <a:off x="2594" y="3237"/>
              <a:ext cx="34" cy="59"/>
            </a:xfrm>
            <a:custGeom>
              <a:avLst/>
              <a:gdLst>
                <a:gd name="T0" fmla="*/ 34 w 34"/>
                <a:gd name="T1" fmla="*/ 31 h 59"/>
                <a:gd name="T2" fmla="*/ 34 w 34"/>
                <a:gd name="T3" fmla="*/ 59 h 59"/>
                <a:gd name="T4" fmla="*/ 0 w 34"/>
                <a:gd name="T5" fmla="*/ 28 h 59"/>
                <a:gd name="T6" fmla="*/ 0 w 34"/>
                <a:gd name="T7" fmla="*/ 0 h 59"/>
                <a:gd name="T8" fmla="*/ 34 w 34"/>
                <a:gd name="T9" fmla="*/ 31 h 59"/>
                <a:gd name="T10" fmla="*/ 0 60000 65536"/>
                <a:gd name="T11" fmla="*/ 0 60000 65536"/>
                <a:gd name="T12" fmla="*/ 0 60000 65536"/>
                <a:gd name="T13" fmla="*/ 0 60000 65536"/>
                <a:gd name="T14" fmla="*/ 0 60000 65536"/>
                <a:gd name="T15" fmla="*/ 0 w 34"/>
                <a:gd name="T16" fmla="*/ 0 h 59"/>
                <a:gd name="T17" fmla="*/ 34 w 34"/>
                <a:gd name="T18" fmla="*/ 59 h 59"/>
              </a:gdLst>
              <a:ahLst/>
              <a:cxnLst>
                <a:cxn ang="T10">
                  <a:pos x="T0" y="T1"/>
                </a:cxn>
                <a:cxn ang="T11">
                  <a:pos x="T2" y="T3"/>
                </a:cxn>
                <a:cxn ang="T12">
                  <a:pos x="T4" y="T5"/>
                </a:cxn>
                <a:cxn ang="T13">
                  <a:pos x="T6" y="T7"/>
                </a:cxn>
                <a:cxn ang="T14">
                  <a:pos x="T8" y="T9"/>
                </a:cxn>
              </a:cxnLst>
              <a:rect l="T15" t="T16" r="T17" b="T18"/>
              <a:pathLst>
                <a:path w="34" h="59">
                  <a:moveTo>
                    <a:pt x="34" y="31"/>
                  </a:moveTo>
                  <a:lnTo>
                    <a:pt x="34" y="59"/>
                  </a:lnTo>
                  <a:lnTo>
                    <a:pt x="0" y="28"/>
                  </a:lnTo>
                  <a:lnTo>
                    <a:pt x="0" y="0"/>
                  </a:lnTo>
                  <a:lnTo>
                    <a:pt x="34" y="31"/>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686" name="Freeform 266"/>
            <p:cNvSpPr>
              <a:spLocks/>
            </p:cNvSpPr>
            <p:nvPr/>
          </p:nvSpPr>
          <p:spPr bwMode="auto">
            <a:xfrm>
              <a:off x="2575" y="3222"/>
              <a:ext cx="17" cy="42"/>
            </a:xfrm>
            <a:custGeom>
              <a:avLst/>
              <a:gdLst>
                <a:gd name="T0" fmla="*/ 17 w 17"/>
                <a:gd name="T1" fmla="*/ 14 h 42"/>
                <a:gd name="T2" fmla="*/ 17 w 17"/>
                <a:gd name="T3" fmla="*/ 42 h 42"/>
                <a:gd name="T4" fmla="*/ 0 w 17"/>
                <a:gd name="T5" fmla="*/ 27 h 42"/>
                <a:gd name="T6" fmla="*/ 0 w 17"/>
                <a:gd name="T7" fmla="*/ 0 h 42"/>
                <a:gd name="T8" fmla="*/ 17 w 17"/>
                <a:gd name="T9" fmla="*/ 14 h 42"/>
                <a:gd name="T10" fmla="*/ 0 60000 65536"/>
                <a:gd name="T11" fmla="*/ 0 60000 65536"/>
                <a:gd name="T12" fmla="*/ 0 60000 65536"/>
                <a:gd name="T13" fmla="*/ 0 60000 65536"/>
                <a:gd name="T14" fmla="*/ 0 60000 65536"/>
                <a:gd name="T15" fmla="*/ 0 w 17"/>
                <a:gd name="T16" fmla="*/ 0 h 42"/>
                <a:gd name="T17" fmla="*/ 17 w 17"/>
                <a:gd name="T18" fmla="*/ 42 h 42"/>
              </a:gdLst>
              <a:ahLst/>
              <a:cxnLst>
                <a:cxn ang="T10">
                  <a:pos x="T0" y="T1"/>
                </a:cxn>
                <a:cxn ang="T11">
                  <a:pos x="T2" y="T3"/>
                </a:cxn>
                <a:cxn ang="T12">
                  <a:pos x="T4" y="T5"/>
                </a:cxn>
                <a:cxn ang="T13">
                  <a:pos x="T6" y="T7"/>
                </a:cxn>
                <a:cxn ang="T14">
                  <a:pos x="T8" y="T9"/>
                </a:cxn>
              </a:cxnLst>
              <a:rect l="T15" t="T16" r="T17" b="T18"/>
              <a:pathLst>
                <a:path w="17" h="42">
                  <a:moveTo>
                    <a:pt x="17" y="14"/>
                  </a:moveTo>
                  <a:lnTo>
                    <a:pt x="17" y="42"/>
                  </a:lnTo>
                  <a:lnTo>
                    <a:pt x="0" y="27"/>
                  </a:lnTo>
                  <a:lnTo>
                    <a:pt x="0" y="0"/>
                  </a:lnTo>
                  <a:lnTo>
                    <a:pt x="17" y="14"/>
                  </a:lnTo>
                  <a:close/>
                </a:path>
              </a:pathLst>
            </a:custGeom>
            <a:solidFill>
              <a:srgbClr val="6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687" name="Freeform 267"/>
            <p:cNvSpPr>
              <a:spLocks/>
            </p:cNvSpPr>
            <p:nvPr/>
          </p:nvSpPr>
          <p:spPr bwMode="auto">
            <a:xfrm>
              <a:off x="2704" y="3408"/>
              <a:ext cx="11" cy="38"/>
            </a:xfrm>
            <a:custGeom>
              <a:avLst/>
              <a:gdLst>
                <a:gd name="T0" fmla="*/ 11 w 11"/>
                <a:gd name="T1" fmla="*/ 8 h 38"/>
                <a:gd name="T2" fmla="*/ 11 w 11"/>
                <a:gd name="T3" fmla="*/ 38 h 38"/>
                <a:gd name="T4" fmla="*/ 0 w 11"/>
                <a:gd name="T5" fmla="*/ 27 h 38"/>
                <a:gd name="T6" fmla="*/ 0 w 11"/>
                <a:gd name="T7" fmla="*/ 0 h 38"/>
                <a:gd name="T8" fmla="*/ 11 w 11"/>
                <a:gd name="T9" fmla="*/ 8 h 38"/>
                <a:gd name="T10" fmla="*/ 0 60000 65536"/>
                <a:gd name="T11" fmla="*/ 0 60000 65536"/>
                <a:gd name="T12" fmla="*/ 0 60000 65536"/>
                <a:gd name="T13" fmla="*/ 0 60000 65536"/>
                <a:gd name="T14" fmla="*/ 0 60000 65536"/>
                <a:gd name="T15" fmla="*/ 0 w 11"/>
                <a:gd name="T16" fmla="*/ 0 h 38"/>
                <a:gd name="T17" fmla="*/ 11 w 11"/>
                <a:gd name="T18" fmla="*/ 38 h 38"/>
              </a:gdLst>
              <a:ahLst/>
              <a:cxnLst>
                <a:cxn ang="T10">
                  <a:pos x="T0" y="T1"/>
                </a:cxn>
                <a:cxn ang="T11">
                  <a:pos x="T2" y="T3"/>
                </a:cxn>
                <a:cxn ang="T12">
                  <a:pos x="T4" y="T5"/>
                </a:cxn>
                <a:cxn ang="T13">
                  <a:pos x="T6" y="T7"/>
                </a:cxn>
                <a:cxn ang="T14">
                  <a:pos x="T8" y="T9"/>
                </a:cxn>
              </a:cxnLst>
              <a:rect l="T15" t="T16" r="T17" b="T18"/>
              <a:pathLst>
                <a:path w="11" h="38">
                  <a:moveTo>
                    <a:pt x="11" y="8"/>
                  </a:moveTo>
                  <a:lnTo>
                    <a:pt x="11" y="38"/>
                  </a:lnTo>
                  <a:lnTo>
                    <a:pt x="0" y="27"/>
                  </a:lnTo>
                  <a:lnTo>
                    <a:pt x="0" y="0"/>
                  </a:lnTo>
                  <a:lnTo>
                    <a:pt x="11" y="8"/>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688" name="Freeform 268"/>
            <p:cNvSpPr>
              <a:spLocks/>
            </p:cNvSpPr>
            <p:nvPr/>
          </p:nvSpPr>
          <p:spPr bwMode="auto">
            <a:xfrm>
              <a:off x="2667" y="3372"/>
              <a:ext cx="35" cy="63"/>
            </a:xfrm>
            <a:custGeom>
              <a:avLst/>
              <a:gdLst>
                <a:gd name="T0" fmla="*/ 35 w 35"/>
                <a:gd name="T1" fmla="*/ 32 h 63"/>
                <a:gd name="T2" fmla="*/ 35 w 35"/>
                <a:gd name="T3" fmla="*/ 63 h 63"/>
                <a:gd name="T4" fmla="*/ 0 w 35"/>
                <a:gd name="T5" fmla="*/ 29 h 63"/>
                <a:gd name="T6" fmla="*/ 0 w 35"/>
                <a:gd name="T7" fmla="*/ 0 h 63"/>
                <a:gd name="T8" fmla="*/ 35 w 35"/>
                <a:gd name="T9" fmla="*/ 32 h 63"/>
                <a:gd name="T10" fmla="*/ 0 60000 65536"/>
                <a:gd name="T11" fmla="*/ 0 60000 65536"/>
                <a:gd name="T12" fmla="*/ 0 60000 65536"/>
                <a:gd name="T13" fmla="*/ 0 60000 65536"/>
                <a:gd name="T14" fmla="*/ 0 60000 65536"/>
                <a:gd name="T15" fmla="*/ 0 w 35"/>
                <a:gd name="T16" fmla="*/ 0 h 63"/>
                <a:gd name="T17" fmla="*/ 35 w 35"/>
                <a:gd name="T18" fmla="*/ 63 h 63"/>
              </a:gdLst>
              <a:ahLst/>
              <a:cxnLst>
                <a:cxn ang="T10">
                  <a:pos x="T0" y="T1"/>
                </a:cxn>
                <a:cxn ang="T11">
                  <a:pos x="T2" y="T3"/>
                </a:cxn>
                <a:cxn ang="T12">
                  <a:pos x="T4" y="T5"/>
                </a:cxn>
                <a:cxn ang="T13">
                  <a:pos x="T6" y="T7"/>
                </a:cxn>
                <a:cxn ang="T14">
                  <a:pos x="T8" y="T9"/>
                </a:cxn>
              </a:cxnLst>
              <a:rect l="T15" t="T16" r="T17" b="T18"/>
              <a:pathLst>
                <a:path w="35" h="63">
                  <a:moveTo>
                    <a:pt x="35" y="32"/>
                  </a:moveTo>
                  <a:lnTo>
                    <a:pt x="35" y="63"/>
                  </a:lnTo>
                  <a:lnTo>
                    <a:pt x="0" y="29"/>
                  </a:lnTo>
                  <a:lnTo>
                    <a:pt x="0" y="0"/>
                  </a:lnTo>
                  <a:lnTo>
                    <a:pt x="35" y="32"/>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689" name="Freeform 269"/>
            <p:cNvSpPr>
              <a:spLocks/>
            </p:cNvSpPr>
            <p:nvPr/>
          </p:nvSpPr>
          <p:spPr bwMode="auto">
            <a:xfrm>
              <a:off x="2631" y="3338"/>
              <a:ext cx="35" cy="60"/>
            </a:xfrm>
            <a:custGeom>
              <a:avLst/>
              <a:gdLst>
                <a:gd name="T0" fmla="*/ 35 w 35"/>
                <a:gd name="T1" fmla="*/ 32 h 60"/>
                <a:gd name="T2" fmla="*/ 35 w 35"/>
                <a:gd name="T3" fmla="*/ 60 h 60"/>
                <a:gd name="T4" fmla="*/ 0 w 35"/>
                <a:gd name="T5" fmla="*/ 28 h 60"/>
                <a:gd name="T6" fmla="*/ 0 w 35"/>
                <a:gd name="T7" fmla="*/ 0 h 60"/>
                <a:gd name="T8" fmla="*/ 35 w 35"/>
                <a:gd name="T9" fmla="*/ 32 h 60"/>
                <a:gd name="T10" fmla="*/ 0 60000 65536"/>
                <a:gd name="T11" fmla="*/ 0 60000 65536"/>
                <a:gd name="T12" fmla="*/ 0 60000 65536"/>
                <a:gd name="T13" fmla="*/ 0 60000 65536"/>
                <a:gd name="T14" fmla="*/ 0 60000 65536"/>
                <a:gd name="T15" fmla="*/ 0 w 35"/>
                <a:gd name="T16" fmla="*/ 0 h 60"/>
                <a:gd name="T17" fmla="*/ 35 w 35"/>
                <a:gd name="T18" fmla="*/ 60 h 60"/>
              </a:gdLst>
              <a:ahLst/>
              <a:cxnLst>
                <a:cxn ang="T10">
                  <a:pos x="T0" y="T1"/>
                </a:cxn>
                <a:cxn ang="T11">
                  <a:pos x="T2" y="T3"/>
                </a:cxn>
                <a:cxn ang="T12">
                  <a:pos x="T4" y="T5"/>
                </a:cxn>
                <a:cxn ang="T13">
                  <a:pos x="T6" y="T7"/>
                </a:cxn>
                <a:cxn ang="T14">
                  <a:pos x="T8" y="T9"/>
                </a:cxn>
              </a:cxnLst>
              <a:rect l="T15" t="T16" r="T17" b="T18"/>
              <a:pathLst>
                <a:path w="35" h="60">
                  <a:moveTo>
                    <a:pt x="35" y="32"/>
                  </a:moveTo>
                  <a:lnTo>
                    <a:pt x="35" y="60"/>
                  </a:lnTo>
                  <a:lnTo>
                    <a:pt x="0" y="28"/>
                  </a:lnTo>
                  <a:lnTo>
                    <a:pt x="0" y="0"/>
                  </a:lnTo>
                  <a:lnTo>
                    <a:pt x="35" y="32"/>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690" name="Freeform 270"/>
            <p:cNvSpPr>
              <a:spLocks/>
            </p:cNvSpPr>
            <p:nvPr/>
          </p:nvSpPr>
          <p:spPr bwMode="auto">
            <a:xfrm>
              <a:off x="2593" y="3302"/>
              <a:ext cx="35" cy="61"/>
            </a:xfrm>
            <a:custGeom>
              <a:avLst/>
              <a:gdLst>
                <a:gd name="T0" fmla="*/ 35 w 35"/>
                <a:gd name="T1" fmla="*/ 35 h 61"/>
                <a:gd name="T2" fmla="*/ 35 w 35"/>
                <a:gd name="T3" fmla="*/ 61 h 61"/>
                <a:gd name="T4" fmla="*/ 0 w 35"/>
                <a:gd name="T5" fmla="*/ 29 h 61"/>
                <a:gd name="T6" fmla="*/ 0 w 35"/>
                <a:gd name="T7" fmla="*/ 0 h 61"/>
                <a:gd name="T8" fmla="*/ 35 w 35"/>
                <a:gd name="T9" fmla="*/ 35 h 61"/>
                <a:gd name="T10" fmla="*/ 0 60000 65536"/>
                <a:gd name="T11" fmla="*/ 0 60000 65536"/>
                <a:gd name="T12" fmla="*/ 0 60000 65536"/>
                <a:gd name="T13" fmla="*/ 0 60000 65536"/>
                <a:gd name="T14" fmla="*/ 0 60000 65536"/>
                <a:gd name="T15" fmla="*/ 0 w 35"/>
                <a:gd name="T16" fmla="*/ 0 h 61"/>
                <a:gd name="T17" fmla="*/ 35 w 35"/>
                <a:gd name="T18" fmla="*/ 61 h 61"/>
              </a:gdLst>
              <a:ahLst/>
              <a:cxnLst>
                <a:cxn ang="T10">
                  <a:pos x="T0" y="T1"/>
                </a:cxn>
                <a:cxn ang="T11">
                  <a:pos x="T2" y="T3"/>
                </a:cxn>
                <a:cxn ang="T12">
                  <a:pos x="T4" y="T5"/>
                </a:cxn>
                <a:cxn ang="T13">
                  <a:pos x="T6" y="T7"/>
                </a:cxn>
                <a:cxn ang="T14">
                  <a:pos x="T8" y="T9"/>
                </a:cxn>
              </a:cxnLst>
              <a:rect l="T15" t="T16" r="T17" b="T18"/>
              <a:pathLst>
                <a:path w="35" h="61">
                  <a:moveTo>
                    <a:pt x="35" y="35"/>
                  </a:moveTo>
                  <a:lnTo>
                    <a:pt x="35" y="61"/>
                  </a:lnTo>
                  <a:lnTo>
                    <a:pt x="0" y="29"/>
                  </a:lnTo>
                  <a:lnTo>
                    <a:pt x="0" y="0"/>
                  </a:lnTo>
                  <a:lnTo>
                    <a:pt x="35" y="35"/>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691" name="Freeform 271"/>
            <p:cNvSpPr>
              <a:spLocks/>
            </p:cNvSpPr>
            <p:nvPr/>
          </p:nvSpPr>
          <p:spPr bwMode="auto">
            <a:xfrm>
              <a:off x="2575" y="3286"/>
              <a:ext cx="17" cy="42"/>
            </a:xfrm>
            <a:custGeom>
              <a:avLst/>
              <a:gdLst>
                <a:gd name="T0" fmla="*/ 17 w 17"/>
                <a:gd name="T1" fmla="*/ 14 h 42"/>
                <a:gd name="T2" fmla="*/ 17 w 17"/>
                <a:gd name="T3" fmla="*/ 42 h 42"/>
                <a:gd name="T4" fmla="*/ 0 w 17"/>
                <a:gd name="T5" fmla="*/ 26 h 42"/>
                <a:gd name="T6" fmla="*/ 0 w 17"/>
                <a:gd name="T7" fmla="*/ 0 h 42"/>
                <a:gd name="T8" fmla="*/ 17 w 17"/>
                <a:gd name="T9" fmla="*/ 14 h 42"/>
                <a:gd name="T10" fmla="*/ 0 60000 65536"/>
                <a:gd name="T11" fmla="*/ 0 60000 65536"/>
                <a:gd name="T12" fmla="*/ 0 60000 65536"/>
                <a:gd name="T13" fmla="*/ 0 60000 65536"/>
                <a:gd name="T14" fmla="*/ 0 60000 65536"/>
                <a:gd name="T15" fmla="*/ 0 w 17"/>
                <a:gd name="T16" fmla="*/ 0 h 42"/>
                <a:gd name="T17" fmla="*/ 17 w 17"/>
                <a:gd name="T18" fmla="*/ 42 h 42"/>
              </a:gdLst>
              <a:ahLst/>
              <a:cxnLst>
                <a:cxn ang="T10">
                  <a:pos x="T0" y="T1"/>
                </a:cxn>
                <a:cxn ang="T11">
                  <a:pos x="T2" y="T3"/>
                </a:cxn>
                <a:cxn ang="T12">
                  <a:pos x="T4" y="T5"/>
                </a:cxn>
                <a:cxn ang="T13">
                  <a:pos x="T6" y="T7"/>
                </a:cxn>
                <a:cxn ang="T14">
                  <a:pos x="T8" y="T9"/>
                </a:cxn>
              </a:cxnLst>
              <a:rect l="T15" t="T16" r="T17" b="T18"/>
              <a:pathLst>
                <a:path w="17" h="42">
                  <a:moveTo>
                    <a:pt x="17" y="14"/>
                  </a:moveTo>
                  <a:lnTo>
                    <a:pt x="17" y="42"/>
                  </a:lnTo>
                  <a:lnTo>
                    <a:pt x="0" y="26"/>
                  </a:lnTo>
                  <a:lnTo>
                    <a:pt x="0" y="0"/>
                  </a:lnTo>
                  <a:lnTo>
                    <a:pt x="17" y="14"/>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692" name="Freeform 272"/>
            <p:cNvSpPr>
              <a:spLocks/>
            </p:cNvSpPr>
            <p:nvPr/>
          </p:nvSpPr>
          <p:spPr bwMode="auto">
            <a:xfrm>
              <a:off x="2704" y="3479"/>
              <a:ext cx="11" cy="44"/>
            </a:xfrm>
            <a:custGeom>
              <a:avLst/>
              <a:gdLst>
                <a:gd name="T0" fmla="*/ 11 w 11"/>
                <a:gd name="T1" fmla="*/ 13 h 44"/>
                <a:gd name="T2" fmla="*/ 11 w 11"/>
                <a:gd name="T3" fmla="*/ 44 h 44"/>
                <a:gd name="T4" fmla="*/ 0 w 11"/>
                <a:gd name="T5" fmla="*/ 32 h 44"/>
                <a:gd name="T6" fmla="*/ 0 w 11"/>
                <a:gd name="T7" fmla="*/ 0 h 44"/>
                <a:gd name="T8" fmla="*/ 11 w 11"/>
                <a:gd name="T9" fmla="*/ 13 h 44"/>
                <a:gd name="T10" fmla="*/ 0 60000 65536"/>
                <a:gd name="T11" fmla="*/ 0 60000 65536"/>
                <a:gd name="T12" fmla="*/ 0 60000 65536"/>
                <a:gd name="T13" fmla="*/ 0 60000 65536"/>
                <a:gd name="T14" fmla="*/ 0 60000 65536"/>
                <a:gd name="T15" fmla="*/ 0 w 11"/>
                <a:gd name="T16" fmla="*/ 0 h 44"/>
                <a:gd name="T17" fmla="*/ 11 w 11"/>
                <a:gd name="T18" fmla="*/ 44 h 44"/>
              </a:gdLst>
              <a:ahLst/>
              <a:cxnLst>
                <a:cxn ang="T10">
                  <a:pos x="T0" y="T1"/>
                </a:cxn>
                <a:cxn ang="T11">
                  <a:pos x="T2" y="T3"/>
                </a:cxn>
                <a:cxn ang="T12">
                  <a:pos x="T4" y="T5"/>
                </a:cxn>
                <a:cxn ang="T13">
                  <a:pos x="T6" y="T7"/>
                </a:cxn>
                <a:cxn ang="T14">
                  <a:pos x="T8" y="T9"/>
                </a:cxn>
              </a:cxnLst>
              <a:rect l="T15" t="T16" r="T17" b="T18"/>
              <a:pathLst>
                <a:path w="11" h="44">
                  <a:moveTo>
                    <a:pt x="11" y="13"/>
                  </a:moveTo>
                  <a:lnTo>
                    <a:pt x="11" y="44"/>
                  </a:lnTo>
                  <a:lnTo>
                    <a:pt x="0" y="32"/>
                  </a:lnTo>
                  <a:lnTo>
                    <a:pt x="0" y="0"/>
                  </a:lnTo>
                  <a:lnTo>
                    <a:pt x="11" y="13"/>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693" name="Freeform 273"/>
            <p:cNvSpPr>
              <a:spLocks/>
            </p:cNvSpPr>
            <p:nvPr/>
          </p:nvSpPr>
          <p:spPr bwMode="auto">
            <a:xfrm>
              <a:off x="2667" y="3443"/>
              <a:ext cx="35" cy="65"/>
            </a:xfrm>
            <a:custGeom>
              <a:avLst/>
              <a:gdLst>
                <a:gd name="T0" fmla="*/ 35 w 35"/>
                <a:gd name="T1" fmla="*/ 35 h 65"/>
                <a:gd name="T2" fmla="*/ 35 w 35"/>
                <a:gd name="T3" fmla="*/ 65 h 65"/>
                <a:gd name="T4" fmla="*/ 0 w 35"/>
                <a:gd name="T5" fmla="*/ 29 h 65"/>
                <a:gd name="T6" fmla="*/ 0 w 35"/>
                <a:gd name="T7" fmla="*/ 0 h 65"/>
                <a:gd name="T8" fmla="*/ 35 w 35"/>
                <a:gd name="T9" fmla="*/ 35 h 65"/>
                <a:gd name="T10" fmla="*/ 0 60000 65536"/>
                <a:gd name="T11" fmla="*/ 0 60000 65536"/>
                <a:gd name="T12" fmla="*/ 0 60000 65536"/>
                <a:gd name="T13" fmla="*/ 0 60000 65536"/>
                <a:gd name="T14" fmla="*/ 0 60000 65536"/>
                <a:gd name="T15" fmla="*/ 0 w 35"/>
                <a:gd name="T16" fmla="*/ 0 h 65"/>
                <a:gd name="T17" fmla="*/ 35 w 35"/>
                <a:gd name="T18" fmla="*/ 65 h 65"/>
              </a:gdLst>
              <a:ahLst/>
              <a:cxnLst>
                <a:cxn ang="T10">
                  <a:pos x="T0" y="T1"/>
                </a:cxn>
                <a:cxn ang="T11">
                  <a:pos x="T2" y="T3"/>
                </a:cxn>
                <a:cxn ang="T12">
                  <a:pos x="T4" y="T5"/>
                </a:cxn>
                <a:cxn ang="T13">
                  <a:pos x="T6" y="T7"/>
                </a:cxn>
                <a:cxn ang="T14">
                  <a:pos x="T8" y="T9"/>
                </a:cxn>
              </a:cxnLst>
              <a:rect l="T15" t="T16" r="T17" b="T18"/>
              <a:pathLst>
                <a:path w="35" h="65">
                  <a:moveTo>
                    <a:pt x="35" y="35"/>
                  </a:moveTo>
                  <a:lnTo>
                    <a:pt x="35" y="65"/>
                  </a:lnTo>
                  <a:lnTo>
                    <a:pt x="0" y="29"/>
                  </a:lnTo>
                  <a:lnTo>
                    <a:pt x="0" y="0"/>
                  </a:lnTo>
                  <a:lnTo>
                    <a:pt x="35" y="35"/>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694" name="Freeform 274"/>
            <p:cNvSpPr>
              <a:spLocks/>
            </p:cNvSpPr>
            <p:nvPr/>
          </p:nvSpPr>
          <p:spPr bwMode="auto">
            <a:xfrm>
              <a:off x="2631" y="3405"/>
              <a:ext cx="35" cy="65"/>
            </a:xfrm>
            <a:custGeom>
              <a:avLst/>
              <a:gdLst>
                <a:gd name="T0" fmla="*/ 35 w 35"/>
                <a:gd name="T1" fmla="*/ 37 h 65"/>
                <a:gd name="T2" fmla="*/ 35 w 35"/>
                <a:gd name="T3" fmla="*/ 65 h 65"/>
                <a:gd name="T4" fmla="*/ 0 w 35"/>
                <a:gd name="T5" fmla="*/ 30 h 65"/>
                <a:gd name="T6" fmla="*/ 0 w 35"/>
                <a:gd name="T7" fmla="*/ 0 h 65"/>
                <a:gd name="T8" fmla="*/ 35 w 35"/>
                <a:gd name="T9" fmla="*/ 37 h 65"/>
                <a:gd name="T10" fmla="*/ 0 60000 65536"/>
                <a:gd name="T11" fmla="*/ 0 60000 65536"/>
                <a:gd name="T12" fmla="*/ 0 60000 65536"/>
                <a:gd name="T13" fmla="*/ 0 60000 65536"/>
                <a:gd name="T14" fmla="*/ 0 60000 65536"/>
                <a:gd name="T15" fmla="*/ 0 w 35"/>
                <a:gd name="T16" fmla="*/ 0 h 65"/>
                <a:gd name="T17" fmla="*/ 35 w 35"/>
                <a:gd name="T18" fmla="*/ 65 h 65"/>
              </a:gdLst>
              <a:ahLst/>
              <a:cxnLst>
                <a:cxn ang="T10">
                  <a:pos x="T0" y="T1"/>
                </a:cxn>
                <a:cxn ang="T11">
                  <a:pos x="T2" y="T3"/>
                </a:cxn>
                <a:cxn ang="T12">
                  <a:pos x="T4" y="T5"/>
                </a:cxn>
                <a:cxn ang="T13">
                  <a:pos x="T6" y="T7"/>
                </a:cxn>
                <a:cxn ang="T14">
                  <a:pos x="T8" y="T9"/>
                </a:cxn>
              </a:cxnLst>
              <a:rect l="T15" t="T16" r="T17" b="T18"/>
              <a:pathLst>
                <a:path w="35" h="65">
                  <a:moveTo>
                    <a:pt x="35" y="37"/>
                  </a:moveTo>
                  <a:lnTo>
                    <a:pt x="35" y="65"/>
                  </a:lnTo>
                  <a:lnTo>
                    <a:pt x="0" y="30"/>
                  </a:lnTo>
                  <a:lnTo>
                    <a:pt x="0" y="0"/>
                  </a:lnTo>
                  <a:lnTo>
                    <a:pt x="35" y="37"/>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695" name="Freeform 275"/>
            <p:cNvSpPr>
              <a:spLocks/>
            </p:cNvSpPr>
            <p:nvPr/>
          </p:nvSpPr>
          <p:spPr bwMode="auto">
            <a:xfrm>
              <a:off x="2594" y="3369"/>
              <a:ext cx="34" cy="63"/>
            </a:xfrm>
            <a:custGeom>
              <a:avLst/>
              <a:gdLst>
                <a:gd name="T0" fmla="*/ 34 w 34"/>
                <a:gd name="T1" fmla="*/ 35 h 63"/>
                <a:gd name="T2" fmla="*/ 34 w 34"/>
                <a:gd name="T3" fmla="*/ 63 h 63"/>
                <a:gd name="T4" fmla="*/ 0 w 34"/>
                <a:gd name="T5" fmla="*/ 28 h 63"/>
                <a:gd name="T6" fmla="*/ 0 w 34"/>
                <a:gd name="T7" fmla="*/ 0 h 63"/>
                <a:gd name="T8" fmla="*/ 34 w 34"/>
                <a:gd name="T9" fmla="*/ 35 h 63"/>
                <a:gd name="T10" fmla="*/ 0 60000 65536"/>
                <a:gd name="T11" fmla="*/ 0 60000 65536"/>
                <a:gd name="T12" fmla="*/ 0 60000 65536"/>
                <a:gd name="T13" fmla="*/ 0 60000 65536"/>
                <a:gd name="T14" fmla="*/ 0 60000 65536"/>
                <a:gd name="T15" fmla="*/ 0 w 34"/>
                <a:gd name="T16" fmla="*/ 0 h 63"/>
                <a:gd name="T17" fmla="*/ 34 w 34"/>
                <a:gd name="T18" fmla="*/ 63 h 63"/>
              </a:gdLst>
              <a:ahLst/>
              <a:cxnLst>
                <a:cxn ang="T10">
                  <a:pos x="T0" y="T1"/>
                </a:cxn>
                <a:cxn ang="T11">
                  <a:pos x="T2" y="T3"/>
                </a:cxn>
                <a:cxn ang="T12">
                  <a:pos x="T4" y="T5"/>
                </a:cxn>
                <a:cxn ang="T13">
                  <a:pos x="T6" y="T7"/>
                </a:cxn>
                <a:cxn ang="T14">
                  <a:pos x="T8" y="T9"/>
                </a:cxn>
              </a:cxnLst>
              <a:rect l="T15" t="T16" r="T17" b="T18"/>
              <a:pathLst>
                <a:path w="34" h="63">
                  <a:moveTo>
                    <a:pt x="34" y="35"/>
                  </a:moveTo>
                  <a:lnTo>
                    <a:pt x="34" y="63"/>
                  </a:lnTo>
                  <a:lnTo>
                    <a:pt x="0" y="28"/>
                  </a:lnTo>
                  <a:lnTo>
                    <a:pt x="0" y="0"/>
                  </a:lnTo>
                  <a:lnTo>
                    <a:pt x="34" y="35"/>
                  </a:lnTo>
                  <a:close/>
                </a:path>
              </a:pathLst>
            </a:custGeom>
            <a:solidFill>
              <a:srgbClr val="2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696" name="Freeform 276"/>
            <p:cNvSpPr>
              <a:spLocks/>
            </p:cNvSpPr>
            <p:nvPr/>
          </p:nvSpPr>
          <p:spPr bwMode="auto">
            <a:xfrm>
              <a:off x="2575" y="3352"/>
              <a:ext cx="17" cy="44"/>
            </a:xfrm>
            <a:custGeom>
              <a:avLst/>
              <a:gdLst>
                <a:gd name="T0" fmla="*/ 17 w 17"/>
                <a:gd name="T1" fmla="*/ 16 h 44"/>
                <a:gd name="T2" fmla="*/ 17 w 17"/>
                <a:gd name="T3" fmla="*/ 44 h 44"/>
                <a:gd name="T4" fmla="*/ 0 w 17"/>
                <a:gd name="T5" fmla="*/ 24 h 44"/>
                <a:gd name="T6" fmla="*/ 0 w 17"/>
                <a:gd name="T7" fmla="*/ 0 h 44"/>
                <a:gd name="T8" fmla="*/ 17 w 17"/>
                <a:gd name="T9" fmla="*/ 16 h 44"/>
                <a:gd name="T10" fmla="*/ 0 60000 65536"/>
                <a:gd name="T11" fmla="*/ 0 60000 65536"/>
                <a:gd name="T12" fmla="*/ 0 60000 65536"/>
                <a:gd name="T13" fmla="*/ 0 60000 65536"/>
                <a:gd name="T14" fmla="*/ 0 60000 65536"/>
                <a:gd name="T15" fmla="*/ 0 w 17"/>
                <a:gd name="T16" fmla="*/ 0 h 44"/>
                <a:gd name="T17" fmla="*/ 17 w 17"/>
                <a:gd name="T18" fmla="*/ 44 h 44"/>
              </a:gdLst>
              <a:ahLst/>
              <a:cxnLst>
                <a:cxn ang="T10">
                  <a:pos x="T0" y="T1"/>
                </a:cxn>
                <a:cxn ang="T11">
                  <a:pos x="T2" y="T3"/>
                </a:cxn>
                <a:cxn ang="T12">
                  <a:pos x="T4" y="T5"/>
                </a:cxn>
                <a:cxn ang="T13">
                  <a:pos x="T6" y="T7"/>
                </a:cxn>
                <a:cxn ang="T14">
                  <a:pos x="T8" y="T9"/>
                </a:cxn>
              </a:cxnLst>
              <a:rect l="T15" t="T16" r="T17" b="T18"/>
              <a:pathLst>
                <a:path w="17" h="44">
                  <a:moveTo>
                    <a:pt x="17" y="16"/>
                  </a:moveTo>
                  <a:lnTo>
                    <a:pt x="17" y="44"/>
                  </a:lnTo>
                  <a:lnTo>
                    <a:pt x="0" y="24"/>
                  </a:lnTo>
                  <a:lnTo>
                    <a:pt x="0" y="0"/>
                  </a:lnTo>
                  <a:lnTo>
                    <a:pt x="17" y="16"/>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697" name="Freeform 277"/>
            <p:cNvSpPr>
              <a:spLocks/>
            </p:cNvSpPr>
            <p:nvPr/>
          </p:nvSpPr>
          <p:spPr bwMode="auto">
            <a:xfrm>
              <a:off x="2575" y="3383"/>
              <a:ext cx="29" cy="55"/>
            </a:xfrm>
            <a:custGeom>
              <a:avLst/>
              <a:gdLst>
                <a:gd name="T0" fmla="*/ 29 w 29"/>
                <a:gd name="T1" fmla="*/ 30 h 55"/>
                <a:gd name="T2" fmla="*/ 29 w 29"/>
                <a:gd name="T3" fmla="*/ 55 h 55"/>
                <a:gd name="T4" fmla="*/ 0 w 29"/>
                <a:gd name="T5" fmla="*/ 27 h 55"/>
                <a:gd name="T6" fmla="*/ 0 w 29"/>
                <a:gd name="T7" fmla="*/ 0 h 55"/>
                <a:gd name="T8" fmla="*/ 29 w 29"/>
                <a:gd name="T9" fmla="*/ 30 h 55"/>
                <a:gd name="T10" fmla="*/ 0 60000 65536"/>
                <a:gd name="T11" fmla="*/ 0 60000 65536"/>
                <a:gd name="T12" fmla="*/ 0 60000 65536"/>
                <a:gd name="T13" fmla="*/ 0 60000 65536"/>
                <a:gd name="T14" fmla="*/ 0 60000 65536"/>
                <a:gd name="T15" fmla="*/ 0 w 29"/>
                <a:gd name="T16" fmla="*/ 0 h 55"/>
                <a:gd name="T17" fmla="*/ 29 w 29"/>
                <a:gd name="T18" fmla="*/ 55 h 55"/>
              </a:gdLst>
              <a:ahLst/>
              <a:cxnLst>
                <a:cxn ang="T10">
                  <a:pos x="T0" y="T1"/>
                </a:cxn>
                <a:cxn ang="T11">
                  <a:pos x="T2" y="T3"/>
                </a:cxn>
                <a:cxn ang="T12">
                  <a:pos x="T4" y="T5"/>
                </a:cxn>
                <a:cxn ang="T13">
                  <a:pos x="T6" y="T7"/>
                </a:cxn>
                <a:cxn ang="T14">
                  <a:pos x="T8" y="T9"/>
                </a:cxn>
              </a:cxnLst>
              <a:rect l="T15" t="T16" r="T17" b="T18"/>
              <a:pathLst>
                <a:path w="29" h="55">
                  <a:moveTo>
                    <a:pt x="29" y="30"/>
                  </a:moveTo>
                  <a:lnTo>
                    <a:pt x="29" y="55"/>
                  </a:lnTo>
                  <a:lnTo>
                    <a:pt x="0" y="27"/>
                  </a:lnTo>
                  <a:lnTo>
                    <a:pt x="0" y="0"/>
                  </a:lnTo>
                  <a:lnTo>
                    <a:pt x="29" y="30"/>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698" name="Freeform 278"/>
            <p:cNvSpPr>
              <a:spLocks/>
            </p:cNvSpPr>
            <p:nvPr/>
          </p:nvSpPr>
          <p:spPr bwMode="auto">
            <a:xfrm>
              <a:off x="2676" y="3486"/>
              <a:ext cx="39" cy="71"/>
            </a:xfrm>
            <a:custGeom>
              <a:avLst/>
              <a:gdLst>
                <a:gd name="T0" fmla="*/ 39 w 39"/>
                <a:gd name="T1" fmla="*/ 43 h 71"/>
                <a:gd name="T2" fmla="*/ 39 w 39"/>
                <a:gd name="T3" fmla="*/ 71 h 71"/>
                <a:gd name="T4" fmla="*/ 0 w 39"/>
                <a:gd name="T5" fmla="*/ 30 h 71"/>
                <a:gd name="T6" fmla="*/ 0 w 39"/>
                <a:gd name="T7" fmla="*/ 0 h 71"/>
                <a:gd name="T8" fmla="*/ 39 w 39"/>
                <a:gd name="T9" fmla="*/ 43 h 71"/>
                <a:gd name="T10" fmla="*/ 0 60000 65536"/>
                <a:gd name="T11" fmla="*/ 0 60000 65536"/>
                <a:gd name="T12" fmla="*/ 0 60000 65536"/>
                <a:gd name="T13" fmla="*/ 0 60000 65536"/>
                <a:gd name="T14" fmla="*/ 0 60000 65536"/>
                <a:gd name="T15" fmla="*/ 0 w 39"/>
                <a:gd name="T16" fmla="*/ 0 h 71"/>
                <a:gd name="T17" fmla="*/ 39 w 39"/>
                <a:gd name="T18" fmla="*/ 71 h 71"/>
              </a:gdLst>
              <a:ahLst/>
              <a:cxnLst>
                <a:cxn ang="T10">
                  <a:pos x="T0" y="T1"/>
                </a:cxn>
                <a:cxn ang="T11">
                  <a:pos x="T2" y="T3"/>
                </a:cxn>
                <a:cxn ang="T12">
                  <a:pos x="T4" y="T5"/>
                </a:cxn>
                <a:cxn ang="T13">
                  <a:pos x="T6" y="T7"/>
                </a:cxn>
                <a:cxn ang="T14">
                  <a:pos x="T8" y="T9"/>
                </a:cxn>
              </a:cxnLst>
              <a:rect l="T15" t="T16" r="T17" b="T18"/>
              <a:pathLst>
                <a:path w="39" h="71">
                  <a:moveTo>
                    <a:pt x="39" y="43"/>
                  </a:moveTo>
                  <a:lnTo>
                    <a:pt x="39" y="71"/>
                  </a:lnTo>
                  <a:lnTo>
                    <a:pt x="0" y="30"/>
                  </a:lnTo>
                  <a:lnTo>
                    <a:pt x="0" y="0"/>
                  </a:lnTo>
                  <a:lnTo>
                    <a:pt x="39" y="43"/>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699" name="Freeform 279"/>
            <p:cNvSpPr>
              <a:spLocks/>
            </p:cNvSpPr>
            <p:nvPr/>
          </p:nvSpPr>
          <p:spPr bwMode="auto">
            <a:xfrm>
              <a:off x="2642" y="3451"/>
              <a:ext cx="32" cy="64"/>
            </a:xfrm>
            <a:custGeom>
              <a:avLst/>
              <a:gdLst>
                <a:gd name="T0" fmla="*/ 32 w 32"/>
                <a:gd name="T1" fmla="*/ 34 h 64"/>
                <a:gd name="T2" fmla="*/ 32 w 32"/>
                <a:gd name="T3" fmla="*/ 64 h 64"/>
                <a:gd name="T4" fmla="*/ 0 w 32"/>
                <a:gd name="T5" fmla="*/ 29 h 64"/>
                <a:gd name="T6" fmla="*/ 0 w 32"/>
                <a:gd name="T7" fmla="*/ 0 h 64"/>
                <a:gd name="T8" fmla="*/ 32 w 32"/>
                <a:gd name="T9" fmla="*/ 34 h 64"/>
                <a:gd name="T10" fmla="*/ 0 60000 65536"/>
                <a:gd name="T11" fmla="*/ 0 60000 65536"/>
                <a:gd name="T12" fmla="*/ 0 60000 65536"/>
                <a:gd name="T13" fmla="*/ 0 60000 65536"/>
                <a:gd name="T14" fmla="*/ 0 60000 65536"/>
                <a:gd name="T15" fmla="*/ 0 w 32"/>
                <a:gd name="T16" fmla="*/ 0 h 64"/>
                <a:gd name="T17" fmla="*/ 32 w 32"/>
                <a:gd name="T18" fmla="*/ 64 h 64"/>
              </a:gdLst>
              <a:ahLst/>
              <a:cxnLst>
                <a:cxn ang="T10">
                  <a:pos x="T0" y="T1"/>
                </a:cxn>
                <a:cxn ang="T11">
                  <a:pos x="T2" y="T3"/>
                </a:cxn>
                <a:cxn ang="T12">
                  <a:pos x="T4" y="T5"/>
                </a:cxn>
                <a:cxn ang="T13">
                  <a:pos x="T6" y="T7"/>
                </a:cxn>
                <a:cxn ang="T14">
                  <a:pos x="T8" y="T9"/>
                </a:cxn>
              </a:cxnLst>
              <a:rect l="T15" t="T16" r="T17" b="T18"/>
              <a:pathLst>
                <a:path w="32" h="64">
                  <a:moveTo>
                    <a:pt x="32" y="34"/>
                  </a:moveTo>
                  <a:lnTo>
                    <a:pt x="32" y="64"/>
                  </a:lnTo>
                  <a:lnTo>
                    <a:pt x="0" y="29"/>
                  </a:lnTo>
                  <a:lnTo>
                    <a:pt x="0" y="0"/>
                  </a:lnTo>
                  <a:lnTo>
                    <a:pt x="32" y="34"/>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700" name="Freeform 280"/>
            <p:cNvSpPr>
              <a:spLocks/>
            </p:cNvSpPr>
            <p:nvPr/>
          </p:nvSpPr>
          <p:spPr bwMode="auto">
            <a:xfrm>
              <a:off x="2606" y="3415"/>
              <a:ext cx="34" cy="62"/>
            </a:xfrm>
            <a:custGeom>
              <a:avLst/>
              <a:gdLst>
                <a:gd name="T0" fmla="*/ 34 w 34"/>
                <a:gd name="T1" fmla="*/ 34 h 62"/>
                <a:gd name="T2" fmla="*/ 34 w 34"/>
                <a:gd name="T3" fmla="*/ 62 h 62"/>
                <a:gd name="T4" fmla="*/ 0 w 34"/>
                <a:gd name="T5" fmla="*/ 26 h 62"/>
                <a:gd name="T6" fmla="*/ 0 w 34"/>
                <a:gd name="T7" fmla="*/ 0 h 62"/>
                <a:gd name="T8" fmla="*/ 34 w 34"/>
                <a:gd name="T9" fmla="*/ 34 h 62"/>
                <a:gd name="T10" fmla="*/ 0 60000 65536"/>
                <a:gd name="T11" fmla="*/ 0 60000 65536"/>
                <a:gd name="T12" fmla="*/ 0 60000 65536"/>
                <a:gd name="T13" fmla="*/ 0 60000 65536"/>
                <a:gd name="T14" fmla="*/ 0 60000 65536"/>
                <a:gd name="T15" fmla="*/ 0 w 34"/>
                <a:gd name="T16" fmla="*/ 0 h 62"/>
                <a:gd name="T17" fmla="*/ 34 w 34"/>
                <a:gd name="T18" fmla="*/ 62 h 62"/>
              </a:gdLst>
              <a:ahLst/>
              <a:cxnLst>
                <a:cxn ang="T10">
                  <a:pos x="T0" y="T1"/>
                </a:cxn>
                <a:cxn ang="T11">
                  <a:pos x="T2" y="T3"/>
                </a:cxn>
                <a:cxn ang="T12">
                  <a:pos x="T4" y="T5"/>
                </a:cxn>
                <a:cxn ang="T13">
                  <a:pos x="T6" y="T7"/>
                </a:cxn>
                <a:cxn ang="T14">
                  <a:pos x="T8" y="T9"/>
                </a:cxn>
              </a:cxnLst>
              <a:rect l="T15" t="T16" r="T17" b="T18"/>
              <a:pathLst>
                <a:path w="34" h="62">
                  <a:moveTo>
                    <a:pt x="34" y="34"/>
                  </a:moveTo>
                  <a:lnTo>
                    <a:pt x="34" y="62"/>
                  </a:lnTo>
                  <a:lnTo>
                    <a:pt x="0" y="26"/>
                  </a:lnTo>
                  <a:lnTo>
                    <a:pt x="0" y="0"/>
                  </a:lnTo>
                  <a:lnTo>
                    <a:pt x="34" y="34"/>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701" name="Freeform 281"/>
            <p:cNvSpPr>
              <a:spLocks/>
            </p:cNvSpPr>
            <p:nvPr/>
          </p:nvSpPr>
          <p:spPr bwMode="auto">
            <a:xfrm>
              <a:off x="2575" y="2999"/>
              <a:ext cx="30" cy="44"/>
            </a:xfrm>
            <a:custGeom>
              <a:avLst/>
              <a:gdLst>
                <a:gd name="T0" fmla="*/ 30 w 30"/>
                <a:gd name="T1" fmla="*/ 17 h 44"/>
                <a:gd name="T2" fmla="*/ 30 w 30"/>
                <a:gd name="T3" fmla="*/ 44 h 44"/>
                <a:gd name="T4" fmla="*/ 0 w 30"/>
                <a:gd name="T5" fmla="*/ 27 h 44"/>
                <a:gd name="T6" fmla="*/ 0 w 30"/>
                <a:gd name="T7" fmla="*/ 0 h 44"/>
                <a:gd name="T8" fmla="*/ 30 w 30"/>
                <a:gd name="T9" fmla="*/ 17 h 44"/>
                <a:gd name="T10" fmla="*/ 0 60000 65536"/>
                <a:gd name="T11" fmla="*/ 0 60000 65536"/>
                <a:gd name="T12" fmla="*/ 0 60000 65536"/>
                <a:gd name="T13" fmla="*/ 0 60000 65536"/>
                <a:gd name="T14" fmla="*/ 0 60000 65536"/>
                <a:gd name="T15" fmla="*/ 0 w 30"/>
                <a:gd name="T16" fmla="*/ 0 h 44"/>
                <a:gd name="T17" fmla="*/ 30 w 30"/>
                <a:gd name="T18" fmla="*/ 44 h 44"/>
              </a:gdLst>
              <a:ahLst/>
              <a:cxnLst>
                <a:cxn ang="T10">
                  <a:pos x="T0" y="T1"/>
                </a:cxn>
                <a:cxn ang="T11">
                  <a:pos x="T2" y="T3"/>
                </a:cxn>
                <a:cxn ang="T12">
                  <a:pos x="T4" y="T5"/>
                </a:cxn>
                <a:cxn ang="T13">
                  <a:pos x="T6" y="T7"/>
                </a:cxn>
                <a:cxn ang="T14">
                  <a:pos x="T8" y="T9"/>
                </a:cxn>
              </a:cxnLst>
              <a:rect l="T15" t="T16" r="T17" b="T18"/>
              <a:pathLst>
                <a:path w="30" h="44">
                  <a:moveTo>
                    <a:pt x="30" y="17"/>
                  </a:moveTo>
                  <a:lnTo>
                    <a:pt x="30" y="44"/>
                  </a:lnTo>
                  <a:lnTo>
                    <a:pt x="0" y="27"/>
                  </a:lnTo>
                  <a:lnTo>
                    <a:pt x="0" y="0"/>
                  </a:lnTo>
                  <a:lnTo>
                    <a:pt x="30" y="17"/>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702" name="Freeform 282"/>
            <p:cNvSpPr>
              <a:spLocks/>
            </p:cNvSpPr>
            <p:nvPr/>
          </p:nvSpPr>
          <p:spPr bwMode="auto">
            <a:xfrm>
              <a:off x="2643" y="3037"/>
              <a:ext cx="33" cy="50"/>
            </a:xfrm>
            <a:custGeom>
              <a:avLst/>
              <a:gdLst>
                <a:gd name="T0" fmla="*/ 33 w 33"/>
                <a:gd name="T1" fmla="*/ 19 h 50"/>
                <a:gd name="T2" fmla="*/ 33 w 33"/>
                <a:gd name="T3" fmla="*/ 50 h 50"/>
                <a:gd name="T4" fmla="*/ 0 w 33"/>
                <a:gd name="T5" fmla="*/ 30 h 50"/>
                <a:gd name="T6" fmla="*/ 0 w 33"/>
                <a:gd name="T7" fmla="*/ 0 h 50"/>
                <a:gd name="T8" fmla="*/ 33 w 33"/>
                <a:gd name="T9" fmla="*/ 19 h 50"/>
                <a:gd name="T10" fmla="*/ 0 60000 65536"/>
                <a:gd name="T11" fmla="*/ 0 60000 65536"/>
                <a:gd name="T12" fmla="*/ 0 60000 65536"/>
                <a:gd name="T13" fmla="*/ 0 60000 65536"/>
                <a:gd name="T14" fmla="*/ 0 60000 65536"/>
                <a:gd name="T15" fmla="*/ 0 w 33"/>
                <a:gd name="T16" fmla="*/ 0 h 50"/>
                <a:gd name="T17" fmla="*/ 33 w 33"/>
                <a:gd name="T18" fmla="*/ 50 h 50"/>
              </a:gdLst>
              <a:ahLst/>
              <a:cxnLst>
                <a:cxn ang="T10">
                  <a:pos x="T0" y="T1"/>
                </a:cxn>
                <a:cxn ang="T11">
                  <a:pos x="T2" y="T3"/>
                </a:cxn>
                <a:cxn ang="T12">
                  <a:pos x="T4" y="T5"/>
                </a:cxn>
                <a:cxn ang="T13">
                  <a:pos x="T6" y="T7"/>
                </a:cxn>
                <a:cxn ang="T14">
                  <a:pos x="T8" y="T9"/>
                </a:cxn>
              </a:cxnLst>
              <a:rect l="T15" t="T16" r="T17" b="T18"/>
              <a:pathLst>
                <a:path w="33" h="50">
                  <a:moveTo>
                    <a:pt x="33" y="19"/>
                  </a:moveTo>
                  <a:lnTo>
                    <a:pt x="33" y="50"/>
                  </a:lnTo>
                  <a:lnTo>
                    <a:pt x="0" y="30"/>
                  </a:lnTo>
                  <a:lnTo>
                    <a:pt x="0" y="0"/>
                  </a:lnTo>
                  <a:lnTo>
                    <a:pt x="33" y="19"/>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703" name="Freeform 283"/>
            <p:cNvSpPr>
              <a:spLocks/>
            </p:cNvSpPr>
            <p:nvPr/>
          </p:nvSpPr>
          <p:spPr bwMode="auto">
            <a:xfrm>
              <a:off x="2607" y="3016"/>
              <a:ext cx="34" cy="49"/>
            </a:xfrm>
            <a:custGeom>
              <a:avLst/>
              <a:gdLst>
                <a:gd name="T0" fmla="*/ 34 w 34"/>
                <a:gd name="T1" fmla="*/ 21 h 49"/>
                <a:gd name="T2" fmla="*/ 34 w 34"/>
                <a:gd name="T3" fmla="*/ 49 h 49"/>
                <a:gd name="T4" fmla="*/ 0 w 34"/>
                <a:gd name="T5" fmla="*/ 28 h 49"/>
                <a:gd name="T6" fmla="*/ 0 w 34"/>
                <a:gd name="T7" fmla="*/ 0 h 49"/>
                <a:gd name="T8" fmla="*/ 34 w 34"/>
                <a:gd name="T9" fmla="*/ 21 h 49"/>
                <a:gd name="T10" fmla="*/ 0 60000 65536"/>
                <a:gd name="T11" fmla="*/ 0 60000 65536"/>
                <a:gd name="T12" fmla="*/ 0 60000 65536"/>
                <a:gd name="T13" fmla="*/ 0 60000 65536"/>
                <a:gd name="T14" fmla="*/ 0 60000 65536"/>
                <a:gd name="T15" fmla="*/ 0 w 34"/>
                <a:gd name="T16" fmla="*/ 0 h 49"/>
                <a:gd name="T17" fmla="*/ 34 w 34"/>
                <a:gd name="T18" fmla="*/ 49 h 49"/>
              </a:gdLst>
              <a:ahLst/>
              <a:cxnLst>
                <a:cxn ang="T10">
                  <a:pos x="T0" y="T1"/>
                </a:cxn>
                <a:cxn ang="T11">
                  <a:pos x="T2" y="T3"/>
                </a:cxn>
                <a:cxn ang="T12">
                  <a:pos x="T4" y="T5"/>
                </a:cxn>
                <a:cxn ang="T13">
                  <a:pos x="T6" y="T7"/>
                </a:cxn>
                <a:cxn ang="T14">
                  <a:pos x="T8" y="T9"/>
                </a:cxn>
              </a:cxnLst>
              <a:rect l="T15" t="T16" r="T17" b="T18"/>
              <a:pathLst>
                <a:path w="34" h="49">
                  <a:moveTo>
                    <a:pt x="34" y="21"/>
                  </a:moveTo>
                  <a:lnTo>
                    <a:pt x="34" y="49"/>
                  </a:lnTo>
                  <a:lnTo>
                    <a:pt x="0" y="28"/>
                  </a:lnTo>
                  <a:lnTo>
                    <a:pt x="0" y="0"/>
                  </a:lnTo>
                  <a:lnTo>
                    <a:pt x="34" y="21"/>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704" name="Freeform 284"/>
            <p:cNvSpPr>
              <a:spLocks/>
            </p:cNvSpPr>
            <p:nvPr/>
          </p:nvSpPr>
          <p:spPr bwMode="auto">
            <a:xfrm>
              <a:off x="2575" y="3062"/>
              <a:ext cx="30" cy="48"/>
            </a:xfrm>
            <a:custGeom>
              <a:avLst/>
              <a:gdLst>
                <a:gd name="T0" fmla="*/ 30 w 30"/>
                <a:gd name="T1" fmla="*/ 21 h 48"/>
                <a:gd name="T2" fmla="*/ 30 w 30"/>
                <a:gd name="T3" fmla="*/ 48 h 48"/>
                <a:gd name="T4" fmla="*/ 0 w 30"/>
                <a:gd name="T5" fmla="*/ 27 h 48"/>
                <a:gd name="T6" fmla="*/ 0 w 30"/>
                <a:gd name="T7" fmla="*/ 0 h 48"/>
                <a:gd name="T8" fmla="*/ 30 w 30"/>
                <a:gd name="T9" fmla="*/ 21 h 48"/>
                <a:gd name="T10" fmla="*/ 0 60000 65536"/>
                <a:gd name="T11" fmla="*/ 0 60000 65536"/>
                <a:gd name="T12" fmla="*/ 0 60000 65536"/>
                <a:gd name="T13" fmla="*/ 0 60000 65536"/>
                <a:gd name="T14" fmla="*/ 0 60000 65536"/>
                <a:gd name="T15" fmla="*/ 0 w 30"/>
                <a:gd name="T16" fmla="*/ 0 h 48"/>
                <a:gd name="T17" fmla="*/ 30 w 30"/>
                <a:gd name="T18" fmla="*/ 48 h 48"/>
              </a:gdLst>
              <a:ahLst/>
              <a:cxnLst>
                <a:cxn ang="T10">
                  <a:pos x="T0" y="T1"/>
                </a:cxn>
                <a:cxn ang="T11">
                  <a:pos x="T2" y="T3"/>
                </a:cxn>
                <a:cxn ang="T12">
                  <a:pos x="T4" y="T5"/>
                </a:cxn>
                <a:cxn ang="T13">
                  <a:pos x="T6" y="T7"/>
                </a:cxn>
                <a:cxn ang="T14">
                  <a:pos x="T8" y="T9"/>
                </a:cxn>
              </a:cxnLst>
              <a:rect l="T15" t="T16" r="T17" b="T18"/>
              <a:pathLst>
                <a:path w="30" h="48">
                  <a:moveTo>
                    <a:pt x="30" y="21"/>
                  </a:moveTo>
                  <a:lnTo>
                    <a:pt x="30" y="48"/>
                  </a:lnTo>
                  <a:lnTo>
                    <a:pt x="0" y="27"/>
                  </a:lnTo>
                  <a:lnTo>
                    <a:pt x="0" y="0"/>
                  </a:lnTo>
                  <a:lnTo>
                    <a:pt x="30" y="21"/>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705" name="Freeform 285"/>
            <p:cNvSpPr>
              <a:spLocks/>
            </p:cNvSpPr>
            <p:nvPr/>
          </p:nvSpPr>
          <p:spPr bwMode="auto">
            <a:xfrm>
              <a:off x="2677" y="3130"/>
              <a:ext cx="39" cy="56"/>
            </a:xfrm>
            <a:custGeom>
              <a:avLst/>
              <a:gdLst>
                <a:gd name="T0" fmla="*/ 39 w 39"/>
                <a:gd name="T1" fmla="*/ 25 h 56"/>
                <a:gd name="T2" fmla="*/ 39 w 39"/>
                <a:gd name="T3" fmla="*/ 56 h 56"/>
                <a:gd name="T4" fmla="*/ 0 w 39"/>
                <a:gd name="T5" fmla="*/ 30 h 56"/>
                <a:gd name="T6" fmla="*/ 0 w 39"/>
                <a:gd name="T7" fmla="*/ 0 h 56"/>
                <a:gd name="T8" fmla="*/ 39 w 39"/>
                <a:gd name="T9" fmla="*/ 25 h 56"/>
                <a:gd name="T10" fmla="*/ 0 60000 65536"/>
                <a:gd name="T11" fmla="*/ 0 60000 65536"/>
                <a:gd name="T12" fmla="*/ 0 60000 65536"/>
                <a:gd name="T13" fmla="*/ 0 60000 65536"/>
                <a:gd name="T14" fmla="*/ 0 60000 65536"/>
                <a:gd name="T15" fmla="*/ 0 w 39"/>
                <a:gd name="T16" fmla="*/ 0 h 56"/>
                <a:gd name="T17" fmla="*/ 39 w 39"/>
                <a:gd name="T18" fmla="*/ 56 h 56"/>
              </a:gdLst>
              <a:ahLst/>
              <a:cxnLst>
                <a:cxn ang="T10">
                  <a:pos x="T0" y="T1"/>
                </a:cxn>
                <a:cxn ang="T11">
                  <a:pos x="T2" y="T3"/>
                </a:cxn>
                <a:cxn ang="T12">
                  <a:pos x="T4" y="T5"/>
                </a:cxn>
                <a:cxn ang="T13">
                  <a:pos x="T6" y="T7"/>
                </a:cxn>
                <a:cxn ang="T14">
                  <a:pos x="T8" y="T9"/>
                </a:cxn>
              </a:cxnLst>
              <a:rect l="T15" t="T16" r="T17" b="T18"/>
              <a:pathLst>
                <a:path w="39" h="56">
                  <a:moveTo>
                    <a:pt x="39" y="25"/>
                  </a:moveTo>
                  <a:lnTo>
                    <a:pt x="39" y="56"/>
                  </a:lnTo>
                  <a:lnTo>
                    <a:pt x="0" y="30"/>
                  </a:lnTo>
                  <a:lnTo>
                    <a:pt x="0" y="0"/>
                  </a:lnTo>
                  <a:lnTo>
                    <a:pt x="39" y="25"/>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706" name="Freeform 286"/>
            <p:cNvSpPr>
              <a:spLocks/>
            </p:cNvSpPr>
            <p:nvPr/>
          </p:nvSpPr>
          <p:spPr bwMode="auto">
            <a:xfrm>
              <a:off x="2643" y="3108"/>
              <a:ext cx="33" cy="51"/>
            </a:xfrm>
            <a:custGeom>
              <a:avLst/>
              <a:gdLst>
                <a:gd name="T0" fmla="*/ 33 w 33"/>
                <a:gd name="T1" fmla="*/ 21 h 51"/>
                <a:gd name="T2" fmla="*/ 33 w 33"/>
                <a:gd name="T3" fmla="*/ 51 h 51"/>
                <a:gd name="T4" fmla="*/ 0 w 33"/>
                <a:gd name="T5" fmla="*/ 29 h 51"/>
                <a:gd name="T6" fmla="*/ 0 w 33"/>
                <a:gd name="T7" fmla="*/ 0 h 51"/>
                <a:gd name="T8" fmla="*/ 33 w 33"/>
                <a:gd name="T9" fmla="*/ 21 h 51"/>
                <a:gd name="T10" fmla="*/ 0 60000 65536"/>
                <a:gd name="T11" fmla="*/ 0 60000 65536"/>
                <a:gd name="T12" fmla="*/ 0 60000 65536"/>
                <a:gd name="T13" fmla="*/ 0 60000 65536"/>
                <a:gd name="T14" fmla="*/ 0 60000 65536"/>
                <a:gd name="T15" fmla="*/ 0 w 33"/>
                <a:gd name="T16" fmla="*/ 0 h 51"/>
                <a:gd name="T17" fmla="*/ 33 w 33"/>
                <a:gd name="T18" fmla="*/ 51 h 51"/>
              </a:gdLst>
              <a:ahLst/>
              <a:cxnLst>
                <a:cxn ang="T10">
                  <a:pos x="T0" y="T1"/>
                </a:cxn>
                <a:cxn ang="T11">
                  <a:pos x="T2" y="T3"/>
                </a:cxn>
                <a:cxn ang="T12">
                  <a:pos x="T4" y="T5"/>
                </a:cxn>
                <a:cxn ang="T13">
                  <a:pos x="T6" y="T7"/>
                </a:cxn>
                <a:cxn ang="T14">
                  <a:pos x="T8" y="T9"/>
                </a:cxn>
              </a:cxnLst>
              <a:rect l="T15" t="T16" r="T17" b="T18"/>
              <a:pathLst>
                <a:path w="33" h="51">
                  <a:moveTo>
                    <a:pt x="33" y="21"/>
                  </a:moveTo>
                  <a:lnTo>
                    <a:pt x="33" y="51"/>
                  </a:lnTo>
                  <a:lnTo>
                    <a:pt x="0" y="29"/>
                  </a:lnTo>
                  <a:lnTo>
                    <a:pt x="0" y="0"/>
                  </a:lnTo>
                  <a:lnTo>
                    <a:pt x="33" y="21"/>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707" name="Freeform 287"/>
            <p:cNvSpPr>
              <a:spLocks/>
            </p:cNvSpPr>
            <p:nvPr/>
          </p:nvSpPr>
          <p:spPr bwMode="auto">
            <a:xfrm>
              <a:off x="2607" y="3084"/>
              <a:ext cx="34" cy="50"/>
            </a:xfrm>
            <a:custGeom>
              <a:avLst/>
              <a:gdLst>
                <a:gd name="T0" fmla="*/ 34 w 34"/>
                <a:gd name="T1" fmla="*/ 22 h 50"/>
                <a:gd name="T2" fmla="*/ 34 w 34"/>
                <a:gd name="T3" fmla="*/ 50 h 50"/>
                <a:gd name="T4" fmla="*/ 0 w 34"/>
                <a:gd name="T5" fmla="*/ 27 h 50"/>
                <a:gd name="T6" fmla="*/ 0 w 34"/>
                <a:gd name="T7" fmla="*/ 0 h 50"/>
                <a:gd name="T8" fmla="*/ 34 w 34"/>
                <a:gd name="T9" fmla="*/ 22 h 50"/>
                <a:gd name="T10" fmla="*/ 0 60000 65536"/>
                <a:gd name="T11" fmla="*/ 0 60000 65536"/>
                <a:gd name="T12" fmla="*/ 0 60000 65536"/>
                <a:gd name="T13" fmla="*/ 0 60000 65536"/>
                <a:gd name="T14" fmla="*/ 0 60000 65536"/>
                <a:gd name="T15" fmla="*/ 0 w 34"/>
                <a:gd name="T16" fmla="*/ 0 h 50"/>
                <a:gd name="T17" fmla="*/ 34 w 34"/>
                <a:gd name="T18" fmla="*/ 50 h 50"/>
              </a:gdLst>
              <a:ahLst/>
              <a:cxnLst>
                <a:cxn ang="T10">
                  <a:pos x="T0" y="T1"/>
                </a:cxn>
                <a:cxn ang="T11">
                  <a:pos x="T2" y="T3"/>
                </a:cxn>
                <a:cxn ang="T12">
                  <a:pos x="T4" y="T5"/>
                </a:cxn>
                <a:cxn ang="T13">
                  <a:pos x="T6" y="T7"/>
                </a:cxn>
                <a:cxn ang="T14">
                  <a:pos x="T8" y="T9"/>
                </a:cxn>
              </a:cxnLst>
              <a:rect l="T15" t="T16" r="T17" b="T18"/>
              <a:pathLst>
                <a:path w="34" h="50">
                  <a:moveTo>
                    <a:pt x="34" y="22"/>
                  </a:moveTo>
                  <a:lnTo>
                    <a:pt x="34" y="50"/>
                  </a:lnTo>
                  <a:lnTo>
                    <a:pt x="0" y="27"/>
                  </a:lnTo>
                  <a:lnTo>
                    <a:pt x="0" y="0"/>
                  </a:lnTo>
                  <a:lnTo>
                    <a:pt x="34" y="22"/>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708" name="Freeform 288"/>
            <p:cNvSpPr>
              <a:spLocks/>
            </p:cNvSpPr>
            <p:nvPr/>
          </p:nvSpPr>
          <p:spPr bwMode="auto">
            <a:xfrm>
              <a:off x="2575" y="3126"/>
              <a:ext cx="30" cy="49"/>
            </a:xfrm>
            <a:custGeom>
              <a:avLst/>
              <a:gdLst>
                <a:gd name="T0" fmla="*/ 30 w 30"/>
                <a:gd name="T1" fmla="*/ 24 h 49"/>
                <a:gd name="T2" fmla="*/ 30 w 30"/>
                <a:gd name="T3" fmla="*/ 49 h 49"/>
                <a:gd name="T4" fmla="*/ 0 w 30"/>
                <a:gd name="T5" fmla="*/ 27 h 49"/>
                <a:gd name="T6" fmla="*/ 0 w 30"/>
                <a:gd name="T7" fmla="*/ 0 h 49"/>
                <a:gd name="T8" fmla="*/ 30 w 30"/>
                <a:gd name="T9" fmla="*/ 24 h 49"/>
                <a:gd name="T10" fmla="*/ 0 60000 65536"/>
                <a:gd name="T11" fmla="*/ 0 60000 65536"/>
                <a:gd name="T12" fmla="*/ 0 60000 65536"/>
                <a:gd name="T13" fmla="*/ 0 60000 65536"/>
                <a:gd name="T14" fmla="*/ 0 60000 65536"/>
                <a:gd name="T15" fmla="*/ 0 w 30"/>
                <a:gd name="T16" fmla="*/ 0 h 49"/>
                <a:gd name="T17" fmla="*/ 30 w 30"/>
                <a:gd name="T18" fmla="*/ 49 h 49"/>
              </a:gdLst>
              <a:ahLst/>
              <a:cxnLst>
                <a:cxn ang="T10">
                  <a:pos x="T0" y="T1"/>
                </a:cxn>
                <a:cxn ang="T11">
                  <a:pos x="T2" y="T3"/>
                </a:cxn>
                <a:cxn ang="T12">
                  <a:pos x="T4" y="T5"/>
                </a:cxn>
                <a:cxn ang="T13">
                  <a:pos x="T6" y="T7"/>
                </a:cxn>
                <a:cxn ang="T14">
                  <a:pos x="T8" y="T9"/>
                </a:cxn>
              </a:cxnLst>
              <a:rect l="T15" t="T16" r="T17" b="T18"/>
              <a:pathLst>
                <a:path w="30" h="49">
                  <a:moveTo>
                    <a:pt x="30" y="24"/>
                  </a:moveTo>
                  <a:lnTo>
                    <a:pt x="30" y="49"/>
                  </a:lnTo>
                  <a:lnTo>
                    <a:pt x="0" y="27"/>
                  </a:lnTo>
                  <a:lnTo>
                    <a:pt x="0" y="0"/>
                  </a:lnTo>
                  <a:lnTo>
                    <a:pt x="30" y="24"/>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709" name="Freeform 289"/>
            <p:cNvSpPr>
              <a:spLocks/>
            </p:cNvSpPr>
            <p:nvPr/>
          </p:nvSpPr>
          <p:spPr bwMode="auto">
            <a:xfrm>
              <a:off x="2643" y="3176"/>
              <a:ext cx="33" cy="54"/>
            </a:xfrm>
            <a:custGeom>
              <a:avLst/>
              <a:gdLst>
                <a:gd name="T0" fmla="*/ 33 w 33"/>
                <a:gd name="T1" fmla="*/ 24 h 54"/>
                <a:gd name="T2" fmla="*/ 33 w 33"/>
                <a:gd name="T3" fmla="*/ 54 h 54"/>
                <a:gd name="T4" fmla="*/ 0 w 33"/>
                <a:gd name="T5" fmla="*/ 30 h 54"/>
                <a:gd name="T6" fmla="*/ 0 w 33"/>
                <a:gd name="T7" fmla="*/ 0 h 54"/>
                <a:gd name="T8" fmla="*/ 33 w 33"/>
                <a:gd name="T9" fmla="*/ 24 h 54"/>
                <a:gd name="T10" fmla="*/ 0 60000 65536"/>
                <a:gd name="T11" fmla="*/ 0 60000 65536"/>
                <a:gd name="T12" fmla="*/ 0 60000 65536"/>
                <a:gd name="T13" fmla="*/ 0 60000 65536"/>
                <a:gd name="T14" fmla="*/ 0 60000 65536"/>
                <a:gd name="T15" fmla="*/ 0 w 33"/>
                <a:gd name="T16" fmla="*/ 0 h 54"/>
                <a:gd name="T17" fmla="*/ 33 w 33"/>
                <a:gd name="T18" fmla="*/ 54 h 54"/>
              </a:gdLst>
              <a:ahLst/>
              <a:cxnLst>
                <a:cxn ang="T10">
                  <a:pos x="T0" y="T1"/>
                </a:cxn>
                <a:cxn ang="T11">
                  <a:pos x="T2" y="T3"/>
                </a:cxn>
                <a:cxn ang="T12">
                  <a:pos x="T4" y="T5"/>
                </a:cxn>
                <a:cxn ang="T13">
                  <a:pos x="T6" y="T7"/>
                </a:cxn>
                <a:cxn ang="T14">
                  <a:pos x="T8" y="T9"/>
                </a:cxn>
              </a:cxnLst>
              <a:rect l="T15" t="T16" r="T17" b="T18"/>
              <a:pathLst>
                <a:path w="33" h="54">
                  <a:moveTo>
                    <a:pt x="33" y="24"/>
                  </a:moveTo>
                  <a:lnTo>
                    <a:pt x="33" y="54"/>
                  </a:lnTo>
                  <a:lnTo>
                    <a:pt x="0" y="30"/>
                  </a:lnTo>
                  <a:lnTo>
                    <a:pt x="0" y="0"/>
                  </a:lnTo>
                  <a:lnTo>
                    <a:pt x="33" y="24"/>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710" name="Freeform 290"/>
            <p:cNvSpPr>
              <a:spLocks/>
            </p:cNvSpPr>
            <p:nvPr/>
          </p:nvSpPr>
          <p:spPr bwMode="auto">
            <a:xfrm>
              <a:off x="2607" y="3150"/>
              <a:ext cx="34" cy="53"/>
            </a:xfrm>
            <a:custGeom>
              <a:avLst/>
              <a:gdLst>
                <a:gd name="T0" fmla="*/ 34 w 34"/>
                <a:gd name="T1" fmla="*/ 25 h 53"/>
                <a:gd name="T2" fmla="*/ 34 w 34"/>
                <a:gd name="T3" fmla="*/ 53 h 53"/>
                <a:gd name="T4" fmla="*/ 0 w 34"/>
                <a:gd name="T5" fmla="*/ 28 h 53"/>
                <a:gd name="T6" fmla="*/ 0 w 34"/>
                <a:gd name="T7" fmla="*/ 0 h 53"/>
                <a:gd name="T8" fmla="*/ 34 w 34"/>
                <a:gd name="T9" fmla="*/ 25 h 53"/>
                <a:gd name="T10" fmla="*/ 0 60000 65536"/>
                <a:gd name="T11" fmla="*/ 0 60000 65536"/>
                <a:gd name="T12" fmla="*/ 0 60000 65536"/>
                <a:gd name="T13" fmla="*/ 0 60000 65536"/>
                <a:gd name="T14" fmla="*/ 0 60000 65536"/>
                <a:gd name="T15" fmla="*/ 0 w 34"/>
                <a:gd name="T16" fmla="*/ 0 h 53"/>
                <a:gd name="T17" fmla="*/ 34 w 34"/>
                <a:gd name="T18" fmla="*/ 53 h 53"/>
              </a:gdLst>
              <a:ahLst/>
              <a:cxnLst>
                <a:cxn ang="T10">
                  <a:pos x="T0" y="T1"/>
                </a:cxn>
                <a:cxn ang="T11">
                  <a:pos x="T2" y="T3"/>
                </a:cxn>
                <a:cxn ang="T12">
                  <a:pos x="T4" y="T5"/>
                </a:cxn>
                <a:cxn ang="T13">
                  <a:pos x="T6" y="T7"/>
                </a:cxn>
                <a:cxn ang="T14">
                  <a:pos x="T8" y="T9"/>
                </a:cxn>
              </a:cxnLst>
              <a:rect l="T15" t="T16" r="T17" b="T18"/>
              <a:pathLst>
                <a:path w="34" h="53">
                  <a:moveTo>
                    <a:pt x="34" y="25"/>
                  </a:moveTo>
                  <a:lnTo>
                    <a:pt x="34" y="53"/>
                  </a:lnTo>
                  <a:lnTo>
                    <a:pt x="0" y="28"/>
                  </a:lnTo>
                  <a:lnTo>
                    <a:pt x="0" y="0"/>
                  </a:lnTo>
                  <a:lnTo>
                    <a:pt x="34" y="25"/>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711" name="Freeform 291"/>
            <p:cNvSpPr>
              <a:spLocks/>
            </p:cNvSpPr>
            <p:nvPr/>
          </p:nvSpPr>
          <p:spPr bwMode="auto">
            <a:xfrm>
              <a:off x="2575" y="3191"/>
              <a:ext cx="29" cy="50"/>
            </a:xfrm>
            <a:custGeom>
              <a:avLst/>
              <a:gdLst>
                <a:gd name="T0" fmla="*/ 29 w 29"/>
                <a:gd name="T1" fmla="*/ 23 h 50"/>
                <a:gd name="T2" fmla="*/ 29 w 29"/>
                <a:gd name="T3" fmla="*/ 50 h 50"/>
                <a:gd name="T4" fmla="*/ 0 w 29"/>
                <a:gd name="T5" fmla="*/ 26 h 50"/>
                <a:gd name="T6" fmla="*/ 0 w 29"/>
                <a:gd name="T7" fmla="*/ 0 h 50"/>
                <a:gd name="T8" fmla="*/ 29 w 29"/>
                <a:gd name="T9" fmla="*/ 23 h 50"/>
                <a:gd name="T10" fmla="*/ 0 60000 65536"/>
                <a:gd name="T11" fmla="*/ 0 60000 65536"/>
                <a:gd name="T12" fmla="*/ 0 60000 65536"/>
                <a:gd name="T13" fmla="*/ 0 60000 65536"/>
                <a:gd name="T14" fmla="*/ 0 60000 65536"/>
                <a:gd name="T15" fmla="*/ 0 w 29"/>
                <a:gd name="T16" fmla="*/ 0 h 50"/>
                <a:gd name="T17" fmla="*/ 29 w 29"/>
                <a:gd name="T18" fmla="*/ 50 h 50"/>
              </a:gdLst>
              <a:ahLst/>
              <a:cxnLst>
                <a:cxn ang="T10">
                  <a:pos x="T0" y="T1"/>
                </a:cxn>
                <a:cxn ang="T11">
                  <a:pos x="T2" y="T3"/>
                </a:cxn>
                <a:cxn ang="T12">
                  <a:pos x="T4" y="T5"/>
                </a:cxn>
                <a:cxn ang="T13">
                  <a:pos x="T6" y="T7"/>
                </a:cxn>
                <a:cxn ang="T14">
                  <a:pos x="T8" y="T9"/>
                </a:cxn>
              </a:cxnLst>
              <a:rect l="T15" t="T16" r="T17" b="T18"/>
              <a:pathLst>
                <a:path w="29" h="50">
                  <a:moveTo>
                    <a:pt x="29" y="23"/>
                  </a:moveTo>
                  <a:lnTo>
                    <a:pt x="29" y="50"/>
                  </a:lnTo>
                  <a:lnTo>
                    <a:pt x="0" y="26"/>
                  </a:lnTo>
                  <a:lnTo>
                    <a:pt x="0" y="0"/>
                  </a:lnTo>
                  <a:lnTo>
                    <a:pt x="29" y="23"/>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712" name="Freeform 292"/>
            <p:cNvSpPr>
              <a:spLocks/>
            </p:cNvSpPr>
            <p:nvPr/>
          </p:nvSpPr>
          <p:spPr bwMode="auto">
            <a:xfrm>
              <a:off x="2676" y="3271"/>
              <a:ext cx="40" cy="63"/>
            </a:xfrm>
            <a:custGeom>
              <a:avLst/>
              <a:gdLst>
                <a:gd name="T0" fmla="*/ 40 w 40"/>
                <a:gd name="T1" fmla="*/ 33 h 63"/>
                <a:gd name="T2" fmla="*/ 40 w 40"/>
                <a:gd name="T3" fmla="*/ 63 h 63"/>
                <a:gd name="T4" fmla="*/ 0 w 40"/>
                <a:gd name="T5" fmla="*/ 32 h 63"/>
                <a:gd name="T6" fmla="*/ 0 w 40"/>
                <a:gd name="T7" fmla="*/ 0 h 63"/>
                <a:gd name="T8" fmla="*/ 40 w 40"/>
                <a:gd name="T9" fmla="*/ 33 h 63"/>
                <a:gd name="T10" fmla="*/ 0 60000 65536"/>
                <a:gd name="T11" fmla="*/ 0 60000 65536"/>
                <a:gd name="T12" fmla="*/ 0 60000 65536"/>
                <a:gd name="T13" fmla="*/ 0 60000 65536"/>
                <a:gd name="T14" fmla="*/ 0 60000 65536"/>
                <a:gd name="T15" fmla="*/ 0 w 40"/>
                <a:gd name="T16" fmla="*/ 0 h 63"/>
                <a:gd name="T17" fmla="*/ 40 w 40"/>
                <a:gd name="T18" fmla="*/ 63 h 63"/>
              </a:gdLst>
              <a:ahLst/>
              <a:cxnLst>
                <a:cxn ang="T10">
                  <a:pos x="T0" y="T1"/>
                </a:cxn>
                <a:cxn ang="T11">
                  <a:pos x="T2" y="T3"/>
                </a:cxn>
                <a:cxn ang="T12">
                  <a:pos x="T4" y="T5"/>
                </a:cxn>
                <a:cxn ang="T13">
                  <a:pos x="T6" y="T7"/>
                </a:cxn>
                <a:cxn ang="T14">
                  <a:pos x="T8" y="T9"/>
                </a:cxn>
              </a:cxnLst>
              <a:rect l="T15" t="T16" r="T17" b="T18"/>
              <a:pathLst>
                <a:path w="40" h="63">
                  <a:moveTo>
                    <a:pt x="40" y="33"/>
                  </a:moveTo>
                  <a:lnTo>
                    <a:pt x="40" y="63"/>
                  </a:lnTo>
                  <a:lnTo>
                    <a:pt x="0" y="32"/>
                  </a:lnTo>
                  <a:lnTo>
                    <a:pt x="0" y="0"/>
                  </a:lnTo>
                  <a:lnTo>
                    <a:pt x="40" y="33"/>
                  </a:lnTo>
                  <a:close/>
                </a:path>
              </a:pathLst>
            </a:custGeom>
            <a:solidFill>
              <a:srgbClr val="4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713" name="Freeform 293"/>
            <p:cNvSpPr>
              <a:spLocks/>
            </p:cNvSpPr>
            <p:nvPr/>
          </p:nvSpPr>
          <p:spPr bwMode="auto">
            <a:xfrm>
              <a:off x="2642" y="3244"/>
              <a:ext cx="32" cy="58"/>
            </a:xfrm>
            <a:custGeom>
              <a:avLst/>
              <a:gdLst>
                <a:gd name="T0" fmla="*/ 32 w 32"/>
                <a:gd name="T1" fmla="*/ 26 h 58"/>
                <a:gd name="T2" fmla="*/ 32 w 32"/>
                <a:gd name="T3" fmla="*/ 58 h 58"/>
                <a:gd name="T4" fmla="*/ 0 w 32"/>
                <a:gd name="T5" fmla="*/ 29 h 58"/>
                <a:gd name="T6" fmla="*/ 0 w 32"/>
                <a:gd name="T7" fmla="*/ 0 h 58"/>
                <a:gd name="T8" fmla="*/ 32 w 32"/>
                <a:gd name="T9" fmla="*/ 26 h 58"/>
                <a:gd name="T10" fmla="*/ 0 60000 65536"/>
                <a:gd name="T11" fmla="*/ 0 60000 65536"/>
                <a:gd name="T12" fmla="*/ 0 60000 65536"/>
                <a:gd name="T13" fmla="*/ 0 60000 65536"/>
                <a:gd name="T14" fmla="*/ 0 60000 65536"/>
                <a:gd name="T15" fmla="*/ 0 w 32"/>
                <a:gd name="T16" fmla="*/ 0 h 58"/>
                <a:gd name="T17" fmla="*/ 32 w 32"/>
                <a:gd name="T18" fmla="*/ 58 h 58"/>
              </a:gdLst>
              <a:ahLst/>
              <a:cxnLst>
                <a:cxn ang="T10">
                  <a:pos x="T0" y="T1"/>
                </a:cxn>
                <a:cxn ang="T11">
                  <a:pos x="T2" y="T3"/>
                </a:cxn>
                <a:cxn ang="T12">
                  <a:pos x="T4" y="T5"/>
                </a:cxn>
                <a:cxn ang="T13">
                  <a:pos x="T6" y="T7"/>
                </a:cxn>
                <a:cxn ang="T14">
                  <a:pos x="T8" y="T9"/>
                </a:cxn>
              </a:cxnLst>
              <a:rect l="T15" t="T16" r="T17" b="T18"/>
              <a:pathLst>
                <a:path w="32" h="58">
                  <a:moveTo>
                    <a:pt x="32" y="26"/>
                  </a:moveTo>
                  <a:lnTo>
                    <a:pt x="32" y="58"/>
                  </a:lnTo>
                  <a:lnTo>
                    <a:pt x="0" y="29"/>
                  </a:lnTo>
                  <a:lnTo>
                    <a:pt x="0" y="0"/>
                  </a:lnTo>
                  <a:lnTo>
                    <a:pt x="32" y="26"/>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714" name="Freeform 294"/>
            <p:cNvSpPr>
              <a:spLocks/>
            </p:cNvSpPr>
            <p:nvPr/>
          </p:nvSpPr>
          <p:spPr bwMode="auto">
            <a:xfrm>
              <a:off x="2606" y="3215"/>
              <a:ext cx="34" cy="56"/>
            </a:xfrm>
            <a:custGeom>
              <a:avLst/>
              <a:gdLst>
                <a:gd name="T0" fmla="*/ 34 w 34"/>
                <a:gd name="T1" fmla="*/ 28 h 56"/>
                <a:gd name="T2" fmla="*/ 34 w 34"/>
                <a:gd name="T3" fmla="*/ 56 h 56"/>
                <a:gd name="T4" fmla="*/ 0 w 34"/>
                <a:gd name="T5" fmla="*/ 29 h 56"/>
                <a:gd name="T6" fmla="*/ 0 w 34"/>
                <a:gd name="T7" fmla="*/ 0 h 56"/>
                <a:gd name="T8" fmla="*/ 34 w 34"/>
                <a:gd name="T9" fmla="*/ 28 h 56"/>
                <a:gd name="T10" fmla="*/ 0 60000 65536"/>
                <a:gd name="T11" fmla="*/ 0 60000 65536"/>
                <a:gd name="T12" fmla="*/ 0 60000 65536"/>
                <a:gd name="T13" fmla="*/ 0 60000 65536"/>
                <a:gd name="T14" fmla="*/ 0 60000 65536"/>
                <a:gd name="T15" fmla="*/ 0 w 34"/>
                <a:gd name="T16" fmla="*/ 0 h 56"/>
                <a:gd name="T17" fmla="*/ 34 w 34"/>
                <a:gd name="T18" fmla="*/ 56 h 56"/>
              </a:gdLst>
              <a:ahLst/>
              <a:cxnLst>
                <a:cxn ang="T10">
                  <a:pos x="T0" y="T1"/>
                </a:cxn>
                <a:cxn ang="T11">
                  <a:pos x="T2" y="T3"/>
                </a:cxn>
                <a:cxn ang="T12">
                  <a:pos x="T4" y="T5"/>
                </a:cxn>
                <a:cxn ang="T13">
                  <a:pos x="T6" y="T7"/>
                </a:cxn>
                <a:cxn ang="T14">
                  <a:pos x="T8" y="T9"/>
                </a:cxn>
              </a:cxnLst>
              <a:rect l="T15" t="T16" r="T17" b="T18"/>
              <a:pathLst>
                <a:path w="34" h="56">
                  <a:moveTo>
                    <a:pt x="34" y="28"/>
                  </a:moveTo>
                  <a:lnTo>
                    <a:pt x="34" y="56"/>
                  </a:lnTo>
                  <a:lnTo>
                    <a:pt x="0" y="29"/>
                  </a:lnTo>
                  <a:lnTo>
                    <a:pt x="0" y="0"/>
                  </a:lnTo>
                  <a:lnTo>
                    <a:pt x="34" y="28"/>
                  </a:lnTo>
                  <a:close/>
                </a:path>
              </a:pathLst>
            </a:custGeom>
            <a:solidFill>
              <a:srgbClr val="6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715" name="Freeform 295"/>
            <p:cNvSpPr>
              <a:spLocks/>
            </p:cNvSpPr>
            <p:nvPr/>
          </p:nvSpPr>
          <p:spPr bwMode="auto">
            <a:xfrm>
              <a:off x="2575" y="3255"/>
              <a:ext cx="29" cy="51"/>
            </a:xfrm>
            <a:custGeom>
              <a:avLst/>
              <a:gdLst>
                <a:gd name="T0" fmla="*/ 29 w 29"/>
                <a:gd name="T1" fmla="*/ 24 h 51"/>
                <a:gd name="T2" fmla="*/ 29 w 29"/>
                <a:gd name="T3" fmla="*/ 51 h 51"/>
                <a:gd name="T4" fmla="*/ 0 w 29"/>
                <a:gd name="T5" fmla="*/ 25 h 51"/>
                <a:gd name="T6" fmla="*/ 0 w 29"/>
                <a:gd name="T7" fmla="*/ 0 h 51"/>
                <a:gd name="T8" fmla="*/ 29 w 29"/>
                <a:gd name="T9" fmla="*/ 24 h 51"/>
                <a:gd name="T10" fmla="*/ 0 60000 65536"/>
                <a:gd name="T11" fmla="*/ 0 60000 65536"/>
                <a:gd name="T12" fmla="*/ 0 60000 65536"/>
                <a:gd name="T13" fmla="*/ 0 60000 65536"/>
                <a:gd name="T14" fmla="*/ 0 60000 65536"/>
                <a:gd name="T15" fmla="*/ 0 w 29"/>
                <a:gd name="T16" fmla="*/ 0 h 51"/>
                <a:gd name="T17" fmla="*/ 29 w 29"/>
                <a:gd name="T18" fmla="*/ 51 h 51"/>
              </a:gdLst>
              <a:ahLst/>
              <a:cxnLst>
                <a:cxn ang="T10">
                  <a:pos x="T0" y="T1"/>
                </a:cxn>
                <a:cxn ang="T11">
                  <a:pos x="T2" y="T3"/>
                </a:cxn>
                <a:cxn ang="T12">
                  <a:pos x="T4" y="T5"/>
                </a:cxn>
                <a:cxn ang="T13">
                  <a:pos x="T6" y="T7"/>
                </a:cxn>
                <a:cxn ang="T14">
                  <a:pos x="T8" y="T9"/>
                </a:cxn>
              </a:cxnLst>
              <a:rect l="T15" t="T16" r="T17" b="T18"/>
              <a:pathLst>
                <a:path w="29" h="51">
                  <a:moveTo>
                    <a:pt x="29" y="24"/>
                  </a:moveTo>
                  <a:lnTo>
                    <a:pt x="29" y="51"/>
                  </a:lnTo>
                  <a:lnTo>
                    <a:pt x="0" y="25"/>
                  </a:lnTo>
                  <a:lnTo>
                    <a:pt x="0" y="0"/>
                  </a:lnTo>
                  <a:lnTo>
                    <a:pt x="29" y="24"/>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716" name="Freeform 296"/>
            <p:cNvSpPr>
              <a:spLocks/>
            </p:cNvSpPr>
            <p:nvPr/>
          </p:nvSpPr>
          <p:spPr bwMode="auto">
            <a:xfrm>
              <a:off x="2676" y="3344"/>
              <a:ext cx="40" cy="64"/>
            </a:xfrm>
            <a:custGeom>
              <a:avLst/>
              <a:gdLst>
                <a:gd name="T0" fmla="*/ 40 w 40"/>
                <a:gd name="T1" fmla="*/ 35 h 64"/>
                <a:gd name="T2" fmla="*/ 40 w 40"/>
                <a:gd name="T3" fmla="*/ 64 h 64"/>
                <a:gd name="T4" fmla="*/ 0 w 40"/>
                <a:gd name="T5" fmla="*/ 30 h 64"/>
                <a:gd name="T6" fmla="*/ 0 w 40"/>
                <a:gd name="T7" fmla="*/ 0 h 64"/>
                <a:gd name="T8" fmla="*/ 40 w 40"/>
                <a:gd name="T9" fmla="*/ 35 h 64"/>
                <a:gd name="T10" fmla="*/ 0 60000 65536"/>
                <a:gd name="T11" fmla="*/ 0 60000 65536"/>
                <a:gd name="T12" fmla="*/ 0 60000 65536"/>
                <a:gd name="T13" fmla="*/ 0 60000 65536"/>
                <a:gd name="T14" fmla="*/ 0 60000 65536"/>
                <a:gd name="T15" fmla="*/ 0 w 40"/>
                <a:gd name="T16" fmla="*/ 0 h 64"/>
                <a:gd name="T17" fmla="*/ 40 w 40"/>
                <a:gd name="T18" fmla="*/ 64 h 64"/>
              </a:gdLst>
              <a:ahLst/>
              <a:cxnLst>
                <a:cxn ang="T10">
                  <a:pos x="T0" y="T1"/>
                </a:cxn>
                <a:cxn ang="T11">
                  <a:pos x="T2" y="T3"/>
                </a:cxn>
                <a:cxn ang="T12">
                  <a:pos x="T4" y="T5"/>
                </a:cxn>
                <a:cxn ang="T13">
                  <a:pos x="T6" y="T7"/>
                </a:cxn>
                <a:cxn ang="T14">
                  <a:pos x="T8" y="T9"/>
                </a:cxn>
              </a:cxnLst>
              <a:rect l="T15" t="T16" r="T17" b="T18"/>
              <a:pathLst>
                <a:path w="40" h="64">
                  <a:moveTo>
                    <a:pt x="40" y="35"/>
                  </a:moveTo>
                  <a:lnTo>
                    <a:pt x="40" y="64"/>
                  </a:lnTo>
                  <a:lnTo>
                    <a:pt x="0" y="30"/>
                  </a:lnTo>
                  <a:lnTo>
                    <a:pt x="0" y="0"/>
                  </a:lnTo>
                  <a:lnTo>
                    <a:pt x="40" y="35"/>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717" name="Freeform 297"/>
            <p:cNvSpPr>
              <a:spLocks/>
            </p:cNvSpPr>
            <p:nvPr/>
          </p:nvSpPr>
          <p:spPr bwMode="auto">
            <a:xfrm>
              <a:off x="2642" y="3313"/>
              <a:ext cx="32" cy="60"/>
            </a:xfrm>
            <a:custGeom>
              <a:avLst/>
              <a:gdLst>
                <a:gd name="T0" fmla="*/ 32 w 32"/>
                <a:gd name="T1" fmla="*/ 29 h 60"/>
                <a:gd name="T2" fmla="*/ 32 w 32"/>
                <a:gd name="T3" fmla="*/ 60 h 60"/>
                <a:gd name="T4" fmla="*/ 0 w 32"/>
                <a:gd name="T5" fmla="*/ 29 h 60"/>
                <a:gd name="T6" fmla="*/ 0 w 32"/>
                <a:gd name="T7" fmla="*/ 0 h 60"/>
                <a:gd name="T8" fmla="*/ 32 w 32"/>
                <a:gd name="T9" fmla="*/ 29 h 60"/>
                <a:gd name="T10" fmla="*/ 0 60000 65536"/>
                <a:gd name="T11" fmla="*/ 0 60000 65536"/>
                <a:gd name="T12" fmla="*/ 0 60000 65536"/>
                <a:gd name="T13" fmla="*/ 0 60000 65536"/>
                <a:gd name="T14" fmla="*/ 0 60000 65536"/>
                <a:gd name="T15" fmla="*/ 0 w 32"/>
                <a:gd name="T16" fmla="*/ 0 h 60"/>
                <a:gd name="T17" fmla="*/ 32 w 32"/>
                <a:gd name="T18" fmla="*/ 60 h 60"/>
              </a:gdLst>
              <a:ahLst/>
              <a:cxnLst>
                <a:cxn ang="T10">
                  <a:pos x="T0" y="T1"/>
                </a:cxn>
                <a:cxn ang="T11">
                  <a:pos x="T2" y="T3"/>
                </a:cxn>
                <a:cxn ang="T12">
                  <a:pos x="T4" y="T5"/>
                </a:cxn>
                <a:cxn ang="T13">
                  <a:pos x="T6" y="T7"/>
                </a:cxn>
                <a:cxn ang="T14">
                  <a:pos x="T8" y="T9"/>
                </a:cxn>
              </a:cxnLst>
              <a:rect l="T15" t="T16" r="T17" b="T18"/>
              <a:pathLst>
                <a:path w="32" h="60">
                  <a:moveTo>
                    <a:pt x="32" y="29"/>
                  </a:moveTo>
                  <a:lnTo>
                    <a:pt x="32" y="60"/>
                  </a:lnTo>
                  <a:lnTo>
                    <a:pt x="0" y="29"/>
                  </a:lnTo>
                  <a:lnTo>
                    <a:pt x="0" y="0"/>
                  </a:lnTo>
                  <a:lnTo>
                    <a:pt x="32" y="29"/>
                  </a:lnTo>
                  <a:close/>
                </a:path>
              </a:pathLst>
            </a:custGeom>
            <a:solidFill>
              <a:srgbClr val="6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718" name="Freeform 298"/>
            <p:cNvSpPr>
              <a:spLocks/>
            </p:cNvSpPr>
            <p:nvPr/>
          </p:nvSpPr>
          <p:spPr bwMode="auto">
            <a:xfrm>
              <a:off x="2606" y="3280"/>
              <a:ext cx="34" cy="60"/>
            </a:xfrm>
            <a:custGeom>
              <a:avLst/>
              <a:gdLst>
                <a:gd name="T0" fmla="*/ 34 w 34"/>
                <a:gd name="T1" fmla="*/ 32 h 60"/>
                <a:gd name="T2" fmla="*/ 34 w 34"/>
                <a:gd name="T3" fmla="*/ 60 h 60"/>
                <a:gd name="T4" fmla="*/ 0 w 34"/>
                <a:gd name="T5" fmla="*/ 30 h 60"/>
                <a:gd name="T6" fmla="*/ 0 w 34"/>
                <a:gd name="T7" fmla="*/ 0 h 60"/>
                <a:gd name="T8" fmla="*/ 34 w 34"/>
                <a:gd name="T9" fmla="*/ 32 h 60"/>
                <a:gd name="T10" fmla="*/ 0 60000 65536"/>
                <a:gd name="T11" fmla="*/ 0 60000 65536"/>
                <a:gd name="T12" fmla="*/ 0 60000 65536"/>
                <a:gd name="T13" fmla="*/ 0 60000 65536"/>
                <a:gd name="T14" fmla="*/ 0 60000 65536"/>
                <a:gd name="T15" fmla="*/ 0 w 34"/>
                <a:gd name="T16" fmla="*/ 0 h 60"/>
                <a:gd name="T17" fmla="*/ 34 w 34"/>
                <a:gd name="T18" fmla="*/ 60 h 60"/>
              </a:gdLst>
              <a:ahLst/>
              <a:cxnLst>
                <a:cxn ang="T10">
                  <a:pos x="T0" y="T1"/>
                </a:cxn>
                <a:cxn ang="T11">
                  <a:pos x="T2" y="T3"/>
                </a:cxn>
                <a:cxn ang="T12">
                  <a:pos x="T4" y="T5"/>
                </a:cxn>
                <a:cxn ang="T13">
                  <a:pos x="T6" y="T7"/>
                </a:cxn>
                <a:cxn ang="T14">
                  <a:pos x="T8" y="T9"/>
                </a:cxn>
              </a:cxnLst>
              <a:rect l="T15" t="T16" r="T17" b="T18"/>
              <a:pathLst>
                <a:path w="34" h="60">
                  <a:moveTo>
                    <a:pt x="34" y="32"/>
                  </a:moveTo>
                  <a:lnTo>
                    <a:pt x="34" y="60"/>
                  </a:lnTo>
                  <a:lnTo>
                    <a:pt x="0" y="30"/>
                  </a:lnTo>
                  <a:lnTo>
                    <a:pt x="0" y="0"/>
                  </a:lnTo>
                  <a:lnTo>
                    <a:pt x="34" y="32"/>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719" name="Freeform 299"/>
            <p:cNvSpPr>
              <a:spLocks/>
            </p:cNvSpPr>
            <p:nvPr/>
          </p:nvSpPr>
          <p:spPr bwMode="auto">
            <a:xfrm>
              <a:off x="2575" y="3318"/>
              <a:ext cx="29" cy="56"/>
            </a:xfrm>
            <a:custGeom>
              <a:avLst/>
              <a:gdLst>
                <a:gd name="T0" fmla="*/ 29 w 29"/>
                <a:gd name="T1" fmla="*/ 29 h 56"/>
                <a:gd name="T2" fmla="*/ 29 w 29"/>
                <a:gd name="T3" fmla="*/ 56 h 56"/>
                <a:gd name="T4" fmla="*/ 0 w 29"/>
                <a:gd name="T5" fmla="*/ 28 h 56"/>
                <a:gd name="T6" fmla="*/ 0 w 29"/>
                <a:gd name="T7" fmla="*/ 0 h 56"/>
                <a:gd name="T8" fmla="*/ 29 w 29"/>
                <a:gd name="T9" fmla="*/ 29 h 56"/>
                <a:gd name="T10" fmla="*/ 0 60000 65536"/>
                <a:gd name="T11" fmla="*/ 0 60000 65536"/>
                <a:gd name="T12" fmla="*/ 0 60000 65536"/>
                <a:gd name="T13" fmla="*/ 0 60000 65536"/>
                <a:gd name="T14" fmla="*/ 0 60000 65536"/>
                <a:gd name="T15" fmla="*/ 0 w 29"/>
                <a:gd name="T16" fmla="*/ 0 h 56"/>
                <a:gd name="T17" fmla="*/ 29 w 29"/>
                <a:gd name="T18" fmla="*/ 56 h 56"/>
              </a:gdLst>
              <a:ahLst/>
              <a:cxnLst>
                <a:cxn ang="T10">
                  <a:pos x="T0" y="T1"/>
                </a:cxn>
                <a:cxn ang="T11">
                  <a:pos x="T2" y="T3"/>
                </a:cxn>
                <a:cxn ang="T12">
                  <a:pos x="T4" y="T5"/>
                </a:cxn>
                <a:cxn ang="T13">
                  <a:pos x="T6" y="T7"/>
                </a:cxn>
                <a:cxn ang="T14">
                  <a:pos x="T8" y="T9"/>
                </a:cxn>
              </a:cxnLst>
              <a:rect l="T15" t="T16" r="T17" b="T18"/>
              <a:pathLst>
                <a:path w="29" h="56">
                  <a:moveTo>
                    <a:pt x="29" y="29"/>
                  </a:moveTo>
                  <a:lnTo>
                    <a:pt x="29" y="56"/>
                  </a:lnTo>
                  <a:lnTo>
                    <a:pt x="0" y="28"/>
                  </a:lnTo>
                  <a:lnTo>
                    <a:pt x="0" y="0"/>
                  </a:lnTo>
                  <a:lnTo>
                    <a:pt x="29" y="29"/>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720" name="Freeform 300"/>
            <p:cNvSpPr>
              <a:spLocks/>
            </p:cNvSpPr>
            <p:nvPr/>
          </p:nvSpPr>
          <p:spPr bwMode="auto">
            <a:xfrm>
              <a:off x="2676" y="3415"/>
              <a:ext cx="40" cy="70"/>
            </a:xfrm>
            <a:custGeom>
              <a:avLst/>
              <a:gdLst>
                <a:gd name="T0" fmla="*/ 40 w 40"/>
                <a:gd name="T1" fmla="*/ 38 h 70"/>
                <a:gd name="T2" fmla="*/ 40 w 40"/>
                <a:gd name="T3" fmla="*/ 70 h 70"/>
                <a:gd name="T4" fmla="*/ 0 w 40"/>
                <a:gd name="T5" fmla="*/ 31 h 70"/>
                <a:gd name="T6" fmla="*/ 0 w 40"/>
                <a:gd name="T7" fmla="*/ 0 h 70"/>
                <a:gd name="T8" fmla="*/ 40 w 40"/>
                <a:gd name="T9" fmla="*/ 38 h 70"/>
                <a:gd name="T10" fmla="*/ 0 60000 65536"/>
                <a:gd name="T11" fmla="*/ 0 60000 65536"/>
                <a:gd name="T12" fmla="*/ 0 60000 65536"/>
                <a:gd name="T13" fmla="*/ 0 60000 65536"/>
                <a:gd name="T14" fmla="*/ 0 60000 65536"/>
                <a:gd name="T15" fmla="*/ 0 w 40"/>
                <a:gd name="T16" fmla="*/ 0 h 70"/>
                <a:gd name="T17" fmla="*/ 40 w 40"/>
                <a:gd name="T18" fmla="*/ 70 h 70"/>
              </a:gdLst>
              <a:ahLst/>
              <a:cxnLst>
                <a:cxn ang="T10">
                  <a:pos x="T0" y="T1"/>
                </a:cxn>
                <a:cxn ang="T11">
                  <a:pos x="T2" y="T3"/>
                </a:cxn>
                <a:cxn ang="T12">
                  <a:pos x="T4" y="T5"/>
                </a:cxn>
                <a:cxn ang="T13">
                  <a:pos x="T6" y="T7"/>
                </a:cxn>
                <a:cxn ang="T14">
                  <a:pos x="T8" y="T9"/>
                </a:cxn>
              </a:cxnLst>
              <a:rect l="T15" t="T16" r="T17" b="T18"/>
              <a:pathLst>
                <a:path w="40" h="70">
                  <a:moveTo>
                    <a:pt x="40" y="38"/>
                  </a:moveTo>
                  <a:lnTo>
                    <a:pt x="40" y="70"/>
                  </a:lnTo>
                  <a:lnTo>
                    <a:pt x="0" y="31"/>
                  </a:lnTo>
                  <a:lnTo>
                    <a:pt x="0" y="0"/>
                  </a:lnTo>
                  <a:lnTo>
                    <a:pt x="40" y="38"/>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721" name="Freeform 301"/>
            <p:cNvSpPr>
              <a:spLocks/>
            </p:cNvSpPr>
            <p:nvPr/>
          </p:nvSpPr>
          <p:spPr bwMode="auto">
            <a:xfrm>
              <a:off x="2642" y="3383"/>
              <a:ext cx="32" cy="62"/>
            </a:xfrm>
            <a:custGeom>
              <a:avLst/>
              <a:gdLst>
                <a:gd name="T0" fmla="*/ 32 w 32"/>
                <a:gd name="T1" fmla="*/ 31 h 62"/>
                <a:gd name="T2" fmla="*/ 32 w 32"/>
                <a:gd name="T3" fmla="*/ 62 h 62"/>
                <a:gd name="T4" fmla="*/ 0 w 32"/>
                <a:gd name="T5" fmla="*/ 30 h 62"/>
                <a:gd name="T6" fmla="*/ 0 w 32"/>
                <a:gd name="T7" fmla="*/ 0 h 62"/>
                <a:gd name="T8" fmla="*/ 32 w 32"/>
                <a:gd name="T9" fmla="*/ 31 h 62"/>
                <a:gd name="T10" fmla="*/ 0 60000 65536"/>
                <a:gd name="T11" fmla="*/ 0 60000 65536"/>
                <a:gd name="T12" fmla="*/ 0 60000 65536"/>
                <a:gd name="T13" fmla="*/ 0 60000 65536"/>
                <a:gd name="T14" fmla="*/ 0 60000 65536"/>
                <a:gd name="T15" fmla="*/ 0 w 32"/>
                <a:gd name="T16" fmla="*/ 0 h 62"/>
                <a:gd name="T17" fmla="*/ 32 w 32"/>
                <a:gd name="T18" fmla="*/ 62 h 62"/>
              </a:gdLst>
              <a:ahLst/>
              <a:cxnLst>
                <a:cxn ang="T10">
                  <a:pos x="T0" y="T1"/>
                </a:cxn>
                <a:cxn ang="T11">
                  <a:pos x="T2" y="T3"/>
                </a:cxn>
                <a:cxn ang="T12">
                  <a:pos x="T4" y="T5"/>
                </a:cxn>
                <a:cxn ang="T13">
                  <a:pos x="T6" y="T7"/>
                </a:cxn>
                <a:cxn ang="T14">
                  <a:pos x="T8" y="T9"/>
                </a:cxn>
              </a:cxnLst>
              <a:rect l="T15" t="T16" r="T17" b="T18"/>
              <a:pathLst>
                <a:path w="32" h="62">
                  <a:moveTo>
                    <a:pt x="32" y="31"/>
                  </a:moveTo>
                  <a:lnTo>
                    <a:pt x="32" y="62"/>
                  </a:lnTo>
                  <a:lnTo>
                    <a:pt x="0" y="30"/>
                  </a:lnTo>
                  <a:lnTo>
                    <a:pt x="0" y="0"/>
                  </a:lnTo>
                  <a:lnTo>
                    <a:pt x="32" y="31"/>
                  </a:lnTo>
                  <a:close/>
                </a:path>
              </a:pathLst>
            </a:custGeom>
            <a:solidFill>
              <a:srgbClr val="6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722" name="Freeform 302"/>
            <p:cNvSpPr>
              <a:spLocks/>
            </p:cNvSpPr>
            <p:nvPr/>
          </p:nvSpPr>
          <p:spPr bwMode="auto">
            <a:xfrm>
              <a:off x="2606" y="3348"/>
              <a:ext cx="34" cy="62"/>
            </a:xfrm>
            <a:custGeom>
              <a:avLst/>
              <a:gdLst>
                <a:gd name="T0" fmla="*/ 34 w 34"/>
                <a:gd name="T1" fmla="*/ 34 h 62"/>
                <a:gd name="T2" fmla="*/ 34 w 34"/>
                <a:gd name="T3" fmla="*/ 62 h 62"/>
                <a:gd name="T4" fmla="*/ 0 w 34"/>
                <a:gd name="T5" fmla="*/ 28 h 62"/>
                <a:gd name="T6" fmla="*/ 0 w 34"/>
                <a:gd name="T7" fmla="*/ 0 h 62"/>
                <a:gd name="T8" fmla="*/ 34 w 34"/>
                <a:gd name="T9" fmla="*/ 34 h 62"/>
                <a:gd name="T10" fmla="*/ 0 60000 65536"/>
                <a:gd name="T11" fmla="*/ 0 60000 65536"/>
                <a:gd name="T12" fmla="*/ 0 60000 65536"/>
                <a:gd name="T13" fmla="*/ 0 60000 65536"/>
                <a:gd name="T14" fmla="*/ 0 60000 65536"/>
                <a:gd name="T15" fmla="*/ 0 w 34"/>
                <a:gd name="T16" fmla="*/ 0 h 62"/>
                <a:gd name="T17" fmla="*/ 34 w 34"/>
                <a:gd name="T18" fmla="*/ 62 h 62"/>
              </a:gdLst>
              <a:ahLst/>
              <a:cxnLst>
                <a:cxn ang="T10">
                  <a:pos x="T0" y="T1"/>
                </a:cxn>
                <a:cxn ang="T11">
                  <a:pos x="T2" y="T3"/>
                </a:cxn>
                <a:cxn ang="T12">
                  <a:pos x="T4" y="T5"/>
                </a:cxn>
                <a:cxn ang="T13">
                  <a:pos x="T6" y="T7"/>
                </a:cxn>
                <a:cxn ang="T14">
                  <a:pos x="T8" y="T9"/>
                </a:cxn>
              </a:cxnLst>
              <a:rect l="T15" t="T16" r="T17" b="T18"/>
              <a:pathLst>
                <a:path w="34" h="62">
                  <a:moveTo>
                    <a:pt x="34" y="34"/>
                  </a:moveTo>
                  <a:lnTo>
                    <a:pt x="34" y="62"/>
                  </a:lnTo>
                  <a:lnTo>
                    <a:pt x="0" y="28"/>
                  </a:lnTo>
                  <a:lnTo>
                    <a:pt x="0" y="0"/>
                  </a:lnTo>
                  <a:lnTo>
                    <a:pt x="34" y="34"/>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723" name="Freeform 303"/>
            <p:cNvSpPr>
              <a:spLocks/>
            </p:cNvSpPr>
            <p:nvPr/>
          </p:nvSpPr>
          <p:spPr bwMode="auto">
            <a:xfrm>
              <a:off x="2677" y="3057"/>
              <a:ext cx="38" cy="54"/>
            </a:xfrm>
            <a:custGeom>
              <a:avLst/>
              <a:gdLst>
                <a:gd name="T0" fmla="*/ 38 w 38"/>
                <a:gd name="T1" fmla="*/ 23 h 54"/>
                <a:gd name="T2" fmla="*/ 38 w 38"/>
                <a:gd name="T3" fmla="*/ 54 h 54"/>
                <a:gd name="T4" fmla="*/ 0 w 38"/>
                <a:gd name="T5" fmla="*/ 31 h 54"/>
                <a:gd name="T6" fmla="*/ 0 w 38"/>
                <a:gd name="T7" fmla="*/ 0 h 54"/>
                <a:gd name="T8" fmla="*/ 38 w 38"/>
                <a:gd name="T9" fmla="*/ 23 h 54"/>
                <a:gd name="T10" fmla="*/ 0 60000 65536"/>
                <a:gd name="T11" fmla="*/ 0 60000 65536"/>
                <a:gd name="T12" fmla="*/ 0 60000 65536"/>
                <a:gd name="T13" fmla="*/ 0 60000 65536"/>
                <a:gd name="T14" fmla="*/ 0 60000 65536"/>
                <a:gd name="T15" fmla="*/ 0 w 38"/>
                <a:gd name="T16" fmla="*/ 0 h 54"/>
                <a:gd name="T17" fmla="*/ 38 w 38"/>
                <a:gd name="T18" fmla="*/ 54 h 54"/>
              </a:gdLst>
              <a:ahLst/>
              <a:cxnLst>
                <a:cxn ang="T10">
                  <a:pos x="T0" y="T1"/>
                </a:cxn>
                <a:cxn ang="T11">
                  <a:pos x="T2" y="T3"/>
                </a:cxn>
                <a:cxn ang="T12">
                  <a:pos x="T4" y="T5"/>
                </a:cxn>
                <a:cxn ang="T13">
                  <a:pos x="T6" y="T7"/>
                </a:cxn>
                <a:cxn ang="T14">
                  <a:pos x="T8" y="T9"/>
                </a:cxn>
              </a:cxnLst>
              <a:rect l="T15" t="T16" r="T17" b="T18"/>
              <a:pathLst>
                <a:path w="38" h="54">
                  <a:moveTo>
                    <a:pt x="38" y="23"/>
                  </a:moveTo>
                  <a:lnTo>
                    <a:pt x="38" y="54"/>
                  </a:lnTo>
                  <a:lnTo>
                    <a:pt x="0" y="31"/>
                  </a:lnTo>
                  <a:lnTo>
                    <a:pt x="0" y="0"/>
                  </a:lnTo>
                  <a:lnTo>
                    <a:pt x="38" y="23"/>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724" name="Freeform 304"/>
            <p:cNvSpPr>
              <a:spLocks/>
            </p:cNvSpPr>
            <p:nvPr/>
          </p:nvSpPr>
          <p:spPr bwMode="auto">
            <a:xfrm>
              <a:off x="2704" y="3110"/>
              <a:ext cx="12" cy="38"/>
            </a:xfrm>
            <a:custGeom>
              <a:avLst/>
              <a:gdLst>
                <a:gd name="T0" fmla="*/ 12 w 12"/>
                <a:gd name="T1" fmla="*/ 8 h 38"/>
                <a:gd name="T2" fmla="*/ 12 w 12"/>
                <a:gd name="T3" fmla="*/ 38 h 38"/>
                <a:gd name="T4" fmla="*/ 0 w 12"/>
                <a:gd name="T5" fmla="*/ 30 h 38"/>
                <a:gd name="T6" fmla="*/ 0 w 12"/>
                <a:gd name="T7" fmla="*/ 0 h 38"/>
                <a:gd name="T8" fmla="*/ 12 w 12"/>
                <a:gd name="T9" fmla="*/ 8 h 38"/>
                <a:gd name="T10" fmla="*/ 0 60000 65536"/>
                <a:gd name="T11" fmla="*/ 0 60000 65536"/>
                <a:gd name="T12" fmla="*/ 0 60000 65536"/>
                <a:gd name="T13" fmla="*/ 0 60000 65536"/>
                <a:gd name="T14" fmla="*/ 0 60000 65536"/>
                <a:gd name="T15" fmla="*/ 0 w 12"/>
                <a:gd name="T16" fmla="*/ 0 h 38"/>
                <a:gd name="T17" fmla="*/ 12 w 12"/>
                <a:gd name="T18" fmla="*/ 38 h 38"/>
              </a:gdLst>
              <a:ahLst/>
              <a:cxnLst>
                <a:cxn ang="T10">
                  <a:pos x="T0" y="T1"/>
                </a:cxn>
                <a:cxn ang="T11">
                  <a:pos x="T2" y="T3"/>
                </a:cxn>
                <a:cxn ang="T12">
                  <a:pos x="T4" y="T5"/>
                </a:cxn>
                <a:cxn ang="T13">
                  <a:pos x="T6" y="T7"/>
                </a:cxn>
                <a:cxn ang="T14">
                  <a:pos x="T8" y="T9"/>
                </a:cxn>
              </a:cxnLst>
              <a:rect l="T15" t="T16" r="T17" b="T18"/>
              <a:pathLst>
                <a:path w="12" h="38">
                  <a:moveTo>
                    <a:pt x="12" y="8"/>
                  </a:moveTo>
                  <a:lnTo>
                    <a:pt x="12" y="38"/>
                  </a:lnTo>
                  <a:lnTo>
                    <a:pt x="0" y="30"/>
                  </a:lnTo>
                  <a:lnTo>
                    <a:pt x="0" y="0"/>
                  </a:lnTo>
                  <a:lnTo>
                    <a:pt x="12" y="8"/>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725" name="Freeform 305"/>
            <p:cNvSpPr>
              <a:spLocks/>
            </p:cNvSpPr>
            <p:nvPr/>
          </p:nvSpPr>
          <p:spPr bwMode="auto">
            <a:xfrm>
              <a:off x="2677" y="3201"/>
              <a:ext cx="38" cy="58"/>
            </a:xfrm>
            <a:custGeom>
              <a:avLst/>
              <a:gdLst>
                <a:gd name="T0" fmla="*/ 38 w 38"/>
                <a:gd name="T1" fmla="*/ 27 h 58"/>
                <a:gd name="T2" fmla="*/ 38 w 38"/>
                <a:gd name="T3" fmla="*/ 58 h 58"/>
                <a:gd name="T4" fmla="*/ 0 w 38"/>
                <a:gd name="T5" fmla="*/ 30 h 58"/>
                <a:gd name="T6" fmla="*/ 0 w 38"/>
                <a:gd name="T7" fmla="*/ 0 h 58"/>
                <a:gd name="T8" fmla="*/ 38 w 38"/>
                <a:gd name="T9" fmla="*/ 27 h 58"/>
                <a:gd name="T10" fmla="*/ 0 60000 65536"/>
                <a:gd name="T11" fmla="*/ 0 60000 65536"/>
                <a:gd name="T12" fmla="*/ 0 60000 65536"/>
                <a:gd name="T13" fmla="*/ 0 60000 65536"/>
                <a:gd name="T14" fmla="*/ 0 60000 65536"/>
                <a:gd name="T15" fmla="*/ 0 w 38"/>
                <a:gd name="T16" fmla="*/ 0 h 58"/>
                <a:gd name="T17" fmla="*/ 38 w 38"/>
                <a:gd name="T18" fmla="*/ 58 h 58"/>
              </a:gdLst>
              <a:ahLst/>
              <a:cxnLst>
                <a:cxn ang="T10">
                  <a:pos x="T0" y="T1"/>
                </a:cxn>
                <a:cxn ang="T11">
                  <a:pos x="T2" y="T3"/>
                </a:cxn>
                <a:cxn ang="T12">
                  <a:pos x="T4" y="T5"/>
                </a:cxn>
                <a:cxn ang="T13">
                  <a:pos x="T6" y="T7"/>
                </a:cxn>
                <a:cxn ang="T14">
                  <a:pos x="T8" y="T9"/>
                </a:cxn>
              </a:cxnLst>
              <a:rect l="T15" t="T16" r="T17" b="T18"/>
              <a:pathLst>
                <a:path w="38" h="58">
                  <a:moveTo>
                    <a:pt x="38" y="27"/>
                  </a:moveTo>
                  <a:lnTo>
                    <a:pt x="38" y="58"/>
                  </a:lnTo>
                  <a:lnTo>
                    <a:pt x="0" y="30"/>
                  </a:lnTo>
                  <a:lnTo>
                    <a:pt x="0" y="0"/>
                  </a:lnTo>
                  <a:lnTo>
                    <a:pt x="38" y="27"/>
                  </a:lnTo>
                  <a:close/>
                </a:path>
              </a:pathLst>
            </a:custGeom>
            <a:solidFill>
              <a:srgbClr val="8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726" name="Rectangle 306"/>
            <p:cNvSpPr>
              <a:spLocks noChangeArrowheads="1"/>
            </p:cNvSpPr>
            <p:nvPr/>
          </p:nvSpPr>
          <p:spPr bwMode="auto">
            <a:xfrm>
              <a:off x="2715" y="3379"/>
              <a:ext cx="18" cy="32"/>
            </a:xfrm>
            <a:prstGeom prst="rect">
              <a:avLst/>
            </a:prstGeom>
            <a:solidFill>
              <a:srgbClr val="6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mn-lt"/>
              </a:endParaRPr>
            </a:p>
          </p:txBody>
        </p:sp>
        <p:sp>
          <p:nvSpPr>
            <p:cNvPr id="188727" name="Freeform 307"/>
            <p:cNvSpPr>
              <a:spLocks/>
            </p:cNvSpPr>
            <p:nvPr/>
          </p:nvSpPr>
          <p:spPr bwMode="auto">
            <a:xfrm>
              <a:off x="2550" y="2912"/>
              <a:ext cx="278" cy="79"/>
            </a:xfrm>
            <a:custGeom>
              <a:avLst/>
              <a:gdLst>
                <a:gd name="T0" fmla="*/ 0 w 278"/>
                <a:gd name="T1" fmla="*/ 0 h 79"/>
                <a:gd name="T2" fmla="*/ 119 w 278"/>
                <a:gd name="T3" fmla="*/ 6 h 79"/>
                <a:gd name="T4" fmla="*/ 278 w 278"/>
                <a:gd name="T5" fmla="*/ 75 h 79"/>
                <a:gd name="T6" fmla="*/ 168 w 278"/>
                <a:gd name="T7" fmla="*/ 79 h 79"/>
                <a:gd name="T8" fmla="*/ 0 w 278"/>
                <a:gd name="T9" fmla="*/ 0 h 79"/>
                <a:gd name="T10" fmla="*/ 0 60000 65536"/>
                <a:gd name="T11" fmla="*/ 0 60000 65536"/>
                <a:gd name="T12" fmla="*/ 0 60000 65536"/>
                <a:gd name="T13" fmla="*/ 0 60000 65536"/>
                <a:gd name="T14" fmla="*/ 0 60000 65536"/>
                <a:gd name="T15" fmla="*/ 0 w 278"/>
                <a:gd name="T16" fmla="*/ 0 h 79"/>
                <a:gd name="T17" fmla="*/ 278 w 278"/>
                <a:gd name="T18" fmla="*/ 79 h 79"/>
              </a:gdLst>
              <a:ahLst/>
              <a:cxnLst>
                <a:cxn ang="T10">
                  <a:pos x="T0" y="T1"/>
                </a:cxn>
                <a:cxn ang="T11">
                  <a:pos x="T2" y="T3"/>
                </a:cxn>
                <a:cxn ang="T12">
                  <a:pos x="T4" y="T5"/>
                </a:cxn>
                <a:cxn ang="T13">
                  <a:pos x="T6" y="T7"/>
                </a:cxn>
                <a:cxn ang="T14">
                  <a:pos x="T8" y="T9"/>
                </a:cxn>
              </a:cxnLst>
              <a:rect l="T15" t="T16" r="T17" b="T18"/>
              <a:pathLst>
                <a:path w="278" h="79">
                  <a:moveTo>
                    <a:pt x="0" y="0"/>
                  </a:moveTo>
                  <a:lnTo>
                    <a:pt x="119" y="6"/>
                  </a:lnTo>
                  <a:lnTo>
                    <a:pt x="278" y="75"/>
                  </a:lnTo>
                  <a:lnTo>
                    <a:pt x="168" y="79"/>
                  </a:lnTo>
                  <a:lnTo>
                    <a:pt x="0" y="0"/>
                  </a:lnTo>
                  <a:close/>
                </a:path>
              </a:pathLst>
            </a:custGeom>
            <a:solidFill>
              <a:srgbClr val="C0C0C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728" name="Freeform 308"/>
            <p:cNvSpPr>
              <a:spLocks/>
            </p:cNvSpPr>
            <p:nvPr/>
          </p:nvSpPr>
          <p:spPr bwMode="auto">
            <a:xfrm>
              <a:off x="2719" y="2985"/>
              <a:ext cx="108" cy="59"/>
            </a:xfrm>
            <a:custGeom>
              <a:avLst/>
              <a:gdLst>
                <a:gd name="T0" fmla="*/ 1 w 108"/>
                <a:gd name="T1" fmla="*/ 1 h 59"/>
                <a:gd name="T2" fmla="*/ 108 w 108"/>
                <a:gd name="T3" fmla="*/ 0 h 59"/>
                <a:gd name="T4" fmla="*/ 108 w 108"/>
                <a:gd name="T5" fmla="*/ 59 h 59"/>
                <a:gd name="T6" fmla="*/ 0 w 108"/>
                <a:gd name="T7" fmla="*/ 59 h 59"/>
                <a:gd name="T8" fmla="*/ 1 w 108"/>
                <a:gd name="T9" fmla="*/ 1 h 59"/>
                <a:gd name="T10" fmla="*/ 0 60000 65536"/>
                <a:gd name="T11" fmla="*/ 0 60000 65536"/>
                <a:gd name="T12" fmla="*/ 0 60000 65536"/>
                <a:gd name="T13" fmla="*/ 0 60000 65536"/>
                <a:gd name="T14" fmla="*/ 0 60000 65536"/>
                <a:gd name="T15" fmla="*/ 0 w 108"/>
                <a:gd name="T16" fmla="*/ 0 h 59"/>
                <a:gd name="T17" fmla="*/ 108 w 108"/>
                <a:gd name="T18" fmla="*/ 59 h 59"/>
              </a:gdLst>
              <a:ahLst/>
              <a:cxnLst>
                <a:cxn ang="T10">
                  <a:pos x="T0" y="T1"/>
                </a:cxn>
                <a:cxn ang="T11">
                  <a:pos x="T2" y="T3"/>
                </a:cxn>
                <a:cxn ang="T12">
                  <a:pos x="T4" y="T5"/>
                </a:cxn>
                <a:cxn ang="T13">
                  <a:pos x="T6" y="T7"/>
                </a:cxn>
                <a:cxn ang="T14">
                  <a:pos x="T8" y="T9"/>
                </a:cxn>
              </a:cxnLst>
              <a:rect l="T15" t="T16" r="T17" b="T18"/>
              <a:pathLst>
                <a:path w="108" h="59">
                  <a:moveTo>
                    <a:pt x="1" y="1"/>
                  </a:moveTo>
                  <a:lnTo>
                    <a:pt x="108" y="0"/>
                  </a:lnTo>
                  <a:lnTo>
                    <a:pt x="108" y="59"/>
                  </a:lnTo>
                  <a:lnTo>
                    <a:pt x="0" y="59"/>
                  </a:lnTo>
                  <a:lnTo>
                    <a:pt x="1" y="1"/>
                  </a:lnTo>
                  <a:close/>
                </a:path>
              </a:pathLst>
            </a:custGeom>
            <a:solidFill>
              <a:srgbClr val="E0E0E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729" name="Freeform 309"/>
            <p:cNvSpPr>
              <a:spLocks/>
            </p:cNvSpPr>
            <p:nvPr/>
          </p:nvSpPr>
          <p:spPr bwMode="auto">
            <a:xfrm>
              <a:off x="2551" y="2912"/>
              <a:ext cx="172" cy="131"/>
            </a:xfrm>
            <a:custGeom>
              <a:avLst/>
              <a:gdLst>
                <a:gd name="T0" fmla="*/ 0 w 172"/>
                <a:gd name="T1" fmla="*/ 0 h 131"/>
                <a:gd name="T2" fmla="*/ 0 w 172"/>
                <a:gd name="T3" fmla="*/ 45 h 131"/>
                <a:gd name="T4" fmla="*/ 172 w 172"/>
                <a:gd name="T5" fmla="*/ 131 h 131"/>
                <a:gd name="T6" fmla="*/ 172 w 172"/>
                <a:gd name="T7" fmla="*/ 73 h 131"/>
                <a:gd name="T8" fmla="*/ 0 w 172"/>
                <a:gd name="T9" fmla="*/ 0 h 131"/>
                <a:gd name="T10" fmla="*/ 0 60000 65536"/>
                <a:gd name="T11" fmla="*/ 0 60000 65536"/>
                <a:gd name="T12" fmla="*/ 0 60000 65536"/>
                <a:gd name="T13" fmla="*/ 0 60000 65536"/>
                <a:gd name="T14" fmla="*/ 0 60000 65536"/>
                <a:gd name="T15" fmla="*/ 0 w 172"/>
                <a:gd name="T16" fmla="*/ 0 h 131"/>
                <a:gd name="T17" fmla="*/ 172 w 172"/>
                <a:gd name="T18" fmla="*/ 131 h 131"/>
              </a:gdLst>
              <a:ahLst/>
              <a:cxnLst>
                <a:cxn ang="T10">
                  <a:pos x="T0" y="T1"/>
                </a:cxn>
                <a:cxn ang="T11">
                  <a:pos x="T2" y="T3"/>
                </a:cxn>
                <a:cxn ang="T12">
                  <a:pos x="T4" y="T5"/>
                </a:cxn>
                <a:cxn ang="T13">
                  <a:pos x="T6" y="T7"/>
                </a:cxn>
                <a:cxn ang="T14">
                  <a:pos x="T8" y="T9"/>
                </a:cxn>
              </a:cxnLst>
              <a:rect l="T15" t="T16" r="T17" b="T18"/>
              <a:pathLst>
                <a:path w="172" h="131">
                  <a:moveTo>
                    <a:pt x="0" y="0"/>
                  </a:moveTo>
                  <a:lnTo>
                    <a:pt x="0" y="45"/>
                  </a:lnTo>
                  <a:lnTo>
                    <a:pt x="172" y="131"/>
                  </a:lnTo>
                  <a:lnTo>
                    <a:pt x="172" y="73"/>
                  </a:lnTo>
                  <a:lnTo>
                    <a:pt x="0" y="0"/>
                  </a:lnTo>
                  <a:close/>
                </a:path>
              </a:pathLst>
            </a:custGeom>
            <a:solidFill>
              <a:srgbClr val="A0A0A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grpSp>
      <p:sp>
        <p:nvSpPr>
          <p:cNvPr id="188422" name="Line 310"/>
          <p:cNvSpPr>
            <a:spLocks noChangeShapeType="1"/>
          </p:cNvSpPr>
          <p:nvPr/>
        </p:nvSpPr>
        <p:spPr bwMode="auto">
          <a:xfrm>
            <a:off x="6227763" y="3914775"/>
            <a:ext cx="6477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88423" name="Line 320"/>
          <p:cNvSpPr>
            <a:spLocks noChangeShapeType="1"/>
          </p:cNvSpPr>
          <p:nvPr/>
        </p:nvSpPr>
        <p:spPr bwMode="auto">
          <a:xfrm>
            <a:off x="5927726" y="3937001"/>
            <a:ext cx="11113" cy="55721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88424" name="Line 354"/>
          <p:cNvSpPr>
            <a:spLocks noChangeShapeType="1"/>
          </p:cNvSpPr>
          <p:nvPr/>
        </p:nvSpPr>
        <p:spPr bwMode="auto">
          <a:xfrm flipH="1">
            <a:off x="5441950" y="4740275"/>
            <a:ext cx="325438" cy="2286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88425" name="Line 355"/>
          <p:cNvSpPr>
            <a:spLocks noChangeShapeType="1"/>
          </p:cNvSpPr>
          <p:nvPr/>
        </p:nvSpPr>
        <p:spPr bwMode="auto">
          <a:xfrm flipH="1">
            <a:off x="5854701" y="4740275"/>
            <a:ext cx="61913" cy="44608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88426" name="Line 356"/>
          <p:cNvSpPr>
            <a:spLocks noChangeShapeType="1"/>
          </p:cNvSpPr>
          <p:nvPr/>
        </p:nvSpPr>
        <p:spPr bwMode="auto">
          <a:xfrm>
            <a:off x="6224589" y="4679950"/>
            <a:ext cx="136525" cy="17145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88427" name="Text Box 357"/>
          <p:cNvSpPr txBox="1">
            <a:spLocks noChangeArrowheads="1"/>
          </p:cNvSpPr>
          <p:nvPr/>
        </p:nvSpPr>
        <p:spPr bwMode="auto">
          <a:xfrm>
            <a:off x="4875214" y="5130800"/>
            <a:ext cx="652743" cy="5027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nSpc>
                <a:spcPts val="1625"/>
              </a:lnSpc>
            </a:pPr>
            <a:r>
              <a:rPr lang="en-US" sz="1600" dirty="0">
                <a:latin typeface="+mn-lt"/>
                <a:cs typeface="Arial" charset="0"/>
              </a:rPr>
              <a:t>Web</a:t>
            </a:r>
          </a:p>
          <a:p>
            <a:pPr>
              <a:lnSpc>
                <a:spcPts val="1625"/>
              </a:lnSpc>
            </a:pPr>
            <a:r>
              <a:rPr lang="en-US" sz="1600" dirty="0">
                <a:latin typeface="+mn-lt"/>
                <a:cs typeface="Arial" charset="0"/>
              </a:rPr>
              <a:t>server</a:t>
            </a:r>
          </a:p>
        </p:txBody>
      </p:sp>
      <p:sp>
        <p:nvSpPr>
          <p:cNvPr id="188428" name="Text Box 358"/>
          <p:cNvSpPr txBox="1">
            <a:spLocks noChangeArrowheads="1"/>
          </p:cNvSpPr>
          <p:nvPr/>
        </p:nvSpPr>
        <p:spPr bwMode="auto">
          <a:xfrm>
            <a:off x="5491164" y="5427663"/>
            <a:ext cx="652743" cy="5027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nSpc>
                <a:spcPts val="1625"/>
              </a:lnSpc>
            </a:pPr>
            <a:r>
              <a:rPr lang="en-US" sz="1600" dirty="0">
                <a:latin typeface="+mn-lt"/>
                <a:cs typeface="Arial" charset="0"/>
              </a:rPr>
              <a:t>FTP</a:t>
            </a:r>
          </a:p>
          <a:p>
            <a:pPr>
              <a:lnSpc>
                <a:spcPts val="1625"/>
              </a:lnSpc>
            </a:pPr>
            <a:r>
              <a:rPr lang="en-US" sz="1600" dirty="0">
                <a:latin typeface="+mn-lt"/>
                <a:cs typeface="Arial" charset="0"/>
              </a:rPr>
              <a:t>server</a:t>
            </a:r>
          </a:p>
        </p:txBody>
      </p:sp>
      <p:sp>
        <p:nvSpPr>
          <p:cNvPr id="188429" name="Text Box 359"/>
          <p:cNvSpPr txBox="1">
            <a:spLocks noChangeArrowheads="1"/>
          </p:cNvSpPr>
          <p:nvPr/>
        </p:nvSpPr>
        <p:spPr bwMode="auto">
          <a:xfrm>
            <a:off x="6129339" y="5213350"/>
            <a:ext cx="652743" cy="5027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nSpc>
                <a:spcPts val="1625"/>
              </a:lnSpc>
            </a:pPr>
            <a:r>
              <a:rPr lang="en-US" sz="1600" dirty="0">
                <a:latin typeface="+mn-lt"/>
                <a:cs typeface="Arial" charset="0"/>
              </a:rPr>
              <a:t>DNS</a:t>
            </a:r>
          </a:p>
          <a:p>
            <a:pPr>
              <a:lnSpc>
                <a:spcPts val="1625"/>
              </a:lnSpc>
            </a:pPr>
            <a:r>
              <a:rPr lang="en-US" sz="1600" dirty="0">
                <a:latin typeface="+mn-lt"/>
                <a:cs typeface="Arial" charset="0"/>
              </a:rPr>
              <a:t>server</a:t>
            </a:r>
          </a:p>
        </p:txBody>
      </p:sp>
      <p:grpSp>
        <p:nvGrpSpPr>
          <p:cNvPr id="188430" name="Group 361"/>
          <p:cNvGrpSpPr>
            <a:grpSpLocks/>
          </p:cNvGrpSpPr>
          <p:nvPr/>
        </p:nvGrpSpPr>
        <p:grpSpPr bwMode="auto">
          <a:xfrm>
            <a:off x="5626101" y="3779838"/>
            <a:ext cx="569913" cy="285750"/>
            <a:chOff x="533" y="321"/>
            <a:chExt cx="359" cy="180"/>
          </a:xfrm>
        </p:grpSpPr>
        <p:grpSp>
          <p:nvGrpSpPr>
            <p:cNvPr id="188605" name="Group 362"/>
            <p:cNvGrpSpPr>
              <a:grpSpLocks/>
            </p:cNvGrpSpPr>
            <p:nvPr/>
          </p:nvGrpSpPr>
          <p:grpSpPr bwMode="auto">
            <a:xfrm>
              <a:off x="533" y="321"/>
              <a:ext cx="359" cy="180"/>
              <a:chOff x="1009" y="655"/>
              <a:chExt cx="359" cy="180"/>
            </a:xfrm>
          </p:grpSpPr>
          <p:sp>
            <p:nvSpPr>
              <p:cNvPr id="188607" name="Oval 363"/>
              <p:cNvSpPr>
                <a:spLocks noChangeArrowheads="1"/>
              </p:cNvSpPr>
              <p:nvPr/>
            </p:nvSpPr>
            <p:spPr bwMode="auto">
              <a:xfrm>
                <a:off x="1012" y="735"/>
                <a:ext cx="356" cy="100"/>
              </a:xfrm>
              <a:prstGeom prst="ellipse">
                <a:avLst/>
              </a:prstGeom>
              <a:solidFill>
                <a:schemeClr val="hlink"/>
              </a:solidFill>
              <a:ln w="12700">
                <a:solidFill>
                  <a:schemeClr val="tx1"/>
                </a:solidFill>
                <a:round/>
                <a:headEnd/>
                <a:tailEnd/>
              </a:ln>
            </p:spPr>
            <p:txBody>
              <a:bodyPr wrap="none" anchor="ctr"/>
              <a:lstStyle/>
              <a:p>
                <a:endParaRPr lang="en-US" dirty="0">
                  <a:latin typeface="+mn-lt"/>
                </a:endParaRPr>
              </a:p>
            </p:txBody>
          </p:sp>
          <p:sp>
            <p:nvSpPr>
              <p:cNvPr id="188608" name="Line 364"/>
              <p:cNvSpPr>
                <a:spLocks noChangeShapeType="1"/>
              </p:cNvSpPr>
              <p:nvPr/>
            </p:nvSpPr>
            <p:spPr bwMode="auto">
              <a:xfrm>
                <a:off x="1012" y="727"/>
                <a:ext cx="0" cy="62"/>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dirty="0">
                  <a:latin typeface="+mn-lt"/>
                </a:endParaRPr>
              </a:p>
            </p:txBody>
          </p:sp>
          <p:sp>
            <p:nvSpPr>
              <p:cNvPr id="188609" name="Line 365"/>
              <p:cNvSpPr>
                <a:spLocks noChangeShapeType="1"/>
              </p:cNvSpPr>
              <p:nvPr/>
            </p:nvSpPr>
            <p:spPr bwMode="auto">
              <a:xfrm>
                <a:off x="1368" y="727"/>
                <a:ext cx="0" cy="62"/>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dirty="0">
                  <a:latin typeface="+mn-lt"/>
                </a:endParaRPr>
              </a:p>
            </p:txBody>
          </p:sp>
          <p:sp>
            <p:nvSpPr>
              <p:cNvPr id="188610" name="Rectangle 366"/>
              <p:cNvSpPr>
                <a:spLocks noChangeArrowheads="1"/>
              </p:cNvSpPr>
              <p:nvPr/>
            </p:nvSpPr>
            <p:spPr bwMode="auto">
              <a:xfrm>
                <a:off x="1012" y="727"/>
                <a:ext cx="353" cy="61"/>
              </a:xfrm>
              <a:prstGeom prst="rect">
                <a:avLst/>
              </a:prstGeom>
              <a:solidFill>
                <a:schemeClr val="hlink"/>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dirty="0">
                  <a:latin typeface="+mn-lt"/>
                </a:endParaRPr>
              </a:p>
            </p:txBody>
          </p:sp>
          <p:sp>
            <p:nvSpPr>
              <p:cNvPr id="188611" name="Oval 367"/>
              <p:cNvSpPr>
                <a:spLocks noChangeArrowheads="1"/>
              </p:cNvSpPr>
              <p:nvPr/>
            </p:nvSpPr>
            <p:spPr bwMode="auto">
              <a:xfrm>
                <a:off x="1009" y="655"/>
                <a:ext cx="356" cy="116"/>
              </a:xfrm>
              <a:prstGeom prst="ellipse">
                <a:avLst/>
              </a:prstGeom>
              <a:solidFill>
                <a:schemeClr val="hlink"/>
              </a:solidFill>
              <a:ln w="12700">
                <a:solidFill>
                  <a:schemeClr val="tx1"/>
                </a:solidFill>
                <a:round/>
                <a:headEnd/>
                <a:tailEnd/>
              </a:ln>
            </p:spPr>
            <p:txBody>
              <a:bodyPr wrap="none" anchor="ctr"/>
              <a:lstStyle/>
              <a:p>
                <a:endParaRPr lang="en-US" dirty="0">
                  <a:latin typeface="+mn-lt"/>
                </a:endParaRPr>
              </a:p>
            </p:txBody>
          </p:sp>
          <p:grpSp>
            <p:nvGrpSpPr>
              <p:cNvPr id="188612" name="Group 368"/>
              <p:cNvGrpSpPr>
                <a:grpSpLocks/>
              </p:cNvGrpSpPr>
              <p:nvPr/>
            </p:nvGrpSpPr>
            <p:grpSpPr bwMode="auto">
              <a:xfrm>
                <a:off x="1095" y="681"/>
                <a:ext cx="176" cy="68"/>
                <a:chOff x="2848" y="848"/>
                <a:chExt cx="140" cy="98"/>
              </a:xfrm>
            </p:grpSpPr>
            <p:sp>
              <p:nvSpPr>
                <p:cNvPr id="188617" name="Line 369"/>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dirty="0">
                    <a:latin typeface="+mn-lt"/>
                  </a:endParaRPr>
                </a:p>
              </p:txBody>
            </p:sp>
            <p:sp>
              <p:nvSpPr>
                <p:cNvPr id="188618" name="Line 370"/>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dirty="0">
                    <a:latin typeface="+mn-lt"/>
                  </a:endParaRPr>
                </a:p>
              </p:txBody>
            </p:sp>
            <p:sp>
              <p:nvSpPr>
                <p:cNvPr id="188619" name="Line 371"/>
                <p:cNvSpPr>
                  <a:spLocks noChangeShapeType="1"/>
                </p:cNvSpPr>
                <p:nvPr/>
              </p:nvSpPr>
              <p:spPr bwMode="auto">
                <a:xfrm>
                  <a:off x="2894" y="850"/>
                  <a:ext cx="52" cy="9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dirty="0">
                    <a:latin typeface="+mn-lt"/>
                  </a:endParaRPr>
                </a:p>
              </p:txBody>
            </p:sp>
          </p:grpSp>
          <p:grpSp>
            <p:nvGrpSpPr>
              <p:cNvPr id="188613" name="Group 372"/>
              <p:cNvGrpSpPr>
                <a:grpSpLocks/>
              </p:cNvGrpSpPr>
              <p:nvPr/>
            </p:nvGrpSpPr>
            <p:grpSpPr bwMode="auto">
              <a:xfrm flipV="1">
                <a:off x="1095" y="680"/>
                <a:ext cx="176" cy="68"/>
                <a:chOff x="2848" y="848"/>
                <a:chExt cx="140" cy="98"/>
              </a:xfrm>
            </p:grpSpPr>
            <p:sp>
              <p:nvSpPr>
                <p:cNvPr id="188614" name="Line 373"/>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dirty="0">
                    <a:latin typeface="+mn-lt"/>
                  </a:endParaRPr>
                </a:p>
              </p:txBody>
            </p:sp>
            <p:sp>
              <p:nvSpPr>
                <p:cNvPr id="188615" name="Line 374"/>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dirty="0">
                    <a:latin typeface="+mn-lt"/>
                  </a:endParaRPr>
                </a:p>
              </p:txBody>
            </p:sp>
            <p:sp>
              <p:nvSpPr>
                <p:cNvPr id="188616" name="Line 375"/>
                <p:cNvSpPr>
                  <a:spLocks noChangeShapeType="1"/>
                </p:cNvSpPr>
                <p:nvPr/>
              </p:nvSpPr>
              <p:spPr bwMode="auto">
                <a:xfrm>
                  <a:off x="2894" y="850"/>
                  <a:ext cx="52" cy="9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dirty="0">
                    <a:latin typeface="+mn-lt"/>
                  </a:endParaRPr>
                </a:p>
              </p:txBody>
            </p:sp>
          </p:grpSp>
        </p:grpSp>
        <p:sp>
          <p:nvSpPr>
            <p:cNvPr id="188606" name="Line 376"/>
            <p:cNvSpPr>
              <a:spLocks noChangeShapeType="1"/>
            </p:cNvSpPr>
            <p:nvPr/>
          </p:nvSpPr>
          <p:spPr bwMode="auto">
            <a:xfrm>
              <a:off x="535" y="368"/>
              <a:ext cx="0" cy="62"/>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dirty="0">
                <a:latin typeface="+mn-lt"/>
              </a:endParaRPr>
            </a:p>
          </p:txBody>
        </p:sp>
      </p:grpSp>
      <p:sp>
        <p:nvSpPr>
          <p:cNvPr id="188431" name="Line 377"/>
          <p:cNvSpPr>
            <a:spLocks noChangeShapeType="1"/>
          </p:cNvSpPr>
          <p:nvPr/>
        </p:nvSpPr>
        <p:spPr bwMode="auto">
          <a:xfrm>
            <a:off x="6904038" y="3925888"/>
            <a:ext cx="24765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88432" name="Text Box 378"/>
          <p:cNvSpPr txBox="1">
            <a:spLocks noChangeArrowheads="1"/>
          </p:cNvSpPr>
          <p:nvPr/>
        </p:nvSpPr>
        <p:spPr bwMode="auto">
          <a:xfrm>
            <a:off x="8435115" y="3832211"/>
            <a:ext cx="896399"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solidFill>
                  <a:schemeClr val="bg1"/>
                </a:solidFill>
                <a:latin typeface="+mn-lt"/>
                <a:cs typeface="Arial" charset="0"/>
              </a:rPr>
              <a:t>Internet</a:t>
            </a:r>
          </a:p>
        </p:txBody>
      </p:sp>
      <p:sp>
        <p:nvSpPr>
          <p:cNvPr id="188433" name="Text Box 379"/>
          <p:cNvSpPr txBox="1">
            <a:spLocks noChangeArrowheads="1"/>
          </p:cNvSpPr>
          <p:nvPr/>
        </p:nvSpPr>
        <p:spPr bwMode="auto">
          <a:xfrm>
            <a:off x="6901278" y="5556920"/>
            <a:ext cx="1422184"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Arial" charset="0"/>
              </a:rPr>
              <a:t>demilitarized </a:t>
            </a:r>
          </a:p>
          <a:p>
            <a:r>
              <a:rPr lang="en-US" dirty="0">
                <a:latin typeface="+mn-lt"/>
                <a:cs typeface="Arial" charset="0"/>
              </a:rPr>
              <a:t>zone</a:t>
            </a:r>
          </a:p>
        </p:txBody>
      </p:sp>
      <p:sp>
        <p:nvSpPr>
          <p:cNvPr id="188434" name="Text Box 381"/>
          <p:cNvSpPr txBox="1">
            <a:spLocks noChangeArrowheads="1"/>
          </p:cNvSpPr>
          <p:nvPr/>
        </p:nvSpPr>
        <p:spPr bwMode="auto">
          <a:xfrm>
            <a:off x="5541963" y="2767013"/>
            <a:ext cx="705642"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sz="1600" dirty="0">
                <a:latin typeface="+mn-lt"/>
                <a:cs typeface="Arial" charset="0"/>
              </a:rPr>
              <a:t>firewall</a:t>
            </a:r>
          </a:p>
        </p:txBody>
      </p:sp>
      <p:sp>
        <p:nvSpPr>
          <p:cNvPr id="188435" name="Oval 384"/>
          <p:cNvSpPr>
            <a:spLocks noChangeArrowheads="1"/>
          </p:cNvSpPr>
          <p:nvPr/>
        </p:nvSpPr>
        <p:spPr bwMode="auto">
          <a:xfrm>
            <a:off x="5861050" y="4229100"/>
            <a:ext cx="134938" cy="134938"/>
          </a:xfrm>
          <a:prstGeom prst="ellipse">
            <a:avLst/>
          </a:prstGeom>
          <a:solidFill>
            <a:srgbClr val="FF0000"/>
          </a:solidFill>
          <a:ln w="9525">
            <a:solidFill>
              <a:schemeClr val="tx1"/>
            </a:solidFill>
            <a:round/>
            <a:headEnd/>
            <a:tailEnd/>
          </a:ln>
        </p:spPr>
        <p:txBody>
          <a:bodyPr wrap="none" anchor="ctr"/>
          <a:lstStyle/>
          <a:p>
            <a:endParaRPr lang="en-US" dirty="0">
              <a:latin typeface="+mn-lt"/>
            </a:endParaRPr>
          </a:p>
        </p:txBody>
      </p:sp>
      <p:sp>
        <p:nvSpPr>
          <p:cNvPr id="188436" name="Text Box 385"/>
          <p:cNvSpPr txBox="1">
            <a:spLocks noChangeArrowheads="1"/>
          </p:cNvSpPr>
          <p:nvPr/>
        </p:nvSpPr>
        <p:spPr bwMode="auto">
          <a:xfrm>
            <a:off x="3118068" y="4997451"/>
            <a:ext cx="1071126"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pPr algn="ctr"/>
            <a:r>
              <a:rPr lang="en-US" sz="2400" dirty="0">
                <a:solidFill>
                  <a:srgbClr val="CC0000"/>
                </a:solidFill>
                <a:latin typeface="+mn-lt"/>
                <a:cs typeface="Arial" charset="0"/>
              </a:rPr>
              <a:t>IDS </a:t>
            </a:r>
          </a:p>
          <a:p>
            <a:pPr algn="ctr"/>
            <a:r>
              <a:rPr lang="en-US" sz="2400" dirty="0">
                <a:solidFill>
                  <a:srgbClr val="CC0000"/>
                </a:solidFill>
                <a:latin typeface="+mn-lt"/>
                <a:cs typeface="Arial" charset="0"/>
              </a:rPr>
              <a:t>sensors</a:t>
            </a:r>
          </a:p>
        </p:txBody>
      </p:sp>
      <p:sp>
        <p:nvSpPr>
          <p:cNvPr id="188437" name="Line 389"/>
          <p:cNvSpPr>
            <a:spLocks noChangeShapeType="1"/>
          </p:cNvSpPr>
          <p:nvPr/>
        </p:nvSpPr>
        <p:spPr bwMode="auto">
          <a:xfrm flipV="1">
            <a:off x="3690938" y="4354514"/>
            <a:ext cx="2152650" cy="695325"/>
          </a:xfrm>
          <a:prstGeom prst="line">
            <a:avLst/>
          </a:prstGeom>
          <a:noFill/>
          <a:ln w="9525">
            <a:solidFill>
              <a:srgbClr val="CC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88438" name="Rectangle 391"/>
          <p:cNvSpPr>
            <a:spLocks noGrp="1" noChangeArrowheads="1"/>
          </p:cNvSpPr>
          <p:nvPr>
            <p:ph type="title"/>
          </p:nvPr>
        </p:nvSpPr>
        <p:spPr>
          <a:noFill/>
        </p:spPr>
        <p:txBody>
          <a:bodyPr/>
          <a:lstStyle/>
          <a:p>
            <a:r>
              <a:rPr lang="en-US" dirty="0"/>
              <a:t>Intrusion detection systems</a:t>
            </a:r>
          </a:p>
        </p:txBody>
      </p:sp>
      <p:sp>
        <p:nvSpPr>
          <p:cNvPr id="188439" name="Rectangle 392"/>
          <p:cNvSpPr>
            <a:spLocks noGrp="1" noChangeArrowheads="1"/>
          </p:cNvSpPr>
          <p:nvPr>
            <p:ph type="body" idx="4294967295"/>
          </p:nvPr>
        </p:nvSpPr>
        <p:spPr>
          <a:xfrm>
            <a:off x="2273199" y="1410363"/>
            <a:ext cx="7772400" cy="1130300"/>
          </a:xfrm>
        </p:spPr>
        <p:txBody>
          <a:bodyPr/>
          <a:lstStyle/>
          <a:p>
            <a:pPr marL="0" indent="0">
              <a:buNone/>
            </a:pPr>
            <a:r>
              <a:rPr lang="en-US" dirty="0"/>
              <a:t>multiple IDSs: different types of checking at different locations</a:t>
            </a:r>
          </a:p>
        </p:txBody>
      </p:sp>
      <p:sp>
        <p:nvSpPr>
          <p:cNvPr id="188440" name="Freeform 17"/>
          <p:cNvSpPr>
            <a:spLocks/>
          </p:cNvSpPr>
          <p:nvPr/>
        </p:nvSpPr>
        <p:spPr bwMode="auto">
          <a:xfrm>
            <a:off x="1743076" y="2854326"/>
            <a:ext cx="3649663" cy="1808163"/>
          </a:xfrm>
          <a:custGeom>
            <a:avLst/>
            <a:gdLst/>
            <a:ahLst/>
            <a:cxnLst/>
            <a:rect l="0" t="0" r="r" b="b"/>
            <a:pathLst>
              <a:path w="10000" h="10000">
                <a:moveTo>
                  <a:pt x="323" y="164"/>
                </a:moveTo>
                <a:lnTo>
                  <a:pt x="341" y="143"/>
                </a:lnTo>
                <a:cubicBezTo>
                  <a:pt x="349" y="129"/>
                  <a:pt x="357" y="116"/>
                  <a:pt x="365" y="102"/>
                </a:cubicBezTo>
                <a:lnTo>
                  <a:pt x="413" y="72"/>
                </a:lnTo>
                <a:cubicBezTo>
                  <a:pt x="429" y="58"/>
                  <a:pt x="445" y="45"/>
                  <a:pt x="461" y="31"/>
                </a:cubicBezTo>
                <a:lnTo>
                  <a:pt x="514" y="10"/>
                </a:lnTo>
                <a:cubicBezTo>
                  <a:pt x="534" y="7"/>
                  <a:pt x="554" y="3"/>
                  <a:pt x="574" y="0"/>
                </a:cubicBezTo>
                <a:lnTo>
                  <a:pt x="628" y="0"/>
                </a:lnTo>
                <a:lnTo>
                  <a:pt x="694" y="0"/>
                </a:lnTo>
                <a:cubicBezTo>
                  <a:pt x="716" y="3"/>
                  <a:pt x="738" y="7"/>
                  <a:pt x="760" y="10"/>
                </a:cubicBezTo>
                <a:lnTo>
                  <a:pt x="825" y="31"/>
                </a:lnTo>
                <a:lnTo>
                  <a:pt x="891" y="61"/>
                </a:lnTo>
                <a:cubicBezTo>
                  <a:pt x="915" y="71"/>
                  <a:pt x="939" y="82"/>
                  <a:pt x="963" y="92"/>
                </a:cubicBezTo>
                <a:cubicBezTo>
                  <a:pt x="989" y="106"/>
                  <a:pt x="1015" y="119"/>
                  <a:pt x="1041" y="133"/>
                </a:cubicBezTo>
                <a:lnTo>
                  <a:pt x="1118" y="174"/>
                </a:lnTo>
                <a:lnTo>
                  <a:pt x="1196" y="225"/>
                </a:lnTo>
                <a:lnTo>
                  <a:pt x="1268" y="276"/>
                </a:lnTo>
                <a:cubicBezTo>
                  <a:pt x="1294" y="290"/>
                  <a:pt x="1320" y="303"/>
                  <a:pt x="1346" y="317"/>
                </a:cubicBezTo>
                <a:lnTo>
                  <a:pt x="1513" y="440"/>
                </a:lnTo>
                <a:lnTo>
                  <a:pt x="1681" y="553"/>
                </a:lnTo>
                <a:lnTo>
                  <a:pt x="1848" y="665"/>
                </a:lnTo>
                <a:lnTo>
                  <a:pt x="2022" y="778"/>
                </a:lnTo>
                <a:cubicBezTo>
                  <a:pt x="2050" y="798"/>
                  <a:pt x="2077" y="819"/>
                  <a:pt x="2105" y="839"/>
                </a:cubicBezTo>
                <a:cubicBezTo>
                  <a:pt x="2133" y="853"/>
                  <a:pt x="2161" y="866"/>
                  <a:pt x="2189" y="880"/>
                </a:cubicBezTo>
                <a:cubicBezTo>
                  <a:pt x="2217" y="894"/>
                  <a:pt x="2245" y="907"/>
                  <a:pt x="2273" y="921"/>
                </a:cubicBezTo>
                <a:lnTo>
                  <a:pt x="2356" y="972"/>
                </a:lnTo>
                <a:lnTo>
                  <a:pt x="2440" y="993"/>
                </a:lnTo>
                <a:cubicBezTo>
                  <a:pt x="2468" y="1003"/>
                  <a:pt x="2496" y="1014"/>
                  <a:pt x="2524" y="1024"/>
                </a:cubicBezTo>
                <a:lnTo>
                  <a:pt x="2608" y="1054"/>
                </a:lnTo>
                <a:cubicBezTo>
                  <a:pt x="2638" y="1057"/>
                  <a:pt x="2667" y="1061"/>
                  <a:pt x="2697" y="1064"/>
                </a:cubicBezTo>
                <a:cubicBezTo>
                  <a:pt x="2725" y="1068"/>
                  <a:pt x="2753" y="1071"/>
                  <a:pt x="2781" y="1075"/>
                </a:cubicBezTo>
                <a:lnTo>
                  <a:pt x="2853" y="1075"/>
                </a:lnTo>
                <a:cubicBezTo>
                  <a:pt x="2881" y="1262"/>
                  <a:pt x="2909" y="1143"/>
                  <a:pt x="2937" y="1330"/>
                </a:cubicBezTo>
                <a:cubicBezTo>
                  <a:pt x="2963" y="1118"/>
                  <a:pt x="2988" y="1287"/>
                  <a:pt x="3014" y="1075"/>
                </a:cubicBezTo>
                <a:cubicBezTo>
                  <a:pt x="3042" y="1071"/>
                  <a:pt x="3070" y="1068"/>
                  <a:pt x="3098" y="1064"/>
                </a:cubicBezTo>
                <a:lnTo>
                  <a:pt x="3182" y="1064"/>
                </a:lnTo>
                <a:lnTo>
                  <a:pt x="3343" y="1024"/>
                </a:lnTo>
                <a:lnTo>
                  <a:pt x="3505" y="1003"/>
                </a:lnTo>
                <a:lnTo>
                  <a:pt x="3672" y="972"/>
                </a:lnTo>
                <a:lnTo>
                  <a:pt x="3834" y="921"/>
                </a:lnTo>
                <a:lnTo>
                  <a:pt x="4007" y="880"/>
                </a:lnTo>
                <a:lnTo>
                  <a:pt x="4175" y="850"/>
                </a:lnTo>
                <a:lnTo>
                  <a:pt x="4348" y="809"/>
                </a:lnTo>
                <a:lnTo>
                  <a:pt x="4528" y="788"/>
                </a:lnTo>
                <a:cubicBezTo>
                  <a:pt x="4562" y="785"/>
                  <a:pt x="4595" y="781"/>
                  <a:pt x="4629" y="778"/>
                </a:cubicBezTo>
                <a:cubicBezTo>
                  <a:pt x="4659" y="775"/>
                  <a:pt x="4689" y="771"/>
                  <a:pt x="4719" y="768"/>
                </a:cubicBezTo>
                <a:lnTo>
                  <a:pt x="4809" y="768"/>
                </a:lnTo>
                <a:lnTo>
                  <a:pt x="4904" y="768"/>
                </a:lnTo>
                <a:lnTo>
                  <a:pt x="5006" y="778"/>
                </a:lnTo>
                <a:lnTo>
                  <a:pt x="5102" y="778"/>
                </a:lnTo>
                <a:cubicBezTo>
                  <a:pt x="5138" y="781"/>
                  <a:pt x="5173" y="785"/>
                  <a:pt x="5209" y="788"/>
                </a:cubicBezTo>
                <a:lnTo>
                  <a:pt x="5311" y="809"/>
                </a:lnTo>
                <a:lnTo>
                  <a:pt x="5419" y="839"/>
                </a:lnTo>
                <a:lnTo>
                  <a:pt x="5520" y="860"/>
                </a:lnTo>
                <a:lnTo>
                  <a:pt x="5634" y="901"/>
                </a:lnTo>
                <a:lnTo>
                  <a:pt x="5748" y="931"/>
                </a:lnTo>
                <a:lnTo>
                  <a:pt x="5861" y="972"/>
                </a:lnTo>
                <a:lnTo>
                  <a:pt x="5999" y="1003"/>
                </a:lnTo>
                <a:lnTo>
                  <a:pt x="6124" y="1044"/>
                </a:lnTo>
                <a:lnTo>
                  <a:pt x="6256" y="1085"/>
                </a:lnTo>
                <a:lnTo>
                  <a:pt x="6394" y="1126"/>
                </a:lnTo>
                <a:lnTo>
                  <a:pt x="6531" y="1167"/>
                </a:lnTo>
                <a:lnTo>
                  <a:pt x="6681" y="1218"/>
                </a:lnTo>
                <a:lnTo>
                  <a:pt x="6824" y="1269"/>
                </a:lnTo>
                <a:lnTo>
                  <a:pt x="7117" y="1372"/>
                </a:lnTo>
                <a:lnTo>
                  <a:pt x="7410" y="1494"/>
                </a:lnTo>
                <a:lnTo>
                  <a:pt x="7703" y="1627"/>
                </a:lnTo>
                <a:lnTo>
                  <a:pt x="7853" y="1699"/>
                </a:lnTo>
                <a:lnTo>
                  <a:pt x="7996" y="1771"/>
                </a:lnTo>
                <a:lnTo>
                  <a:pt x="8140" y="1842"/>
                </a:lnTo>
                <a:lnTo>
                  <a:pt x="8278" y="1914"/>
                </a:lnTo>
                <a:cubicBezTo>
                  <a:pt x="8322" y="1941"/>
                  <a:pt x="8365" y="1969"/>
                  <a:pt x="8409" y="1996"/>
                </a:cubicBezTo>
                <a:lnTo>
                  <a:pt x="8547" y="2078"/>
                </a:lnTo>
                <a:cubicBezTo>
                  <a:pt x="8589" y="2105"/>
                  <a:pt x="8630" y="2133"/>
                  <a:pt x="8672" y="2160"/>
                </a:cubicBezTo>
                <a:lnTo>
                  <a:pt x="8798" y="2252"/>
                </a:lnTo>
                <a:lnTo>
                  <a:pt x="8911" y="2344"/>
                </a:lnTo>
                <a:lnTo>
                  <a:pt x="9025" y="2436"/>
                </a:lnTo>
                <a:lnTo>
                  <a:pt x="9133" y="2538"/>
                </a:lnTo>
                <a:cubicBezTo>
                  <a:pt x="9149" y="2552"/>
                  <a:pt x="9165" y="2565"/>
                  <a:pt x="9181" y="2579"/>
                </a:cubicBezTo>
                <a:lnTo>
                  <a:pt x="9228" y="2641"/>
                </a:lnTo>
                <a:lnTo>
                  <a:pt x="9276" y="2692"/>
                </a:lnTo>
                <a:cubicBezTo>
                  <a:pt x="9290" y="2706"/>
                  <a:pt x="9304" y="2719"/>
                  <a:pt x="9318" y="2733"/>
                </a:cubicBezTo>
                <a:cubicBezTo>
                  <a:pt x="9332" y="2753"/>
                  <a:pt x="9346" y="2774"/>
                  <a:pt x="9360" y="2794"/>
                </a:cubicBezTo>
                <a:cubicBezTo>
                  <a:pt x="9374" y="2815"/>
                  <a:pt x="9388" y="2835"/>
                  <a:pt x="9402" y="2856"/>
                </a:cubicBezTo>
                <a:lnTo>
                  <a:pt x="9444" y="2907"/>
                </a:lnTo>
                <a:cubicBezTo>
                  <a:pt x="9456" y="2927"/>
                  <a:pt x="9468" y="2948"/>
                  <a:pt x="9480" y="2968"/>
                </a:cubicBezTo>
                <a:cubicBezTo>
                  <a:pt x="9492" y="2989"/>
                  <a:pt x="9504" y="3009"/>
                  <a:pt x="9516" y="3030"/>
                </a:cubicBezTo>
                <a:cubicBezTo>
                  <a:pt x="9528" y="3047"/>
                  <a:pt x="9539" y="3064"/>
                  <a:pt x="9551" y="3081"/>
                </a:cubicBezTo>
                <a:lnTo>
                  <a:pt x="9611" y="3204"/>
                </a:lnTo>
                <a:cubicBezTo>
                  <a:pt x="9629" y="3248"/>
                  <a:pt x="9647" y="3293"/>
                  <a:pt x="9665" y="3337"/>
                </a:cubicBezTo>
                <a:cubicBezTo>
                  <a:pt x="9683" y="3385"/>
                  <a:pt x="9701" y="3432"/>
                  <a:pt x="9719" y="3480"/>
                </a:cubicBezTo>
                <a:cubicBezTo>
                  <a:pt x="9735" y="3531"/>
                  <a:pt x="9751" y="3583"/>
                  <a:pt x="9767" y="3634"/>
                </a:cubicBezTo>
                <a:lnTo>
                  <a:pt x="9809" y="3787"/>
                </a:lnTo>
                <a:cubicBezTo>
                  <a:pt x="9823" y="3838"/>
                  <a:pt x="9836" y="3890"/>
                  <a:pt x="9850" y="3941"/>
                </a:cubicBezTo>
                <a:cubicBezTo>
                  <a:pt x="9858" y="4002"/>
                  <a:pt x="9866" y="4064"/>
                  <a:pt x="9874" y="4125"/>
                </a:cubicBezTo>
                <a:cubicBezTo>
                  <a:pt x="9884" y="4180"/>
                  <a:pt x="9894" y="4234"/>
                  <a:pt x="9904" y="4289"/>
                </a:cubicBezTo>
                <a:cubicBezTo>
                  <a:pt x="9914" y="4354"/>
                  <a:pt x="9924" y="4418"/>
                  <a:pt x="9934" y="4483"/>
                </a:cubicBezTo>
                <a:cubicBezTo>
                  <a:pt x="9940" y="4544"/>
                  <a:pt x="9946" y="4606"/>
                  <a:pt x="9952" y="4667"/>
                </a:cubicBezTo>
                <a:cubicBezTo>
                  <a:pt x="9958" y="4729"/>
                  <a:pt x="9964" y="4790"/>
                  <a:pt x="9970" y="4852"/>
                </a:cubicBezTo>
                <a:cubicBezTo>
                  <a:pt x="9974" y="4917"/>
                  <a:pt x="9978" y="4981"/>
                  <a:pt x="9982" y="5046"/>
                </a:cubicBezTo>
                <a:lnTo>
                  <a:pt x="9994" y="5241"/>
                </a:lnTo>
                <a:lnTo>
                  <a:pt x="9994" y="5425"/>
                </a:lnTo>
                <a:lnTo>
                  <a:pt x="10000" y="5629"/>
                </a:lnTo>
                <a:lnTo>
                  <a:pt x="9994" y="5824"/>
                </a:lnTo>
                <a:lnTo>
                  <a:pt x="9994" y="6018"/>
                </a:lnTo>
                <a:lnTo>
                  <a:pt x="9988" y="6213"/>
                </a:lnTo>
                <a:cubicBezTo>
                  <a:pt x="9984" y="6278"/>
                  <a:pt x="9980" y="6342"/>
                  <a:pt x="9976" y="6407"/>
                </a:cubicBezTo>
                <a:lnTo>
                  <a:pt x="9958" y="6602"/>
                </a:lnTo>
                <a:lnTo>
                  <a:pt x="9946" y="6776"/>
                </a:lnTo>
                <a:cubicBezTo>
                  <a:pt x="9940" y="6837"/>
                  <a:pt x="9934" y="6899"/>
                  <a:pt x="9928" y="6960"/>
                </a:cubicBezTo>
                <a:lnTo>
                  <a:pt x="9904" y="7134"/>
                </a:lnTo>
                <a:cubicBezTo>
                  <a:pt x="9894" y="7195"/>
                  <a:pt x="9884" y="7257"/>
                  <a:pt x="9874" y="7318"/>
                </a:cubicBezTo>
                <a:cubicBezTo>
                  <a:pt x="9868" y="7373"/>
                  <a:pt x="9862" y="7427"/>
                  <a:pt x="9856" y="7482"/>
                </a:cubicBezTo>
                <a:cubicBezTo>
                  <a:pt x="9846" y="7537"/>
                  <a:pt x="9837" y="7591"/>
                  <a:pt x="9827" y="7646"/>
                </a:cubicBezTo>
                <a:lnTo>
                  <a:pt x="9791" y="7799"/>
                </a:lnTo>
                <a:lnTo>
                  <a:pt x="9761" y="7943"/>
                </a:lnTo>
                <a:cubicBezTo>
                  <a:pt x="9749" y="7991"/>
                  <a:pt x="9737" y="8038"/>
                  <a:pt x="9725" y="8086"/>
                </a:cubicBezTo>
                <a:cubicBezTo>
                  <a:pt x="9713" y="8130"/>
                  <a:pt x="9701" y="8175"/>
                  <a:pt x="9689" y="8219"/>
                </a:cubicBezTo>
                <a:cubicBezTo>
                  <a:pt x="9677" y="8257"/>
                  <a:pt x="9665" y="8294"/>
                  <a:pt x="9653" y="8332"/>
                </a:cubicBezTo>
                <a:cubicBezTo>
                  <a:pt x="9639" y="8369"/>
                  <a:pt x="9625" y="8407"/>
                  <a:pt x="9611" y="8444"/>
                </a:cubicBezTo>
                <a:cubicBezTo>
                  <a:pt x="9597" y="8475"/>
                  <a:pt x="9583" y="8505"/>
                  <a:pt x="9569" y="8536"/>
                </a:cubicBezTo>
                <a:cubicBezTo>
                  <a:pt x="9553" y="8567"/>
                  <a:pt x="9538" y="8597"/>
                  <a:pt x="9522" y="8628"/>
                </a:cubicBezTo>
                <a:lnTo>
                  <a:pt x="9474" y="8721"/>
                </a:lnTo>
                <a:cubicBezTo>
                  <a:pt x="9454" y="8745"/>
                  <a:pt x="9434" y="8768"/>
                  <a:pt x="9414" y="8792"/>
                </a:cubicBezTo>
                <a:cubicBezTo>
                  <a:pt x="9394" y="8819"/>
                  <a:pt x="9374" y="8847"/>
                  <a:pt x="9354" y="8874"/>
                </a:cubicBezTo>
                <a:cubicBezTo>
                  <a:pt x="9332" y="8895"/>
                  <a:pt x="9310" y="8915"/>
                  <a:pt x="9288" y="8936"/>
                </a:cubicBezTo>
                <a:cubicBezTo>
                  <a:pt x="9268" y="8956"/>
                  <a:pt x="9248" y="8977"/>
                  <a:pt x="9228" y="8997"/>
                </a:cubicBezTo>
                <a:lnTo>
                  <a:pt x="9157" y="9048"/>
                </a:lnTo>
                <a:cubicBezTo>
                  <a:pt x="9131" y="9069"/>
                  <a:pt x="9105" y="9089"/>
                  <a:pt x="9079" y="9110"/>
                </a:cubicBezTo>
                <a:lnTo>
                  <a:pt x="9007" y="9161"/>
                </a:lnTo>
                <a:lnTo>
                  <a:pt x="8929" y="9191"/>
                </a:lnTo>
                <a:lnTo>
                  <a:pt x="8846" y="9232"/>
                </a:lnTo>
                <a:cubicBezTo>
                  <a:pt x="8818" y="9242"/>
                  <a:pt x="8790" y="9253"/>
                  <a:pt x="8762" y="9263"/>
                </a:cubicBezTo>
                <a:cubicBezTo>
                  <a:pt x="8734" y="9277"/>
                  <a:pt x="8706" y="9290"/>
                  <a:pt x="8678" y="9304"/>
                </a:cubicBezTo>
                <a:cubicBezTo>
                  <a:pt x="8648" y="9314"/>
                  <a:pt x="8619" y="9325"/>
                  <a:pt x="8589" y="9335"/>
                </a:cubicBezTo>
                <a:lnTo>
                  <a:pt x="8493" y="9365"/>
                </a:lnTo>
                <a:lnTo>
                  <a:pt x="8313" y="9406"/>
                </a:lnTo>
                <a:lnTo>
                  <a:pt x="8122" y="9447"/>
                </a:lnTo>
                <a:lnTo>
                  <a:pt x="7931" y="9478"/>
                </a:lnTo>
                <a:lnTo>
                  <a:pt x="7733" y="9519"/>
                </a:lnTo>
                <a:lnTo>
                  <a:pt x="7530" y="9539"/>
                </a:lnTo>
                <a:lnTo>
                  <a:pt x="7339" y="9580"/>
                </a:lnTo>
                <a:lnTo>
                  <a:pt x="7141" y="9611"/>
                </a:lnTo>
                <a:lnTo>
                  <a:pt x="6950" y="9662"/>
                </a:lnTo>
                <a:lnTo>
                  <a:pt x="6854" y="9683"/>
                </a:lnTo>
                <a:lnTo>
                  <a:pt x="6758" y="9713"/>
                </a:lnTo>
                <a:lnTo>
                  <a:pt x="6651" y="9724"/>
                </a:lnTo>
                <a:lnTo>
                  <a:pt x="6549" y="9744"/>
                </a:lnTo>
                <a:lnTo>
                  <a:pt x="6441" y="9765"/>
                </a:lnTo>
                <a:lnTo>
                  <a:pt x="6334" y="9785"/>
                </a:lnTo>
                <a:lnTo>
                  <a:pt x="6226" y="9806"/>
                </a:lnTo>
                <a:lnTo>
                  <a:pt x="6112" y="9816"/>
                </a:lnTo>
                <a:lnTo>
                  <a:pt x="5885" y="9857"/>
                </a:lnTo>
                <a:lnTo>
                  <a:pt x="5652" y="9887"/>
                </a:lnTo>
                <a:lnTo>
                  <a:pt x="5425" y="9918"/>
                </a:lnTo>
                <a:lnTo>
                  <a:pt x="5185" y="9928"/>
                </a:lnTo>
                <a:lnTo>
                  <a:pt x="4958" y="9949"/>
                </a:lnTo>
                <a:lnTo>
                  <a:pt x="4731" y="9959"/>
                </a:lnTo>
                <a:lnTo>
                  <a:pt x="4623" y="9969"/>
                </a:lnTo>
                <a:lnTo>
                  <a:pt x="4510" y="9969"/>
                </a:lnTo>
                <a:lnTo>
                  <a:pt x="4402" y="9990"/>
                </a:lnTo>
                <a:lnTo>
                  <a:pt x="4294" y="9990"/>
                </a:lnTo>
                <a:lnTo>
                  <a:pt x="4193" y="9990"/>
                </a:lnTo>
                <a:lnTo>
                  <a:pt x="4091" y="10000"/>
                </a:lnTo>
                <a:lnTo>
                  <a:pt x="3995" y="10000"/>
                </a:lnTo>
                <a:lnTo>
                  <a:pt x="3894" y="10000"/>
                </a:lnTo>
                <a:lnTo>
                  <a:pt x="3804" y="10000"/>
                </a:lnTo>
                <a:lnTo>
                  <a:pt x="3714" y="10000"/>
                </a:lnTo>
                <a:lnTo>
                  <a:pt x="3630" y="10000"/>
                </a:lnTo>
                <a:lnTo>
                  <a:pt x="3547" y="10000"/>
                </a:lnTo>
                <a:cubicBezTo>
                  <a:pt x="3521" y="9997"/>
                  <a:pt x="3495" y="9993"/>
                  <a:pt x="3469" y="9990"/>
                </a:cubicBezTo>
                <a:lnTo>
                  <a:pt x="3391" y="9990"/>
                </a:lnTo>
                <a:lnTo>
                  <a:pt x="3325" y="9990"/>
                </a:lnTo>
                <a:lnTo>
                  <a:pt x="3254" y="9969"/>
                </a:lnTo>
                <a:lnTo>
                  <a:pt x="3182" y="9969"/>
                </a:lnTo>
                <a:lnTo>
                  <a:pt x="3122" y="9969"/>
                </a:lnTo>
                <a:cubicBezTo>
                  <a:pt x="3100" y="9966"/>
                  <a:pt x="3078" y="9962"/>
                  <a:pt x="3056" y="9959"/>
                </a:cubicBezTo>
                <a:cubicBezTo>
                  <a:pt x="3038" y="9956"/>
                  <a:pt x="3020" y="9952"/>
                  <a:pt x="3002" y="9949"/>
                </a:cubicBezTo>
                <a:lnTo>
                  <a:pt x="2949" y="9949"/>
                </a:lnTo>
                <a:cubicBezTo>
                  <a:pt x="2929" y="9946"/>
                  <a:pt x="2909" y="9942"/>
                  <a:pt x="2889" y="9939"/>
                </a:cubicBezTo>
                <a:cubicBezTo>
                  <a:pt x="2871" y="9935"/>
                  <a:pt x="2853" y="9932"/>
                  <a:pt x="2835" y="9928"/>
                </a:cubicBezTo>
                <a:cubicBezTo>
                  <a:pt x="2817" y="9925"/>
                  <a:pt x="2799" y="9921"/>
                  <a:pt x="2781" y="9918"/>
                </a:cubicBezTo>
                <a:lnTo>
                  <a:pt x="2679" y="9887"/>
                </a:lnTo>
                <a:lnTo>
                  <a:pt x="2584" y="9867"/>
                </a:lnTo>
                <a:cubicBezTo>
                  <a:pt x="2554" y="9853"/>
                  <a:pt x="2524" y="9840"/>
                  <a:pt x="2494" y="9826"/>
                </a:cubicBezTo>
                <a:cubicBezTo>
                  <a:pt x="2462" y="9819"/>
                  <a:pt x="2430" y="9813"/>
                  <a:pt x="2398" y="9806"/>
                </a:cubicBezTo>
                <a:lnTo>
                  <a:pt x="2225" y="9724"/>
                </a:lnTo>
                <a:cubicBezTo>
                  <a:pt x="2195" y="9710"/>
                  <a:pt x="2165" y="9697"/>
                  <a:pt x="2135" y="9683"/>
                </a:cubicBezTo>
                <a:cubicBezTo>
                  <a:pt x="2105" y="9669"/>
                  <a:pt x="2075" y="9656"/>
                  <a:pt x="2045" y="9642"/>
                </a:cubicBezTo>
                <a:lnTo>
                  <a:pt x="1950" y="9591"/>
                </a:lnTo>
                <a:lnTo>
                  <a:pt x="1842" y="9539"/>
                </a:lnTo>
                <a:lnTo>
                  <a:pt x="1740" y="9498"/>
                </a:lnTo>
                <a:lnTo>
                  <a:pt x="1633" y="9447"/>
                </a:lnTo>
                <a:lnTo>
                  <a:pt x="1519" y="9396"/>
                </a:lnTo>
                <a:lnTo>
                  <a:pt x="1411" y="9355"/>
                </a:lnTo>
                <a:cubicBezTo>
                  <a:pt x="1371" y="9335"/>
                  <a:pt x="1332" y="9314"/>
                  <a:pt x="1292" y="9294"/>
                </a:cubicBezTo>
                <a:lnTo>
                  <a:pt x="1178" y="9243"/>
                </a:lnTo>
                <a:lnTo>
                  <a:pt x="1071" y="9181"/>
                </a:lnTo>
                <a:lnTo>
                  <a:pt x="957" y="9120"/>
                </a:lnTo>
                <a:lnTo>
                  <a:pt x="849" y="9069"/>
                </a:lnTo>
                <a:lnTo>
                  <a:pt x="748" y="8976"/>
                </a:lnTo>
                <a:cubicBezTo>
                  <a:pt x="716" y="8952"/>
                  <a:pt x="684" y="8929"/>
                  <a:pt x="652" y="8905"/>
                </a:cubicBezTo>
                <a:lnTo>
                  <a:pt x="550" y="8813"/>
                </a:lnTo>
                <a:lnTo>
                  <a:pt x="508" y="8762"/>
                </a:lnTo>
                <a:lnTo>
                  <a:pt x="467" y="8721"/>
                </a:lnTo>
                <a:cubicBezTo>
                  <a:pt x="453" y="8700"/>
                  <a:pt x="439" y="8680"/>
                  <a:pt x="425" y="8659"/>
                </a:cubicBezTo>
                <a:lnTo>
                  <a:pt x="383" y="8608"/>
                </a:lnTo>
                <a:cubicBezTo>
                  <a:pt x="371" y="8588"/>
                  <a:pt x="359" y="8567"/>
                  <a:pt x="347" y="8547"/>
                </a:cubicBezTo>
                <a:lnTo>
                  <a:pt x="317" y="8475"/>
                </a:lnTo>
                <a:cubicBezTo>
                  <a:pt x="305" y="8455"/>
                  <a:pt x="293" y="8434"/>
                  <a:pt x="281" y="8414"/>
                </a:cubicBezTo>
                <a:lnTo>
                  <a:pt x="251" y="8342"/>
                </a:lnTo>
                <a:lnTo>
                  <a:pt x="221" y="8270"/>
                </a:lnTo>
                <a:cubicBezTo>
                  <a:pt x="215" y="8246"/>
                  <a:pt x="209" y="8223"/>
                  <a:pt x="203" y="8199"/>
                </a:cubicBezTo>
                <a:cubicBezTo>
                  <a:pt x="193" y="8172"/>
                  <a:pt x="183" y="8144"/>
                  <a:pt x="173" y="8117"/>
                </a:cubicBezTo>
                <a:cubicBezTo>
                  <a:pt x="167" y="8093"/>
                  <a:pt x="162" y="8069"/>
                  <a:pt x="156" y="8045"/>
                </a:cubicBezTo>
                <a:cubicBezTo>
                  <a:pt x="148" y="8018"/>
                  <a:pt x="140" y="7990"/>
                  <a:pt x="132" y="7963"/>
                </a:cubicBezTo>
                <a:cubicBezTo>
                  <a:pt x="128" y="7936"/>
                  <a:pt x="124" y="7908"/>
                  <a:pt x="120" y="7881"/>
                </a:cubicBezTo>
                <a:cubicBezTo>
                  <a:pt x="108" y="7820"/>
                  <a:pt x="96" y="7758"/>
                  <a:pt x="84" y="7697"/>
                </a:cubicBezTo>
                <a:lnTo>
                  <a:pt x="54" y="7523"/>
                </a:lnTo>
                <a:cubicBezTo>
                  <a:pt x="50" y="7458"/>
                  <a:pt x="46" y="7394"/>
                  <a:pt x="42" y="7329"/>
                </a:cubicBezTo>
                <a:cubicBezTo>
                  <a:pt x="38" y="7261"/>
                  <a:pt x="34" y="7192"/>
                  <a:pt x="30" y="7124"/>
                </a:cubicBezTo>
                <a:cubicBezTo>
                  <a:pt x="24" y="7052"/>
                  <a:pt x="18" y="6981"/>
                  <a:pt x="12" y="6909"/>
                </a:cubicBezTo>
                <a:cubicBezTo>
                  <a:pt x="10" y="6837"/>
                  <a:pt x="8" y="6766"/>
                  <a:pt x="6" y="6694"/>
                </a:cubicBezTo>
                <a:lnTo>
                  <a:pt x="6" y="6479"/>
                </a:lnTo>
                <a:lnTo>
                  <a:pt x="0" y="6254"/>
                </a:lnTo>
                <a:lnTo>
                  <a:pt x="0" y="6018"/>
                </a:lnTo>
                <a:cubicBezTo>
                  <a:pt x="2" y="5936"/>
                  <a:pt x="4" y="5855"/>
                  <a:pt x="6" y="5773"/>
                </a:cubicBezTo>
                <a:lnTo>
                  <a:pt x="6" y="5527"/>
                </a:lnTo>
                <a:cubicBezTo>
                  <a:pt x="8" y="5442"/>
                  <a:pt x="10" y="5356"/>
                  <a:pt x="12" y="5271"/>
                </a:cubicBezTo>
                <a:lnTo>
                  <a:pt x="12" y="5026"/>
                </a:lnTo>
                <a:lnTo>
                  <a:pt x="12" y="4893"/>
                </a:lnTo>
                <a:lnTo>
                  <a:pt x="12" y="4749"/>
                </a:lnTo>
                <a:lnTo>
                  <a:pt x="12" y="4606"/>
                </a:lnTo>
                <a:lnTo>
                  <a:pt x="12" y="4452"/>
                </a:lnTo>
                <a:lnTo>
                  <a:pt x="6" y="4278"/>
                </a:lnTo>
                <a:lnTo>
                  <a:pt x="6" y="4115"/>
                </a:lnTo>
                <a:lnTo>
                  <a:pt x="6" y="3941"/>
                </a:lnTo>
                <a:lnTo>
                  <a:pt x="0" y="3767"/>
                </a:lnTo>
                <a:lnTo>
                  <a:pt x="0" y="3582"/>
                </a:lnTo>
                <a:lnTo>
                  <a:pt x="0" y="3408"/>
                </a:lnTo>
                <a:lnTo>
                  <a:pt x="0" y="3040"/>
                </a:lnTo>
                <a:lnTo>
                  <a:pt x="0" y="2661"/>
                </a:lnTo>
                <a:lnTo>
                  <a:pt x="0" y="2293"/>
                </a:lnTo>
                <a:lnTo>
                  <a:pt x="6" y="2119"/>
                </a:lnTo>
                <a:cubicBezTo>
                  <a:pt x="8" y="2057"/>
                  <a:pt x="10" y="1996"/>
                  <a:pt x="12" y="1934"/>
                </a:cubicBezTo>
                <a:cubicBezTo>
                  <a:pt x="16" y="1880"/>
                  <a:pt x="20" y="1825"/>
                  <a:pt x="24" y="1771"/>
                </a:cubicBezTo>
                <a:lnTo>
                  <a:pt x="30" y="1597"/>
                </a:lnTo>
                <a:cubicBezTo>
                  <a:pt x="34" y="1542"/>
                  <a:pt x="38" y="1488"/>
                  <a:pt x="42" y="1433"/>
                </a:cubicBezTo>
                <a:cubicBezTo>
                  <a:pt x="44" y="1382"/>
                  <a:pt x="46" y="1330"/>
                  <a:pt x="48" y="1279"/>
                </a:cubicBezTo>
                <a:lnTo>
                  <a:pt x="72" y="1126"/>
                </a:lnTo>
                <a:cubicBezTo>
                  <a:pt x="76" y="1078"/>
                  <a:pt x="80" y="1031"/>
                  <a:pt x="84" y="983"/>
                </a:cubicBezTo>
                <a:lnTo>
                  <a:pt x="108" y="839"/>
                </a:lnTo>
                <a:lnTo>
                  <a:pt x="126" y="716"/>
                </a:lnTo>
                <a:cubicBezTo>
                  <a:pt x="136" y="675"/>
                  <a:pt x="146" y="635"/>
                  <a:pt x="156" y="594"/>
                </a:cubicBezTo>
                <a:cubicBezTo>
                  <a:pt x="162" y="560"/>
                  <a:pt x="167" y="525"/>
                  <a:pt x="173" y="491"/>
                </a:cubicBezTo>
                <a:cubicBezTo>
                  <a:pt x="185" y="454"/>
                  <a:pt x="197" y="416"/>
                  <a:pt x="209" y="379"/>
                </a:cubicBezTo>
                <a:cubicBezTo>
                  <a:pt x="213" y="369"/>
                  <a:pt x="217" y="358"/>
                  <a:pt x="221" y="348"/>
                </a:cubicBezTo>
                <a:lnTo>
                  <a:pt x="245" y="297"/>
                </a:lnTo>
                <a:cubicBezTo>
                  <a:pt x="249" y="287"/>
                  <a:pt x="253" y="276"/>
                  <a:pt x="257" y="266"/>
                </a:cubicBezTo>
                <a:cubicBezTo>
                  <a:pt x="265" y="252"/>
                  <a:pt x="273" y="239"/>
                  <a:pt x="281" y="225"/>
                </a:cubicBezTo>
                <a:cubicBezTo>
                  <a:pt x="287" y="215"/>
                  <a:pt x="293" y="204"/>
                  <a:pt x="299" y="194"/>
                </a:cubicBezTo>
                <a:lnTo>
                  <a:pt x="323" y="164"/>
                </a:lnTo>
                <a:close/>
              </a:path>
            </a:pathLst>
          </a:custGeom>
          <a:solidFill>
            <a:srgbClr val="00CC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dirty="0">
              <a:latin typeface="+mn-lt"/>
            </a:endParaRPr>
          </a:p>
        </p:txBody>
      </p:sp>
      <p:sp>
        <p:nvSpPr>
          <p:cNvPr id="188441" name="Rectangle 198"/>
          <p:cNvSpPr>
            <a:spLocks noChangeArrowheads="1"/>
          </p:cNvSpPr>
          <p:nvPr/>
        </p:nvSpPr>
        <p:spPr bwMode="auto">
          <a:xfrm>
            <a:off x="5172075" y="3957639"/>
            <a:ext cx="38472" cy="2000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300" dirty="0">
                <a:solidFill>
                  <a:srgbClr val="000000"/>
                </a:solidFill>
                <a:latin typeface="+mn-lt"/>
              </a:rPr>
              <a:t> </a:t>
            </a:r>
            <a:endParaRPr lang="en-US" dirty="0">
              <a:latin typeface="+mn-lt"/>
            </a:endParaRPr>
          </a:p>
        </p:txBody>
      </p:sp>
      <p:sp>
        <p:nvSpPr>
          <p:cNvPr id="188442" name="Line 334"/>
          <p:cNvSpPr>
            <a:spLocks noChangeShapeType="1"/>
          </p:cNvSpPr>
          <p:nvPr/>
        </p:nvSpPr>
        <p:spPr bwMode="auto">
          <a:xfrm>
            <a:off x="4010026" y="3879851"/>
            <a:ext cx="1592263" cy="4763"/>
          </a:xfrm>
          <a:prstGeom prst="line">
            <a:avLst/>
          </a:prstGeom>
          <a:noFill/>
          <a:ln w="11113">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400" name="Line 20"/>
          <p:cNvSpPr>
            <a:spLocks noChangeShapeType="1"/>
          </p:cNvSpPr>
          <p:nvPr/>
        </p:nvSpPr>
        <p:spPr bwMode="auto">
          <a:xfrm flipH="1">
            <a:off x="2173289" y="3398838"/>
            <a:ext cx="555625"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dirty="0">
              <a:latin typeface="+mn-lt"/>
            </a:endParaRPr>
          </a:p>
        </p:txBody>
      </p:sp>
      <p:sp>
        <p:nvSpPr>
          <p:cNvPr id="401" name="Line 21"/>
          <p:cNvSpPr>
            <a:spLocks noChangeShapeType="1"/>
          </p:cNvSpPr>
          <p:nvPr/>
        </p:nvSpPr>
        <p:spPr bwMode="auto">
          <a:xfrm flipH="1">
            <a:off x="2435226" y="3446463"/>
            <a:ext cx="396875" cy="4826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dirty="0">
              <a:latin typeface="+mn-lt"/>
            </a:endParaRPr>
          </a:p>
        </p:txBody>
      </p:sp>
      <p:sp>
        <p:nvSpPr>
          <p:cNvPr id="402" name="Line 22"/>
          <p:cNvSpPr>
            <a:spLocks noChangeShapeType="1"/>
          </p:cNvSpPr>
          <p:nvPr/>
        </p:nvSpPr>
        <p:spPr bwMode="auto">
          <a:xfrm>
            <a:off x="2979739" y="3475039"/>
            <a:ext cx="73025" cy="295275"/>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dirty="0">
              <a:latin typeface="+mn-lt"/>
            </a:endParaRPr>
          </a:p>
        </p:txBody>
      </p:sp>
      <p:grpSp>
        <p:nvGrpSpPr>
          <p:cNvPr id="188446" name="Group 44"/>
          <p:cNvGrpSpPr>
            <a:grpSpLocks/>
          </p:cNvGrpSpPr>
          <p:nvPr/>
        </p:nvGrpSpPr>
        <p:grpSpPr bwMode="auto">
          <a:xfrm>
            <a:off x="1717676" y="3182146"/>
            <a:ext cx="568325" cy="481012"/>
            <a:chOff x="-44" y="1473"/>
            <a:chExt cx="981" cy="1105"/>
          </a:xfrm>
        </p:grpSpPr>
        <p:pic>
          <p:nvPicPr>
            <p:cNvPr id="188603" name="Picture 45" descr="desktop_computer_stylized_medium"/>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88604" name="Freeform 46"/>
            <p:cNvSpPr>
              <a:spLocks/>
            </p:cNvSpPr>
            <p:nvPr/>
          </p:nvSpPr>
          <p:spPr bwMode="auto">
            <a:xfrm flipH="1">
              <a:off x="374" y="1579"/>
              <a:ext cx="477" cy="506"/>
            </a:xfrm>
            <a:custGeom>
              <a:avLst/>
              <a:gdLst>
                <a:gd name="T0" fmla="*/ 0 w 356"/>
                <a:gd name="T1" fmla="*/ 0 h 368"/>
                <a:gd name="T2" fmla="*/ 1296 w 356"/>
                <a:gd name="T3" fmla="*/ 69 h 368"/>
                <a:gd name="T4" fmla="*/ 1537 w 356"/>
                <a:gd name="T5" fmla="*/ 1447 h 368"/>
                <a:gd name="T6" fmla="*/ 339 w 356"/>
                <a:gd name="T7" fmla="*/ 1810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xmlns="" w="9525" cap="flat" cmpd="sng">
                  <a:solidFill>
                    <a:schemeClr val="tx1"/>
                  </a:solidFill>
                  <a:prstDash val="solid"/>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dirty="0">
                <a:latin typeface="+mn-lt"/>
              </a:endParaRPr>
            </a:p>
          </p:txBody>
        </p:sp>
      </p:grpSp>
      <p:grpSp>
        <p:nvGrpSpPr>
          <p:cNvPr id="188447" name="Group 44"/>
          <p:cNvGrpSpPr>
            <a:grpSpLocks/>
          </p:cNvGrpSpPr>
          <p:nvPr/>
        </p:nvGrpSpPr>
        <p:grpSpPr bwMode="auto">
          <a:xfrm>
            <a:off x="2652714" y="3690938"/>
            <a:ext cx="568325" cy="481012"/>
            <a:chOff x="-44" y="1473"/>
            <a:chExt cx="981" cy="1105"/>
          </a:xfrm>
        </p:grpSpPr>
        <p:pic>
          <p:nvPicPr>
            <p:cNvPr id="188601" name="Picture 45" descr="desktop_computer_stylized_medium"/>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88602" name="Freeform 46"/>
            <p:cNvSpPr>
              <a:spLocks/>
            </p:cNvSpPr>
            <p:nvPr/>
          </p:nvSpPr>
          <p:spPr bwMode="auto">
            <a:xfrm flipH="1">
              <a:off x="374" y="1579"/>
              <a:ext cx="477" cy="506"/>
            </a:xfrm>
            <a:custGeom>
              <a:avLst/>
              <a:gdLst>
                <a:gd name="T0" fmla="*/ 0 w 356"/>
                <a:gd name="T1" fmla="*/ 0 h 368"/>
                <a:gd name="T2" fmla="*/ 1296 w 356"/>
                <a:gd name="T3" fmla="*/ 69 h 368"/>
                <a:gd name="T4" fmla="*/ 1537 w 356"/>
                <a:gd name="T5" fmla="*/ 1447 h 368"/>
                <a:gd name="T6" fmla="*/ 339 w 356"/>
                <a:gd name="T7" fmla="*/ 1810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xmlns="" w="9525" cap="flat" cmpd="sng">
                  <a:solidFill>
                    <a:schemeClr val="tx1"/>
                  </a:solidFill>
                  <a:prstDash val="solid"/>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dirty="0">
                <a:latin typeface="+mn-lt"/>
              </a:endParaRPr>
            </a:p>
          </p:txBody>
        </p:sp>
      </p:grpSp>
      <p:sp>
        <p:nvSpPr>
          <p:cNvPr id="405" name="Line 21"/>
          <p:cNvSpPr>
            <a:spLocks noChangeShapeType="1"/>
          </p:cNvSpPr>
          <p:nvPr/>
        </p:nvSpPr>
        <p:spPr bwMode="auto">
          <a:xfrm>
            <a:off x="3198814" y="3405188"/>
            <a:ext cx="377825" cy="3048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dirty="0">
              <a:latin typeface="+mn-lt"/>
            </a:endParaRPr>
          </a:p>
        </p:txBody>
      </p:sp>
      <p:sp>
        <p:nvSpPr>
          <p:cNvPr id="406" name="Line 22"/>
          <p:cNvSpPr>
            <a:spLocks noChangeShapeType="1"/>
          </p:cNvSpPr>
          <p:nvPr/>
        </p:nvSpPr>
        <p:spPr bwMode="auto">
          <a:xfrm flipH="1">
            <a:off x="3430588" y="3900489"/>
            <a:ext cx="120650" cy="293687"/>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dirty="0">
              <a:latin typeface="+mn-lt"/>
            </a:endParaRPr>
          </a:p>
        </p:txBody>
      </p:sp>
      <p:sp>
        <p:nvSpPr>
          <p:cNvPr id="407" name="Line 22"/>
          <p:cNvSpPr>
            <a:spLocks noChangeShapeType="1"/>
          </p:cNvSpPr>
          <p:nvPr/>
        </p:nvSpPr>
        <p:spPr bwMode="auto">
          <a:xfrm>
            <a:off x="3835401" y="3911601"/>
            <a:ext cx="73025" cy="295275"/>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dirty="0">
              <a:latin typeface="+mn-lt"/>
            </a:endParaRPr>
          </a:p>
        </p:txBody>
      </p:sp>
      <p:sp>
        <p:nvSpPr>
          <p:cNvPr id="408" name="Line 20"/>
          <p:cNvSpPr>
            <a:spLocks noChangeShapeType="1"/>
          </p:cNvSpPr>
          <p:nvPr/>
        </p:nvSpPr>
        <p:spPr bwMode="auto">
          <a:xfrm flipH="1">
            <a:off x="3032126" y="3359150"/>
            <a:ext cx="555625"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dirty="0">
              <a:latin typeface="+mn-lt"/>
            </a:endParaRPr>
          </a:p>
        </p:txBody>
      </p:sp>
      <p:grpSp>
        <p:nvGrpSpPr>
          <p:cNvPr id="188452" name="Group 44"/>
          <p:cNvGrpSpPr>
            <a:grpSpLocks/>
          </p:cNvGrpSpPr>
          <p:nvPr/>
        </p:nvGrpSpPr>
        <p:grpSpPr bwMode="auto">
          <a:xfrm>
            <a:off x="3057526" y="4064001"/>
            <a:ext cx="568325" cy="481013"/>
            <a:chOff x="-44" y="1473"/>
            <a:chExt cx="981" cy="1105"/>
          </a:xfrm>
        </p:grpSpPr>
        <p:pic>
          <p:nvPicPr>
            <p:cNvPr id="188599" name="Picture 45" descr="desktop_computer_stylized_medium"/>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88600" name="Freeform 46"/>
            <p:cNvSpPr>
              <a:spLocks/>
            </p:cNvSpPr>
            <p:nvPr/>
          </p:nvSpPr>
          <p:spPr bwMode="auto">
            <a:xfrm flipH="1">
              <a:off x="374" y="1579"/>
              <a:ext cx="477" cy="506"/>
            </a:xfrm>
            <a:custGeom>
              <a:avLst/>
              <a:gdLst>
                <a:gd name="T0" fmla="*/ 0 w 356"/>
                <a:gd name="T1" fmla="*/ 0 h 368"/>
                <a:gd name="T2" fmla="*/ 1296 w 356"/>
                <a:gd name="T3" fmla="*/ 69 h 368"/>
                <a:gd name="T4" fmla="*/ 1537 w 356"/>
                <a:gd name="T5" fmla="*/ 1447 h 368"/>
                <a:gd name="T6" fmla="*/ 339 w 356"/>
                <a:gd name="T7" fmla="*/ 1810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xmlns="" w="9525" cap="flat" cmpd="sng">
                  <a:solidFill>
                    <a:schemeClr val="tx1"/>
                  </a:solidFill>
                  <a:prstDash val="solid"/>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dirty="0">
                <a:latin typeface="+mn-lt"/>
              </a:endParaRPr>
            </a:p>
          </p:txBody>
        </p:sp>
      </p:grpSp>
      <p:grpSp>
        <p:nvGrpSpPr>
          <p:cNvPr id="188453" name="Group 44"/>
          <p:cNvGrpSpPr>
            <a:grpSpLocks/>
          </p:cNvGrpSpPr>
          <p:nvPr/>
        </p:nvGrpSpPr>
        <p:grpSpPr bwMode="auto">
          <a:xfrm>
            <a:off x="3514726" y="4132263"/>
            <a:ext cx="568325" cy="481012"/>
            <a:chOff x="-44" y="1473"/>
            <a:chExt cx="981" cy="1105"/>
          </a:xfrm>
        </p:grpSpPr>
        <p:pic>
          <p:nvPicPr>
            <p:cNvPr id="188597" name="Picture 45" descr="desktop_computer_stylized_medium"/>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88598" name="Freeform 46"/>
            <p:cNvSpPr>
              <a:spLocks/>
            </p:cNvSpPr>
            <p:nvPr/>
          </p:nvSpPr>
          <p:spPr bwMode="auto">
            <a:xfrm flipH="1">
              <a:off x="374" y="1579"/>
              <a:ext cx="477" cy="506"/>
            </a:xfrm>
            <a:custGeom>
              <a:avLst/>
              <a:gdLst>
                <a:gd name="T0" fmla="*/ 0 w 356"/>
                <a:gd name="T1" fmla="*/ 0 h 368"/>
                <a:gd name="T2" fmla="*/ 1296 w 356"/>
                <a:gd name="T3" fmla="*/ 69 h 368"/>
                <a:gd name="T4" fmla="*/ 1537 w 356"/>
                <a:gd name="T5" fmla="*/ 1447 h 368"/>
                <a:gd name="T6" fmla="*/ 339 w 356"/>
                <a:gd name="T7" fmla="*/ 1810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xmlns="" w="9525" cap="flat" cmpd="sng">
                  <a:solidFill>
                    <a:schemeClr val="tx1"/>
                  </a:solidFill>
                  <a:prstDash val="solid"/>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dirty="0">
                <a:latin typeface="+mn-lt"/>
              </a:endParaRPr>
            </a:p>
          </p:txBody>
        </p:sp>
      </p:grpSp>
      <p:pic>
        <p:nvPicPr>
          <p:cNvPr id="41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05088" y="3246439"/>
            <a:ext cx="677862" cy="3016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pic>
        <p:nvPicPr>
          <p:cNvPr id="41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5976" y="3662364"/>
            <a:ext cx="677863" cy="3016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grpSp>
        <p:nvGrpSpPr>
          <p:cNvPr id="188456" name="Group 44"/>
          <p:cNvGrpSpPr>
            <a:grpSpLocks/>
          </p:cNvGrpSpPr>
          <p:nvPr/>
        </p:nvGrpSpPr>
        <p:grpSpPr bwMode="auto">
          <a:xfrm>
            <a:off x="3308351" y="3068638"/>
            <a:ext cx="568325" cy="481012"/>
            <a:chOff x="-44" y="1473"/>
            <a:chExt cx="981" cy="1105"/>
          </a:xfrm>
        </p:grpSpPr>
        <p:pic>
          <p:nvPicPr>
            <p:cNvPr id="188595" name="Picture 45" descr="desktop_computer_stylized_medium"/>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88596" name="Freeform 46"/>
            <p:cNvSpPr>
              <a:spLocks/>
            </p:cNvSpPr>
            <p:nvPr/>
          </p:nvSpPr>
          <p:spPr bwMode="auto">
            <a:xfrm flipH="1">
              <a:off x="374" y="1579"/>
              <a:ext cx="477" cy="506"/>
            </a:xfrm>
            <a:custGeom>
              <a:avLst/>
              <a:gdLst>
                <a:gd name="T0" fmla="*/ 0 w 356"/>
                <a:gd name="T1" fmla="*/ 0 h 368"/>
                <a:gd name="T2" fmla="*/ 1296 w 356"/>
                <a:gd name="T3" fmla="*/ 69 h 368"/>
                <a:gd name="T4" fmla="*/ 1537 w 356"/>
                <a:gd name="T5" fmla="*/ 1447 h 368"/>
                <a:gd name="T6" fmla="*/ 339 w 356"/>
                <a:gd name="T7" fmla="*/ 1810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ffectLst/>
            <a:extLst>
              <a:ext uri="{91240B29-F687-4f45-9708-019B960494DF}">
                <a14:hiddenLine xmlns:a14="http://schemas.microsoft.com/office/drawing/2010/main" xmlns="" w="9525" cap="flat" cmpd="sng">
                  <a:solidFill>
                    <a:schemeClr val="tx1"/>
                  </a:solidFill>
                  <a:prstDash val="solid"/>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dirty="0">
                <a:latin typeface="+mn-lt"/>
              </a:endParaRPr>
            </a:p>
          </p:txBody>
        </p:sp>
      </p:grpSp>
      <p:grpSp>
        <p:nvGrpSpPr>
          <p:cNvPr id="188457" name="Group 906"/>
          <p:cNvGrpSpPr>
            <a:grpSpLocks/>
          </p:cNvGrpSpPr>
          <p:nvPr/>
        </p:nvGrpSpPr>
        <p:grpSpPr bwMode="auto">
          <a:xfrm>
            <a:off x="2187575" y="3859214"/>
            <a:ext cx="285750" cy="536575"/>
            <a:chOff x="4140" y="429"/>
            <a:chExt cx="1425" cy="2396"/>
          </a:xfrm>
        </p:grpSpPr>
        <p:sp>
          <p:nvSpPr>
            <p:cNvPr id="188563" name="Freeform 907"/>
            <p:cNvSpPr>
              <a:spLocks/>
            </p:cNvSpPr>
            <p:nvPr/>
          </p:nvSpPr>
          <p:spPr bwMode="auto">
            <a:xfrm>
              <a:off x="5268" y="433"/>
              <a:ext cx="283" cy="2286"/>
            </a:xfrm>
            <a:custGeom>
              <a:avLst/>
              <a:gdLst>
                <a:gd name="T0" fmla="*/ 21 w 354"/>
                <a:gd name="T1" fmla="*/ 0 h 2742"/>
                <a:gd name="T2" fmla="*/ 116 w 354"/>
                <a:gd name="T3" fmla="*/ 137 h 2742"/>
                <a:gd name="T4" fmla="*/ 114 w 354"/>
                <a:gd name="T5" fmla="*/ 1057 h 2742"/>
                <a:gd name="T6" fmla="*/ 0 w 354"/>
                <a:gd name="T7" fmla="*/ 1105 h 2742"/>
                <a:gd name="T8" fmla="*/ 21 w 354"/>
                <a:gd name="T9" fmla="*/ 0 h 27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4" h="2742">
                  <a:moveTo>
                    <a:pt x="63" y="0"/>
                  </a:moveTo>
                  <a:lnTo>
                    <a:pt x="354" y="339"/>
                  </a:lnTo>
                  <a:lnTo>
                    <a:pt x="346" y="2624"/>
                  </a:lnTo>
                  <a:lnTo>
                    <a:pt x="0" y="2742"/>
                  </a:lnTo>
                  <a:lnTo>
                    <a:pt x="63" y="0"/>
                  </a:lnTo>
                  <a:close/>
                </a:path>
              </a:pathLst>
            </a:custGeom>
            <a:gradFill rotWithShape="1">
              <a:gsLst>
                <a:gs pos="0">
                  <a:srgbClr val="DDDDDD"/>
                </a:gs>
                <a:gs pos="100000">
                  <a:srgbClr val="333333"/>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422" name="Rectangle 908"/>
            <p:cNvSpPr>
              <a:spLocks noChangeArrowheads="1"/>
            </p:cNvSpPr>
            <p:nvPr/>
          </p:nvSpPr>
          <p:spPr bwMode="auto">
            <a:xfrm>
              <a:off x="4211" y="429"/>
              <a:ext cx="1037" cy="2283"/>
            </a:xfrm>
            <a:prstGeom prst="rect">
              <a:avLst/>
            </a:pr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188565" name="Freeform 909"/>
            <p:cNvSpPr>
              <a:spLocks/>
            </p:cNvSpPr>
            <p:nvPr/>
          </p:nvSpPr>
          <p:spPr bwMode="auto">
            <a:xfrm>
              <a:off x="5321" y="570"/>
              <a:ext cx="169" cy="2115"/>
            </a:xfrm>
            <a:custGeom>
              <a:avLst/>
              <a:gdLst>
                <a:gd name="T0" fmla="*/ 2 w 211"/>
                <a:gd name="T1" fmla="*/ 0 h 2537"/>
                <a:gd name="T2" fmla="*/ 70 w 211"/>
                <a:gd name="T3" fmla="*/ 88 h 2537"/>
                <a:gd name="T4" fmla="*/ 2 w 211"/>
                <a:gd name="T5" fmla="*/ 1007 h 2537"/>
                <a:gd name="T6" fmla="*/ 2 w 211"/>
                <a:gd name="T7" fmla="*/ 0 h 253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 h="2537">
                  <a:moveTo>
                    <a:pt x="7" y="0"/>
                  </a:moveTo>
                  <a:cubicBezTo>
                    <a:pt x="7" y="0"/>
                    <a:pt x="57" y="28"/>
                    <a:pt x="211" y="218"/>
                  </a:cubicBezTo>
                  <a:cubicBezTo>
                    <a:pt x="0" y="1229"/>
                    <a:pt x="41" y="2537"/>
                    <a:pt x="7" y="2501"/>
                  </a:cubicBezTo>
                  <a:lnTo>
                    <a:pt x="7" y="0"/>
                  </a:lnTo>
                  <a:close/>
                </a:path>
              </a:pathLst>
            </a:custGeom>
            <a:gradFill rotWithShape="1">
              <a:gsLst>
                <a:gs pos="0">
                  <a:srgbClr val="808080"/>
                </a:gs>
                <a:gs pos="100000">
                  <a:srgbClr val="F8F8F8"/>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188566" name="Freeform 910"/>
            <p:cNvSpPr>
              <a:spLocks/>
            </p:cNvSpPr>
            <p:nvPr/>
          </p:nvSpPr>
          <p:spPr bwMode="auto">
            <a:xfrm>
              <a:off x="5284" y="1640"/>
              <a:ext cx="263" cy="189"/>
            </a:xfrm>
            <a:custGeom>
              <a:avLst/>
              <a:gdLst>
                <a:gd name="T0" fmla="*/ 2 w 328"/>
                <a:gd name="T1" fmla="*/ 0 h 226"/>
                <a:gd name="T2" fmla="*/ 109 w 328"/>
                <a:gd name="T3" fmla="*/ 52 h 226"/>
                <a:gd name="T4" fmla="*/ 108 w 328"/>
                <a:gd name="T5" fmla="*/ 92 h 226"/>
                <a:gd name="T6" fmla="*/ 0 w 328"/>
                <a:gd name="T7" fmla="*/ 41 h 226"/>
                <a:gd name="T8" fmla="*/ 2 w 328"/>
                <a:gd name="T9" fmla="*/ 0 h 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425" name="Rectangle 911"/>
            <p:cNvSpPr>
              <a:spLocks noChangeArrowheads="1"/>
            </p:cNvSpPr>
            <p:nvPr/>
          </p:nvSpPr>
          <p:spPr bwMode="auto">
            <a:xfrm>
              <a:off x="4211" y="691"/>
              <a:ext cx="594" cy="5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grpSp>
          <p:nvGrpSpPr>
            <p:cNvPr id="188568" name="Group 912"/>
            <p:cNvGrpSpPr>
              <a:grpSpLocks/>
            </p:cNvGrpSpPr>
            <p:nvPr/>
          </p:nvGrpSpPr>
          <p:grpSpPr bwMode="auto">
            <a:xfrm>
              <a:off x="4749" y="668"/>
              <a:ext cx="581" cy="145"/>
              <a:chOff x="614" y="2568"/>
              <a:chExt cx="725" cy="139"/>
            </a:xfrm>
          </p:grpSpPr>
          <p:sp>
            <p:nvSpPr>
              <p:cNvPr id="451" name="AutoShape 913"/>
              <p:cNvSpPr>
                <a:spLocks noChangeArrowheads="1"/>
              </p:cNvSpPr>
              <p:nvPr/>
            </p:nvSpPr>
            <p:spPr bwMode="auto">
              <a:xfrm>
                <a:off x="615" y="2570"/>
                <a:ext cx="721" cy="129"/>
              </a:xfrm>
              <a:prstGeom prst="roundRect">
                <a:avLst>
                  <a:gd name="adj" fmla="val 50000"/>
                </a:avLst>
              </a:prstGeom>
              <a:solidFill>
                <a:schemeClr val="tx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452" name="AutoShape 914"/>
              <p:cNvSpPr>
                <a:spLocks noChangeArrowheads="1"/>
              </p:cNvSpPr>
              <p:nvPr/>
            </p:nvSpPr>
            <p:spPr bwMode="auto">
              <a:xfrm>
                <a:off x="634" y="2584"/>
                <a:ext cx="692" cy="102"/>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grpSp>
        <p:sp>
          <p:nvSpPr>
            <p:cNvPr id="427" name="Rectangle 915"/>
            <p:cNvSpPr>
              <a:spLocks noChangeArrowheads="1"/>
            </p:cNvSpPr>
            <p:nvPr/>
          </p:nvSpPr>
          <p:spPr bwMode="auto">
            <a:xfrm>
              <a:off x="4227" y="1017"/>
              <a:ext cx="594" cy="5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grpSp>
          <p:nvGrpSpPr>
            <p:cNvPr id="188570" name="Group 916"/>
            <p:cNvGrpSpPr>
              <a:grpSpLocks/>
            </p:cNvGrpSpPr>
            <p:nvPr/>
          </p:nvGrpSpPr>
          <p:grpSpPr bwMode="auto">
            <a:xfrm>
              <a:off x="4747" y="994"/>
              <a:ext cx="581" cy="134"/>
              <a:chOff x="614" y="2568"/>
              <a:chExt cx="725" cy="139"/>
            </a:xfrm>
          </p:grpSpPr>
          <p:sp>
            <p:nvSpPr>
              <p:cNvPr id="449" name="AutoShape 917"/>
              <p:cNvSpPr>
                <a:spLocks noChangeArrowheads="1"/>
              </p:cNvSpPr>
              <p:nvPr/>
            </p:nvSpPr>
            <p:spPr bwMode="auto">
              <a:xfrm>
                <a:off x="617" y="2570"/>
                <a:ext cx="721" cy="140"/>
              </a:xfrm>
              <a:prstGeom prst="roundRect">
                <a:avLst>
                  <a:gd name="adj" fmla="val 50000"/>
                </a:avLst>
              </a:prstGeom>
              <a:solidFill>
                <a:schemeClr val="tx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450" name="AutoShape 918"/>
              <p:cNvSpPr>
                <a:spLocks noChangeArrowheads="1"/>
              </p:cNvSpPr>
              <p:nvPr/>
            </p:nvSpPr>
            <p:spPr bwMode="auto">
              <a:xfrm>
                <a:off x="627" y="2585"/>
                <a:ext cx="701" cy="110"/>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grpSp>
        <p:sp>
          <p:nvSpPr>
            <p:cNvPr id="429" name="Rectangle 919"/>
            <p:cNvSpPr>
              <a:spLocks noChangeArrowheads="1"/>
            </p:cNvSpPr>
            <p:nvPr/>
          </p:nvSpPr>
          <p:spPr bwMode="auto">
            <a:xfrm>
              <a:off x="4211" y="1358"/>
              <a:ext cx="602" cy="5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430" name="Rectangle 920"/>
            <p:cNvSpPr>
              <a:spLocks noChangeArrowheads="1"/>
            </p:cNvSpPr>
            <p:nvPr/>
          </p:nvSpPr>
          <p:spPr bwMode="auto">
            <a:xfrm>
              <a:off x="4227" y="1655"/>
              <a:ext cx="594" cy="5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grpSp>
          <p:nvGrpSpPr>
            <p:cNvPr id="188573" name="Group 921"/>
            <p:cNvGrpSpPr>
              <a:grpSpLocks/>
            </p:cNvGrpSpPr>
            <p:nvPr/>
          </p:nvGrpSpPr>
          <p:grpSpPr bwMode="auto">
            <a:xfrm>
              <a:off x="4733" y="1630"/>
              <a:ext cx="586" cy="151"/>
              <a:chOff x="611" y="2571"/>
              <a:chExt cx="730" cy="139"/>
            </a:xfrm>
          </p:grpSpPr>
          <p:sp>
            <p:nvSpPr>
              <p:cNvPr id="447" name="AutoShape 922"/>
              <p:cNvSpPr>
                <a:spLocks noChangeArrowheads="1"/>
              </p:cNvSpPr>
              <p:nvPr/>
            </p:nvSpPr>
            <p:spPr bwMode="auto">
              <a:xfrm>
                <a:off x="612" y="2568"/>
                <a:ext cx="730" cy="144"/>
              </a:xfrm>
              <a:prstGeom prst="roundRect">
                <a:avLst>
                  <a:gd name="adj" fmla="val 50000"/>
                </a:avLst>
              </a:prstGeom>
              <a:solidFill>
                <a:schemeClr val="tx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448" name="AutoShape 923"/>
              <p:cNvSpPr>
                <a:spLocks noChangeArrowheads="1"/>
              </p:cNvSpPr>
              <p:nvPr/>
            </p:nvSpPr>
            <p:spPr bwMode="auto">
              <a:xfrm>
                <a:off x="632" y="2588"/>
                <a:ext cx="690" cy="111"/>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grpSp>
        <p:sp>
          <p:nvSpPr>
            <p:cNvPr id="188574" name="Freeform 924"/>
            <p:cNvSpPr>
              <a:spLocks/>
            </p:cNvSpPr>
            <p:nvPr/>
          </p:nvSpPr>
          <p:spPr bwMode="auto">
            <a:xfrm>
              <a:off x="5288" y="1354"/>
              <a:ext cx="263" cy="188"/>
            </a:xfrm>
            <a:custGeom>
              <a:avLst/>
              <a:gdLst>
                <a:gd name="T0" fmla="*/ 2 w 328"/>
                <a:gd name="T1" fmla="*/ 0 h 226"/>
                <a:gd name="T2" fmla="*/ 109 w 328"/>
                <a:gd name="T3" fmla="*/ 51 h 226"/>
                <a:gd name="T4" fmla="*/ 108 w 328"/>
                <a:gd name="T5" fmla="*/ 90 h 226"/>
                <a:gd name="T6" fmla="*/ 0 w 328"/>
                <a:gd name="T7" fmla="*/ 39 h 226"/>
                <a:gd name="T8" fmla="*/ 2 w 328"/>
                <a:gd name="T9" fmla="*/ 0 h 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grpSp>
          <p:nvGrpSpPr>
            <p:cNvPr id="188575" name="Group 925"/>
            <p:cNvGrpSpPr>
              <a:grpSpLocks/>
            </p:cNvGrpSpPr>
            <p:nvPr/>
          </p:nvGrpSpPr>
          <p:grpSpPr bwMode="auto">
            <a:xfrm>
              <a:off x="4739" y="1327"/>
              <a:ext cx="582" cy="139"/>
              <a:chOff x="614" y="2568"/>
              <a:chExt cx="725" cy="139"/>
            </a:xfrm>
          </p:grpSpPr>
          <p:sp>
            <p:nvSpPr>
              <p:cNvPr id="445" name="AutoShape 926"/>
              <p:cNvSpPr>
                <a:spLocks noChangeArrowheads="1"/>
              </p:cNvSpPr>
              <p:nvPr/>
            </p:nvSpPr>
            <p:spPr bwMode="auto">
              <a:xfrm>
                <a:off x="617" y="2570"/>
                <a:ext cx="710" cy="135"/>
              </a:xfrm>
              <a:prstGeom prst="roundRect">
                <a:avLst>
                  <a:gd name="adj" fmla="val 50000"/>
                </a:avLst>
              </a:prstGeom>
              <a:solidFill>
                <a:schemeClr val="tx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446" name="AutoShape 927"/>
              <p:cNvSpPr>
                <a:spLocks noChangeArrowheads="1"/>
              </p:cNvSpPr>
              <p:nvPr/>
            </p:nvSpPr>
            <p:spPr bwMode="auto">
              <a:xfrm>
                <a:off x="637" y="2584"/>
                <a:ext cx="680" cy="99"/>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grpSp>
        <p:sp>
          <p:nvSpPr>
            <p:cNvPr id="434" name="Rectangle 928"/>
            <p:cNvSpPr>
              <a:spLocks noChangeArrowheads="1"/>
            </p:cNvSpPr>
            <p:nvPr/>
          </p:nvSpPr>
          <p:spPr bwMode="auto">
            <a:xfrm>
              <a:off x="5248" y="429"/>
              <a:ext cx="71" cy="2290"/>
            </a:xfrm>
            <a:prstGeom prst="rect">
              <a:avLst/>
            </a:prstGeom>
            <a:gradFill rotWithShape="1">
              <a:gsLst>
                <a:gs pos="0">
                  <a:srgbClr val="333333"/>
                </a:gs>
                <a:gs pos="50000">
                  <a:srgbClr val="DDDDDD"/>
                </a:gs>
                <a:gs pos="100000">
                  <a:srgbClr val="333333"/>
                </a:gs>
              </a:gsLst>
              <a:lin ang="0" scaled="1"/>
            </a:gra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188577" name="Freeform 929"/>
            <p:cNvSpPr>
              <a:spLocks/>
            </p:cNvSpPr>
            <p:nvPr/>
          </p:nvSpPr>
          <p:spPr bwMode="auto">
            <a:xfrm>
              <a:off x="5312" y="1007"/>
              <a:ext cx="237" cy="213"/>
            </a:xfrm>
            <a:custGeom>
              <a:avLst/>
              <a:gdLst>
                <a:gd name="T0" fmla="*/ 2 w 296"/>
                <a:gd name="T1" fmla="*/ 0 h 256"/>
                <a:gd name="T2" fmla="*/ 96 w 296"/>
                <a:gd name="T3" fmla="*/ 57 h 256"/>
                <a:gd name="T4" fmla="*/ 98 w 296"/>
                <a:gd name="T5" fmla="*/ 102 h 256"/>
                <a:gd name="T6" fmla="*/ 0 w 296"/>
                <a:gd name="T7" fmla="*/ 39 h 256"/>
                <a:gd name="T8" fmla="*/ 2 w 296"/>
                <a:gd name="T9" fmla="*/ 0 h 2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6" h="25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188578" name="Freeform 930"/>
            <p:cNvSpPr>
              <a:spLocks/>
            </p:cNvSpPr>
            <p:nvPr/>
          </p:nvSpPr>
          <p:spPr bwMode="auto">
            <a:xfrm>
              <a:off x="5315" y="680"/>
              <a:ext cx="244" cy="240"/>
            </a:xfrm>
            <a:custGeom>
              <a:avLst/>
              <a:gdLst>
                <a:gd name="T0" fmla="*/ 0 w 304"/>
                <a:gd name="T1" fmla="*/ 0 h 288"/>
                <a:gd name="T2" fmla="*/ 101 w 304"/>
                <a:gd name="T3" fmla="*/ 66 h 288"/>
                <a:gd name="T4" fmla="*/ 95 w 304"/>
                <a:gd name="T5" fmla="*/ 116 h 288"/>
                <a:gd name="T6" fmla="*/ 2 w 304"/>
                <a:gd name="T7" fmla="*/ 50 h 288"/>
                <a:gd name="T8" fmla="*/ 0 w 304"/>
                <a:gd name="T9" fmla="*/ 0 h 2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4" h="288">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437" name="Oval 931"/>
            <p:cNvSpPr>
              <a:spLocks noChangeArrowheads="1"/>
            </p:cNvSpPr>
            <p:nvPr/>
          </p:nvSpPr>
          <p:spPr bwMode="auto">
            <a:xfrm>
              <a:off x="5518" y="2605"/>
              <a:ext cx="48" cy="99"/>
            </a:xfrm>
            <a:prstGeom prst="ellipse">
              <a:avLst/>
            </a:prstGeom>
            <a:solidFill>
              <a:srgbClr val="3333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188580" name="Freeform 932"/>
            <p:cNvSpPr>
              <a:spLocks/>
            </p:cNvSpPr>
            <p:nvPr/>
          </p:nvSpPr>
          <p:spPr bwMode="auto">
            <a:xfrm>
              <a:off x="5302" y="2614"/>
              <a:ext cx="245" cy="200"/>
            </a:xfrm>
            <a:custGeom>
              <a:avLst/>
              <a:gdLst>
                <a:gd name="T0" fmla="*/ 0 w 306"/>
                <a:gd name="T1" fmla="*/ 43 h 240"/>
                <a:gd name="T2" fmla="*/ 2 w 306"/>
                <a:gd name="T3" fmla="*/ 97 h 240"/>
                <a:gd name="T4" fmla="*/ 101 w 306"/>
                <a:gd name="T5" fmla="*/ 44 h 240"/>
                <a:gd name="T6" fmla="*/ 98 w 306"/>
                <a:gd name="T7" fmla="*/ 0 h 240"/>
                <a:gd name="T8" fmla="*/ 0 w 306"/>
                <a:gd name="T9" fmla="*/ 43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6" h="240">
                  <a:moveTo>
                    <a:pt x="0" y="106"/>
                  </a:moveTo>
                  <a:lnTo>
                    <a:pt x="2" y="240"/>
                  </a:lnTo>
                  <a:lnTo>
                    <a:pt x="306" y="110"/>
                  </a:lnTo>
                  <a:lnTo>
                    <a:pt x="300" y="0"/>
                  </a:lnTo>
                  <a:lnTo>
                    <a:pt x="0" y="106"/>
                  </a:lnTo>
                  <a:close/>
                </a:path>
              </a:pathLst>
            </a:custGeom>
            <a:solidFill>
              <a:srgbClr val="3333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439" name="AutoShape 933"/>
            <p:cNvSpPr>
              <a:spLocks noChangeArrowheads="1"/>
            </p:cNvSpPr>
            <p:nvPr/>
          </p:nvSpPr>
          <p:spPr bwMode="auto">
            <a:xfrm>
              <a:off x="4140" y="2683"/>
              <a:ext cx="1195" cy="142"/>
            </a:xfrm>
            <a:prstGeom prst="roundRect">
              <a:avLst>
                <a:gd name="adj" fmla="val 50000"/>
              </a:avLst>
            </a:prstGeom>
            <a:solidFill>
              <a:srgbClr val="DDDDDD"/>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440" name="AutoShape 934"/>
            <p:cNvSpPr>
              <a:spLocks noChangeArrowheads="1"/>
            </p:cNvSpPr>
            <p:nvPr/>
          </p:nvSpPr>
          <p:spPr bwMode="auto">
            <a:xfrm>
              <a:off x="4211" y="2712"/>
              <a:ext cx="1061" cy="78"/>
            </a:xfrm>
            <a:prstGeom prst="roundRect">
              <a:avLst>
                <a:gd name="adj" fmla="val 50000"/>
              </a:avLst>
            </a:prstGeom>
            <a:gradFill rotWithShape="1">
              <a:gsLst>
                <a:gs pos="0">
                  <a:schemeClr val="tx2"/>
                </a:gs>
                <a:gs pos="100000">
                  <a:schemeClr val="bg2"/>
                </a:gs>
              </a:gsLst>
              <a:lin ang="0" scaled="1"/>
            </a:gra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441" name="Oval 935"/>
            <p:cNvSpPr>
              <a:spLocks noChangeArrowheads="1"/>
            </p:cNvSpPr>
            <p:nvPr/>
          </p:nvSpPr>
          <p:spPr bwMode="auto">
            <a:xfrm>
              <a:off x="4306" y="2385"/>
              <a:ext cx="158" cy="135"/>
            </a:xfrm>
            <a:prstGeom prst="ellipse">
              <a:avLst/>
            </a:prstGeom>
            <a:solidFill>
              <a:srgbClr val="33CC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442" name="Oval 936"/>
            <p:cNvSpPr>
              <a:spLocks noChangeArrowheads="1"/>
            </p:cNvSpPr>
            <p:nvPr/>
          </p:nvSpPr>
          <p:spPr bwMode="auto">
            <a:xfrm>
              <a:off x="4488" y="2385"/>
              <a:ext cx="158" cy="142"/>
            </a:xfrm>
            <a:prstGeom prst="ellipse">
              <a:avLst/>
            </a:prstGeom>
            <a:solidFill>
              <a:srgbClr val="FF0000"/>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endParaRPr lang="en-US" dirty="0">
                <a:solidFill>
                  <a:srgbClr val="FF0000"/>
                </a:solidFill>
                <a:latin typeface="+mn-lt"/>
                <a:cs typeface="Arial" charset="0"/>
              </a:endParaRPr>
            </a:p>
          </p:txBody>
        </p:sp>
        <p:sp>
          <p:nvSpPr>
            <p:cNvPr id="443" name="Oval 937"/>
            <p:cNvSpPr>
              <a:spLocks noChangeArrowheads="1"/>
            </p:cNvSpPr>
            <p:nvPr/>
          </p:nvSpPr>
          <p:spPr bwMode="auto">
            <a:xfrm>
              <a:off x="4663" y="2378"/>
              <a:ext cx="158" cy="142"/>
            </a:xfrm>
            <a:prstGeom prst="ellipse">
              <a:avLst/>
            </a:prstGeom>
            <a:solidFill>
              <a:srgbClr val="33CC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444" name="Rectangle 938"/>
            <p:cNvSpPr>
              <a:spLocks noChangeArrowheads="1"/>
            </p:cNvSpPr>
            <p:nvPr/>
          </p:nvSpPr>
          <p:spPr bwMode="auto">
            <a:xfrm>
              <a:off x="5058" y="1833"/>
              <a:ext cx="87" cy="766"/>
            </a:xfrm>
            <a:prstGeom prst="rect">
              <a:avLst/>
            </a:prstGeom>
            <a:solidFill>
              <a:srgbClr val="292929"/>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grpSp>
      <p:sp>
        <p:nvSpPr>
          <p:cNvPr id="188458" name="Text Box 380"/>
          <p:cNvSpPr txBox="1">
            <a:spLocks noChangeArrowheads="1"/>
          </p:cNvSpPr>
          <p:nvPr/>
        </p:nvSpPr>
        <p:spPr bwMode="auto">
          <a:xfrm>
            <a:off x="4035426" y="3189288"/>
            <a:ext cx="922047"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000">
                <a:solidFill>
                  <a:schemeClr val="tx1"/>
                </a:solidFill>
                <a:latin typeface="Comic Sans MS" charset="0"/>
                <a:ea typeface="ＭＳ Ｐゴシック" charset="0"/>
                <a:cs typeface="ＭＳ Ｐゴシック" charset="0"/>
              </a:defRPr>
            </a:lvl1pPr>
            <a:lvl2pPr marL="742950" indent="-285750">
              <a:defRPr sz="2000">
                <a:solidFill>
                  <a:schemeClr val="tx1"/>
                </a:solidFill>
                <a:latin typeface="Comic Sans MS" charset="0"/>
                <a:ea typeface="ＭＳ Ｐゴシック" charset="0"/>
              </a:defRPr>
            </a:lvl2pPr>
            <a:lvl3pPr marL="1143000" indent="-228600">
              <a:defRPr sz="2000">
                <a:solidFill>
                  <a:schemeClr val="tx1"/>
                </a:solidFill>
                <a:latin typeface="Comic Sans MS" charset="0"/>
                <a:ea typeface="ＭＳ Ｐゴシック" charset="0"/>
              </a:defRPr>
            </a:lvl3pPr>
            <a:lvl4pPr marL="1600200" indent="-228600">
              <a:defRPr sz="2000">
                <a:solidFill>
                  <a:schemeClr val="tx1"/>
                </a:solidFill>
                <a:latin typeface="Comic Sans MS" charset="0"/>
                <a:ea typeface="ＭＳ Ｐゴシック" charset="0"/>
              </a:defRPr>
            </a:lvl4pPr>
            <a:lvl5pPr marL="2057400" indent="-228600">
              <a:defRPr sz="20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0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0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0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000">
                <a:solidFill>
                  <a:schemeClr val="tx1"/>
                </a:solidFill>
                <a:latin typeface="Comic Sans MS" charset="0"/>
                <a:ea typeface="ＭＳ Ｐゴシック" charset="0"/>
              </a:defRPr>
            </a:lvl9pPr>
          </a:lstStyle>
          <a:p>
            <a:r>
              <a:rPr lang="en-US" dirty="0">
                <a:latin typeface="+mn-lt"/>
                <a:cs typeface="Arial" charset="0"/>
              </a:rPr>
              <a:t>internal</a:t>
            </a:r>
          </a:p>
          <a:p>
            <a:r>
              <a:rPr lang="en-US" dirty="0">
                <a:latin typeface="+mn-lt"/>
                <a:cs typeface="Arial" charset="0"/>
              </a:rPr>
              <a:t>network</a:t>
            </a:r>
          </a:p>
        </p:txBody>
      </p:sp>
      <p:grpSp>
        <p:nvGrpSpPr>
          <p:cNvPr id="188459" name="Group 906"/>
          <p:cNvGrpSpPr>
            <a:grpSpLocks/>
          </p:cNvGrpSpPr>
          <p:nvPr/>
        </p:nvGrpSpPr>
        <p:grpSpPr bwMode="auto">
          <a:xfrm>
            <a:off x="5222876" y="4697413"/>
            <a:ext cx="220663" cy="468312"/>
            <a:chOff x="4140" y="429"/>
            <a:chExt cx="1425" cy="2396"/>
          </a:xfrm>
        </p:grpSpPr>
        <p:sp>
          <p:nvSpPr>
            <p:cNvPr id="188531" name="Freeform 907"/>
            <p:cNvSpPr>
              <a:spLocks/>
            </p:cNvSpPr>
            <p:nvPr/>
          </p:nvSpPr>
          <p:spPr bwMode="auto">
            <a:xfrm>
              <a:off x="5268" y="433"/>
              <a:ext cx="283" cy="2286"/>
            </a:xfrm>
            <a:custGeom>
              <a:avLst/>
              <a:gdLst>
                <a:gd name="T0" fmla="*/ 21 w 354"/>
                <a:gd name="T1" fmla="*/ 0 h 2742"/>
                <a:gd name="T2" fmla="*/ 116 w 354"/>
                <a:gd name="T3" fmla="*/ 137 h 2742"/>
                <a:gd name="T4" fmla="*/ 114 w 354"/>
                <a:gd name="T5" fmla="*/ 1057 h 2742"/>
                <a:gd name="T6" fmla="*/ 0 w 354"/>
                <a:gd name="T7" fmla="*/ 1105 h 2742"/>
                <a:gd name="T8" fmla="*/ 21 w 354"/>
                <a:gd name="T9" fmla="*/ 0 h 27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4" h="2742">
                  <a:moveTo>
                    <a:pt x="63" y="0"/>
                  </a:moveTo>
                  <a:lnTo>
                    <a:pt x="354" y="339"/>
                  </a:lnTo>
                  <a:lnTo>
                    <a:pt x="346" y="2624"/>
                  </a:lnTo>
                  <a:lnTo>
                    <a:pt x="0" y="2742"/>
                  </a:lnTo>
                  <a:lnTo>
                    <a:pt x="63" y="0"/>
                  </a:lnTo>
                  <a:close/>
                </a:path>
              </a:pathLst>
            </a:custGeom>
            <a:gradFill rotWithShape="1">
              <a:gsLst>
                <a:gs pos="0">
                  <a:srgbClr val="DDDDDD"/>
                </a:gs>
                <a:gs pos="100000">
                  <a:srgbClr val="333333"/>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506" name="Rectangle 908"/>
            <p:cNvSpPr>
              <a:spLocks noChangeArrowheads="1"/>
            </p:cNvSpPr>
            <p:nvPr/>
          </p:nvSpPr>
          <p:spPr bwMode="auto">
            <a:xfrm>
              <a:off x="4212" y="429"/>
              <a:ext cx="1035" cy="2282"/>
            </a:xfrm>
            <a:prstGeom prst="rect">
              <a:avLst/>
            </a:pr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188533" name="Freeform 909"/>
            <p:cNvSpPr>
              <a:spLocks/>
            </p:cNvSpPr>
            <p:nvPr/>
          </p:nvSpPr>
          <p:spPr bwMode="auto">
            <a:xfrm>
              <a:off x="5321" y="570"/>
              <a:ext cx="169" cy="2115"/>
            </a:xfrm>
            <a:custGeom>
              <a:avLst/>
              <a:gdLst>
                <a:gd name="T0" fmla="*/ 2 w 211"/>
                <a:gd name="T1" fmla="*/ 0 h 2537"/>
                <a:gd name="T2" fmla="*/ 70 w 211"/>
                <a:gd name="T3" fmla="*/ 88 h 2537"/>
                <a:gd name="T4" fmla="*/ 2 w 211"/>
                <a:gd name="T5" fmla="*/ 1007 h 2537"/>
                <a:gd name="T6" fmla="*/ 2 w 211"/>
                <a:gd name="T7" fmla="*/ 0 h 253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 h="2537">
                  <a:moveTo>
                    <a:pt x="7" y="0"/>
                  </a:moveTo>
                  <a:cubicBezTo>
                    <a:pt x="7" y="0"/>
                    <a:pt x="57" y="28"/>
                    <a:pt x="211" y="218"/>
                  </a:cubicBezTo>
                  <a:cubicBezTo>
                    <a:pt x="0" y="1229"/>
                    <a:pt x="41" y="2537"/>
                    <a:pt x="7" y="2501"/>
                  </a:cubicBezTo>
                  <a:lnTo>
                    <a:pt x="7" y="0"/>
                  </a:lnTo>
                  <a:close/>
                </a:path>
              </a:pathLst>
            </a:custGeom>
            <a:gradFill rotWithShape="1">
              <a:gsLst>
                <a:gs pos="0">
                  <a:srgbClr val="808080"/>
                </a:gs>
                <a:gs pos="100000">
                  <a:srgbClr val="F8F8F8"/>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188534" name="Freeform 910"/>
            <p:cNvSpPr>
              <a:spLocks/>
            </p:cNvSpPr>
            <p:nvPr/>
          </p:nvSpPr>
          <p:spPr bwMode="auto">
            <a:xfrm>
              <a:off x="5284" y="1640"/>
              <a:ext cx="263" cy="189"/>
            </a:xfrm>
            <a:custGeom>
              <a:avLst/>
              <a:gdLst>
                <a:gd name="T0" fmla="*/ 2 w 328"/>
                <a:gd name="T1" fmla="*/ 0 h 226"/>
                <a:gd name="T2" fmla="*/ 109 w 328"/>
                <a:gd name="T3" fmla="*/ 52 h 226"/>
                <a:gd name="T4" fmla="*/ 108 w 328"/>
                <a:gd name="T5" fmla="*/ 92 h 226"/>
                <a:gd name="T6" fmla="*/ 0 w 328"/>
                <a:gd name="T7" fmla="*/ 41 h 226"/>
                <a:gd name="T8" fmla="*/ 2 w 328"/>
                <a:gd name="T9" fmla="*/ 0 h 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509" name="Rectangle 911"/>
            <p:cNvSpPr>
              <a:spLocks noChangeArrowheads="1"/>
            </p:cNvSpPr>
            <p:nvPr/>
          </p:nvSpPr>
          <p:spPr bwMode="auto">
            <a:xfrm>
              <a:off x="4212" y="689"/>
              <a:ext cx="595" cy="49"/>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grpSp>
          <p:nvGrpSpPr>
            <p:cNvPr id="188536" name="Group 912"/>
            <p:cNvGrpSpPr>
              <a:grpSpLocks/>
            </p:cNvGrpSpPr>
            <p:nvPr/>
          </p:nvGrpSpPr>
          <p:grpSpPr bwMode="auto">
            <a:xfrm>
              <a:off x="4749" y="668"/>
              <a:ext cx="581" cy="145"/>
              <a:chOff x="614" y="2568"/>
              <a:chExt cx="725" cy="139"/>
            </a:xfrm>
          </p:grpSpPr>
          <p:sp>
            <p:nvSpPr>
              <p:cNvPr id="535" name="AutoShape 913"/>
              <p:cNvSpPr>
                <a:spLocks noChangeArrowheads="1"/>
              </p:cNvSpPr>
              <p:nvPr/>
            </p:nvSpPr>
            <p:spPr bwMode="auto">
              <a:xfrm>
                <a:off x="609" y="2565"/>
                <a:ext cx="729" cy="132"/>
              </a:xfrm>
              <a:prstGeom prst="roundRect">
                <a:avLst>
                  <a:gd name="adj" fmla="val 50000"/>
                </a:avLst>
              </a:prstGeom>
              <a:solidFill>
                <a:schemeClr val="tx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536" name="AutoShape 914"/>
              <p:cNvSpPr>
                <a:spLocks noChangeArrowheads="1"/>
              </p:cNvSpPr>
              <p:nvPr/>
            </p:nvSpPr>
            <p:spPr bwMode="auto">
              <a:xfrm>
                <a:off x="622" y="2580"/>
                <a:ext cx="704" cy="101"/>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grpSp>
        <p:sp>
          <p:nvSpPr>
            <p:cNvPr id="511" name="Rectangle 915"/>
            <p:cNvSpPr>
              <a:spLocks noChangeArrowheads="1"/>
            </p:cNvSpPr>
            <p:nvPr/>
          </p:nvSpPr>
          <p:spPr bwMode="auto">
            <a:xfrm>
              <a:off x="4222" y="1022"/>
              <a:ext cx="595" cy="41"/>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grpSp>
          <p:nvGrpSpPr>
            <p:cNvPr id="188538" name="Group 916"/>
            <p:cNvGrpSpPr>
              <a:grpSpLocks/>
            </p:cNvGrpSpPr>
            <p:nvPr/>
          </p:nvGrpSpPr>
          <p:grpSpPr bwMode="auto">
            <a:xfrm>
              <a:off x="4747" y="994"/>
              <a:ext cx="581" cy="134"/>
              <a:chOff x="614" y="2568"/>
              <a:chExt cx="725" cy="139"/>
            </a:xfrm>
          </p:grpSpPr>
          <p:sp>
            <p:nvSpPr>
              <p:cNvPr id="533" name="AutoShape 917"/>
              <p:cNvSpPr>
                <a:spLocks noChangeArrowheads="1"/>
              </p:cNvSpPr>
              <p:nvPr/>
            </p:nvSpPr>
            <p:spPr bwMode="auto">
              <a:xfrm>
                <a:off x="611" y="2572"/>
                <a:ext cx="729" cy="135"/>
              </a:xfrm>
              <a:prstGeom prst="roundRect">
                <a:avLst>
                  <a:gd name="adj" fmla="val 50000"/>
                </a:avLst>
              </a:prstGeom>
              <a:solidFill>
                <a:schemeClr val="tx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534" name="AutoShape 918"/>
              <p:cNvSpPr>
                <a:spLocks noChangeArrowheads="1"/>
              </p:cNvSpPr>
              <p:nvPr/>
            </p:nvSpPr>
            <p:spPr bwMode="auto">
              <a:xfrm>
                <a:off x="624" y="2580"/>
                <a:ext cx="704" cy="110"/>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grpSp>
        <p:sp>
          <p:nvSpPr>
            <p:cNvPr id="513" name="Rectangle 919"/>
            <p:cNvSpPr>
              <a:spLocks noChangeArrowheads="1"/>
            </p:cNvSpPr>
            <p:nvPr/>
          </p:nvSpPr>
          <p:spPr bwMode="auto">
            <a:xfrm>
              <a:off x="4212" y="1363"/>
              <a:ext cx="605" cy="41"/>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514" name="Rectangle 920"/>
            <p:cNvSpPr>
              <a:spLocks noChangeArrowheads="1"/>
            </p:cNvSpPr>
            <p:nvPr/>
          </p:nvSpPr>
          <p:spPr bwMode="auto">
            <a:xfrm>
              <a:off x="4222" y="1655"/>
              <a:ext cx="605" cy="49"/>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grpSp>
          <p:nvGrpSpPr>
            <p:cNvPr id="188541" name="Group 921"/>
            <p:cNvGrpSpPr>
              <a:grpSpLocks/>
            </p:cNvGrpSpPr>
            <p:nvPr/>
          </p:nvGrpSpPr>
          <p:grpSpPr bwMode="auto">
            <a:xfrm>
              <a:off x="4733" y="1630"/>
              <a:ext cx="586" cy="151"/>
              <a:chOff x="611" y="2571"/>
              <a:chExt cx="730" cy="139"/>
            </a:xfrm>
          </p:grpSpPr>
          <p:sp>
            <p:nvSpPr>
              <p:cNvPr id="531" name="AutoShape 922"/>
              <p:cNvSpPr>
                <a:spLocks noChangeArrowheads="1"/>
              </p:cNvSpPr>
              <p:nvPr/>
            </p:nvSpPr>
            <p:spPr bwMode="auto">
              <a:xfrm>
                <a:off x="613" y="2572"/>
                <a:ext cx="728" cy="135"/>
              </a:xfrm>
              <a:prstGeom prst="roundRect">
                <a:avLst>
                  <a:gd name="adj" fmla="val 50000"/>
                </a:avLst>
              </a:prstGeom>
              <a:solidFill>
                <a:schemeClr val="tx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532" name="AutoShape 923"/>
              <p:cNvSpPr>
                <a:spLocks noChangeArrowheads="1"/>
              </p:cNvSpPr>
              <p:nvPr/>
            </p:nvSpPr>
            <p:spPr bwMode="auto">
              <a:xfrm>
                <a:off x="626" y="2587"/>
                <a:ext cx="702" cy="105"/>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grpSp>
        <p:sp>
          <p:nvSpPr>
            <p:cNvPr id="188542" name="Freeform 924"/>
            <p:cNvSpPr>
              <a:spLocks/>
            </p:cNvSpPr>
            <p:nvPr/>
          </p:nvSpPr>
          <p:spPr bwMode="auto">
            <a:xfrm>
              <a:off x="5288" y="1354"/>
              <a:ext cx="263" cy="188"/>
            </a:xfrm>
            <a:custGeom>
              <a:avLst/>
              <a:gdLst>
                <a:gd name="T0" fmla="*/ 2 w 328"/>
                <a:gd name="T1" fmla="*/ 0 h 226"/>
                <a:gd name="T2" fmla="*/ 109 w 328"/>
                <a:gd name="T3" fmla="*/ 51 h 226"/>
                <a:gd name="T4" fmla="*/ 108 w 328"/>
                <a:gd name="T5" fmla="*/ 90 h 226"/>
                <a:gd name="T6" fmla="*/ 0 w 328"/>
                <a:gd name="T7" fmla="*/ 39 h 226"/>
                <a:gd name="T8" fmla="*/ 2 w 328"/>
                <a:gd name="T9" fmla="*/ 0 h 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grpSp>
          <p:nvGrpSpPr>
            <p:cNvPr id="188543" name="Group 925"/>
            <p:cNvGrpSpPr>
              <a:grpSpLocks/>
            </p:cNvGrpSpPr>
            <p:nvPr/>
          </p:nvGrpSpPr>
          <p:grpSpPr bwMode="auto">
            <a:xfrm>
              <a:off x="4739" y="1327"/>
              <a:ext cx="582" cy="139"/>
              <a:chOff x="614" y="2568"/>
              <a:chExt cx="725" cy="139"/>
            </a:xfrm>
          </p:grpSpPr>
          <p:sp>
            <p:nvSpPr>
              <p:cNvPr id="529" name="AutoShape 926"/>
              <p:cNvSpPr>
                <a:spLocks noChangeArrowheads="1"/>
              </p:cNvSpPr>
              <p:nvPr/>
            </p:nvSpPr>
            <p:spPr bwMode="auto">
              <a:xfrm>
                <a:off x="609" y="2572"/>
                <a:ext cx="715" cy="138"/>
              </a:xfrm>
              <a:prstGeom prst="roundRect">
                <a:avLst>
                  <a:gd name="adj" fmla="val 50000"/>
                </a:avLst>
              </a:prstGeom>
              <a:solidFill>
                <a:schemeClr val="tx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530" name="AutoShape 927"/>
              <p:cNvSpPr>
                <a:spLocks noChangeArrowheads="1"/>
              </p:cNvSpPr>
              <p:nvPr/>
            </p:nvSpPr>
            <p:spPr bwMode="auto">
              <a:xfrm>
                <a:off x="621" y="2588"/>
                <a:ext cx="702" cy="106"/>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grpSp>
        <p:sp>
          <p:nvSpPr>
            <p:cNvPr id="518" name="Rectangle 928"/>
            <p:cNvSpPr>
              <a:spLocks noChangeArrowheads="1"/>
            </p:cNvSpPr>
            <p:nvPr/>
          </p:nvSpPr>
          <p:spPr bwMode="auto">
            <a:xfrm>
              <a:off x="5247" y="429"/>
              <a:ext cx="72" cy="2290"/>
            </a:xfrm>
            <a:prstGeom prst="rect">
              <a:avLst/>
            </a:prstGeom>
            <a:gradFill rotWithShape="1">
              <a:gsLst>
                <a:gs pos="0">
                  <a:srgbClr val="333333"/>
                </a:gs>
                <a:gs pos="50000">
                  <a:srgbClr val="DDDDDD"/>
                </a:gs>
                <a:gs pos="100000">
                  <a:srgbClr val="333333"/>
                </a:gs>
              </a:gsLst>
              <a:lin ang="0" scaled="1"/>
            </a:gra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188545" name="Freeform 929"/>
            <p:cNvSpPr>
              <a:spLocks/>
            </p:cNvSpPr>
            <p:nvPr/>
          </p:nvSpPr>
          <p:spPr bwMode="auto">
            <a:xfrm>
              <a:off x="5312" y="1007"/>
              <a:ext cx="237" cy="213"/>
            </a:xfrm>
            <a:custGeom>
              <a:avLst/>
              <a:gdLst>
                <a:gd name="T0" fmla="*/ 2 w 296"/>
                <a:gd name="T1" fmla="*/ 0 h 256"/>
                <a:gd name="T2" fmla="*/ 96 w 296"/>
                <a:gd name="T3" fmla="*/ 57 h 256"/>
                <a:gd name="T4" fmla="*/ 98 w 296"/>
                <a:gd name="T5" fmla="*/ 102 h 256"/>
                <a:gd name="T6" fmla="*/ 0 w 296"/>
                <a:gd name="T7" fmla="*/ 39 h 256"/>
                <a:gd name="T8" fmla="*/ 2 w 296"/>
                <a:gd name="T9" fmla="*/ 0 h 2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6" h="25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188546" name="Freeform 930"/>
            <p:cNvSpPr>
              <a:spLocks/>
            </p:cNvSpPr>
            <p:nvPr/>
          </p:nvSpPr>
          <p:spPr bwMode="auto">
            <a:xfrm>
              <a:off x="5315" y="680"/>
              <a:ext cx="244" cy="240"/>
            </a:xfrm>
            <a:custGeom>
              <a:avLst/>
              <a:gdLst>
                <a:gd name="T0" fmla="*/ 0 w 304"/>
                <a:gd name="T1" fmla="*/ 0 h 288"/>
                <a:gd name="T2" fmla="*/ 101 w 304"/>
                <a:gd name="T3" fmla="*/ 66 h 288"/>
                <a:gd name="T4" fmla="*/ 95 w 304"/>
                <a:gd name="T5" fmla="*/ 116 h 288"/>
                <a:gd name="T6" fmla="*/ 2 w 304"/>
                <a:gd name="T7" fmla="*/ 50 h 288"/>
                <a:gd name="T8" fmla="*/ 0 w 304"/>
                <a:gd name="T9" fmla="*/ 0 h 2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4" h="288">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521" name="Oval 931"/>
            <p:cNvSpPr>
              <a:spLocks noChangeArrowheads="1"/>
            </p:cNvSpPr>
            <p:nvPr/>
          </p:nvSpPr>
          <p:spPr bwMode="auto">
            <a:xfrm>
              <a:off x="5514" y="2606"/>
              <a:ext cx="51" cy="97"/>
            </a:xfrm>
            <a:prstGeom prst="ellipse">
              <a:avLst/>
            </a:prstGeom>
            <a:solidFill>
              <a:srgbClr val="3333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188548" name="Freeform 932"/>
            <p:cNvSpPr>
              <a:spLocks/>
            </p:cNvSpPr>
            <p:nvPr/>
          </p:nvSpPr>
          <p:spPr bwMode="auto">
            <a:xfrm>
              <a:off x="5302" y="2614"/>
              <a:ext cx="245" cy="200"/>
            </a:xfrm>
            <a:custGeom>
              <a:avLst/>
              <a:gdLst>
                <a:gd name="T0" fmla="*/ 0 w 306"/>
                <a:gd name="T1" fmla="*/ 43 h 240"/>
                <a:gd name="T2" fmla="*/ 2 w 306"/>
                <a:gd name="T3" fmla="*/ 97 h 240"/>
                <a:gd name="T4" fmla="*/ 101 w 306"/>
                <a:gd name="T5" fmla="*/ 44 h 240"/>
                <a:gd name="T6" fmla="*/ 98 w 306"/>
                <a:gd name="T7" fmla="*/ 0 h 240"/>
                <a:gd name="T8" fmla="*/ 0 w 306"/>
                <a:gd name="T9" fmla="*/ 43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6" h="240">
                  <a:moveTo>
                    <a:pt x="0" y="106"/>
                  </a:moveTo>
                  <a:lnTo>
                    <a:pt x="2" y="240"/>
                  </a:lnTo>
                  <a:lnTo>
                    <a:pt x="306" y="110"/>
                  </a:lnTo>
                  <a:lnTo>
                    <a:pt x="300" y="0"/>
                  </a:lnTo>
                  <a:lnTo>
                    <a:pt x="0" y="106"/>
                  </a:lnTo>
                  <a:close/>
                </a:path>
              </a:pathLst>
            </a:custGeom>
            <a:solidFill>
              <a:srgbClr val="3333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523" name="AutoShape 933"/>
            <p:cNvSpPr>
              <a:spLocks noChangeArrowheads="1"/>
            </p:cNvSpPr>
            <p:nvPr/>
          </p:nvSpPr>
          <p:spPr bwMode="auto">
            <a:xfrm>
              <a:off x="4140" y="2679"/>
              <a:ext cx="1199" cy="146"/>
            </a:xfrm>
            <a:prstGeom prst="roundRect">
              <a:avLst>
                <a:gd name="adj" fmla="val 50000"/>
              </a:avLst>
            </a:prstGeom>
            <a:solidFill>
              <a:srgbClr val="DDDDDD"/>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524" name="AutoShape 934"/>
            <p:cNvSpPr>
              <a:spLocks noChangeArrowheads="1"/>
            </p:cNvSpPr>
            <p:nvPr/>
          </p:nvSpPr>
          <p:spPr bwMode="auto">
            <a:xfrm>
              <a:off x="4212" y="2711"/>
              <a:ext cx="1066" cy="81"/>
            </a:xfrm>
            <a:prstGeom prst="roundRect">
              <a:avLst>
                <a:gd name="adj" fmla="val 50000"/>
              </a:avLst>
            </a:prstGeom>
            <a:gradFill rotWithShape="1">
              <a:gsLst>
                <a:gs pos="0">
                  <a:schemeClr val="tx2"/>
                </a:gs>
                <a:gs pos="100000">
                  <a:schemeClr val="bg2"/>
                </a:gs>
              </a:gsLst>
              <a:lin ang="0" scaled="1"/>
            </a:gra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525" name="Oval 935"/>
            <p:cNvSpPr>
              <a:spLocks noChangeArrowheads="1"/>
            </p:cNvSpPr>
            <p:nvPr/>
          </p:nvSpPr>
          <p:spPr bwMode="auto">
            <a:xfrm>
              <a:off x="4304" y="2386"/>
              <a:ext cx="164" cy="138"/>
            </a:xfrm>
            <a:prstGeom prst="ellipse">
              <a:avLst/>
            </a:prstGeom>
            <a:solidFill>
              <a:srgbClr val="33CC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526" name="Oval 936"/>
            <p:cNvSpPr>
              <a:spLocks noChangeArrowheads="1"/>
            </p:cNvSpPr>
            <p:nvPr/>
          </p:nvSpPr>
          <p:spPr bwMode="auto">
            <a:xfrm>
              <a:off x="4489" y="2386"/>
              <a:ext cx="154" cy="146"/>
            </a:xfrm>
            <a:prstGeom prst="ellipse">
              <a:avLst/>
            </a:prstGeom>
            <a:solidFill>
              <a:srgbClr val="FF0000"/>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endParaRPr lang="en-US" dirty="0">
                <a:solidFill>
                  <a:srgbClr val="FF0000"/>
                </a:solidFill>
                <a:latin typeface="+mn-lt"/>
                <a:cs typeface="Arial" charset="0"/>
              </a:endParaRPr>
            </a:p>
          </p:txBody>
        </p:sp>
        <p:sp>
          <p:nvSpPr>
            <p:cNvPr id="527" name="Oval 937"/>
            <p:cNvSpPr>
              <a:spLocks noChangeArrowheads="1"/>
            </p:cNvSpPr>
            <p:nvPr/>
          </p:nvSpPr>
          <p:spPr bwMode="auto">
            <a:xfrm>
              <a:off x="4663" y="2378"/>
              <a:ext cx="154" cy="146"/>
            </a:xfrm>
            <a:prstGeom prst="ellipse">
              <a:avLst/>
            </a:prstGeom>
            <a:solidFill>
              <a:srgbClr val="33CC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528" name="Rectangle 938"/>
            <p:cNvSpPr>
              <a:spLocks noChangeArrowheads="1"/>
            </p:cNvSpPr>
            <p:nvPr/>
          </p:nvSpPr>
          <p:spPr bwMode="auto">
            <a:xfrm>
              <a:off x="5063" y="1834"/>
              <a:ext cx="82" cy="763"/>
            </a:xfrm>
            <a:prstGeom prst="rect">
              <a:avLst/>
            </a:prstGeom>
            <a:solidFill>
              <a:srgbClr val="292929"/>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grpSp>
      <p:pic>
        <p:nvPicPr>
          <p:cNvPr id="53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72139" y="4491038"/>
            <a:ext cx="541337" cy="241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grpSp>
        <p:nvGrpSpPr>
          <p:cNvPr id="188461" name="Group 906"/>
          <p:cNvGrpSpPr>
            <a:grpSpLocks/>
          </p:cNvGrpSpPr>
          <p:nvPr/>
        </p:nvGrpSpPr>
        <p:grpSpPr bwMode="auto">
          <a:xfrm>
            <a:off x="5740401" y="4960938"/>
            <a:ext cx="220663" cy="468312"/>
            <a:chOff x="4140" y="429"/>
            <a:chExt cx="1425" cy="2396"/>
          </a:xfrm>
        </p:grpSpPr>
        <p:sp>
          <p:nvSpPr>
            <p:cNvPr id="188499" name="Freeform 907"/>
            <p:cNvSpPr>
              <a:spLocks/>
            </p:cNvSpPr>
            <p:nvPr/>
          </p:nvSpPr>
          <p:spPr bwMode="auto">
            <a:xfrm>
              <a:off x="5268" y="433"/>
              <a:ext cx="283" cy="2286"/>
            </a:xfrm>
            <a:custGeom>
              <a:avLst/>
              <a:gdLst>
                <a:gd name="T0" fmla="*/ 21 w 354"/>
                <a:gd name="T1" fmla="*/ 0 h 2742"/>
                <a:gd name="T2" fmla="*/ 116 w 354"/>
                <a:gd name="T3" fmla="*/ 137 h 2742"/>
                <a:gd name="T4" fmla="*/ 114 w 354"/>
                <a:gd name="T5" fmla="*/ 1057 h 2742"/>
                <a:gd name="T6" fmla="*/ 0 w 354"/>
                <a:gd name="T7" fmla="*/ 1105 h 2742"/>
                <a:gd name="T8" fmla="*/ 21 w 354"/>
                <a:gd name="T9" fmla="*/ 0 h 27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4" h="2742">
                  <a:moveTo>
                    <a:pt x="63" y="0"/>
                  </a:moveTo>
                  <a:lnTo>
                    <a:pt x="354" y="339"/>
                  </a:lnTo>
                  <a:lnTo>
                    <a:pt x="346" y="2624"/>
                  </a:lnTo>
                  <a:lnTo>
                    <a:pt x="0" y="2742"/>
                  </a:lnTo>
                  <a:lnTo>
                    <a:pt x="63" y="0"/>
                  </a:lnTo>
                  <a:close/>
                </a:path>
              </a:pathLst>
            </a:custGeom>
            <a:gradFill rotWithShape="1">
              <a:gsLst>
                <a:gs pos="0">
                  <a:srgbClr val="DDDDDD"/>
                </a:gs>
                <a:gs pos="100000">
                  <a:srgbClr val="333333"/>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540" name="Rectangle 908"/>
            <p:cNvSpPr>
              <a:spLocks noChangeArrowheads="1"/>
            </p:cNvSpPr>
            <p:nvPr/>
          </p:nvSpPr>
          <p:spPr bwMode="auto">
            <a:xfrm>
              <a:off x="4212" y="429"/>
              <a:ext cx="1035" cy="2282"/>
            </a:xfrm>
            <a:prstGeom prst="rect">
              <a:avLst/>
            </a:pr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188501" name="Freeform 909"/>
            <p:cNvSpPr>
              <a:spLocks/>
            </p:cNvSpPr>
            <p:nvPr/>
          </p:nvSpPr>
          <p:spPr bwMode="auto">
            <a:xfrm>
              <a:off x="5321" y="570"/>
              <a:ext cx="169" cy="2115"/>
            </a:xfrm>
            <a:custGeom>
              <a:avLst/>
              <a:gdLst>
                <a:gd name="T0" fmla="*/ 2 w 211"/>
                <a:gd name="T1" fmla="*/ 0 h 2537"/>
                <a:gd name="T2" fmla="*/ 70 w 211"/>
                <a:gd name="T3" fmla="*/ 88 h 2537"/>
                <a:gd name="T4" fmla="*/ 2 w 211"/>
                <a:gd name="T5" fmla="*/ 1007 h 2537"/>
                <a:gd name="T6" fmla="*/ 2 w 211"/>
                <a:gd name="T7" fmla="*/ 0 h 253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 h="2537">
                  <a:moveTo>
                    <a:pt x="7" y="0"/>
                  </a:moveTo>
                  <a:cubicBezTo>
                    <a:pt x="7" y="0"/>
                    <a:pt x="57" y="28"/>
                    <a:pt x="211" y="218"/>
                  </a:cubicBezTo>
                  <a:cubicBezTo>
                    <a:pt x="0" y="1229"/>
                    <a:pt x="41" y="2537"/>
                    <a:pt x="7" y="2501"/>
                  </a:cubicBezTo>
                  <a:lnTo>
                    <a:pt x="7" y="0"/>
                  </a:lnTo>
                  <a:close/>
                </a:path>
              </a:pathLst>
            </a:custGeom>
            <a:gradFill rotWithShape="1">
              <a:gsLst>
                <a:gs pos="0">
                  <a:srgbClr val="808080"/>
                </a:gs>
                <a:gs pos="100000">
                  <a:srgbClr val="F8F8F8"/>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188502" name="Freeform 910"/>
            <p:cNvSpPr>
              <a:spLocks/>
            </p:cNvSpPr>
            <p:nvPr/>
          </p:nvSpPr>
          <p:spPr bwMode="auto">
            <a:xfrm>
              <a:off x="5284" y="1640"/>
              <a:ext cx="263" cy="189"/>
            </a:xfrm>
            <a:custGeom>
              <a:avLst/>
              <a:gdLst>
                <a:gd name="T0" fmla="*/ 2 w 328"/>
                <a:gd name="T1" fmla="*/ 0 h 226"/>
                <a:gd name="T2" fmla="*/ 109 w 328"/>
                <a:gd name="T3" fmla="*/ 52 h 226"/>
                <a:gd name="T4" fmla="*/ 108 w 328"/>
                <a:gd name="T5" fmla="*/ 92 h 226"/>
                <a:gd name="T6" fmla="*/ 0 w 328"/>
                <a:gd name="T7" fmla="*/ 41 h 226"/>
                <a:gd name="T8" fmla="*/ 2 w 328"/>
                <a:gd name="T9" fmla="*/ 0 h 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543" name="Rectangle 911"/>
            <p:cNvSpPr>
              <a:spLocks noChangeArrowheads="1"/>
            </p:cNvSpPr>
            <p:nvPr/>
          </p:nvSpPr>
          <p:spPr bwMode="auto">
            <a:xfrm>
              <a:off x="4212" y="689"/>
              <a:ext cx="595" cy="49"/>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grpSp>
          <p:nvGrpSpPr>
            <p:cNvPr id="188504" name="Group 912"/>
            <p:cNvGrpSpPr>
              <a:grpSpLocks/>
            </p:cNvGrpSpPr>
            <p:nvPr/>
          </p:nvGrpSpPr>
          <p:grpSpPr bwMode="auto">
            <a:xfrm>
              <a:off x="4749" y="668"/>
              <a:ext cx="581" cy="145"/>
              <a:chOff x="614" y="2568"/>
              <a:chExt cx="725" cy="139"/>
            </a:xfrm>
          </p:grpSpPr>
          <p:sp>
            <p:nvSpPr>
              <p:cNvPr id="569" name="AutoShape 913"/>
              <p:cNvSpPr>
                <a:spLocks noChangeArrowheads="1"/>
              </p:cNvSpPr>
              <p:nvPr/>
            </p:nvSpPr>
            <p:spPr bwMode="auto">
              <a:xfrm>
                <a:off x="609" y="2565"/>
                <a:ext cx="729" cy="132"/>
              </a:xfrm>
              <a:prstGeom prst="roundRect">
                <a:avLst>
                  <a:gd name="adj" fmla="val 50000"/>
                </a:avLst>
              </a:prstGeom>
              <a:solidFill>
                <a:schemeClr val="tx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570" name="AutoShape 914"/>
              <p:cNvSpPr>
                <a:spLocks noChangeArrowheads="1"/>
              </p:cNvSpPr>
              <p:nvPr/>
            </p:nvSpPr>
            <p:spPr bwMode="auto">
              <a:xfrm>
                <a:off x="622" y="2580"/>
                <a:ext cx="704" cy="101"/>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grpSp>
        <p:sp>
          <p:nvSpPr>
            <p:cNvPr id="545" name="Rectangle 915"/>
            <p:cNvSpPr>
              <a:spLocks noChangeArrowheads="1"/>
            </p:cNvSpPr>
            <p:nvPr/>
          </p:nvSpPr>
          <p:spPr bwMode="auto">
            <a:xfrm>
              <a:off x="4222" y="1022"/>
              <a:ext cx="595" cy="41"/>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grpSp>
          <p:nvGrpSpPr>
            <p:cNvPr id="188506" name="Group 916"/>
            <p:cNvGrpSpPr>
              <a:grpSpLocks/>
            </p:cNvGrpSpPr>
            <p:nvPr/>
          </p:nvGrpSpPr>
          <p:grpSpPr bwMode="auto">
            <a:xfrm>
              <a:off x="4747" y="994"/>
              <a:ext cx="581" cy="134"/>
              <a:chOff x="614" y="2568"/>
              <a:chExt cx="725" cy="139"/>
            </a:xfrm>
          </p:grpSpPr>
          <p:sp>
            <p:nvSpPr>
              <p:cNvPr id="567" name="AutoShape 917"/>
              <p:cNvSpPr>
                <a:spLocks noChangeArrowheads="1"/>
              </p:cNvSpPr>
              <p:nvPr/>
            </p:nvSpPr>
            <p:spPr bwMode="auto">
              <a:xfrm>
                <a:off x="611" y="2572"/>
                <a:ext cx="729" cy="135"/>
              </a:xfrm>
              <a:prstGeom prst="roundRect">
                <a:avLst>
                  <a:gd name="adj" fmla="val 50000"/>
                </a:avLst>
              </a:prstGeom>
              <a:solidFill>
                <a:schemeClr val="tx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568" name="AutoShape 918"/>
              <p:cNvSpPr>
                <a:spLocks noChangeArrowheads="1"/>
              </p:cNvSpPr>
              <p:nvPr/>
            </p:nvSpPr>
            <p:spPr bwMode="auto">
              <a:xfrm>
                <a:off x="624" y="2580"/>
                <a:ext cx="704" cy="110"/>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grpSp>
        <p:sp>
          <p:nvSpPr>
            <p:cNvPr id="547" name="Rectangle 919"/>
            <p:cNvSpPr>
              <a:spLocks noChangeArrowheads="1"/>
            </p:cNvSpPr>
            <p:nvPr/>
          </p:nvSpPr>
          <p:spPr bwMode="auto">
            <a:xfrm>
              <a:off x="4212" y="1363"/>
              <a:ext cx="605" cy="41"/>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548" name="Rectangle 920"/>
            <p:cNvSpPr>
              <a:spLocks noChangeArrowheads="1"/>
            </p:cNvSpPr>
            <p:nvPr/>
          </p:nvSpPr>
          <p:spPr bwMode="auto">
            <a:xfrm>
              <a:off x="4222" y="1655"/>
              <a:ext cx="605" cy="49"/>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grpSp>
          <p:nvGrpSpPr>
            <p:cNvPr id="188509" name="Group 921"/>
            <p:cNvGrpSpPr>
              <a:grpSpLocks/>
            </p:cNvGrpSpPr>
            <p:nvPr/>
          </p:nvGrpSpPr>
          <p:grpSpPr bwMode="auto">
            <a:xfrm>
              <a:off x="4733" y="1630"/>
              <a:ext cx="586" cy="151"/>
              <a:chOff x="611" y="2571"/>
              <a:chExt cx="730" cy="139"/>
            </a:xfrm>
          </p:grpSpPr>
          <p:sp>
            <p:nvSpPr>
              <p:cNvPr id="565" name="AutoShape 922"/>
              <p:cNvSpPr>
                <a:spLocks noChangeArrowheads="1"/>
              </p:cNvSpPr>
              <p:nvPr/>
            </p:nvSpPr>
            <p:spPr bwMode="auto">
              <a:xfrm>
                <a:off x="613" y="2572"/>
                <a:ext cx="728" cy="135"/>
              </a:xfrm>
              <a:prstGeom prst="roundRect">
                <a:avLst>
                  <a:gd name="adj" fmla="val 50000"/>
                </a:avLst>
              </a:prstGeom>
              <a:solidFill>
                <a:schemeClr val="tx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566" name="AutoShape 923"/>
              <p:cNvSpPr>
                <a:spLocks noChangeArrowheads="1"/>
              </p:cNvSpPr>
              <p:nvPr/>
            </p:nvSpPr>
            <p:spPr bwMode="auto">
              <a:xfrm>
                <a:off x="626" y="2587"/>
                <a:ext cx="702" cy="105"/>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grpSp>
        <p:sp>
          <p:nvSpPr>
            <p:cNvPr id="188510" name="Freeform 924"/>
            <p:cNvSpPr>
              <a:spLocks/>
            </p:cNvSpPr>
            <p:nvPr/>
          </p:nvSpPr>
          <p:spPr bwMode="auto">
            <a:xfrm>
              <a:off x="5288" y="1354"/>
              <a:ext cx="263" cy="188"/>
            </a:xfrm>
            <a:custGeom>
              <a:avLst/>
              <a:gdLst>
                <a:gd name="T0" fmla="*/ 2 w 328"/>
                <a:gd name="T1" fmla="*/ 0 h 226"/>
                <a:gd name="T2" fmla="*/ 109 w 328"/>
                <a:gd name="T3" fmla="*/ 51 h 226"/>
                <a:gd name="T4" fmla="*/ 108 w 328"/>
                <a:gd name="T5" fmla="*/ 90 h 226"/>
                <a:gd name="T6" fmla="*/ 0 w 328"/>
                <a:gd name="T7" fmla="*/ 39 h 226"/>
                <a:gd name="T8" fmla="*/ 2 w 328"/>
                <a:gd name="T9" fmla="*/ 0 h 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grpSp>
          <p:nvGrpSpPr>
            <p:cNvPr id="188511" name="Group 925"/>
            <p:cNvGrpSpPr>
              <a:grpSpLocks/>
            </p:cNvGrpSpPr>
            <p:nvPr/>
          </p:nvGrpSpPr>
          <p:grpSpPr bwMode="auto">
            <a:xfrm>
              <a:off x="4739" y="1327"/>
              <a:ext cx="582" cy="139"/>
              <a:chOff x="614" y="2568"/>
              <a:chExt cx="725" cy="139"/>
            </a:xfrm>
          </p:grpSpPr>
          <p:sp>
            <p:nvSpPr>
              <p:cNvPr id="563" name="AutoShape 926"/>
              <p:cNvSpPr>
                <a:spLocks noChangeArrowheads="1"/>
              </p:cNvSpPr>
              <p:nvPr/>
            </p:nvSpPr>
            <p:spPr bwMode="auto">
              <a:xfrm>
                <a:off x="609" y="2572"/>
                <a:ext cx="715" cy="138"/>
              </a:xfrm>
              <a:prstGeom prst="roundRect">
                <a:avLst>
                  <a:gd name="adj" fmla="val 50000"/>
                </a:avLst>
              </a:prstGeom>
              <a:solidFill>
                <a:schemeClr val="tx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564" name="AutoShape 927"/>
              <p:cNvSpPr>
                <a:spLocks noChangeArrowheads="1"/>
              </p:cNvSpPr>
              <p:nvPr/>
            </p:nvSpPr>
            <p:spPr bwMode="auto">
              <a:xfrm>
                <a:off x="621" y="2588"/>
                <a:ext cx="702" cy="106"/>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grpSp>
        <p:sp>
          <p:nvSpPr>
            <p:cNvPr id="552" name="Rectangle 928"/>
            <p:cNvSpPr>
              <a:spLocks noChangeArrowheads="1"/>
            </p:cNvSpPr>
            <p:nvPr/>
          </p:nvSpPr>
          <p:spPr bwMode="auto">
            <a:xfrm>
              <a:off x="5247" y="429"/>
              <a:ext cx="72" cy="2290"/>
            </a:xfrm>
            <a:prstGeom prst="rect">
              <a:avLst/>
            </a:prstGeom>
            <a:gradFill rotWithShape="1">
              <a:gsLst>
                <a:gs pos="0">
                  <a:srgbClr val="333333"/>
                </a:gs>
                <a:gs pos="50000">
                  <a:srgbClr val="DDDDDD"/>
                </a:gs>
                <a:gs pos="100000">
                  <a:srgbClr val="333333"/>
                </a:gs>
              </a:gsLst>
              <a:lin ang="0" scaled="1"/>
            </a:gra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188513" name="Freeform 929"/>
            <p:cNvSpPr>
              <a:spLocks/>
            </p:cNvSpPr>
            <p:nvPr/>
          </p:nvSpPr>
          <p:spPr bwMode="auto">
            <a:xfrm>
              <a:off x="5312" y="1007"/>
              <a:ext cx="237" cy="213"/>
            </a:xfrm>
            <a:custGeom>
              <a:avLst/>
              <a:gdLst>
                <a:gd name="T0" fmla="*/ 2 w 296"/>
                <a:gd name="T1" fmla="*/ 0 h 256"/>
                <a:gd name="T2" fmla="*/ 96 w 296"/>
                <a:gd name="T3" fmla="*/ 57 h 256"/>
                <a:gd name="T4" fmla="*/ 98 w 296"/>
                <a:gd name="T5" fmla="*/ 102 h 256"/>
                <a:gd name="T6" fmla="*/ 0 w 296"/>
                <a:gd name="T7" fmla="*/ 39 h 256"/>
                <a:gd name="T8" fmla="*/ 2 w 296"/>
                <a:gd name="T9" fmla="*/ 0 h 2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6" h="25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188514" name="Freeform 930"/>
            <p:cNvSpPr>
              <a:spLocks/>
            </p:cNvSpPr>
            <p:nvPr/>
          </p:nvSpPr>
          <p:spPr bwMode="auto">
            <a:xfrm>
              <a:off x="5315" y="680"/>
              <a:ext cx="244" cy="240"/>
            </a:xfrm>
            <a:custGeom>
              <a:avLst/>
              <a:gdLst>
                <a:gd name="T0" fmla="*/ 0 w 304"/>
                <a:gd name="T1" fmla="*/ 0 h 288"/>
                <a:gd name="T2" fmla="*/ 101 w 304"/>
                <a:gd name="T3" fmla="*/ 66 h 288"/>
                <a:gd name="T4" fmla="*/ 95 w 304"/>
                <a:gd name="T5" fmla="*/ 116 h 288"/>
                <a:gd name="T6" fmla="*/ 2 w 304"/>
                <a:gd name="T7" fmla="*/ 50 h 288"/>
                <a:gd name="T8" fmla="*/ 0 w 304"/>
                <a:gd name="T9" fmla="*/ 0 h 2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4" h="288">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555" name="Oval 931"/>
            <p:cNvSpPr>
              <a:spLocks noChangeArrowheads="1"/>
            </p:cNvSpPr>
            <p:nvPr/>
          </p:nvSpPr>
          <p:spPr bwMode="auto">
            <a:xfrm>
              <a:off x="5514" y="2606"/>
              <a:ext cx="51" cy="97"/>
            </a:xfrm>
            <a:prstGeom prst="ellipse">
              <a:avLst/>
            </a:prstGeom>
            <a:solidFill>
              <a:srgbClr val="3333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188516" name="Freeform 932"/>
            <p:cNvSpPr>
              <a:spLocks/>
            </p:cNvSpPr>
            <p:nvPr/>
          </p:nvSpPr>
          <p:spPr bwMode="auto">
            <a:xfrm>
              <a:off x="5302" y="2614"/>
              <a:ext cx="245" cy="200"/>
            </a:xfrm>
            <a:custGeom>
              <a:avLst/>
              <a:gdLst>
                <a:gd name="T0" fmla="*/ 0 w 306"/>
                <a:gd name="T1" fmla="*/ 43 h 240"/>
                <a:gd name="T2" fmla="*/ 2 w 306"/>
                <a:gd name="T3" fmla="*/ 97 h 240"/>
                <a:gd name="T4" fmla="*/ 101 w 306"/>
                <a:gd name="T5" fmla="*/ 44 h 240"/>
                <a:gd name="T6" fmla="*/ 98 w 306"/>
                <a:gd name="T7" fmla="*/ 0 h 240"/>
                <a:gd name="T8" fmla="*/ 0 w 306"/>
                <a:gd name="T9" fmla="*/ 43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6" h="240">
                  <a:moveTo>
                    <a:pt x="0" y="106"/>
                  </a:moveTo>
                  <a:lnTo>
                    <a:pt x="2" y="240"/>
                  </a:lnTo>
                  <a:lnTo>
                    <a:pt x="306" y="110"/>
                  </a:lnTo>
                  <a:lnTo>
                    <a:pt x="300" y="0"/>
                  </a:lnTo>
                  <a:lnTo>
                    <a:pt x="0" y="106"/>
                  </a:lnTo>
                  <a:close/>
                </a:path>
              </a:pathLst>
            </a:custGeom>
            <a:solidFill>
              <a:srgbClr val="3333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557" name="AutoShape 933"/>
            <p:cNvSpPr>
              <a:spLocks noChangeArrowheads="1"/>
            </p:cNvSpPr>
            <p:nvPr/>
          </p:nvSpPr>
          <p:spPr bwMode="auto">
            <a:xfrm>
              <a:off x="4140" y="2679"/>
              <a:ext cx="1199" cy="146"/>
            </a:xfrm>
            <a:prstGeom prst="roundRect">
              <a:avLst>
                <a:gd name="adj" fmla="val 50000"/>
              </a:avLst>
            </a:prstGeom>
            <a:solidFill>
              <a:srgbClr val="DDDDDD"/>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558" name="AutoShape 934"/>
            <p:cNvSpPr>
              <a:spLocks noChangeArrowheads="1"/>
            </p:cNvSpPr>
            <p:nvPr/>
          </p:nvSpPr>
          <p:spPr bwMode="auto">
            <a:xfrm>
              <a:off x="4212" y="2711"/>
              <a:ext cx="1066" cy="81"/>
            </a:xfrm>
            <a:prstGeom prst="roundRect">
              <a:avLst>
                <a:gd name="adj" fmla="val 50000"/>
              </a:avLst>
            </a:prstGeom>
            <a:gradFill rotWithShape="1">
              <a:gsLst>
                <a:gs pos="0">
                  <a:schemeClr val="tx2"/>
                </a:gs>
                <a:gs pos="100000">
                  <a:schemeClr val="bg2"/>
                </a:gs>
              </a:gsLst>
              <a:lin ang="0" scaled="1"/>
            </a:gra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559" name="Oval 935"/>
            <p:cNvSpPr>
              <a:spLocks noChangeArrowheads="1"/>
            </p:cNvSpPr>
            <p:nvPr/>
          </p:nvSpPr>
          <p:spPr bwMode="auto">
            <a:xfrm>
              <a:off x="4304" y="2386"/>
              <a:ext cx="164" cy="138"/>
            </a:xfrm>
            <a:prstGeom prst="ellipse">
              <a:avLst/>
            </a:prstGeom>
            <a:solidFill>
              <a:srgbClr val="33CC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560" name="Oval 936"/>
            <p:cNvSpPr>
              <a:spLocks noChangeArrowheads="1"/>
            </p:cNvSpPr>
            <p:nvPr/>
          </p:nvSpPr>
          <p:spPr bwMode="auto">
            <a:xfrm>
              <a:off x="4489" y="2386"/>
              <a:ext cx="154" cy="146"/>
            </a:xfrm>
            <a:prstGeom prst="ellipse">
              <a:avLst/>
            </a:prstGeom>
            <a:solidFill>
              <a:srgbClr val="FF0000"/>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endParaRPr lang="en-US" dirty="0">
                <a:solidFill>
                  <a:srgbClr val="FF0000"/>
                </a:solidFill>
                <a:latin typeface="+mn-lt"/>
                <a:cs typeface="Arial" charset="0"/>
              </a:endParaRPr>
            </a:p>
          </p:txBody>
        </p:sp>
        <p:sp>
          <p:nvSpPr>
            <p:cNvPr id="561" name="Oval 937"/>
            <p:cNvSpPr>
              <a:spLocks noChangeArrowheads="1"/>
            </p:cNvSpPr>
            <p:nvPr/>
          </p:nvSpPr>
          <p:spPr bwMode="auto">
            <a:xfrm>
              <a:off x="4663" y="2378"/>
              <a:ext cx="154" cy="146"/>
            </a:xfrm>
            <a:prstGeom prst="ellipse">
              <a:avLst/>
            </a:prstGeom>
            <a:solidFill>
              <a:srgbClr val="33CC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562" name="Rectangle 938"/>
            <p:cNvSpPr>
              <a:spLocks noChangeArrowheads="1"/>
            </p:cNvSpPr>
            <p:nvPr/>
          </p:nvSpPr>
          <p:spPr bwMode="auto">
            <a:xfrm>
              <a:off x="5063" y="1834"/>
              <a:ext cx="82" cy="763"/>
            </a:xfrm>
            <a:prstGeom prst="rect">
              <a:avLst/>
            </a:prstGeom>
            <a:solidFill>
              <a:srgbClr val="292929"/>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grpSp>
      <p:grpSp>
        <p:nvGrpSpPr>
          <p:cNvPr id="188462" name="Group 906"/>
          <p:cNvGrpSpPr>
            <a:grpSpLocks/>
          </p:cNvGrpSpPr>
          <p:nvPr/>
        </p:nvGrpSpPr>
        <p:grpSpPr bwMode="auto">
          <a:xfrm>
            <a:off x="6281738" y="4745039"/>
            <a:ext cx="222250" cy="466725"/>
            <a:chOff x="4140" y="429"/>
            <a:chExt cx="1425" cy="2396"/>
          </a:xfrm>
        </p:grpSpPr>
        <p:sp>
          <p:nvSpPr>
            <p:cNvPr id="188467" name="Freeform 907"/>
            <p:cNvSpPr>
              <a:spLocks/>
            </p:cNvSpPr>
            <p:nvPr/>
          </p:nvSpPr>
          <p:spPr bwMode="auto">
            <a:xfrm>
              <a:off x="5268" y="433"/>
              <a:ext cx="283" cy="2286"/>
            </a:xfrm>
            <a:custGeom>
              <a:avLst/>
              <a:gdLst>
                <a:gd name="T0" fmla="*/ 21 w 354"/>
                <a:gd name="T1" fmla="*/ 0 h 2742"/>
                <a:gd name="T2" fmla="*/ 116 w 354"/>
                <a:gd name="T3" fmla="*/ 137 h 2742"/>
                <a:gd name="T4" fmla="*/ 114 w 354"/>
                <a:gd name="T5" fmla="*/ 1057 h 2742"/>
                <a:gd name="T6" fmla="*/ 0 w 354"/>
                <a:gd name="T7" fmla="*/ 1105 h 2742"/>
                <a:gd name="T8" fmla="*/ 21 w 354"/>
                <a:gd name="T9" fmla="*/ 0 h 27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4" h="2742">
                  <a:moveTo>
                    <a:pt x="63" y="0"/>
                  </a:moveTo>
                  <a:lnTo>
                    <a:pt x="354" y="339"/>
                  </a:lnTo>
                  <a:lnTo>
                    <a:pt x="346" y="2624"/>
                  </a:lnTo>
                  <a:lnTo>
                    <a:pt x="0" y="2742"/>
                  </a:lnTo>
                  <a:lnTo>
                    <a:pt x="63" y="0"/>
                  </a:lnTo>
                  <a:close/>
                </a:path>
              </a:pathLst>
            </a:custGeom>
            <a:gradFill rotWithShape="1">
              <a:gsLst>
                <a:gs pos="0">
                  <a:srgbClr val="DDDDDD"/>
                </a:gs>
                <a:gs pos="100000">
                  <a:srgbClr val="333333"/>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573" name="Rectangle 908"/>
            <p:cNvSpPr>
              <a:spLocks noChangeArrowheads="1"/>
            </p:cNvSpPr>
            <p:nvPr/>
          </p:nvSpPr>
          <p:spPr bwMode="auto">
            <a:xfrm>
              <a:off x="4211" y="429"/>
              <a:ext cx="1038" cy="2282"/>
            </a:xfrm>
            <a:prstGeom prst="rect">
              <a:avLst/>
            </a:pr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188469" name="Freeform 909"/>
            <p:cNvSpPr>
              <a:spLocks/>
            </p:cNvSpPr>
            <p:nvPr/>
          </p:nvSpPr>
          <p:spPr bwMode="auto">
            <a:xfrm>
              <a:off x="5321" y="570"/>
              <a:ext cx="169" cy="2115"/>
            </a:xfrm>
            <a:custGeom>
              <a:avLst/>
              <a:gdLst>
                <a:gd name="T0" fmla="*/ 2 w 211"/>
                <a:gd name="T1" fmla="*/ 0 h 2537"/>
                <a:gd name="T2" fmla="*/ 70 w 211"/>
                <a:gd name="T3" fmla="*/ 88 h 2537"/>
                <a:gd name="T4" fmla="*/ 2 w 211"/>
                <a:gd name="T5" fmla="*/ 1007 h 2537"/>
                <a:gd name="T6" fmla="*/ 2 w 211"/>
                <a:gd name="T7" fmla="*/ 0 h 253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 h="2537">
                  <a:moveTo>
                    <a:pt x="7" y="0"/>
                  </a:moveTo>
                  <a:cubicBezTo>
                    <a:pt x="7" y="0"/>
                    <a:pt x="57" y="28"/>
                    <a:pt x="211" y="218"/>
                  </a:cubicBezTo>
                  <a:cubicBezTo>
                    <a:pt x="0" y="1229"/>
                    <a:pt x="41" y="2537"/>
                    <a:pt x="7" y="2501"/>
                  </a:cubicBezTo>
                  <a:lnTo>
                    <a:pt x="7" y="0"/>
                  </a:lnTo>
                  <a:close/>
                </a:path>
              </a:pathLst>
            </a:custGeom>
            <a:gradFill rotWithShape="1">
              <a:gsLst>
                <a:gs pos="0">
                  <a:srgbClr val="808080"/>
                </a:gs>
                <a:gs pos="100000">
                  <a:srgbClr val="F8F8F8"/>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188470" name="Freeform 910"/>
            <p:cNvSpPr>
              <a:spLocks/>
            </p:cNvSpPr>
            <p:nvPr/>
          </p:nvSpPr>
          <p:spPr bwMode="auto">
            <a:xfrm>
              <a:off x="5284" y="1640"/>
              <a:ext cx="263" cy="189"/>
            </a:xfrm>
            <a:custGeom>
              <a:avLst/>
              <a:gdLst>
                <a:gd name="T0" fmla="*/ 2 w 328"/>
                <a:gd name="T1" fmla="*/ 0 h 226"/>
                <a:gd name="T2" fmla="*/ 109 w 328"/>
                <a:gd name="T3" fmla="*/ 52 h 226"/>
                <a:gd name="T4" fmla="*/ 108 w 328"/>
                <a:gd name="T5" fmla="*/ 92 h 226"/>
                <a:gd name="T6" fmla="*/ 0 w 328"/>
                <a:gd name="T7" fmla="*/ 41 h 226"/>
                <a:gd name="T8" fmla="*/ 2 w 328"/>
                <a:gd name="T9" fmla="*/ 0 h 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576" name="Rectangle 911"/>
            <p:cNvSpPr>
              <a:spLocks noChangeArrowheads="1"/>
            </p:cNvSpPr>
            <p:nvPr/>
          </p:nvSpPr>
          <p:spPr bwMode="auto">
            <a:xfrm>
              <a:off x="4211" y="690"/>
              <a:ext cx="590" cy="49"/>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grpSp>
          <p:nvGrpSpPr>
            <p:cNvPr id="188472" name="Group 912"/>
            <p:cNvGrpSpPr>
              <a:grpSpLocks/>
            </p:cNvGrpSpPr>
            <p:nvPr/>
          </p:nvGrpSpPr>
          <p:grpSpPr bwMode="auto">
            <a:xfrm>
              <a:off x="4749" y="668"/>
              <a:ext cx="581" cy="145"/>
              <a:chOff x="614" y="2568"/>
              <a:chExt cx="725" cy="139"/>
            </a:xfrm>
          </p:grpSpPr>
          <p:sp>
            <p:nvSpPr>
              <p:cNvPr id="602" name="AutoShape 913"/>
              <p:cNvSpPr>
                <a:spLocks noChangeArrowheads="1"/>
              </p:cNvSpPr>
              <p:nvPr/>
            </p:nvSpPr>
            <p:spPr bwMode="auto">
              <a:xfrm>
                <a:off x="616" y="2565"/>
                <a:ext cx="724" cy="133"/>
              </a:xfrm>
              <a:prstGeom prst="roundRect">
                <a:avLst>
                  <a:gd name="adj" fmla="val 50000"/>
                </a:avLst>
              </a:prstGeom>
              <a:solidFill>
                <a:schemeClr val="tx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603" name="AutoShape 914"/>
              <p:cNvSpPr>
                <a:spLocks noChangeArrowheads="1"/>
              </p:cNvSpPr>
              <p:nvPr/>
            </p:nvSpPr>
            <p:spPr bwMode="auto">
              <a:xfrm>
                <a:off x="629" y="2581"/>
                <a:ext cx="699" cy="102"/>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grpSp>
        <p:sp>
          <p:nvSpPr>
            <p:cNvPr id="578" name="Rectangle 915"/>
            <p:cNvSpPr>
              <a:spLocks noChangeArrowheads="1"/>
            </p:cNvSpPr>
            <p:nvPr/>
          </p:nvSpPr>
          <p:spPr bwMode="auto">
            <a:xfrm>
              <a:off x="4221" y="1024"/>
              <a:ext cx="601" cy="41"/>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grpSp>
          <p:nvGrpSpPr>
            <p:cNvPr id="188474" name="Group 916"/>
            <p:cNvGrpSpPr>
              <a:grpSpLocks/>
            </p:cNvGrpSpPr>
            <p:nvPr/>
          </p:nvGrpSpPr>
          <p:grpSpPr bwMode="auto">
            <a:xfrm>
              <a:off x="4747" y="994"/>
              <a:ext cx="581" cy="134"/>
              <a:chOff x="614" y="2568"/>
              <a:chExt cx="725" cy="139"/>
            </a:xfrm>
          </p:grpSpPr>
          <p:sp>
            <p:nvSpPr>
              <p:cNvPr id="600" name="AutoShape 917"/>
              <p:cNvSpPr>
                <a:spLocks noChangeArrowheads="1"/>
              </p:cNvSpPr>
              <p:nvPr/>
            </p:nvSpPr>
            <p:spPr bwMode="auto">
              <a:xfrm>
                <a:off x="619" y="2565"/>
                <a:ext cx="724" cy="144"/>
              </a:xfrm>
              <a:prstGeom prst="roundRect">
                <a:avLst>
                  <a:gd name="adj" fmla="val 50000"/>
                </a:avLst>
              </a:prstGeom>
              <a:solidFill>
                <a:schemeClr val="tx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601" name="AutoShape 918"/>
              <p:cNvSpPr>
                <a:spLocks noChangeArrowheads="1"/>
              </p:cNvSpPr>
              <p:nvPr/>
            </p:nvSpPr>
            <p:spPr bwMode="auto">
              <a:xfrm>
                <a:off x="631" y="2582"/>
                <a:ext cx="699" cy="110"/>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grpSp>
        <p:sp>
          <p:nvSpPr>
            <p:cNvPr id="580" name="Rectangle 919"/>
            <p:cNvSpPr>
              <a:spLocks noChangeArrowheads="1"/>
            </p:cNvSpPr>
            <p:nvPr/>
          </p:nvSpPr>
          <p:spPr bwMode="auto">
            <a:xfrm>
              <a:off x="4211" y="1358"/>
              <a:ext cx="601" cy="49"/>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581" name="Rectangle 920"/>
            <p:cNvSpPr>
              <a:spLocks noChangeArrowheads="1"/>
            </p:cNvSpPr>
            <p:nvPr/>
          </p:nvSpPr>
          <p:spPr bwMode="auto">
            <a:xfrm>
              <a:off x="4221" y="1660"/>
              <a:ext cx="601" cy="41"/>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grpSp>
          <p:nvGrpSpPr>
            <p:cNvPr id="188477" name="Group 921"/>
            <p:cNvGrpSpPr>
              <a:grpSpLocks/>
            </p:cNvGrpSpPr>
            <p:nvPr/>
          </p:nvGrpSpPr>
          <p:grpSpPr bwMode="auto">
            <a:xfrm>
              <a:off x="4733" y="1630"/>
              <a:ext cx="586" cy="151"/>
              <a:chOff x="611" y="2571"/>
              <a:chExt cx="730" cy="139"/>
            </a:xfrm>
          </p:grpSpPr>
          <p:sp>
            <p:nvSpPr>
              <p:cNvPr id="598" name="AutoShape 922"/>
              <p:cNvSpPr>
                <a:spLocks noChangeArrowheads="1"/>
              </p:cNvSpPr>
              <p:nvPr/>
            </p:nvSpPr>
            <p:spPr bwMode="auto">
              <a:xfrm>
                <a:off x="608" y="2568"/>
                <a:ext cx="735" cy="143"/>
              </a:xfrm>
              <a:prstGeom prst="roundRect">
                <a:avLst>
                  <a:gd name="adj" fmla="val 50000"/>
                </a:avLst>
              </a:prstGeom>
              <a:solidFill>
                <a:schemeClr val="tx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599" name="AutoShape 923"/>
              <p:cNvSpPr>
                <a:spLocks noChangeArrowheads="1"/>
              </p:cNvSpPr>
              <p:nvPr/>
            </p:nvSpPr>
            <p:spPr bwMode="auto">
              <a:xfrm>
                <a:off x="620" y="2583"/>
                <a:ext cx="710" cy="113"/>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grpSp>
        <p:sp>
          <p:nvSpPr>
            <p:cNvPr id="188478" name="Freeform 924"/>
            <p:cNvSpPr>
              <a:spLocks/>
            </p:cNvSpPr>
            <p:nvPr/>
          </p:nvSpPr>
          <p:spPr bwMode="auto">
            <a:xfrm>
              <a:off x="5288" y="1354"/>
              <a:ext cx="263" cy="188"/>
            </a:xfrm>
            <a:custGeom>
              <a:avLst/>
              <a:gdLst>
                <a:gd name="T0" fmla="*/ 2 w 328"/>
                <a:gd name="T1" fmla="*/ 0 h 226"/>
                <a:gd name="T2" fmla="*/ 109 w 328"/>
                <a:gd name="T3" fmla="*/ 51 h 226"/>
                <a:gd name="T4" fmla="*/ 108 w 328"/>
                <a:gd name="T5" fmla="*/ 90 h 226"/>
                <a:gd name="T6" fmla="*/ 0 w 328"/>
                <a:gd name="T7" fmla="*/ 39 h 226"/>
                <a:gd name="T8" fmla="*/ 2 w 328"/>
                <a:gd name="T9" fmla="*/ 0 h 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grpSp>
          <p:nvGrpSpPr>
            <p:cNvPr id="188479" name="Group 925"/>
            <p:cNvGrpSpPr>
              <a:grpSpLocks/>
            </p:cNvGrpSpPr>
            <p:nvPr/>
          </p:nvGrpSpPr>
          <p:grpSpPr bwMode="auto">
            <a:xfrm>
              <a:off x="4739" y="1327"/>
              <a:ext cx="582" cy="139"/>
              <a:chOff x="614" y="2568"/>
              <a:chExt cx="725" cy="139"/>
            </a:xfrm>
          </p:grpSpPr>
          <p:sp>
            <p:nvSpPr>
              <p:cNvPr id="596" name="AutoShape 926"/>
              <p:cNvSpPr>
                <a:spLocks noChangeArrowheads="1"/>
              </p:cNvSpPr>
              <p:nvPr/>
            </p:nvSpPr>
            <p:spPr bwMode="auto">
              <a:xfrm>
                <a:off x="616" y="2566"/>
                <a:ext cx="710" cy="139"/>
              </a:xfrm>
              <a:prstGeom prst="roundRect">
                <a:avLst>
                  <a:gd name="adj" fmla="val 50000"/>
                </a:avLst>
              </a:prstGeom>
              <a:solidFill>
                <a:schemeClr val="tx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597" name="AutoShape 927"/>
              <p:cNvSpPr>
                <a:spLocks noChangeArrowheads="1"/>
              </p:cNvSpPr>
              <p:nvPr/>
            </p:nvSpPr>
            <p:spPr bwMode="auto">
              <a:xfrm>
                <a:off x="629" y="2583"/>
                <a:ext cx="697" cy="106"/>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grpSp>
        <p:sp>
          <p:nvSpPr>
            <p:cNvPr id="585" name="Rectangle 928"/>
            <p:cNvSpPr>
              <a:spLocks noChangeArrowheads="1"/>
            </p:cNvSpPr>
            <p:nvPr/>
          </p:nvSpPr>
          <p:spPr bwMode="auto">
            <a:xfrm>
              <a:off x="5249" y="429"/>
              <a:ext cx="71" cy="2290"/>
            </a:xfrm>
            <a:prstGeom prst="rect">
              <a:avLst/>
            </a:prstGeom>
            <a:gradFill rotWithShape="1">
              <a:gsLst>
                <a:gs pos="0">
                  <a:srgbClr val="333333"/>
                </a:gs>
                <a:gs pos="50000">
                  <a:srgbClr val="DDDDDD"/>
                </a:gs>
                <a:gs pos="100000">
                  <a:srgbClr val="333333"/>
                </a:gs>
              </a:gsLst>
              <a:lin ang="0" scaled="1"/>
            </a:gra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188481" name="Freeform 929"/>
            <p:cNvSpPr>
              <a:spLocks/>
            </p:cNvSpPr>
            <p:nvPr/>
          </p:nvSpPr>
          <p:spPr bwMode="auto">
            <a:xfrm>
              <a:off x="5312" y="1007"/>
              <a:ext cx="237" cy="213"/>
            </a:xfrm>
            <a:custGeom>
              <a:avLst/>
              <a:gdLst>
                <a:gd name="T0" fmla="*/ 2 w 296"/>
                <a:gd name="T1" fmla="*/ 0 h 256"/>
                <a:gd name="T2" fmla="*/ 96 w 296"/>
                <a:gd name="T3" fmla="*/ 57 h 256"/>
                <a:gd name="T4" fmla="*/ 98 w 296"/>
                <a:gd name="T5" fmla="*/ 102 h 256"/>
                <a:gd name="T6" fmla="*/ 0 w 296"/>
                <a:gd name="T7" fmla="*/ 39 h 256"/>
                <a:gd name="T8" fmla="*/ 2 w 296"/>
                <a:gd name="T9" fmla="*/ 0 h 2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6" h="25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188482" name="Freeform 930"/>
            <p:cNvSpPr>
              <a:spLocks/>
            </p:cNvSpPr>
            <p:nvPr/>
          </p:nvSpPr>
          <p:spPr bwMode="auto">
            <a:xfrm>
              <a:off x="5315" y="680"/>
              <a:ext cx="244" cy="240"/>
            </a:xfrm>
            <a:custGeom>
              <a:avLst/>
              <a:gdLst>
                <a:gd name="T0" fmla="*/ 0 w 304"/>
                <a:gd name="T1" fmla="*/ 0 h 288"/>
                <a:gd name="T2" fmla="*/ 101 w 304"/>
                <a:gd name="T3" fmla="*/ 66 h 288"/>
                <a:gd name="T4" fmla="*/ 95 w 304"/>
                <a:gd name="T5" fmla="*/ 116 h 288"/>
                <a:gd name="T6" fmla="*/ 2 w 304"/>
                <a:gd name="T7" fmla="*/ 50 h 288"/>
                <a:gd name="T8" fmla="*/ 0 w 304"/>
                <a:gd name="T9" fmla="*/ 0 h 2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4" h="288">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588" name="Oval 931"/>
            <p:cNvSpPr>
              <a:spLocks noChangeArrowheads="1"/>
            </p:cNvSpPr>
            <p:nvPr/>
          </p:nvSpPr>
          <p:spPr bwMode="auto">
            <a:xfrm>
              <a:off x="5514" y="2605"/>
              <a:ext cx="51" cy="98"/>
            </a:xfrm>
            <a:prstGeom prst="ellipse">
              <a:avLst/>
            </a:prstGeom>
            <a:solidFill>
              <a:srgbClr val="3333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188484" name="Freeform 932"/>
            <p:cNvSpPr>
              <a:spLocks/>
            </p:cNvSpPr>
            <p:nvPr/>
          </p:nvSpPr>
          <p:spPr bwMode="auto">
            <a:xfrm>
              <a:off x="5302" y="2614"/>
              <a:ext cx="245" cy="200"/>
            </a:xfrm>
            <a:custGeom>
              <a:avLst/>
              <a:gdLst>
                <a:gd name="T0" fmla="*/ 0 w 306"/>
                <a:gd name="T1" fmla="*/ 43 h 240"/>
                <a:gd name="T2" fmla="*/ 2 w 306"/>
                <a:gd name="T3" fmla="*/ 97 h 240"/>
                <a:gd name="T4" fmla="*/ 101 w 306"/>
                <a:gd name="T5" fmla="*/ 44 h 240"/>
                <a:gd name="T6" fmla="*/ 98 w 306"/>
                <a:gd name="T7" fmla="*/ 0 h 240"/>
                <a:gd name="T8" fmla="*/ 0 w 306"/>
                <a:gd name="T9" fmla="*/ 43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6" h="240">
                  <a:moveTo>
                    <a:pt x="0" y="106"/>
                  </a:moveTo>
                  <a:lnTo>
                    <a:pt x="2" y="240"/>
                  </a:lnTo>
                  <a:lnTo>
                    <a:pt x="306" y="110"/>
                  </a:lnTo>
                  <a:lnTo>
                    <a:pt x="300" y="0"/>
                  </a:lnTo>
                  <a:lnTo>
                    <a:pt x="0" y="106"/>
                  </a:lnTo>
                  <a:close/>
                </a:path>
              </a:pathLst>
            </a:custGeom>
            <a:solidFill>
              <a:srgbClr val="3333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590" name="AutoShape 933"/>
            <p:cNvSpPr>
              <a:spLocks noChangeArrowheads="1"/>
            </p:cNvSpPr>
            <p:nvPr/>
          </p:nvSpPr>
          <p:spPr bwMode="auto">
            <a:xfrm>
              <a:off x="4140" y="2678"/>
              <a:ext cx="1201" cy="147"/>
            </a:xfrm>
            <a:prstGeom prst="roundRect">
              <a:avLst>
                <a:gd name="adj" fmla="val 50000"/>
              </a:avLst>
            </a:prstGeom>
            <a:solidFill>
              <a:srgbClr val="DDDDDD"/>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591" name="AutoShape 934"/>
            <p:cNvSpPr>
              <a:spLocks noChangeArrowheads="1"/>
            </p:cNvSpPr>
            <p:nvPr/>
          </p:nvSpPr>
          <p:spPr bwMode="auto">
            <a:xfrm>
              <a:off x="4211" y="2711"/>
              <a:ext cx="1069" cy="81"/>
            </a:xfrm>
            <a:prstGeom prst="roundRect">
              <a:avLst>
                <a:gd name="adj" fmla="val 50000"/>
              </a:avLst>
            </a:prstGeom>
            <a:gradFill rotWithShape="1">
              <a:gsLst>
                <a:gs pos="0">
                  <a:schemeClr val="tx2"/>
                </a:gs>
                <a:gs pos="100000">
                  <a:schemeClr val="bg2"/>
                </a:gs>
              </a:gsLst>
              <a:lin ang="0" scaled="1"/>
            </a:gra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592" name="Oval 935"/>
            <p:cNvSpPr>
              <a:spLocks noChangeArrowheads="1"/>
            </p:cNvSpPr>
            <p:nvPr/>
          </p:nvSpPr>
          <p:spPr bwMode="auto">
            <a:xfrm>
              <a:off x="4303" y="2385"/>
              <a:ext cx="163" cy="139"/>
            </a:xfrm>
            <a:prstGeom prst="ellipse">
              <a:avLst/>
            </a:prstGeom>
            <a:solidFill>
              <a:srgbClr val="33CC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593" name="Oval 936"/>
            <p:cNvSpPr>
              <a:spLocks noChangeArrowheads="1"/>
            </p:cNvSpPr>
            <p:nvPr/>
          </p:nvSpPr>
          <p:spPr bwMode="auto">
            <a:xfrm>
              <a:off x="4486" y="2385"/>
              <a:ext cx="163" cy="147"/>
            </a:xfrm>
            <a:prstGeom prst="ellipse">
              <a:avLst/>
            </a:prstGeom>
            <a:solidFill>
              <a:srgbClr val="FF0000"/>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endParaRPr lang="en-US" dirty="0">
                <a:solidFill>
                  <a:srgbClr val="FF0000"/>
                </a:solidFill>
                <a:latin typeface="+mn-lt"/>
                <a:cs typeface="Arial" charset="0"/>
              </a:endParaRPr>
            </a:p>
          </p:txBody>
        </p:sp>
        <p:sp>
          <p:nvSpPr>
            <p:cNvPr id="594" name="Oval 937"/>
            <p:cNvSpPr>
              <a:spLocks noChangeArrowheads="1"/>
            </p:cNvSpPr>
            <p:nvPr/>
          </p:nvSpPr>
          <p:spPr bwMode="auto">
            <a:xfrm>
              <a:off x="4659" y="2377"/>
              <a:ext cx="163" cy="147"/>
            </a:xfrm>
            <a:prstGeom prst="ellipse">
              <a:avLst/>
            </a:prstGeom>
            <a:solidFill>
              <a:srgbClr val="33CC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sp>
          <p:nvSpPr>
            <p:cNvPr id="595" name="Rectangle 938"/>
            <p:cNvSpPr>
              <a:spLocks noChangeArrowheads="1"/>
            </p:cNvSpPr>
            <p:nvPr/>
          </p:nvSpPr>
          <p:spPr bwMode="auto">
            <a:xfrm>
              <a:off x="5056" y="1831"/>
              <a:ext cx="92" cy="766"/>
            </a:xfrm>
            <a:prstGeom prst="rect">
              <a:avLst/>
            </a:prstGeom>
            <a:solidFill>
              <a:srgbClr val="292929"/>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solidFill>
                  <a:srgbClr val="000000"/>
                </a:solidFill>
                <a:latin typeface="+mn-lt"/>
                <a:cs typeface="Arial" charset="0"/>
              </a:endParaRPr>
            </a:p>
          </p:txBody>
        </p:sp>
      </p:grpSp>
      <p:sp>
        <p:nvSpPr>
          <p:cNvPr id="188463" name="Oval 382"/>
          <p:cNvSpPr>
            <a:spLocks noChangeArrowheads="1"/>
          </p:cNvSpPr>
          <p:nvPr/>
        </p:nvSpPr>
        <p:spPr bwMode="auto">
          <a:xfrm>
            <a:off x="4935539" y="3819525"/>
            <a:ext cx="134937" cy="134938"/>
          </a:xfrm>
          <a:prstGeom prst="ellipse">
            <a:avLst/>
          </a:prstGeom>
          <a:solidFill>
            <a:srgbClr val="FF0000"/>
          </a:solidFill>
          <a:ln w="9525">
            <a:solidFill>
              <a:schemeClr val="tx1"/>
            </a:solidFill>
            <a:round/>
            <a:headEnd/>
            <a:tailEnd/>
          </a:ln>
        </p:spPr>
        <p:txBody>
          <a:bodyPr wrap="none" anchor="ctr"/>
          <a:lstStyle/>
          <a:p>
            <a:endParaRPr lang="en-US" dirty="0">
              <a:latin typeface="+mn-lt"/>
            </a:endParaRPr>
          </a:p>
        </p:txBody>
      </p:sp>
      <p:sp>
        <p:nvSpPr>
          <p:cNvPr id="188464" name="Oval 383"/>
          <p:cNvSpPr>
            <a:spLocks noChangeArrowheads="1"/>
          </p:cNvSpPr>
          <p:nvPr/>
        </p:nvSpPr>
        <p:spPr bwMode="auto">
          <a:xfrm>
            <a:off x="2498725" y="3703639"/>
            <a:ext cx="134938" cy="134937"/>
          </a:xfrm>
          <a:prstGeom prst="ellipse">
            <a:avLst/>
          </a:prstGeom>
          <a:solidFill>
            <a:srgbClr val="FF0000"/>
          </a:solidFill>
          <a:ln w="9525">
            <a:solidFill>
              <a:schemeClr val="tx1"/>
            </a:solidFill>
            <a:round/>
            <a:headEnd/>
            <a:tailEnd/>
          </a:ln>
        </p:spPr>
        <p:txBody>
          <a:bodyPr wrap="none" anchor="ctr"/>
          <a:lstStyle/>
          <a:p>
            <a:endParaRPr lang="en-US" dirty="0">
              <a:latin typeface="+mn-lt"/>
            </a:endParaRPr>
          </a:p>
        </p:txBody>
      </p:sp>
      <p:sp>
        <p:nvSpPr>
          <p:cNvPr id="188465" name="Line 387"/>
          <p:cNvSpPr>
            <a:spLocks noChangeShapeType="1"/>
          </p:cNvSpPr>
          <p:nvPr/>
        </p:nvSpPr>
        <p:spPr bwMode="auto">
          <a:xfrm flipH="1" flipV="1">
            <a:off x="2605089" y="3914776"/>
            <a:ext cx="1074737" cy="1139825"/>
          </a:xfrm>
          <a:prstGeom prst="line">
            <a:avLst/>
          </a:prstGeom>
          <a:noFill/>
          <a:ln w="9525">
            <a:solidFill>
              <a:srgbClr val="CC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188466" name="Line 388"/>
          <p:cNvSpPr>
            <a:spLocks noChangeShapeType="1"/>
          </p:cNvSpPr>
          <p:nvPr/>
        </p:nvSpPr>
        <p:spPr bwMode="auto">
          <a:xfrm flipV="1">
            <a:off x="3675063" y="4019551"/>
            <a:ext cx="1293812" cy="1046163"/>
          </a:xfrm>
          <a:prstGeom prst="line">
            <a:avLst/>
          </a:prstGeom>
          <a:noFill/>
          <a:ln w="9525">
            <a:solidFill>
              <a:srgbClr val="CC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latin typeface="+mn-lt"/>
            </a:endParaRPr>
          </a:p>
        </p:txBody>
      </p:sp>
      <p:sp>
        <p:nvSpPr>
          <p:cNvPr id="3" name="灯片编号占位符 2"/>
          <p:cNvSpPr>
            <a:spLocks noGrp="1"/>
          </p:cNvSpPr>
          <p:nvPr>
            <p:ph type="sldNum" sz="quarter" idx="12"/>
          </p:nvPr>
        </p:nvSpPr>
        <p:spPr/>
        <p:txBody>
          <a:bodyPr/>
          <a:lstStyle/>
          <a:p>
            <a:pPr>
              <a:defRPr/>
            </a:pPr>
            <a:fld id="{B5976719-4C93-4032-AE44-9AF0CDE2F195}" type="slidenum">
              <a:rPr lang="en-US" altLang="zh-CN" smtClean="0"/>
              <a:pPr>
                <a:defRPr/>
              </a:pPr>
              <a:t>202</a:t>
            </a:fld>
            <a:endParaRPr lang="en-US" altLang="zh-CN" dirty="0"/>
          </a:p>
        </p:txBody>
      </p:sp>
    </p:spTree>
    <p:extLst>
      <p:ext uri="{BB962C8B-B14F-4D97-AF65-F5344CB8AC3E}">
        <p14:creationId xmlns:p14="http://schemas.microsoft.com/office/powerpoint/2010/main" val="386725313"/>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7" name="Rectangle 2"/>
          <p:cNvSpPr>
            <a:spLocks noGrp="1" noChangeArrowheads="1"/>
          </p:cNvSpPr>
          <p:nvPr>
            <p:ph type="title"/>
          </p:nvPr>
        </p:nvSpPr>
        <p:spPr/>
        <p:txBody>
          <a:bodyPr/>
          <a:lstStyle/>
          <a:p>
            <a:r>
              <a:rPr lang="en-US"/>
              <a:t>Network Security (summary)</a:t>
            </a:r>
            <a:endParaRPr lang="en-US" dirty="0"/>
          </a:p>
        </p:txBody>
      </p:sp>
      <p:sp>
        <p:nvSpPr>
          <p:cNvPr id="190468" name="Rectangle 3"/>
          <p:cNvSpPr>
            <a:spLocks noGrp="1" noChangeArrowheads="1"/>
          </p:cNvSpPr>
          <p:nvPr>
            <p:ph idx="1"/>
          </p:nvPr>
        </p:nvSpPr>
        <p:spPr/>
        <p:txBody>
          <a:bodyPr>
            <a:normAutofit fontScale="92500" lnSpcReduction="10000"/>
          </a:bodyPr>
          <a:lstStyle/>
          <a:p>
            <a:r>
              <a:rPr lang="en-US" b="1" dirty="0"/>
              <a:t>basic techniques</a:t>
            </a:r>
          </a:p>
          <a:p>
            <a:pPr lvl="1"/>
            <a:r>
              <a:rPr lang="en-US" dirty="0"/>
              <a:t>cryptography (symmetric and public)</a:t>
            </a:r>
          </a:p>
          <a:p>
            <a:pPr lvl="1"/>
            <a:r>
              <a:rPr lang="en-US" dirty="0"/>
              <a:t>message integrity</a:t>
            </a:r>
          </a:p>
          <a:p>
            <a:pPr lvl="1"/>
            <a:r>
              <a:rPr lang="en-US" dirty="0"/>
              <a:t>end-point authentication</a:t>
            </a:r>
          </a:p>
          <a:p>
            <a:r>
              <a:rPr lang="en-US" b="1" dirty="0"/>
              <a:t>used in many different security scenarios</a:t>
            </a:r>
          </a:p>
          <a:p>
            <a:pPr lvl="1"/>
            <a:r>
              <a:rPr lang="en-US" dirty="0"/>
              <a:t>secure email</a:t>
            </a:r>
          </a:p>
          <a:p>
            <a:pPr lvl="1"/>
            <a:r>
              <a:rPr lang="en-US" dirty="0"/>
              <a:t>secure transport (SSL)</a:t>
            </a:r>
          </a:p>
          <a:p>
            <a:pPr lvl="1"/>
            <a:r>
              <a:rPr lang="en-US" dirty="0"/>
              <a:t>IP sec</a:t>
            </a:r>
          </a:p>
          <a:p>
            <a:pPr lvl="1"/>
            <a:r>
              <a:rPr lang="en-US" dirty="0"/>
              <a:t>802.11</a:t>
            </a:r>
          </a:p>
          <a:p>
            <a:r>
              <a:rPr lang="en-US" b="1" dirty="0"/>
              <a:t>operational security: firewalls and IDS</a:t>
            </a:r>
          </a:p>
          <a:p>
            <a:pPr lvl="1"/>
            <a:endParaRPr lang="en-US" dirty="0"/>
          </a:p>
        </p:txBody>
      </p:sp>
      <p:sp>
        <p:nvSpPr>
          <p:cNvPr id="3" name="灯片编号占位符 2"/>
          <p:cNvSpPr>
            <a:spLocks noGrp="1"/>
          </p:cNvSpPr>
          <p:nvPr>
            <p:ph type="sldNum" sz="quarter" idx="12"/>
          </p:nvPr>
        </p:nvSpPr>
        <p:spPr/>
        <p:txBody>
          <a:bodyPr/>
          <a:lstStyle/>
          <a:p>
            <a:fld id="{8DE895D9-91D8-4958-BB05-9803D63D1C8A}" type="slidenum">
              <a:rPr lang="en-US" altLang="zh-CN" smtClean="0"/>
              <a:pPr/>
              <a:t>203</a:t>
            </a:fld>
            <a:endParaRPr lang="en-US" altLang="zh-CN" dirty="0"/>
          </a:p>
        </p:txBody>
      </p:sp>
    </p:spTree>
    <p:extLst>
      <p:ext uri="{BB962C8B-B14F-4D97-AF65-F5344CB8AC3E}">
        <p14:creationId xmlns:p14="http://schemas.microsoft.com/office/powerpoint/2010/main" val="162213362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ZGEyNjRiOGVjNGQ4OGM0YzEzYzQ1MWZkNTM4MWNiNmEifQ=="/>
</p:tagLst>
</file>

<file path=ppt/theme/theme1.xml><?xml version="1.0" encoding="utf-8"?>
<a:theme xmlns:a="http://schemas.openxmlformats.org/drawingml/2006/main" name="Default Design">
  <a:themeElements>
    <a:clrScheme name="color_zhu_new_v1">
      <a:dk1>
        <a:srgbClr val="000000"/>
      </a:dk1>
      <a:lt1>
        <a:srgbClr val="FFFFFF"/>
      </a:lt1>
      <a:dk2>
        <a:srgbClr val="2C3E50"/>
      </a:dk2>
      <a:lt2>
        <a:srgbClr val="BDC1C7"/>
      </a:lt2>
      <a:accent1>
        <a:srgbClr val="1A2A3A"/>
      </a:accent1>
      <a:accent2>
        <a:srgbClr val="C0392B"/>
      </a:accent2>
      <a:accent3>
        <a:srgbClr val="F39C12"/>
      </a:accent3>
      <a:accent4>
        <a:srgbClr val="2C3E50"/>
      </a:accent4>
      <a:accent5>
        <a:srgbClr val="2980B9"/>
      </a:accent5>
      <a:accent6>
        <a:srgbClr val="16A085"/>
      </a:accent6>
      <a:hlink>
        <a:srgbClr val="2980B9"/>
      </a:hlink>
      <a:folHlink>
        <a:srgbClr val="C0392B"/>
      </a:folHlink>
    </a:clrScheme>
    <a:fontScheme name="Arial-微软雅黑">
      <a:majorFont>
        <a:latin typeface="Arial"/>
        <a:ea typeface="微软雅黑"/>
        <a:cs typeface=""/>
      </a:majorFont>
      <a:minorFont>
        <a:latin typeface="Arial Narrow"/>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3175">
          <a:solidFill>
            <a:schemeClr val="tx1"/>
          </a:solidFill>
        </a:ln>
      </a:spPr>
      <a:bodyPr wrap="square" rtlCol="0" anchor="ctr" anchorCtr="0">
        <a:noAutofit/>
      </a:bodyPr>
      <a:lstStyle>
        <a:defPPr algn="ctr">
          <a:defRPr sz="2000" dirty="0" smtClean="0">
            <a:latin typeface="+mn-lt"/>
            <a:ea typeface="+mn-ea"/>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en-US" sz="2400" b="0" i="0" u="none" strike="noStrike" cap="none" normalizeH="0" baseline="0" smtClean="0">
            <a:ln>
              <a:noFill/>
            </a:ln>
            <a:solidFill>
              <a:schemeClr val="tx1"/>
            </a:solidFill>
            <a:effectLst/>
            <a:latin typeface="Times New Roman" panose="02020603050405020304" pitchFamily="18" charset="0"/>
          </a:defRPr>
        </a:defPPr>
      </a:lstStyle>
    </a:lnDef>
    <a:txDef>
      <a:spPr>
        <a:noFill/>
      </a:spPr>
      <a:bodyPr wrap="none" rtlCol="0">
        <a:spAutoFit/>
      </a:bodyPr>
      <a:lstStyle>
        <a:defPPr algn="ctr">
          <a:defRPr dirty="0" smtClean="0">
            <a:latin typeface="+mn-lt"/>
          </a:defRPr>
        </a:defPPr>
      </a:lstStyle>
    </a:tx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8073</TotalTime>
  <Words>11227</Words>
  <Application>Microsoft Office PowerPoint</Application>
  <PresentationFormat>宽屏</PresentationFormat>
  <Paragraphs>2570</Paragraphs>
  <Slides>203</Slides>
  <Notes>75</Notes>
  <HiddenSlides>0</HiddenSlides>
  <MMClips>0</MMClips>
  <ScaleCrop>false</ScaleCrop>
  <HeadingPairs>
    <vt:vector size="8" baseType="variant">
      <vt:variant>
        <vt:lpstr>已用的字体</vt:lpstr>
      </vt:variant>
      <vt:variant>
        <vt:i4>10</vt:i4>
      </vt:variant>
      <vt:variant>
        <vt:lpstr>主题</vt:lpstr>
      </vt:variant>
      <vt:variant>
        <vt:i4>1</vt:i4>
      </vt:variant>
      <vt:variant>
        <vt:lpstr>嵌入 OLE 服务器</vt:lpstr>
      </vt:variant>
      <vt:variant>
        <vt:i4>1</vt:i4>
      </vt:variant>
      <vt:variant>
        <vt:lpstr>幻灯片标题</vt:lpstr>
      </vt:variant>
      <vt:variant>
        <vt:i4>203</vt:i4>
      </vt:variant>
    </vt:vector>
  </HeadingPairs>
  <TitlesOfParts>
    <vt:vector size="215" baseType="lpstr">
      <vt:lpstr>ZapfDingbats</vt:lpstr>
      <vt:lpstr>微软雅黑</vt:lpstr>
      <vt:lpstr>Arial</vt:lpstr>
      <vt:lpstr>Arial Narrow</vt:lpstr>
      <vt:lpstr>Cambria Math</vt:lpstr>
      <vt:lpstr>Comic Sans MS</vt:lpstr>
      <vt:lpstr>Courier New</vt:lpstr>
      <vt:lpstr>Noto Sans</vt:lpstr>
      <vt:lpstr>Times New Roman</vt:lpstr>
      <vt:lpstr>Wingdings</vt:lpstr>
      <vt:lpstr>Default Design</vt:lpstr>
      <vt:lpstr>Clip</vt:lpstr>
      <vt:lpstr>Chapter 8:  Network Security</vt:lpstr>
      <vt:lpstr>PowerPoint 演示文稿</vt:lpstr>
      <vt:lpstr>10 Most Common Types of Cyber Attacks</vt:lpstr>
      <vt:lpstr>美国“黑客帝国”</vt:lpstr>
      <vt:lpstr>美国“黑客帝国”</vt:lpstr>
      <vt:lpstr>美国“黑客帝国”</vt:lpstr>
      <vt:lpstr>没有网络安全就没有国家安全！</vt:lpstr>
      <vt:lpstr>PowerPoint 演示文稿</vt:lpstr>
      <vt:lpstr>Chapter 8: Chapter goals:</vt:lpstr>
      <vt:lpstr>Chapter 8 roadmap</vt:lpstr>
      <vt:lpstr>Chapter 8 roadmap</vt:lpstr>
      <vt:lpstr>Desirable properties of secure communications</vt:lpstr>
      <vt:lpstr>Alice, Bob, Trudy</vt:lpstr>
      <vt:lpstr>PowerPoint 演示文稿</vt:lpstr>
      <vt:lpstr>What do bad guys do?</vt:lpstr>
      <vt:lpstr>Possible Attacks</vt:lpstr>
      <vt:lpstr>Who might Bob, Alice be?</vt:lpstr>
      <vt:lpstr>Chapter 8 roadmap</vt:lpstr>
      <vt:lpstr>The language of cryptography</vt:lpstr>
      <vt:lpstr>Getting started: Caesar cipher</vt:lpstr>
      <vt:lpstr>Monoalphabetic cipher</vt:lpstr>
      <vt:lpstr>PowerPoint 演示文稿</vt:lpstr>
      <vt:lpstr>Breaking an encryption scheme</vt:lpstr>
      <vt:lpstr>Frequency analysis attack</vt:lpstr>
      <vt:lpstr>Classification of cryptography systems</vt:lpstr>
      <vt:lpstr>Symmetric key cryptography</vt:lpstr>
      <vt:lpstr>Block cipher: concept</vt:lpstr>
      <vt:lpstr>PowerPoint 演示文稿</vt:lpstr>
      <vt:lpstr>3-bit block cipher</vt:lpstr>
      <vt:lpstr>PowerPoint 演示文稿</vt:lpstr>
      <vt:lpstr>64-bit block cipher</vt:lpstr>
      <vt:lpstr>PowerPoint 演示文稿</vt:lpstr>
      <vt:lpstr>Example of a block cipher using function</vt:lpstr>
      <vt:lpstr>PowerPoint 演示文稿</vt:lpstr>
      <vt:lpstr>Symmetric key crypto: DES</vt:lpstr>
      <vt:lpstr>Symmetric key crypto: DES</vt:lpstr>
      <vt:lpstr>How secure is DES?</vt:lpstr>
      <vt:lpstr>PowerPoint 演示文稿</vt:lpstr>
      <vt:lpstr>Example</vt:lpstr>
      <vt:lpstr>Example</vt:lpstr>
      <vt:lpstr>PowerPoint 演示文稿</vt:lpstr>
      <vt:lpstr>One solution</vt:lpstr>
      <vt:lpstr>PowerPoint 演示文稿</vt:lpstr>
      <vt:lpstr>Cipher-block chaining</vt:lpstr>
      <vt:lpstr>PowerPoint 演示文稿</vt:lpstr>
      <vt:lpstr>Classification of cryptography systems</vt:lpstr>
      <vt:lpstr>Public key cryptography</vt:lpstr>
      <vt:lpstr>Brief history (Public domain)</vt:lpstr>
      <vt:lpstr>Public key encryption algorithms</vt:lpstr>
      <vt:lpstr>Prerequisite: modular arithmetic</vt:lpstr>
      <vt:lpstr>RSA: getting ready</vt:lpstr>
      <vt:lpstr>RSA: Creating public/private key pair</vt:lpstr>
      <vt:lpstr>Flow of creating a key pair</vt:lpstr>
      <vt:lpstr>RSA: encryption, decryption</vt:lpstr>
      <vt:lpstr>RSA example:</vt:lpstr>
      <vt:lpstr>Why does RSA work?</vt:lpstr>
      <vt:lpstr>RSA: another important property</vt:lpstr>
      <vt:lpstr>PowerPoint 演示文稿</vt:lpstr>
      <vt:lpstr>Why is RSA secure?</vt:lpstr>
      <vt:lpstr>RSA in practice: session keys</vt:lpstr>
      <vt:lpstr>Chapter 8 roadmap</vt:lpstr>
      <vt:lpstr>PowerPoint 演示文稿</vt:lpstr>
      <vt:lpstr>Message integrity and authentication</vt:lpstr>
      <vt:lpstr>PowerPoint 演示文稿</vt:lpstr>
      <vt:lpstr>Cryptographic hash functions</vt:lpstr>
      <vt:lpstr>Internet checksum: poor hash function</vt:lpstr>
      <vt:lpstr>中国人破解MD5</vt:lpstr>
      <vt:lpstr>Property of cryptographic hash function</vt:lpstr>
      <vt:lpstr>Hash function algorithms</vt:lpstr>
      <vt:lpstr>A Real-world use case for integrity </vt:lpstr>
      <vt:lpstr>Related techniques</vt:lpstr>
      <vt:lpstr>The first attempt</vt:lpstr>
      <vt:lpstr>PowerPoint 演示文稿</vt:lpstr>
      <vt:lpstr>Trudy can do the same as Alice does</vt:lpstr>
      <vt:lpstr>PowerPoint 演示文稿</vt:lpstr>
      <vt:lpstr>The key idea</vt:lpstr>
      <vt:lpstr>Message Authentication Code (MAC)</vt:lpstr>
      <vt:lpstr>Remarks on MAC</vt:lpstr>
      <vt:lpstr>One issue remained</vt:lpstr>
      <vt:lpstr>Related techniques</vt:lpstr>
      <vt:lpstr>Traditional paper signature</vt:lpstr>
      <vt:lpstr>PowerPoint 演示文稿</vt:lpstr>
      <vt:lpstr>Insights on public key encryption</vt:lpstr>
      <vt:lpstr>Simple use of public key</vt:lpstr>
      <vt:lpstr>Basic idea: public key for message auth</vt:lpstr>
      <vt:lpstr>PowerPoint 演示文稿</vt:lpstr>
      <vt:lpstr>One clear issue remained</vt:lpstr>
      <vt:lpstr>Sending a digitally singed message</vt:lpstr>
      <vt:lpstr>Verifying a digitally signed message</vt:lpstr>
      <vt:lpstr>What achieved with digital signatures </vt:lpstr>
      <vt:lpstr>With public key, impersonation possible!</vt:lpstr>
      <vt:lpstr>PowerPoint 演示文稿</vt:lpstr>
      <vt:lpstr>Certification authorities</vt:lpstr>
      <vt:lpstr>Certification authorities</vt:lpstr>
      <vt:lpstr>Hierarchy of Trust</vt:lpstr>
      <vt:lpstr>Chapter 8 roadmap</vt:lpstr>
      <vt:lpstr>PowerPoint 演示文稿</vt:lpstr>
      <vt:lpstr>Authentication</vt:lpstr>
      <vt:lpstr>Protocol ap1.0:</vt:lpstr>
      <vt:lpstr>Protocol ap2.0:</vt:lpstr>
      <vt:lpstr>Protocol ap3.0:</vt:lpstr>
      <vt:lpstr>Protocol ap3.0:</vt:lpstr>
      <vt:lpstr>Protocol ap3.1:</vt:lpstr>
      <vt:lpstr>Protocol ap3.1:</vt:lpstr>
      <vt:lpstr>PowerPoint 演示文稿</vt:lpstr>
      <vt:lpstr>Protocol ap4.0:</vt:lpstr>
      <vt:lpstr>PowerPoint 演示文稿</vt:lpstr>
      <vt:lpstr>Protocol ap5.0</vt:lpstr>
      <vt:lpstr>Chapter 8 roadmap</vt:lpstr>
      <vt:lpstr>Providing Security Services at Layers</vt:lpstr>
      <vt:lpstr>PowerPoint 演示文稿</vt:lpstr>
      <vt:lpstr>Possible attacks on Email</vt:lpstr>
      <vt:lpstr>Desirable security goals for Email</vt:lpstr>
      <vt:lpstr>PowerPoint 演示文稿</vt:lpstr>
      <vt:lpstr>Achieving confidentiality (1)</vt:lpstr>
      <vt:lpstr>Achieving confidentiality (2)</vt:lpstr>
      <vt:lpstr>PowerPoint 演示文稿</vt:lpstr>
      <vt:lpstr>Achieving sender auth. + email integrity</vt:lpstr>
      <vt:lpstr>PowerPoint 演示文稿</vt:lpstr>
      <vt:lpstr>Achieving all: Process at sender</vt:lpstr>
      <vt:lpstr>Achieving all: Process at receiver</vt:lpstr>
      <vt:lpstr>PGP for Email</vt:lpstr>
      <vt:lpstr>Real-world Use of PGP with Outlook</vt:lpstr>
      <vt:lpstr>Example</vt:lpstr>
      <vt:lpstr>Chapter 8 roadmap</vt:lpstr>
      <vt:lpstr>Unsecure Scenarios</vt:lpstr>
      <vt:lpstr>Possible Attacks on TCP</vt:lpstr>
      <vt:lpstr>Security Concerns on TCP</vt:lpstr>
      <vt:lpstr>Desirable security features for TCP</vt:lpstr>
      <vt:lpstr>SSL and TCP/IP</vt:lpstr>
      <vt:lpstr>SSL: Secure Sockets Layer</vt:lpstr>
      <vt:lpstr>Could do something like PGP:</vt:lpstr>
      <vt:lpstr>Problems and New Idea</vt:lpstr>
      <vt:lpstr>Almost-SSL: a simple secure channel</vt:lpstr>
      <vt:lpstr>Phase 1: Handshake</vt:lpstr>
      <vt:lpstr>Phase 2: key derivation</vt:lpstr>
      <vt:lpstr>Phase 2: key derivation</vt:lpstr>
      <vt:lpstr>Phase 2: key derivation</vt:lpstr>
      <vt:lpstr>Phase 3: data transfer</vt:lpstr>
      <vt:lpstr>Phase 3: data records</vt:lpstr>
      <vt:lpstr>Reordering attack!</vt:lpstr>
      <vt:lpstr>Solution: sequence numbers</vt:lpstr>
      <vt:lpstr>Replay attack!</vt:lpstr>
      <vt:lpstr>Solution: Alice and Bob each generates a Nonce</vt:lpstr>
      <vt:lpstr>Truncation Attack</vt:lpstr>
      <vt:lpstr>Almost-SSL: summary</vt:lpstr>
      <vt:lpstr>Toy SSL isn't complete</vt:lpstr>
      <vt:lpstr>SSL cipher suite</vt:lpstr>
      <vt:lpstr>Real SSL: handshaking (1)</vt:lpstr>
      <vt:lpstr>Real SSL: handshaking (2)</vt:lpstr>
      <vt:lpstr>Real SSL: handshaking (3)</vt:lpstr>
      <vt:lpstr>Real SSL: handshaking (4)</vt:lpstr>
      <vt:lpstr>SSL record protocol</vt:lpstr>
      <vt:lpstr>SSL record format</vt:lpstr>
      <vt:lpstr>Chapter 8 roadmap</vt:lpstr>
      <vt:lpstr>Possible Attacks on the IP Layer</vt:lpstr>
      <vt:lpstr>What network-layer security services?</vt:lpstr>
      <vt:lpstr>An institute connected by Internet</vt:lpstr>
      <vt:lpstr>Motivation for VPNs</vt:lpstr>
      <vt:lpstr>Basic idea of VPN</vt:lpstr>
      <vt:lpstr>IPsec services</vt:lpstr>
      <vt:lpstr>Two IPsec protocols</vt:lpstr>
      <vt:lpstr>IPSec: What a network entity does?</vt:lpstr>
      <vt:lpstr>Security associations (SAs) </vt:lpstr>
      <vt:lpstr>Example SA from R1 to R2</vt:lpstr>
      <vt:lpstr>Concept: Security Assoc. Database (SAD)</vt:lpstr>
      <vt:lpstr>IPsec datagram</vt:lpstr>
      <vt:lpstr>What happens?</vt:lpstr>
      <vt:lpstr>R1: convert original dgram to IPsec dgram</vt:lpstr>
      <vt:lpstr>Inside the enchilada:</vt:lpstr>
      <vt:lpstr>IPsec sequence numbers: Details</vt:lpstr>
      <vt:lpstr>A question remains</vt:lpstr>
      <vt:lpstr>Security Policy Database (SPD)</vt:lpstr>
      <vt:lpstr>Security Analysis: Trudy attacks</vt:lpstr>
      <vt:lpstr>Manual configuration of SAs impractical!</vt:lpstr>
      <vt:lpstr>IKE: PSK and PKI</vt:lpstr>
      <vt:lpstr>IKE phases</vt:lpstr>
      <vt:lpstr>Chapter 8 roadmap</vt:lpstr>
      <vt:lpstr>Security is very important in WLAN!</vt:lpstr>
      <vt:lpstr>Possible Attacks on WLANs</vt:lpstr>
      <vt:lpstr>PowerPoint 演示文稿</vt:lpstr>
      <vt:lpstr>WEP design goals</vt:lpstr>
      <vt:lpstr>WEP authentication</vt:lpstr>
      <vt:lpstr>Symmetric stream ciphers</vt:lpstr>
      <vt:lpstr>WEP encryption</vt:lpstr>
      <vt:lpstr>Security hole</vt:lpstr>
      <vt:lpstr>Breaking 802.11 WEP encryption</vt:lpstr>
      <vt:lpstr> 802.11i: improved security</vt:lpstr>
      <vt:lpstr> 802.11i Enterprise Mode: four phases of operation</vt:lpstr>
      <vt:lpstr>Chapter 8 roadmap</vt:lpstr>
      <vt:lpstr>Firewalls</vt:lpstr>
      <vt:lpstr>Firewalls: why</vt:lpstr>
      <vt:lpstr>Stateless packet filtering</vt:lpstr>
      <vt:lpstr>Stateless packet filtering: example</vt:lpstr>
      <vt:lpstr>Stateless packet filtering: examples</vt:lpstr>
      <vt:lpstr>Access Control Lists</vt:lpstr>
      <vt:lpstr>Stateful packet filtering</vt:lpstr>
      <vt:lpstr>Stateful packet filtering</vt:lpstr>
      <vt:lpstr>Application gateways</vt:lpstr>
      <vt:lpstr>Limitations of firewalls, gateways</vt:lpstr>
      <vt:lpstr>Intrusion detection systems</vt:lpstr>
      <vt:lpstr>Intrusion detection systems</vt:lpstr>
      <vt:lpstr>Network Security (summary)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yzhu</dc:creator>
  <cp:lastModifiedBy>Yanmin Zhu</cp:lastModifiedBy>
  <cp:revision>870</cp:revision>
  <cp:lastPrinted>2017-03-20T12:13:00Z</cp:lastPrinted>
  <dcterms:created xsi:type="dcterms:W3CDTF">1999-10-08T19:08:00Z</dcterms:created>
  <dcterms:modified xsi:type="dcterms:W3CDTF">2025-12-01T01:23:47Z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FD933C4B89F54630A178DDBAC2E140F9</vt:lpwstr>
  </property>
  <property fmtid="{D5CDD505-2E9C-101B-9397-08002B2CF9AE}" pid="3" name="KSOProductBuildVer">
    <vt:lpwstr>2052-11.1.0.12358</vt:lpwstr>
  </property>
</Properties>
</file>