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1" r:id="rId2"/>
    <p:sldId id="260" r:id="rId3"/>
    <p:sldId id="462" r:id="rId4"/>
    <p:sldId id="289" r:id="rId5"/>
    <p:sldId id="424" r:id="rId6"/>
    <p:sldId id="426" r:id="rId7"/>
    <p:sldId id="463" r:id="rId8"/>
    <p:sldId id="461" r:id="rId9"/>
    <p:sldId id="430" r:id="rId10"/>
    <p:sldId id="431" r:id="rId11"/>
    <p:sldId id="432" r:id="rId12"/>
    <p:sldId id="433" r:id="rId13"/>
    <p:sldId id="434" r:id="rId14"/>
    <p:sldId id="436" r:id="rId15"/>
    <p:sldId id="437" r:id="rId16"/>
    <p:sldId id="438" r:id="rId17"/>
    <p:sldId id="514" r:id="rId18"/>
    <p:sldId id="495" r:id="rId19"/>
    <p:sldId id="441" r:id="rId20"/>
    <p:sldId id="464" r:id="rId21"/>
    <p:sldId id="444" r:id="rId22"/>
    <p:sldId id="446" r:id="rId23"/>
    <p:sldId id="515" r:id="rId24"/>
    <p:sldId id="447" r:id="rId25"/>
    <p:sldId id="448" r:id="rId26"/>
    <p:sldId id="449" r:id="rId27"/>
    <p:sldId id="450" r:id="rId28"/>
    <p:sldId id="451" r:id="rId29"/>
    <p:sldId id="452" r:id="rId30"/>
    <p:sldId id="453" r:id="rId31"/>
    <p:sldId id="465" r:id="rId32"/>
    <p:sldId id="454" r:id="rId33"/>
    <p:sldId id="455" r:id="rId34"/>
    <p:sldId id="456" r:id="rId35"/>
    <p:sldId id="457" r:id="rId36"/>
    <p:sldId id="458" r:id="rId37"/>
    <p:sldId id="259" r:id="rId38"/>
  </p:sldIdLst>
  <p:sldSz cx="12192000" cy="6858000"/>
  <p:notesSz cx="7099300" cy="10234613"/>
  <p:custDataLst>
    <p:tags r:id="rId4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u Yanmin" initials="ZY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ECFF"/>
    <a:srgbClr val="3366FF"/>
    <a:srgbClr val="0000FF"/>
    <a:srgbClr val="10059D"/>
    <a:srgbClr val="FFFF00"/>
    <a:srgbClr val="333333"/>
    <a:srgbClr val="FFF4D1"/>
    <a:srgbClr val="FFFFCC"/>
    <a:srgbClr val="99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241" autoAdjust="0"/>
    <p:restoredTop sz="83986" autoAdjust="0"/>
  </p:normalViewPr>
  <p:slideViewPr>
    <p:cSldViewPr snapToGrid="0" showGuides="1">
      <p:cViewPr varScale="1">
        <p:scale>
          <a:sx n="114" d="100"/>
          <a:sy n="114" d="100"/>
        </p:scale>
        <p:origin x="68" y="392"/>
      </p:cViewPr>
      <p:guideLst>
        <p:guide orient="horz" pos="2160"/>
        <p:guide pos="381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116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6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6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algn="r" defTabSz="935990">
              <a:defRPr sz="1200">
                <a:ea typeface="+mn-ea"/>
              </a:defRPr>
            </a:lvl1pPr>
          </a:lstStyle>
          <a:p>
            <a:pPr>
              <a:defRPr/>
            </a:pPr>
            <a:fld id="{AE22CDFA-2223-4120-B031-B8AC33295ED4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3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algn="r"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9938"/>
            <a:ext cx="6818312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5" y="4862265"/>
            <a:ext cx="5205932" cy="46039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3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algn="r" defTabSz="990600">
              <a:defRPr sz="1200">
                <a:ea typeface="+mn-ea"/>
              </a:defRPr>
            </a:lvl1pPr>
          </a:lstStyle>
          <a:p>
            <a:pPr>
              <a:defRPr/>
            </a:pPr>
            <a:fld id="{960BD98A-0495-4D4B-B200-81369F18E29D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此页可以删除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3.w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4.wmf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2"/>
          <p:cNvGrpSpPr/>
          <p:nvPr userDrawn="1"/>
        </p:nvGrpSpPr>
        <p:grpSpPr bwMode="auto">
          <a:xfrm>
            <a:off x="6885518" y="1143000"/>
            <a:ext cx="4627033" cy="4489450"/>
            <a:chOff x="3177" y="1065"/>
            <a:chExt cx="2186" cy="2828"/>
          </a:xfrm>
        </p:grpSpPr>
        <p:sp>
          <p:nvSpPr>
            <p:cNvPr id="5" name="Freeform 263"/>
            <p:cNvSpPr/>
            <p:nvPr/>
          </p:nvSpPr>
          <p:spPr bwMode="auto">
            <a:xfrm>
              <a:off x="4261" y="2412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" name="Freeform 264"/>
            <p:cNvSpPr/>
            <p:nvPr/>
          </p:nvSpPr>
          <p:spPr bwMode="auto">
            <a:xfrm>
              <a:off x="4273" y="1451"/>
              <a:ext cx="1090" cy="658"/>
            </a:xfrm>
            <a:custGeom>
              <a:avLst/>
              <a:gdLst>
                <a:gd name="T0" fmla="*/ 599942130 w 765"/>
                <a:gd name="T1" fmla="*/ 17804735 h 459"/>
                <a:gd name="T2" fmla="*/ 406559188 w 765"/>
                <a:gd name="T3" fmla="*/ 125591005 h 459"/>
                <a:gd name="T4" fmla="*/ 136007685 w 765"/>
                <a:gd name="T5" fmla="*/ 180041136 h 459"/>
                <a:gd name="T6" fmla="*/ 19434385 w 765"/>
                <a:gd name="T7" fmla="*/ 607379164 h 459"/>
                <a:gd name="T8" fmla="*/ 254382400 w 765"/>
                <a:gd name="T9" fmla="*/ 801151646 h 459"/>
                <a:gd name="T10" fmla="*/ 489002591 w 765"/>
                <a:gd name="T11" fmla="*/ 769817217 h 459"/>
                <a:gd name="T12" fmla="*/ 825379772 w 765"/>
                <a:gd name="T13" fmla="*/ 801151646 h 459"/>
                <a:gd name="T14" fmla="*/ 987694603 w 765"/>
                <a:gd name="T15" fmla="*/ 783914143 h 459"/>
                <a:gd name="T16" fmla="*/ 1063160589 w 765"/>
                <a:gd name="T17" fmla="*/ 671215097 h 459"/>
                <a:gd name="T18" fmla="*/ 1061293333 w 765"/>
                <a:gd name="T19" fmla="*/ 285490141 h 459"/>
                <a:gd name="T20" fmla="*/ 936642367 w 765"/>
                <a:gd name="T21" fmla="*/ 61112791 h 459"/>
                <a:gd name="T22" fmla="*/ 599942130 w 765"/>
                <a:gd name="T23" fmla="*/ 17804735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" name="Freeform 265"/>
            <p:cNvSpPr/>
            <p:nvPr/>
          </p:nvSpPr>
          <p:spPr bwMode="auto">
            <a:xfrm>
              <a:off x="3177" y="1267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8" name="Group 266"/>
            <p:cNvGrpSpPr/>
            <p:nvPr/>
          </p:nvGrpSpPr>
          <p:grpSpPr bwMode="auto">
            <a:xfrm>
              <a:off x="3232" y="2108"/>
              <a:ext cx="919" cy="588"/>
              <a:chOff x="2889" y="1631"/>
              <a:chExt cx="980" cy="743"/>
            </a:xfrm>
          </p:grpSpPr>
          <p:sp>
            <p:nvSpPr>
              <p:cNvPr id="323" name="Rectangle 2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324" name="AutoShape 2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solidFill>
                    <a:srgbClr val="00CCFF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Group 269"/>
            <p:cNvGrpSpPr/>
            <p:nvPr/>
          </p:nvGrpSpPr>
          <p:grpSpPr bwMode="auto">
            <a:xfrm>
              <a:off x="3674" y="1388"/>
              <a:ext cx="212" cy="335"/>
              <a:chOff x="3796" y="1043"/>
              <a:chExt cx="865" cy="1237"/>
            </a:xfrm>
          </p:grpSpPr>
          <p:sp>
            <p:nvSpPr>
              <p:cNvPr id="293" name="Line 270"/>
              <p:cNvSpPr>
                <a:spLocks noChangeShapeType="1"/>
              </p:cNvSpPr>
              <p:nvPr/>
            </p:nvSpPr>
            <p:spPr bwMode="auto">
              <a:xfrm flipH="1">
                <a:off x="3992" y="1482"/>
                <a:ext cx="237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4" name="Line 271"/>
              <p:cNvSpPr>
                <a:spLocks noChangeShapeType="1"/>
              </p:cNvSpPr>
              <p:nvPr/>
            </p:nvSpPr>
            <p:spPr bwMode="auto">
              <a:xfrm>
                <a:off x="4229" y="1482"/>
                <a:ext cx="233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5" name="Line 272"/>
              <p:cNvSpPr>
                <a:spLocks noChangeShapeType="1"/>
              </p:cNvSpPr>
              <p:nvPr/>
            </p:nvSpPr>
            <p:spPr bwMode="auto">
              <a:xfrm>
                <a:off x="3992" y="2202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6" name="Line 273"/>
              <p:cNvSpPr>
                <a:spLocks noChangeShapeType="1"/>
              </p:cNvSpPr>
              <p:nvPr/>
            </p:nvSpPr>
            <p:spPr bwMode="auto">
              <a:xfrm flipH="1">
                <a:off x="4229" y="2202"/>
                <a:ext cx="233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7" name="Line 274"/>
              <p:cNvSpPr>
                <a:spLocks noChangeShapeType="1"/>
              </p:cNvSpPr>
              <p:nvPr/>
            </p:nvSpPr>
            <p:spPr bwMode="auto">
              <a:xfrm>
                <a:off x="4229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8" name="Line 275"/>
              <p:cNvSpPr>
                <a:spLocks noChangeShapeType="1"/>
              </p:cNvSpPr>
              <p:nvPr/>
            </p:nvSpPr>
            <p:spPr bwMode="auto">
              <a:xfrm flipV="1">
                <a:off x="3992" y="2129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9" name="Line 276"/>
              <p:cNvSpPr>
                <a:spLocks noChangeShapeType="1"/>
              </p:cNvSpPr>
              <p:nvPr/>
            </p:nvSpPr>
            <p:spPr bwMode="auto">
              <a:xfrm flipH="1" flipV="1">
                <a:off x="4229" y="2129"/>
                <a:ext cx="233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0" name="Line 277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5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1" name="Line 278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43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2" name="Line 279"/>
              <p:cNvSpPr>
                <a:spLocks noChangeShapeType="1"/>
              </p:cNvSpPr>
              <p:nvPr/>
            </p:nvSpPr>
            <p:spPr bwMode="auto">
              <a:xfrm>
                <a:off x="4049" y="1996"/>
                <a:ext cx="171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3" name="Line 280"/>
              <p:cNvSpPr>
                <a:spLocks noChangeShapeType="1"/>
              </p:cNvSpPr>
              <p:nvPr/>
            </p:nvSpPr>
            <p:spPr bwMode="auto">
              <a:xfrm flipV="1">
                <a:off x="4229" y="2010"/>
                <a:ext cx="175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4" name="Line 281"/>
              <p:cNvSpPr>
                <a:spLocks noChangeShapeType="1"/>
              </p:cNvSpPr>
              <p:nvPr/>
            </p:nvSpPr>
            <p:spPr bwMode="auto">
              <a:xfrm flipV="1">
                <a:off x="4229" y="1782"/>
                <a:ext cx="90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5" name="Line 282"/>
              <p:cNvSpPr>
                <a:spLocks noChangeShapeType="1"/>
              </p:cNvSpPr>
              <p:nvPr/>
            </p:nvSpPr>
            <p:spPr bwMode="auto">
              <a:xfrm flipV="1">
                <a:off x="4229" y="1634"/>
                <a:ext cx="57" cy="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6" name="Line 283"/>
              <p:cNvSpPr>
                <a:spLocks noChangeShapeType="1"/>
              </p:cNvSpPr>
              <p:nvPr/>
            </p:nvSpPr>
            <p:spPr bwMode="auto">
              <a:xfrm>
                <a:off x="4126" y="1770"/>
                <a:ext cx="11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7" name="Line 284"/>
              <p:cNvSpPr>
                <a:spLocks noChangeShapeType="1"/>
              </p:cNvSpPr>
              <p:nvPr/>
            </p:nvSpPr>
            <p:spPr bwMode="auto">
              <a:xfrm>
                <a:off x="4175" y="1626"/>
                <a:ext cx="61" cy="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grpSp>
            <p:nvGrpSpPr>
              <p:cNvPr id="308" name="Group 285"/>
              <p:cNvGrpSpPr/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319" name="Line 286"/>
                <p:cNvSpPr>
                  <a:spLocks noChangeShapeType="1"/>
                </p:cNvSpPr>
                <p:nvPr/>
              </p:nvSpPr>
              <p:spPr bwMode="auto">
                <a:xfrm>
                  <a:off x="4228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0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20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1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5" y="1390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2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8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09" name="Group 290"/>
              <p:cNvGrpSpPr/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315" name="Line 291"/>
                <p:cNvSpPr>
                  <a:spLocks noChangeShapeType="1"/>
                </p:cNvSpPr>
                <p:nvPr/>
              </p:nvSpPr>
              <p:spPr bwMode="auto">
                <a:xfrm>
                  <a:off x="4190" y="164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6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20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7" name="Line 293"/>
                <p:cNvSpPr>
                  <a:spLocks noChangeShapeType="1"/>
                </p:cNvSpPr>
                <p:nvPr/>
              </p:nvSpPr>
              <p:spPr bwMode="auto">
                <a:xfrm rot="6361956">
                  <a:off x="4562" y="1434"/>
                  <a:ext cx="193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8" name="Line 2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2" y="128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10" name="Group 295"/>
              <p:cNvGrpSpPr/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311" name="Line 296"/>
                <p:cNvSpPr>
                  <a:spLocks noChangeShapeType="1"/>
                </p:cNvSpPr>
                <p:nvPr/>
              </p:nvSpPr>
              <p:spPr bwMode="auto">
                <a:xfrm>
                  <a:off x="4228" y="156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2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16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3" name="Line 298"/>
                <p:cNvSpPr>
                  <a:spLocks noChangeShapeType="1"/>
                </p:cNvSpPr>
                <p:nvPr/>
              </p:nvSpPr>
              <p:spPr bwMode="auto">
                <a:xfrm rot="6361956">
                  <a:off x="4650" y="1354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4" name="Line 2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4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0" name="Group 300"/>
            <p:cNvGrpSpPr/>
            <p:nvPr/>
          </p:nvGrpSpPr>
          <p:grpSpPr bwMode="auto">
            <a:xfrm>
              <a:off x="3223" y="1598"/>
              <a:ext cx="436" cy="114"/>
              <a:chOff x="3072" y="739"/>
              <a:chExt cx="652" cy="146"/>
            </a:xfrm>
          </p:grpSpPr>
          <p:pic>
            <p:nvPicPr>
              <p:cNvPr id="290" name="Picture 301" descr="lgv_fqmg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1" name="Line 302"/>
              <p:cNvSpPr>
                <a:spLocks noChangeShapeType="1"/>
              </p:cNvSpPr>
              <p:nvPr/>
            </p:nvSpPr>
            <p:spPr bwMode="auto">
              <a:xfrm flipH="1">
                <a:off x="3103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2" name="Line 303"/>
              <p:cNvSpPr>
                <a:spLocks noChangeShapeType="1"/>
              </p:cNvSpPr>
              <p:nvPr/>
            </p:nvSpPr>
            <p:spPr bwMode="auto">
              <a:xfrm flipH="1">
                <a:off x="3072" y="759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pic>
          <p:nvPicPr>
            <p:cNvPr id="11" name="Picture 304" descr="imgyjavg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9" y="1417"/>
              <a:ext cx="23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305"/>
            <p:cNvGrpSpPr/>
            <p:nvPr/>
          </p:nvGrpSpPr>
          <p:grpSpPr bwMode="auto">
            <a:xfrm>
              <a:off x="3880" y="1303"/>
              <a:ext cx="256" cy="269"/>
              <a:chOff x="2870" y="1518"/>
              <a:chExt cx="292" cy="320"/>
            </a:xfrm>
          </p:grpSpPr>
          <p:graphicFrame>
            <p:nvGraphicFramePr>
              <p:cNvPr id="288" name="Object 16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36" name="Clip" r:id="rId5" imgW="826770" imgH="840105" progId="MS_ClipArt_Gallery.2">
                      <p:embed/>
                    </p:oleObj>
                  </mc:Choice>
                  <mc:Fallback>
                    <p:oleObj name="Clip" r:id="rId5" imgW="826770" imgH="840105" progId="MS_ClipArt_Gallery.2">
                      <p:embed/>
                      <p:pic>
                        <p:nvPicPr>
                          <p:cNvPr id="0" name="图片 2919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9" name="Object 17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37" name="Clip" r:id="rId7" imgW="1268095" imgH="1199515" progId="MS_ClipArt_Gallery.2">
                      <p:embed/>
                    </p:oleObj>
                  </mc:Choice>
                  <mc:Fallback>
                    <p:oleObj name="Clip" r:id="rId7" imgW="1268095" imgH="1199515" progId="MS_ClipArt_Gallery.2">
                      <p:embed/>
                      <p:pic>
                        <p:nvPicPr>
                          <p:cNvPr id="0" name="图片 29197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" name="Group 308"/>
            <p:cNvGrpSpPr/>
            <p:nvPr/>
          </p:nvGrpSpPr>
          <p:grpSpPr bwMode="auto">
            <a:xfrm>
              <a:off x="4338" y="2487"/>
              <a:ext cx="228" cy="108"/>
              <a:chOff x="3600" y="219"/>
              <a:chExt cx="360" cy="175"/>
            </a:xfrm>
          </p:grpSpPr>
          <p:sp>
            <p:nvSpPr>
              <p:cNvPr id="275" name="Oval 30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6" name="Line 31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7" name="Line 31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8" name="Rectangle 31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9" name="Oval 31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80" name="Group 31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85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6" name="Line 3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7" name="Line 31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81" name="Group 31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82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3" name="Line 3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4" name="Line 32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4" name="Group 322"/>
            <p:cNvGrpSpPr/>
            <p:nvPr/>
          </p:nvGrpSpPr>
          <p:grpSpPr bwMode="auto">
            <a:xfrm>
              <a:off x="4562" y="2663"/>
              <a:ext cx="228" cy="108"/>
              <a:chOff x="3600" y="219"/>
              <a:chExt cx="360" cy="175"/>
            </a:xfrm>
          </p:grpSpPr>
          <p:sp>
            <p:nvSpPr>
              <p:cNvPr id="262" name="Oval 32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3" name="Line 32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4" name="Line 32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5" name="Rectangle 32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6" name="Oval 32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67" name="Group 32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72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3" name="Line 3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4" name="Line 33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68" name="Group 33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69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0" name="Line 3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1" name="Line 33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5" name="Group 336"/>
            <p:cNvGrpSpPr/>
            <p:nvPr/>
          </p:nvGrpSpPr>
          <p:grpSpPr bwMode="auto">
            <a:xfrm>
              <a:off x="4738" y="2495"/>
              <a:ext cx="228" cy="108"/>
              <a:chOff x="3600" y="219"/>
              <a:chExt cx="360" cy="175"/>
            </a:xfrm>
          </p:grpSpPr>
          <p:sp>
            <p:nvSpPr>
              <p:cNvPr id="249" name="Oval 33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Line 33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1" name="Line 33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2" name="Rectangle 34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3" name="Oval 34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54" name="Group 34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59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0" name="Line 3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1" name="Line 34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55" name="Group 34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56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7" name="Line 3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8" name="Line 349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6" name="Group 350"/>
            <p:cNvGrpSpPr/>
            <p:nvPr/>
          </p:nvGrpSpPr>
          <p:grpSpPr bwMode="auto">
            <a:xfrm>
              <a:off x="4401" y="1766"/>
              <a:ext cx="221" cy="101"/>
              <a:chOff x="3600" y="219"/>
              <a:chExt cx="360" cy="175"/>
            </a:xfrm>
          </p:grpSpPr>
          <p:sp>
            <p:nvSpPr>
              <p:cNvPr id="236" name="Oval 35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Line 352"/>
              <p:cNvSpPr>
                <a:spLocks noChangeShapeType="1"/>
              </p:cNvSpPr>
              <p:nvPr/>
            </p:nvSpPr>
            <p:spPr bwMode="auto">
              <a:xfrm>
                <a:off x="3603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8" name="Line 353"/>
              <p:cNvSpPr>
                <a:spLocks noChangeShapeType="1"/>
              </p:cNvSpPr>
              <p:nvPr/>
            </p:nvSpPr>
            <p:spPr bwMode="auto">
              <a:xfrm>
                <a:off x="3960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9" name="Rectangle 354"/>
              <p:cNvSpPr>
                <a:spLocks noChangeArrowheads="1"/>
              </p:cNvSpPr>
              <p:nvPr/>
            </p:nvSpPr>
            <p:spPr bwMode="auto">
              <a:xfrm>
                <a:off x="3603" y="288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Oval 35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41" name="Group 35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46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848" y="847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7" name="Line 358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8" name="Line 359"/>
                <p:cNvSpPr>
                  <a:spLocks noChangeShapeType="1"/>
                </p:cNvSpPr>
                <p:nvPr/>
              </p:nvSpPr>
              <p:spPr bwMode="auto">
                <a:xfrm>
                  <a:off x="2893" y="847"/>
                  <a:ext cx="53" cy="1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42" name="Group 36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43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4" name="Line 3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5" name="Line 363"/>
                <p:cNvSpPr>
                  <a:spLocks noChangeShapeType="1"/>
                </p:cNvSpPr>
                <p:nvPr/>
              </p:nvSpPr>
              <p:spPr bwMode="auto">
                <a:xfrm>
                  <a:off x="2893" y="850"/>
                  <a:ext cx="53" cy="9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7" name="Group 364"/>
            <p:cNvGrpSpPr/>
            <p:nvPr/>
          </p:nvGrpSpPr>
          <p:grpSpPr bwMode="auto">
            <a:xfrm>
              <a:off x="4400" y="1927"/>
              <a:ext cx="228" cy="108"/>
              <a:chOff x="3600" y="219"/>
              <a:chExt cx="360" cy="175"/>
            </a:xfrm>
          </p:grpSpPr>
          <p:sp>
            <p:nvSpPr>
              <p:cNvPr id="223" name="Oval 36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4" name="Line 36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5" name="Line 36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6" name="Rectangle 36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7" name="Oval 36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28" name="Group 37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3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4" name="Line 3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5" name="Line 373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29" name="Group 37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0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1" name="Line 3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2" name="Line 37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8" name="Group 378"/>
            <p:cNvGrpSpPr/>
            <p:nvPr/>
          </p:nvGrpSpPr>
          <p:grpSpPr bwMode="auto">
            <a:xfrm>
              <a:off x="4700" y="1706"/>
              <a:ext cx="210" cy="97"/>
              <a:chOff x="3600" y="219"/>
              <a:chExt cx="360" cy="175"/>
            </a:xfrm>
          </p:grpSpPr>
          <p:sp>
            <p:nvSpPr>
              <p:cNvPr id="210" name="Oval 3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Line 3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2" name="Line 3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3" name="Rectangle 3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Oval 3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15" name="Group 38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0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1" name="Line 386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2" name="Line 387"/>
                <p:cNvSpPr>
                  <a:spLocks noChangeShapeType="1"/>
                </p:cNvSpPr>
                <p:nvPr/>
              </p:nvSpPr>
              <p:spPr bwMode="auto">
                <a:xfrm>
                  <a:off x="2894" y="851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16" name="Group 38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7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8" name="Line 390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9" name="Line 3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9" name="Group 392"/>
            <p:cNvGrpSpPr/>
            <p:nvPr/>
          </p:nvGrpSpPr>
          <p:grpSpPr bwMode="auto">
            <a:xfrm>
              <a:off x="4754" y="1927"/>
              <a:ext cx="228" cy="108"/>
              <a:chOff x="3600" y="219"/>
              <a:chExt cx="360" cy="175"/>
            </a:xfrm>
          </p:grpSpPr>
          <p:sp>
            <p:nvSpPr>
              <p:cNvPr id="197" name="Oval 39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98" name="Line 39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99" name="Line 39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00" name="Rectangle 39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Oval 39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02" name="Group 39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07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8" name="Line 4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9" name="Line 40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03" name="Group 40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04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5" name="Line 4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6" name="Line 40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0" name="Group 406"/>
            <p:cNvGrpSpPr/>
            <p:nvPr/>
          </p:nvGrpSpPr>
          <p:grpSpPr bwMode="auto">
            <a:xfrm>
              <a:off x="3866" y="1763"/>
              <a:ext cx="220" cy="100"/>
              <a:chOff x="3600" y="219"/>
              <a:chExt cx="360" cy="175"/>
            </a:xfrm>
          </p:grpSpPr>
          <p:sp>
            <p:nvSpPr>
              <p:cNvPr id="184" name="Oval 407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Line 4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6" name="Line 4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7" name="Rectangle 4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Oval 4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89" name="Group 41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94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5" name="Line 4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6" name="Line 4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90" name="Group 41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91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2" name="Line 418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3" name="Line 419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1" name="Group 420"/>
            <p:cNvGrpSpPr/>
            <p:nvPr/>
          </p:nvGrpSpPr>
          <p:grpSpPr bwMode="auto">
            <a:xfrm>
              <a:off x="3673" y="2487"/>
              <a:ext cx="220" cy="100"/>
              <a:chOff x="3600" y="219"/>
              <a:chExt cx="360" cy="175"/>
            </a:xfrm>
          </p:grpSpPr>
          <p:sp>
            <p:nvSpPr>
              <p:cNvPr id="171" name="Oval 421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Line 4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3" name="Line 4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4" name="Rectangle 4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Oval 4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76" name="Group 42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81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2" name="Line 4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3" name="Line 4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77" name="Group 43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78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79" name="Line 432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0" name="Line 433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22" name="Line 434"/>
            <p:cNvSpPr>
              <a:spLocks noChangeShapeType="1"/>
            </p:cNvSpPr>
            <p:nvPr/>
          </p:nvSpPr>
          <p:spPr bwMode="auto">
            <a:xfrm flipV="1">
              <a:off x="4430" y="2757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3" name="Line 435"/>
            <p:cNvSpPr>
              <a:spLocks noChangeShapeType="1"/>
            </p:cNvSpPr>
            <p:nvPr/>
          </p:nvSpPr>
          <p:spPr bwMode="auto">
            <a:xfrm>
              <a:off x="4508" y="2592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4" name="Line 436"/>
            <p:cNvSpPr>
              <a:spLocks noChangeShapeType="1"/>
            </p:cNvSpPr>
            <p:nvPr/>
          </p:nvSpPr>
          <p:spPr bwMode="auto">
            <a:xfrm>
              <a:off x="4569" y="254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5" name="Line 437"/>
            <p:cNvSpPr>
              <a:spLocks noChangeShapeType="1"/>
            </p:cNvSpPr>
            <p:nvPr/>
          </p:nvSpPr>
          <p:spPr bwMode="auto">
            <a:xfrm flipV="1">
              <a:off x="4718" y="2596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6" name="Line 438"/>
            <p:cNvSpPr>
              <a:spLocks noChangeShapeType="1"/>
            </p:cNvSpPr>
            <p:nvPr/>
          </p:nvSpPr>
          <p:spPr bwMode="auto">
            <a:xfrm>
              <a:off x="3898" y="2546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27" name="Group 439"/>
            <p:cNvGrpSpPr/>
            <p:nvPr/>
          </p:nvGrpSpPr>
          <p:grpSpPr bwMode="auto">
            <a:xfrm>
              <a:off x="3424" y="2213"/>
              <a:ext cx="209" cy="224"/>
              <a:chOff x="2870" y="1518"/>
              <a:chExt cx="292" cy="320"/>
            </a:xfrm>
          </p:grpSpPr>
          <p:graphicFrame>
            <p:nvGraphicFramePr>
              <p:cNvPr id="169" name="Object 14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38" name="Clip" r:id="rId9" imgW="826770" imgH="840105" progId="MS_ClipArt_Gallery.2">
                      <p:embed/>
                    </p:oleObj>
                  </mc:Choice>
                  <mc:Fallback>
                    <p:oleObj name="Clip" r:id="rId9" imgW="826770" imgH="840105" progId="MS_ClipArt_Gallery.2">
                      <p:embed/>
                      <p:pic>
                        <p:nvPicPr>
                          <p:cNvPr id="0" name="图片 2919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15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39" name="Clip" r:id="rId10" imgW="1268095" imgH="1199515" progId="MS_ClipArt_Gallery.2">
                      <p:embed/>
                    </p:oleObj>
                  </mc:Choice>
                  <mc:Fallback>
                    <p:oleObj name="Clip" r:id="rId10" imgW="1268095" imgH="1199515" progId="MS_ClipArt_Gallery.2">
                      <p:embed/>
                      <p:pic>
                        <p:nvPicPr>
                          <p:cNvPr id="0" name="图片 29198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8" name="Group 442"/>
            <p:cNvGrpSpPr/>
            <p:nvPr/>
          </p:nvGrpSpPr>
          <p:grpSpPr bwMode="auto">
            <a:xfrm>
              <a:off x="3452" y="2445"/>
              <a:ext cx="139" cy="194"/>
              <a:chOff x="2556" y="2689"/>
              <a:chExt cx="183" cy="255"/>
            </a:xfrm>
          </p:grpSpPr>
          <p:pic>
            <p:nvPicPr>
              <p:cNvPr id="152" name="Picture 443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" name="Freeform 444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4" name="Freeform 445"/>
              <p:cNvSpPr/>
              <p:nvPr/>
            </p:nvSpPr>
            <p:spPr bwMode="auto">
              <a:xfrm>
                <a:off x="2661" y="2701"/>
                <a:ext cx="21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5" name="Freeform 446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6" name="Freeform 447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7" name="Freeform 448"/>
              <p:cNvSpPr/>
              <p:nvPr/>
            </p:nvSpPr>
            <p:spPr bwMode="auto">
              <a:xfrm>
                <a:off x="2564" y="2711"/>
                <a:ext cx="20" cy="38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8" name="Freeform 449"/>
              <p:cNvSpPr/>
              <p:nvPr/>
            </p:nvSpPr>
            <p:spPr bwMode="auto">
              <a:xfrm>
                <a:off x="2698" y="2689"/>
                <a:ext cx="41" cy="53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9" name="Freeform 450"/>
              <p:cNvSpPr/>
              <p:nvPr/>
            </p:nvSpPr>
            <p:spPr bwMode="auto">
              <a:xfrm>
                <a:off x="2653" y="2749"/>
                <a:ext cx="13" cy="32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0" name="Freeform 451"/>
              <p:cNvSpPr/>
              <p:nvPr/>
            </p:nvSpPr>
            <p:spPr bwMode="auto">
              <a:xfrm>
                <a:off x="2647" y="2732"/>
                <a:ext cx="7" cy="17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1" name="Freeform 452"/>
              <p:cNvSpPr/>
              <p:nvPr/>
            </p:nvSpPr>
            <p:spPr bwMode="auto">
              <a:xfrm>
                <a:off x="2642" y="2722"/>
                <a:ext cx="5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2" name="Freeform 453"/>
              <p:cNvSpPr/>
              <p:nvPr/>
            </p:nvSpPr>
            <p:spPr bwMode="auto">
              <a:xfrm>
                <a:off x="2636" y="2714"/>
                <a:ext cx="8" cy="7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3" name="Freeform 454"/>
              <p:cNvSpPr/>
              <p:nvPr/>
            </p:nvSpPr>
            <p:spPr bwMode="auto">
              <a:xfrm>
                <a:off x="2595" y="2703"/>
                <a:ext cx="33" cy="38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4" name="Freeform 455"/>
              <p:cNvSpPr/>
              <p:nvPr/>
            </p:nvSpPr>
            <p:spPr bwMode="auto">
              <a:xfrm>
                <a:off x="2652" y="2703"/>
                <a:ext cx="22" cy="29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5" name="Freeform 456"/>
              <p:cNvSpPr/>
              <p:nvPr/>
            </p:nvSpPr>
            <p:spPr bwMode="auto">
              <a:xfrm>
                <a:off x="2574" y="2697"/>
                <a:ext cx="54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6" name="Freeform 457"/>
              <p:cNvSpPr/>
              <p:nvPr/>
            </p:nvSpPr>
            <p:spPr bwMode="auto">
              <a:xfrm>
                <a:off x="2649" y="2696"/>
                <a:ext cx="46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7" name="Freeform 458"/>
              <p:cNvSpPr/>
              <p:nvPr/>
            </p:nvSpPr>
            <p:spPr bwMode="auto">
              <a:xfrm>
                <a:off x="2556" y="2718"/>
                <a:ext cx="18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8" name="Freeform 459"/>
              <p:cNvSpPr/>
              <p:nvPr/>
            </p:nvSpPr>
            <p:spPr bwMode="auto">
              <a:xfrm>
                <a:off x="2689" y="2692"/>
                <a:ext cx="41" cy="54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graphicFrame>
          <p:nvGraphicFramePr>
            <p:cNvPr id="29" name="Object 5"/>
            <p:cNvGraphicFramePr>
              <a:graphicFrameLocks noChangeAspect="1"/>
            </p:cNvGraphicFramePr>
            <p:nvPr userDrawn="1"/>
          </p:nvGraphicFramePr>
          <p:xfrm>
            <a:off x="3694" y="2240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40" name="Clip" r:id="rId12" imgW="1307465" imgH="1083945" progId="MS_ClipArt_Gallery.2">
                    <p:embed/>
                  </p:oleObj>
                </mc:Choice>
                <mc:Fallback>
                  <p:oleObj name="Clip" r:id="rId12" imgW="1307465" imgH="1083945" progId="MS_ClipArt_Gallery.2">
                    <p:embed/>
                    <p:pic>
                      <p:nvPicPr>
                        <p:cNvPr id="0" name="图片 2919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4" y="2240"/>
                          <a:ext cx="207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ine 461"/>
            <p:cNvSpPr>
              <a:spLocks noChangeShapeType="1"/>
            </p:cNvSpPr>
            <p:nvPr/>
          </p:nvSpPr>
          <p:spPr bwMode="auto">
            <a:xfrm>
              <a:off x="4084" y="1820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1" name="Line 462"/>
            <p:cNvSpPr>
              <a:spLocks noChangeShapeType="1"/>
            </p:cNvSpPr>
            <p:nvPr/>
          </p:nvSpPr>
          <p:spPr bwMode="auto">
            <a:xfrm>
              <a:off x="3811" y="1712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2" name="Freeform 463"/>
            <p:cNvSpPr/>
            <p:nvPr/>
          </p:nvSpPr>
          <p:spPr bwMode="auto">
            <a:xfrm>
              <a:off x="3382" y="2976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3" name="Line 464"/>
            <p:cNvSpPr>
              <a:spLocks noChangeShapeType="1"/>
            </p:cNvSpPr>
            <p:nvPr/>
          </p:nvSpPr>
          <p:spPr bwMode="auto">
            <a:xfrm rot="-5400000">
              <a:off x="4791" y="3440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4" name="Group 465"/>
            <p:cNvGrpSpPr/>
            <p:nvPr/>
          </p:nvGrpSpPr>
          <p:grpSpPr bwMode="auto">
            <a:xfrm>
              <a:off x="4736" y="3526"/>
              <a:ext cx="125" cy="230"/>
              <a:chOff x="4180" y="783"/>
              <a:chExt cx="150" cy="307"/>
            </a:xfrm>
          </p:grpSpPr>
          <p:sp>
            <p:nvSpPr>
              <p:cNvPr id="144" name="AutoShape 46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Rectangle 467"/>
              <p:cNvSpPr>
                <a:spLocks noChangeArrowheads="1"/>
              </p:cNvSpPr>
              <p:nvPr/>
            </p:nvSpPr>
            <p:spPr bwMode="auto">
              <a:xfrm>
                <a:off x="4256" y="784"/>
                <a:ext cx="72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Rectangle 46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AutoShape 46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Line 47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49" name="Line 47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0" name="Rectangle 47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2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Rectangle 47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5" name="Line 474"/>
            <p:cNvSpPr>
              <a:spLocks noChangeShapeType="1"/>
            </p:cNvSpPr>
            <p:nvPr/>
          </p:nvSpPr>
          <p:spPr bwMode="auto">
            <a:xfrm rot="5400000" flipV="1">
              <a:off x="4883" y="3617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6" name="Line 475"/>
            <p:cNvSpPr>
              <a:spLocks noChangeShapeType="1"/>
            </p:cNvSpPr>
            <p:nvPr/>
          </p:nvSpPr>
          <p:spPr bwMode="auto">
            <a:xfrm rot="-5400000">
              <a:off x="5000" y="3413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7" name="Group 476"/>
            <p:cNvGrpSpPr/>
            <p:nvPr/>
          </p:nvGrpSpPr>
          <p:grpSpPr bwMode="auto">
            <a:xfrm>
              <a:off x="4735" y="3230"/>
              <a:ext cx="316" cy="148"/>
              <a:chOff x="3600" y="219"/>
              <a:chExt cx="360" cy="175"/>
            </a:xfrm>
          </p:grpSpPr>
          <p:sp>
            <p:nvSpPr>
              <p:cNvPr id="131" name="Oval 4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Line 4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3" name="Line 4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4" name="Rectangle 4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Oval 4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36" name="Group 48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1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2" name="Line 4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3" name="Line 4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37" name="Group 48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8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9" name="Line 488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0" name="Line 4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8" name="Group 490"/>
            <p:cNvGrpSpPr/>
            <p:nvPr/>
          </p:nvGrpSpPr>
          <p:grpSpPr bwMode="auto">
            <a:xfrm>
              <a:off x="4221" y="3056"/>
              <a:ext cx="316" cy="148"/>
              <a:chOff x="3600" y="219"/>
              <a:chExt cx="360" cy="175"/>
            </a:xfrm>
          </p:grpSpPr>
          <p:sp>
            <p:nvSpPr>
              <p:cNvPr id="118" name="Oval 4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19" name="Line 4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0" name="Line 4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1" name="Rectangle 4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Oval 4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23" name="Group 49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8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9" name="Line 4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0" name="Line 4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24" name="Group 50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5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6" name="Line 502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7" name="Line 5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9" name="Group 504"/>
            <p:cNvGrpSpPr/>
            <p:nvPr/>
          </p:nvGrpSpPr>
          <p:grpSpPr bwMode="auto">
            <a:xfrm>
              <a:off x="3802" y="3248"/>
              <a:ext cx="316" cy="148"/>
              <a:chOff x="3600" y="219"/>
              <a:chExt cx="360" cy="175"/>
            </a:xfrm>
          </p:grpSpPr>
          <p:sp>
            <p:nvSpPr>
              <p:cNvPr id="105" name="Oval 5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5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7" name="Line 5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8" name="Rectangle 5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Oval 5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10" name="Group 51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5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6" name="Line 5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7" name="Line 5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11" name="Group 51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2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3" name="Line 516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4" name="Line 5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40" name="Line 518"/>
            <p:cNvSpPr>
              <a:spLocks noChangeShapeType="1"/>
            </p:cNvSpPr>
            <p:nvPr/>
          </p:nvSpPr>
          <p:spPr bwMode="auto">
            <a:xfrm>
              <a:off x="4504" y="3189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1" name="Line 519"/>
            <p:cNvSpPr>
              <a:spLocks noChangeShapeType="1"/>
            </p:cNvSpPr>
            <p:nvPr/>
          </p:nvSpPr>
          <p:spPr bwMode="auto">
            <a:xfrm flipV="1">
              <a:off x="4093" y="3197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2" name="Line 520"/>
            <p:cNvSpPr>
              <a:spLocks noChangeShapeType="1"/>
            </p:cNvSpPr>
            <p:nvPr/>
          </p:nvSpPr>
          <p:spPr bwMode="auto">
            <a:xfrm flipV="1">
              <a:off x="4120" y="332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3" name="Line 521"/>
            <p:cNvSpPr>
              <a:spLocks noChangeShapeType="1"/>
            </p:cNvSpPr>
            <p:nvPr/>
          </p:nvSpPr>
          <p:spPr bwMode="auto">
            <a:xfrm flipH="1">
              <a:off x="3676" y="3165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4" name="Line 522"/>
            <p:cNvSpPr>
              <a:spLocks noChangeShapeType="1"/>
            </p:cNvSpPr>
            <p:nvPr/>
          </p:nvSpPr>
          <p:spPr bwMode="auto">
            <a:xfrm>
              <a:off x="3692" y="3197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5" name="Line 523"/>
            <p:cNvSpPr>
              <a:spLocks noChangeShapeType="1"/>
            </p:cNvSpPr>
            <p:nvPr/>
          </p:nvSpPr>
          <p:spPr bwMode="auto">
            <a:xfrm>
              <a:off x="3604" y="3409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6" name="Line 524"/>
            <p:cNvSpPr>
              <a:spLocks noChangeShapeType="1"/>
            </p:cNvSpPr>
            <p:nvPr/>
          </p:nvSpPr>
          <p:spPr bwMode="auto">
            <a:xfrm>
              <a:off x="3763" y="3459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7" name="Line 525"/>
            <p:cNvSpPr>
              <a:spLocks noChangeShapeType="1"/>
            </p:cNvSpPr>
            <p:nvPr/>
          </p:nvSpPr>
          <p:spPr bwMode="auto">
            <a:xfrm flipH="1">
              <a:off x="3914" y="3401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8" name="Line 526"/>
            <p:cNvSpPr>
              <a:spLocks noChangeShapeType="1"/>
            </p:cNvSpPr>
            <p:nvPr/>
          </p:nvSpPr>
          <p:spPr bwMode="auto">
            <a:xfrm>
              <a:off x="3796" y="3457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9" name="Line 527"/>
            <p:cNvSpPr>
              <a:spLocks noChangeShapeType="1"/>
            </p:cNvSpPr>
            <p:nvPr/>
          </p:nvSpPr>
          <p:spPr bwMode="auto">
            <a:xfrm flipH="1" flipV="1">
              <a:off x="4046" y="346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aphicFrame>
          <p:nvGraphicFramePr>
            <p:cNvPr id="50" name="Object 6"/>
            <p:cNvGraphicFramePr>
              <a:graphicFrameLocks noChangeAspect="1"/>
            </p:cNvGraphicFramePr>
            <p:nvPr userDrawn="1"/>
          </p:nvGraphicFramePr>
          <p:xfrm>
            <a:off x="3451" y="33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41" name="Clip" r:id="rId14" imgW="1307465" imgH="1083945" progId="MS_ClipArt_Gallery.2">
                    <p:embed/>
                  </p:oleObj>
                </mc:Choice>
                <mc:Fallback>
                  <p:oleObj name="Clip" r:id="rId14" imgW="1307465" imgH="1083945" progId="MS_ClipArt_Gallery.2">
                    <p:embed/>
                    <p:pic>
                      <p:nvPicPr>
                        <p:cNvPr id="0" name="图片 2919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1" y="33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7"/>
            <p:cNvGraphicFramePr>
              <a:graphicFrameLocks noChangeAspect="1"/>
            </p:cNvGraphicFramePr>
            <p:nvPr userDrawn="1"/>
          </p:nvGraphicFramePr>
          <p:xfrm>
            <a:off x="3555" y="31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42" name="Clip" r:id="rId15" imgW="1307465" imgH="1083945" progId="MS_ClipArt_Gallery.2">
                    <p:embed/>
                  </p:oleObj>
                </mc:Choice>
                <mc:Fallback>
                  <p:oleObj name="Clip" r:id="rId15" imgW="1307465" imgH="1083945" progId="MS_ClipArt_Gallery.2">
                    <p:embed/>
                    <p:pic>
                      <p:nvPicPr>
                        <p:cNvPr id="0" name="图片 2919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" y="31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8"/>
            <p:cNvGraphicFramePr>
              <a:graphicFrameLocks noChangeAspect="1"/>
            </p:cNvGraphicFramePr>
            <p:nvPr userDrawn="1"/>
          </p:nvGraphicFramePr>
          <p:xfrm>
            <a:off x="3723" y="349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43" name="Clip" r:id="rId16" imgW="1307465" imgH="1083945" progId="MS_ClipArt_Gallery.2">
                    <p:embed/>
                  </p:oleObj>
                </mc:Choice>
                <mc:Fallback>
                  <p:oleObj name="Clip" r:id="rId16" imgW="1307465" imgH="1083945" progId="MS_ClipArt_Gallery.2">
                    <p:embed/>
                    <p:pic>
                      <p:nvPicPr>
                        <p:cNvPr id="0" name="图片 2919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3" y="349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9"/>
            <p:cNvGraphicFramePr>
              <a:graphicFrameLocks noChangeAspect="1"/>
            </p:cNvGraphicFramePr>
            <p:nvPr userDrawn="1"/>
          </p:nvGraphicFramePr>
          <p:xfrm>
            <a:off x="3937" y="3497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44" name="Clip" r:id="rId17" imgW="1307465" imgH="1083945" progId="MS_ClipArt_Gallery.2">
                    <p:embed/>
                  </p:oleObj>
                </mc:Choice>
                <mc:Fallback>
                  <p:oleObj name="Clip" r:id="rId17" imgW="1307465" imgH="1083945" progId="MS_ClipArt_Gallery.2">
                    <p:embed/>
                    <p:pic>
                      <p:nvPicPr>
                        <p:cNvPr id="0" name="图片 2919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3497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" name="Group 532"/>
            <p:cNvGrpSpPr/>
            <p:nvPr/>
          </p:nvGrpSpPr>
          <p:grpSpPr bwMode="auto">
            <a:xfrm>
              <a:off x="4509" y="3576"/>
              <a:ext cx="172" cy="215"/>
              <a:chOff x="2870" y="1518"/>
              <a:chExt cx="292" cy="320"/>
            </a:xfrm>
          </p:grpSpPr>
          <p:graphicFrame>
            <p:nvGraphicFramePr>
              <p:cNvPr id="103" name="Object 12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45" name="Clip" r:id="rId18" imgW="826770" imgH="840105" progId="MS_ClipArt_Gallery.2">
                      <p:embed/>
                    </p:oleObj>
                  </mc:Choice>
                  <mc:Fallback>
                    <p:oleObj name="Clip" r:id="rId18" imgW="826770" imgH="840105" progId="MS_ClipArt_Gallery.2">
                      <p:embed/>
                      <p:pic>
                        <p:nvPicPr>
                          <p:cNvPr id="0" name="图片 2919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" name="Object 13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46" name="Clip" r:id="rId19" imgW="1268095" imgH="1199515" progId="MS_ClipArt_Gallery.2">
                      <p:embed/>
                    </p:oleObj>
                  </mc:Choice>
                  <mc:Fallback>
                    <p:oleObj name="Clip" r:id="rId19" imgW="1268095" imgH="1199515" progId="MS_ClipArt_Gallery.2">
                      <p:embed/>
                      <p:pic>
                        <p:nvPicPr>
                          <p:cNvPr id="0" name="图片 29198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5" name="Group 535"/>
            <p:cNvGrpSpPr/>
            <p:nvPr/>
          </p:nvGrpSpPr>
          <p:grpSpPr bwMode="auto">
            <a:xfrm>
              <a:off x="4225" y="3608"/>
              <a:ext cx="220" cy="203"/>
              <a:chOff x="2870" y="1518"/>
              <a:chExt cx="292" cy="320"/>
            </a:xfrm>
          </p:grpSpPr>
          <p:graphicFrame>
            <p:nvGraphicFramePr>
              <p:cNvPr id="101" name="Object 10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47" name="Clip" r:id="rId20" imgW="826770" imgH="840105" progId="MS_ClipArt_Gallery.2">
                      <p:embed/>
                    </p:oleObj>
                  </mc:Choice>
                  <mc:Fallback>
                    <p:oleObj name="Clip" r:id="rId20" imgW="826770" imgH="840105" progId="MS_ClipArt_Gallery.2">
                      <p:embed/>
                      <p:pic>
                        <p:nvPicPr>
                          <p:cNvPr id="0" name="图片 29198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" name="Object 11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248" name="Clip" r:id="rId21" imgW="1268095" imgH="1199515" progId="MS_ClipArt_Gallery.2">
                      <p:embed/>
                    </p:oleObj>
                  </mc:Choice>
                  <mc:Fallback>
                    <p:oleObj name="Clip" r:id="rId21" imgW="1268095" imgH="1199515" progId="MS_ClipArt_Gallery.2">
                      <p:embed/>
                      <p:pic>
                        <p:nvPicPr>
                          <p:cNvPr id="0" name="图片 29198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6" name="Group 538"/>
            <p:cNvGrpSpPr/>
            <p:nvPr/>
          </p:nvGrpSpPr>
          <p:grpSpPr bwMode="auto">
            <a:xfrm>
              <a:off x="4324" y="3364"/>
              <a:ext cx="183" cy="255"/>
              <a:chOff x="2556" y="2689"/>
              <a:chExt cx="183" cy="255"/>
            </a:xfrm>
          </p:grpSpPr>
          <p:pic>
            <p:nvPicPr>
              <p:cNvPr id="84" name="Picture 539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" name="Freeform 540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6" name="Freeform 541"/>
              <p:cNvSpPr/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7" name="Freeform 542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8" name="Freeform 543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9" name="Freeform 544"/>
              <p:cNvSpPr/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0" name="Freeform 545"/>
              <p:cNvSpPr/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1" name="Freeform 546"/>
              <p:cNvSpPr/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2" name="Freeform 547"/>
              <p:cNvSpPr/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3" name="Freeform 548"/>
              <p:cNvSpPr/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4" name="Freeform 549"/>
              <p:cNvSpPr/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5" name="Freeform 550"/>
              <p:cNvSpPr/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6" name="Freeform 551"/>
              <p:cNvSpPr/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7" name="Freeform 552"/>
              <p:cNvSpPr/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8" name="Freeform 553"/>
              <p:cNvSpPr/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9" name="Freeform 554"/>
              <p:cNvSpPr/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0" name="Freeform 555"/>
              <p:cNvSpPr/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sp>
          <p:nvSpPr>
            <p:cNvPr id="57" name="Line 556"/>
            <p:cNvSpPr>
              <a:spLocks noChangeShapeType="1"/>
            </p:cNvSpPr>
            <p:nvPr/>
          </p:nvSpPr>
          <p:spPr bwMode="auto">
            <a:xfrm>
              <a:off x="4097" y="3373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58" name="Line 557"/>
            <p:cNvSpPr>
              <a:spLocks noChangeShapeType="1"/>
            </p:cNvSpPr>
            <p:nvPr/>
          </p:nvSpPr>
          <p:spPr bwMode="auto">
            <a:xfrm>
              <a:off x="3750" y="3332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59" name="Group 558"/>
            <p:cNvGrpSpPr/>
            <p:nvPr/>
          </p:nvGrpSpPr>
          <p:grpSpPr bwMode="auto">
            <a:xfrm>
              <a:off x="4995" y="3370"/>
              <a:ext cx="131" cy="258"/>
              <a:chOff x="4180" y="783"/>
              <a:chExt cx="150" cy="307"/>
            </a:xfrm>
          </p:grpSpPr>
          <p:sp>
            <p:nvSpPr>
              <p:cNvPr id="76" name="AutoShape 55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Rectangle 56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71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56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AutoShape 56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Line 56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1" name="Line 56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2" name="Rectangle 56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566"/>
              <p:cNvSpPr>
                <a:spLocks noChangeArrowheads="1"/>
              </p:cNvSpPr>
              <p:nvPr/>
            </p:nvSpPr>
            <p:spPr bwMode="auto">
              <a:xfrm>
                <a:off x="4202" y="923"/>
                <a:ext cx="48" cy="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0" name="Line 567"/>
            <p:cNvSpPr>
              <a:spLocks noChangeShapeType="1"/>
            </p:cNvSpPr>
            <p:nvPr/>
          </p:nvSpPr>
          <p:spPr bwMode="auto">
            <a:xfrm flipH="1">
              <a:off x="3806" y="2401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1" name="Line 568"/>
            <p:cNvSpPr>
              <a:spLocks noChangeShapeType="1"/>
            </p:cNvSpPr>
            <p:nvPr/>
          </p:nvSpPr>
          <p:spPr bwMode="auto">
            <a:xfrm flipV="1">
              <a:off x="4623" y="1760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2" name="Line 569"/>
            <p:cNvSpPr>
              <a:spLocks noChangeShapeType="1"/>
            </p:cNvSpPr>
            <p:nvPr/>
          </p:nvSpPr>
          <p:spPr bwMode="auto">
            <a:xfrm>
              <a:off x="4514" y="1869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3" name="Line 570"/>
            <p:cNvSpPr>
              <a:spLocks noChangeShapeType="1"/>
            </p:cNvSpPr>
            <p:nvPr/>
          </p:nvSpPr>
          <p:spPr bwMode="auto">
            <a:xfrm flipV="1">
              <a:off x="4630" y="1804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4" name="Line 571"/>
            <p:cNvSpPr>
              <a:spLocks noChangeShapeType="1"/>
            </p:cNvSpPr>
            <p:nvPr/>
          </p:nvSpPr>
          <p:spPr bwMode="auto">
            <a:xfrm>
              <a:off x="4852" y="1803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5" name="Line 572"/>
            <p:cNvSpPr>
              <a:spLocks noChangeShapeType="1"/>
            </p:cNvSpPr>
            <p:nvPr/>
          </p:nvSpPr>
          <p:spPr bwMode="auto">
            <a:xfrm>
              <a:off x="4634" y="1996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6" name="Line 573"/>
            <p:cNvSpPr>
              <a:spLocks noChangeShapeType="1"/>
            </p:cNvSpPr>
            <p:nvPr/>
          </p:nvSpPr>
          <p:spPr bwMode="auto">
            <a:xfrm flipV="1">
              <a:off x="3560" y="2542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7" name="Line 574"/>
            <p:cNvSpPr>
              <a:spLocks noChangeShapeType="1"/>
            </p:cNvSpPr>
            <p:nvPr/>
          </p:nvSpPr>
          <p:spPr bwMode="auto">
            <a:xfrm flipV="1">
              <a:off x="4895" y="1614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8" name="Line 575"/>
            <p:cNvSpPr>
              <a:spLocks noChangeShapeType="1"/>
            </p:cNvSpPr>
            <p:nvPr/>
          </p:nvSpPr>
          <p:spPr bwMode="auto">
            <a:xfrm>
              <a:off x="4983" y="1990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9" name="Line 576"/>
            <p:cNvSpPr>
              <a:spLocks noChangeShapeType="1"/>
            </p:cNvSpPr>
            <p:nvPr/>
          </p:nvSpPr>
          <p:spPr bwMode="auto">
            <a:xfrm flipH="1">
              <a:off x="4445" y="2038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0" name="Line 577"/>
            <p:cNvSpPr>
              <a:spLocks noChangeShapeType="1"/>
            </p:cNvSpPr>
            <p:nvPr/>
          </p:nvSpPr>
          <p:spPr bwMode="auto">
            <a:xfrm flipH="1">
              <a:off x="4817" y="2038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1" name="Text Box 578"/>
            <p:cNvSpPr txBox="1">
              <a:spLocks noChangeArrowheads="1"/>
            </p:cNvSpPr>
            <p:nvPr/>
          </p:nvSpPr>
          <p:spPr bwMode="auto">
            <a:xfrm>
              <a:off x="3229" y="2006"/>
              <a:ext cx="66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Home network</a:t>
              </a:r>
            </a:p>
          </p:txBody>
        </p:sp>
        <p:sp>
          <p:nvSpPr>
            <p:cNvPr id="72" name="Text Box 579"/>
            <p:cNvSpPr txBox="1">
              <a:spLocks noChangeArrowheads="1"/>
            </p:cNvSpPr>
            <p:nvPr/>
          </p:nvSpPr>
          <p:spPr bwMode="auto">
            <a:xfrm>
              <a:off x="3515" y="2852"/>
              <a:ext cx="8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Institutional network</a:t>
              </a:r>
            </a:p>
          </p:txBody>
        </p:sp>
        <p:sp>
          <p:nvSpPr>
            <p:cNvPr id="73" name="Text Box 580"/>
            <p:cNvSpPr txBox="1">
              <a:spLocks noChangeArrowheads="1"/>
            </p:cNvSpPr>
            <p:nvPr/>
          </p:nvSpPr>
          <p:spPr bwMode="auto">
            <a:xfrm>
              <a:off x="3234" y="1065"/>
              <a:ext cx="6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Mobile network</a:t>
              </a:r>
            </a:p>
          </p:txBody>
        </p:sp>
        <p:sp>
          <p:nvSpPr>
            <p:cNvPr id="74" name="Text Box 581"/>
            <p:cNvSpPr txBox="1">
              <a:spLocks noChangeArrowheads="1"/>
            </p:cNvSpPr>
            <p:nvPr/>
          </p:nvSpPr>
          <p:spPr bwMode="auto">
            <a:xfrm>
              <a:off x="4369" y="1368"/>
              <a:ext cx="5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Global ISP</a:t>
              </a:r>
            </a:p>
          </p:txBody>
        </p:sp>
        <p:sp>
          <p:nvSpPr>
            <p:cNvPr id="75" name="Text Box 582"/>
            <p:cNvSpPr txBox="1">
              <a:spLocks noChangeArrowheads="1"/>
            </p:cNvSpPr>
            <p:nvPr/>
          </p:nvSpPr>
          <p:spPr bwMode="auto">
            <a:xfrm>
              <a:off x="4240" y="2240"/>
              <a:ext cx="6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Regional ISP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75096" y="1842559"/>
            <a:ext cx="5380034" cy="1470025"/>
          </a:xfrm>
        </p:spPr>
        <p:txBody>
          <a:bodyPr/>
          <a:lstStyle>
            <a:lvl1pPr algn="l">
              <a:defRPr u="none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68913" y="3581400"/>
            <a:ext cx="5416556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3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00559-3FE1-47AD-B526-98C97DF9B74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>
            <a:lvl1pPr>
              <a:spcBef>
                <a:spcPts val="1800"/>
              </a:spcBef>
              <a:spcAft>
                <a:spcPts val="600"/>
              </a:spcAft>
              <a:defRPr lang="zh-CN" altLang="en-US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95D9-91D8-4958-BB05-9803D63D1C8A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oadmap">
    <p:bg>
      <p:bgPr>
        <a:solidFill>
          <a:schemeClr val="accent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 bwMode="auto">
          <a:xfrm>
            <a:off x="396240" y="1395730"/>
            <a:ext cx="112166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>
            <a:lvl1pPr>
              <a:defRPr b="1" u="none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3044" y="1597980"/>
            <a:ext cx="5892800" cy="46482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E5757-5941-4466-94C9-99ED3E19164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891" y="10211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23839" y="765105"/>
            <a:ext cx="8237507" cy="154140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223839" y="2762250"/>
            <a:ext cx="8237507" cy="30956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03" y="4369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42109" y="1600200"/>
            <a:ext cx="4618182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25309" y="1600200"/>
            <a:ext cx="4618182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2900680"/>
            <a:ext cx="5080000" cy="334772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94400" y="2900680"/>
            <a:ext cx="5080000" cy="334772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>
          <a:xfrm>
            <a:off x="1533646" y="1462690"/>
            <a:ext cx="8814121" cy="1176052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89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54460" y="1568250"/>
            <a:ext cx="4897197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54460" y="2672080"/>
            <a:ext cx="4897197" cy="345408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38324" y="1568250"/>
            <a:ext cx="4899121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38324" y="2672080"/>
            <a:ext cx="4899121" cy="345408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808BE-A5DC-469A-87DA-635598E09B7F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8740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7032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/>
          </p:nvPr>
        </p:nvSpPr>
        <p:spPr>
          <a:xfrm>
            <a:off x="787400" y="1631950"/>
            <a:ext cx="10662920" cy="91440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右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01750" y="1625600"/>
            <a:ext cx="9588500" cy="180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上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89050" y="4722470"/>
            <a:ext cx="9588500" cy="15259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76719-4C93-4032-AE44-9AF0CDE2F19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2649" y="2311401"/>
            <a:ext cx="10191751" cy="237913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defRPr sz="4400" u="none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015" y="5815086"/>
            <a:ext cx="3278293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070056"/>
            <a:ext cx="105156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38200" y="5034522"/>
            <a:ext cx="10515600" cy="604299"/>
          </a:xfrm>
        </p:spPr>
        <p:txBody>
          <a:bodyPr anchor="ctr">
            <a:noAutofit/>
          </a:bodyPr>
          <a:lstStyle>
            <a:lvl1pPr algn="ctr">
              <a:defRPr lang="zh-CN" altLang="en-US" sz="28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12192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1"/>
            <a:ext cx="12192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658702" y="1685678"/>
            <a:ext cx="11162884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699" y="974280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9"/>
            <a:ext cx="12192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546"/>
            <a:ext cx="12192000" cy="2796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55" y="4211593"/>
            <a:ext cx="4029124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155221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0000" y="360000"/>
            <a:ext cx="115200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512888"/>
            <a:ext cx="10363200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931" y="6510338"/>
            <a:ext cx="25400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400" baseline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74400" y="6510338"/>
            <a:ext cx="11176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r">
              <a:defRPr sz="18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E1ADD79-24A3-44AD-836C-1737AC6DAD0E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031" name="Rectangle 6"/>
          <p:cNvSpPr>
            <a:spLocks noChangeArrowheads="1"/>
          </p:cNvSpPr>
          <p:nvPr userDrawn="1"/>
        </p:nvSpPr>
        <p:spPr bwMode="auto">
          <a:xfrm>
            <a:off x="0" y="0"/>
            <a:ext cx="6197600" cy="274638"/>
          </a:xfrm>
          <a:prstGeom prst="rect">
            <a:avLst/>
          </a:prstGeom>
          <a:gradFill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en-US" altLang="zh-CN" sz="1600" b="1" dirty="0">
              <a:solidFill>
                <a:srgbClr val="FFFFFF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6197600" y="0"/>
            <a:ext cx="5994400" cy="274638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zh-CN" sz="1600" i="1" dirty="0">
              <a:solidFill>
                <a:srgbClr val="FFFFFF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u="sng" baseline="0">
          <a:solidFill>
            <a:schemeClr val="accent5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200"/>
        </a:spcAft>
        <a:buSzPct val="85000"/>
        <a:buFont typeface="Wingdings" panose="05000000000000000000" pitchFamily="2" charset="2"/>
        <a:buChar char="q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.sjtu.edu.cn/courses/81068/pages/general-instructions-for-mininet-based-practic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Lab01:Introduction to Mininet and Performance Measurement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计算机网络实践课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Outline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3004820" y="1598295"/>
            <a:ext cx="6160770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介绍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基本操作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/>
              <a:t>Python Sockets</a:t>
            </a:r>
            <a:r>
              <a:rPr lang="zh-CN" altLang="en-US" dirty="0"/>
              <a:t>的编程</a:t>
            </a:r>
            <a:r>
              <a:rPr lang="en-US" altLang="zh-CN" dirty="0" err="1"/>
              <a:t>Iperfer</a:t>
            </a:r>
            <a:r>
              <a:rPr lang="zh-CN" altLang="en-US" dirty="0"/>
              <a:t>实现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 err="1"/>
              <a:t>mininet</a:t>
            </a:r>
            <a:r>
              <a:rPr lang="zh-CN" altLang="en-US" dirty="0"/>
              <a:t>的</a:t>
            </a:r>
            <a:r>
              <a:rPr lang="en-US" altLang="zh-CN" dirty="0"/>
              <a:t>Performance Measurement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Outline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2994025" y="1598295"/>
            <a:ext cx="6171565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Mininet</a:t>
            </a:r>
            <a:r>
              <a:rPr lang="zh-CN" altLang="en-US" dirty="0">
                <a:solidFill>
                  <a:srgbClr val="C00000"/>
                </a:solidFill>
              </a:rPr>
              <a:t>介绍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基本操作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/>
              <a:t>Python Sockets</a:t>
            </a:r>
            <a:r>
              <a:rPr lang="zh-CN" altLang="en-US" dirty="0"/>
              <a:t>的编程</a:t>
            </a:r>
            <a:r>
              <a:rPr lang="en-US" altLang="zh-CN" dirty="0" err="1"/>
              <a:t>Iperfer</a:t>
            </a:r>
            <a:r>
              <a:rPr lang="zh-CN" altLang="en-US" dirty="0"/>
              <a:t>实现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 err="1"/>
              <a:t>mininet</a:t>
            </a:r>
            <a:r>
              <a:rPr lang="zh-CN" altLang="en-US" dirty="0"/>
              <a:t>的</a:t>
            </a:r>
            <a:r>
              <a:rPr lang="en-US" altLang="zh-CN" dirty="0"/>
              <a:t>Performance Measurement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介绍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Mininet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 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 emulator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perhaps more precisely a </a:t>
            </a:r>
            <a:r>
              <a:rPr lang="zh-CN" alt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 emulation orchestration system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轻量级的网络仿真（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 emulation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）平台，主要用于在单台计算机上创建、测试和研究软件定义网络（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SDN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可以创建一个包含主机，交换机，控制器和链路的虚拟网络</a:t>
            </a: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Mininet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creates a realistic virtual network, running </a:t>
            </a:r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kernel, switch and application code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on a single machine (VM, cloud or native), in seconds, with a single command: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1762125" y="6005196"/>
            <a:ext cx="61671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000000"/>
                </a:solidFill>
                <a:latin typeface="+mn-ea"/>
                <a:ea typeface="+mn-ea"/>
              </a:rPr>
              <a:t>Mininet: </a:t>
            </a:r>
            <a:r>
              <a:rPr lang="en-US" sz="2000" i="1" dirty="0">
                <a:latin typeface="+mn-ea"/>
                <a:ea typeface="+mn-ea"/>
              </a:rPr>
              <a:t>http://mininet.org</a:t>
            </a:r>
          </a:p>
          <a:p>
            <a:r>
              <a:rPr lang="en-US" sz="2000" i="1" dirty="0">
                <a:latin typeface="+mn-ea"/>
                <a:ea typeface="+mn-ea"/>
              </a:rPr>
              <a:t>Mininet on </a:t>
            </a:r>
            <a:r>
              <a:rPr lang="en-US" sz="2000" i="1" dirty="0" err="1">
                <a:latin typeface="+mn-ea"/>
                <a:ea typeface="+mn-ea"/>
              </a:rPr>
              <a:t>github</a:t>
            </a:r>
            <a:r>
              <a:rPr lang="en-US" altLang="zh-CN" sz="2000" i="1" dirty="0">
                <a:latin typeface="+mn-ea"/>
                <a:ea typeface="+mn-ea"/>
              </a:rPr>
              <a:t>: </a:t>
            </a:r>
            <a:r>
              <a:rPr lang="en-US" sz="2000" i="1" dirty="0">
                <a:latin typeface="+mn-ea"/>
                <a:ea typeface="+mn-ea"/>
              </a:rPr>
              <a:t>https://github.com/mininet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066" y="4389755"/>
            <a:ext cx="7212965" cy="15201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介绍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77500"/>
          </a:bodyPr>
          <a:lstStyle/>
          <a:p>
            <a:pPr marL="0" indent="0">
              <a:buNone/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Mininet host behaves just like a real machine;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 can run arbitrary programs (including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anything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is installed on the</a:t>
            </a:r>
            <a:r>
              <a:rPr lang="en-US" altLang="zh-CN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underlying Linux</a:t>
            </a:r>
            <a:r>
              <a:rPr lang="en-US" altLang="zh-CN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system.) . </a:t>
            </a:r>
          </a:p>
          <a:p>
            <a:pPr marL="0" indent="0">
              <a:buNone/>
            </a:pP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programs you run can send packets through what seems like a real Ethernet interface, with a given link speed and delay. 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Packets get processed by what looks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a real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 switch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router,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middlebox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with a given amount of queueing.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two programs, like an 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iperf client and server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communicate through Mininet, the measured performance should match that of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(slower) native machines.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Mininet</a:t>
            </a:r>
            <a:r>
              <a:rPr lang="zh-CN" altLang="en-US" dirty="0">
                <a:sym typeface="+mn-ea"/>
              </a:rPr>
              <a:t>基本特性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615" y="1512570"/>
            <a:ext cx="9353550" cy="4735195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en-US" altLang="zh-CN" dirty="0"/>
              <a:t>Mininet作为一个</a:t>
            </a:r>
            <a:r>
              <a:rPr lang="en-US" altLang="zh-CN" dirty="0">
                <a:solidFill>
                  <a:srgbClr val="C00000"/>
                </a:solidFill>
              </a:rPr>
              <a:t>轻量级软定义网络研发和测试平台</a:t>
            </a:r>
            <a:r>
              <a:rPr lang="en-US" altLang="zh-CN" dirty="0"/>
              <a:t>，其主要特性包括：</a:t>
            </a:r>
          </a:p>
          <a:p>
            <a:pPr marL="0" indent="0">
              <a:buNone/>
            </a:pPr>
            <a:r>
              <a:rPr lang="en-US" altLang="zh-CN" dirty="0"/>
              <a:t>1.   </a:t>
            </a:r>
            <a:r>
              <a:rPr lang="en-US" altLang="zh-CN" dirty="0" err="1"/>
              <a:t>支持OpenFlow、OpenvSwitch等</a:t>
            </a:r>
            <a:r>
              <a:rPr lang="zh-CN" altLang="en-US" dirty="0"/>
              <a:t>软件</a:t>
            </a:r>
            <a:r>
              <a:rPr lang="en-US" altLang="zh-CN" dirty="0" err="1"/>
              <a:t>定义网络部件</a:t>
            </a:r>
            <a:r>
              <a:rPr lang="en-US" altLang="zh-CN" dirty="0"/>
              <a:t>；</a:t>
            </a:r>
          </a:p>
          <a:p>
            <a:pPr marL="0" indent="0">
              <a:buNone/>
            </a:pPr>
            <a:r>
              <a:rPr lang="en-US" altLang="zh-CN" dirty="0"/>
              <a:t>2.   支持复杂拓扑、自定义拓扑；</a:t>
            </a:r>
          </a:p>
          <a:p>
            <a:pPr marL="0" indent="0">
              <a:buNone/>
            </a:pPr>
            <a:r>
              <a:rPr lang="en-US" altLang="zh-CN" dirty="0"/>
              <a:t>3.   提供</a:t>
            </a:r>
            <a:r>
              <a:rPr lang="en-US" altLang="zh-CN" dirty="0">
                <a:solidFill>
                  <a:schemeClr val="accent5"/>
                </a:solidFill>
              </a:rPr>
              <a:t>python API</a:t>
            </a:r>
            <a:r>
              <a:rPr lang="en-US" altLang="zh-CN" dirty="0"/>
              <a:t>；</a:t>
            </a:r>
          </a:p>
          <a:p>
            <a:pPr marL="0" indent="0">
              <a:buNone/>
            </a:pPr>
            <a:r>
              <a:rPr lang="en-US" altLang="zh-CN" dirty="0"/>
              <a:t>4.    很好的硬件移植性 (Linux兼容), 结果有更好的说服力；</a:t>
            </a:r>
          </a:p>
          <a:p>
            <a:pPr marL="0" indent="0">
              <a:buNone/>
            </a:pPr>
            <a:r>
              <a:rPr lang="en-US" altLang="zh-CN" dirty="0"/>
              <a:t>5.    高扩展性，支持超过</a:t>
            </a:r>
            <a:r>
              <a:rPr lang="en-US" altLang="zh-CN" dirty="0">
                <a:solidFill>
                  <a:schemeClr val="accent5"/>
                </a:solidFill>
              </a:rPr>
              <a:t>4096台主机的网络结构</a:t>
            </a:r>
            <a:r>
              <a:rPr lang="en-US" altLang="zh-CN" dirty="0"/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Outline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3149600" y="1598295"/>
            <a:ext cx="6252845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介绍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Mininet</a:t>
            </a:r>
            <a:r>
              <a:rPr lang="zh-CN" altLang="en-US" dirty="0">
                <a:solidFill>
                  <a:srgbClr val="C00000"/>
                </a:solidFill>
              </a:rPr>
              <a:t>基本操作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/>
              <a:t>Python Sockets</a:t>
            </a:r>
            <a:r>
              <a:rPr lang="zh-CN" altLang="en-US" dirty="0"/>
              <a:t>的编程</a:t>
            </a:r>
            <a:r>
              <a:rPr lang="en-US" altLang="zh-CN" dirty="0" err="1"/>
              <a:t>Iperfer</a:t>
            </a:r>
            <a:r>
              <a:rPr lang="zh-CN" altLang="en-US" dirty="0"/>
              <a:t>实现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 err="1"/>
              <a:t>mininet</a:t>
            </a:r>
            <a:r>
              <a:rPr lang="zh-CN" altLang="en-US" dirty="0"/>
              <a:t>的</a:t>
            </a:r>
            <a:r>
              <a:rPr lang="en-US" altLang="zh-CN" dirty="0"/>
              <a:t>Performance Measurement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Mininet</a:t>
            </a:r>
            <a:r>
              <a:rPr lang="zh-CN" altLang="en-US" dirty="0">
                <a:sym typeface="+mn-ea"/>
              </a:rPr>
              <a:t>环境安装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242695" y="1512570"/>
            <a:ext cx="9888220" cy="47351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1.  准备 linux 环境 </a:t>
            </a:r>
          </a:p>
          <a:p>
            <a:pPr marL="400050" lvl="1" indent="0">
              <a:buNone/>
            </a:pPr>
            <a:r>
              <a:rPr lang="en-US" altLang="zh-CN" b="1" dirty="0">
                <a:solidFill>
                  <a:schemeClr val="accent5"/>
                </a:solidFill>
                <a:ea typeface="+mn-ea"/>
              </a:rPr>
              <a:t>- </a:t>
            </a:r>
            <a:r>
              <a:rPr lang="zh-CN" altLang="en-US" b="1" dirty="0">
                <a:solidFill>
                  <a:schemeClr val="accent5"/>
                </a:solidFill>
                <a:ea typeface="+mn-ea"/>
                <a:sym typeface="+mn-ea"/>
              </a:rPr>
              <a:t>交大云平台</a:t>
            </a:r>
            <a:r>
              <a:rPr lang="en-US" altLang="zh-CN" dirty="0">
                <a:ea typeface="+mn-ea"/>
                <a:sym typeface="+mn-ea"/>
              </a:rPr>
              <a:t>(https://home.jcloud.sjtu.edu.cn/)</a:t>
            </a:r>
            <a:r>
              <a:rPr lang="zh-CN" altLang="en-US" dirty="0">
                <a:ea typeface="+mn-ea"/>
                <a:sym typeface="+mn-ea"/>
              </a:rPr>
              <a:t>提供了已经配置好的</a:t>
            </a:r>
            <a:r>
              <a:rPr lang="en-US" altLang="zh-CN" dirty="0">
                <a:ea typeface="+mn-ea"/>
                <a:sym typeface="+mn-ea"/>
              </a:rPr>
              <a:t>mininet</a:t>
            </a:r>
            <a:r>
              <a:rPr lang="zh-CN" altLang="en-US" dirty="0">
                <a:ea typeface="+mn-ea"/>
                <a:sym typeface="+mn-ea"/>
              </a:rPr>
              <a:t>镜像，包括后续作业用到的其他包，使用该环境可以避免后续的环境配置。</a:t>
            </a:r>
          </a:p>
          <a:p>
            <a:pPr marL="400050" lvl="1" indent="0">
              <a:buNone/>
            </a:pPr>
            <a:r>
              <a:rPr lang="en-US" altLang="zh-CN" dirty="0">
                <a:ea typeface="+mn-ea"/>
                <a:sym typeface="+mn-ea"/>
              </a:rPr>
              <a:t>- </a:t>
            </a:r>
            <a:r>
              <a:rPr lang="zh-CN" altLang="en-US" dirty="0">
                <a:ea typeface="+mn-ea"/>
                <a:sym typeface="+mn-ea"/>
              </a:rPr>
              <a:t>主要内容：</a:t>
            </a:r>
          </a:p>
          <a:p>
            <a:pPr marL="857250" lvl="2" indent="0">
              <a:buNone/>
            </a:pPr>
            <a:r>
              <a:rPr lang="en-US" altLang="zh-CN" dirty="0">
                <a:ea typeface="+mn-ea"/>
                <a:sym typeface="+mn-ea"/>
              </a:rPr>
              <a:t>- </a:t>
            </a:r>
            <a:r>
              <a:rPr lang="zh-CN" altLang="en-US" dirty="0">
                <a:ea typeface="+mn-ea"/>
                <a:sym typeface="+mn-ea"/>
              </a:rPr>
              <a:t>如何创建云主机？</a:t>
            </a:r>
          </a:p>
          <a:p>
            <a:pPr marL="857250" lvl="2" indent="0">
              <a:buNone/>
            </a:pPr>
            <a:r>
              <a:rPr lang="en-US" altLang="zh-CN" dirty="0">
                <a:ea typeface="+mn-ea"/>
                <a:sym typeface="+mn-ea"/>
              </a:rPr>
              <a:t>- </a:t>
            </a:r>
            <a:r>
              <a:rPr lang="zh-CN" altLang="en-US" dirty="0">
                <a:ea typeface="+mn-ea"/>
                <a:sym typeface="+mn-ea"/>
              </a:rPr>
              <a:t>如何登陆云主机？</a:t>
            </a:r>
            <a:r>
              <a:rPr lang="en-US" altLang="zh-CN" dirty="0">
                <a:ea typeface="+mn-ea"/>
                <a:sym typeface="+mn-ea"/>
              </a:rPr>
              <a:t>ssh</a:t>
            </a:r>
            <a:r>
              <a:rPr lang="zh-CN" altLang="en-US" dirty="0">
                <a:ea typeface="+mn-ea"/>
                <a:sym typeface="+mn-ea"/>
              </a:rPr>
              <a:t>方式、控制台方式</a:t>
            </a:r>
            <a:endParaRPr lang="en-US" altLang="zh-CN" dirty="0">
              <a:ea typeface="+mn-ea"/>
              <a:sym typeface="+mn-ea"/>
            </a:endParaRPr>
          </a:p>
          <a:p>
            <a:pPr marL="400050" lvl="1" indent="0">
              <a:buNone/>
            </a:pPr>
            <a:r>
              <a:rPr lang="en-US" altLang="zh-CN" dirty="0">
                <a:ea typeface="+mn-ea"/>
                <a:sym typeface="+mn-ea"/>
              </a:rPr>
              <a:t>- </a:t>
            </a:r>
            <a:r>
              <a:rPr lang="zh-CN" altLang="en-US" dirty="0">
                <a:ea typeface="+mn-ea"/>
                <a:sym typeface="+mn-ea"/>
              </a:rPr>
              <a:t>参考链接：</a:t>
            </a:r>
            <a:r>
              <a:rPr lang="en-US" altLang="zh-CN" dirty="0">
                <a:ea typeface="+mn-ea"/>
                <a:sym typeface="+mn-ea"/>
                <a:hlinkClick r:id="rId3" action="ppaction://hlinkfile"/>
              </a:rPr>
              <a:t>canvas-&gt;</a:t>
            </a:r>
            <a:r>
              <a:rPr lang="zh-CN" altLang="en-US" dirty="0">
                <a:ea typeface="+mn-ea"/>
                <a:sym typeface="+mn-ea"/>
                <a:hlinkClick r:id="rId3" action="ppaction://hlinkfile"/>
              </a:rPr>
              <a:t>页面</a:t>
            </a:r>
            <a:r>
              <a:rPr lang="en-US" altLang="zh-CN" dirty="0">
                <a:ea typeface="+mn-ea"/>
                <a:sym typeface="+mn-ea"/>
                <a:hlinkClick r:id="rId3" action="ppaction://hlinkfile"/>
              </a:rPr>
              <a:t>-&gt;General Instructions for Mininet-based Program...</a:t>
            </a:r>
            <a:endParaRPr lang="en-US" altLang="zh-CN" dirty="0">
              <a:ea typeface="+mn-ea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ym typeface="+mn-ea"/>
              </a:rPr>
              <a:t>2.  </a:t>
            </a:r>
            <a:r>
              <a:rPr lang="zh-CN" altLang="en-US" dirty="0">
                <a:sym typeface="+mn-ea"/>
              </a:rPr>
              <a:t>上传作业</a:t>
            </a:r>
          </a:p>
          <a:p>
            <a:pPr marL="400050" lvl="1" indent="0">
              <a:buNone/>
            </a:pPr>
            <a:r>
              <a:rPr lang="en-US" altLang="zh-CN" dirty="0">
                <a:ea typeface="+mn-ea"/>
                <a:sym typeface="+mn-ea"/>
              </a:rPr>
              <a:t>- </a:t>
            </a:r>
            <a:r>
              <a:rPr lang="zh-CN" altLang="en-US" dirty="0">
                <a:ea typeface="+mn-ea"/>
                <a:sym typeface="+mn-ea"/>
              </a:rPr>
              <a:t>云平台的主机只有合适的环境，还没有作业内容</a:t>
            </a:r>
            <a:r>
              <a:rPr lang="en-US" altLang="zh-CN" dirty="0">
                <a:ea typeface="+mn-ea"/>
                <a:sym typeface="+mn-ea"/>
              </a:rPr>
              <a:t>...</a:t>
            </a:r>
            <a:endParaRPr lang="zh-CN" altLang="en-US" dirty="0">
              <a:ea typeface="+mn-ea"/>
              <a:sym typeface="+mn-ea"/>
            </a:endParaRPr>
          </a:p>
          <a:p>
            <a:pPr marL="400050" lvl="1" indent="0">
              <a:buNone/>
            </a:pPr>
            <a:r>
              <a:rPr lang="en-US" altLang="zh-CN" dirty="0">
                <a:ea typeface="+mn-ea"/>
                <a:sym typeface="+mn-ea"/>
              </a:rPr>
              <a:t>- scp</a:t>
            </a:r>
          </a:p>
          <a:p>
            <a:pPr marL="400050" lvl="1" indent="0">
              <a:buNone/>
            </a:pPr>
            <a:r>
              <a:rPr lang="en-US" altLang="zh-CN" dirty="0">
                <a:ea typeface="+mn-ea"/>
                <a:sym typeface="+mn-ea"/>
              </a:rPr>
              <a:t>- vscode </a:t>
            </a:r>
            <a:r>
              <a:rPr lang="zh-CN" altLang="en-US" dirty="0">
                <a:ea typeface="+mn-ea"/>
                <a:sym typeface="+mn-ea"/>
              </a:rPr>
              <a:t>拖动</a:t>
            </a:r>
            <a:r>
              <a:rPr lang="en-US" altLang="zh-CN" dirty="0">
                <a:ea typeface="+mn-ea"/>
                <a:sym typeface="+mn-ea"/>
              </a:rPr>
              <a:t>... </a:t>
            </a:r>
            <a:endParaRPr lang="en-US" altLang="zh-CN" dirty="0">
              <a:ea typeface="+mn-ea"/>
            </a:endParaRPr>
          </a:p>
          <a:p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65000" lnSpcReduction="20000"/>
          </a:bodyPr>
          <a:lstStyle/>
          <a:p>
            <a:pPr marL="0" indent="0">
              <a:buNone/>
            </a:pPr>
            <a:r>
              <a:rPr lang="en-US" altLang="zh-CN" sz="3600" dirty="0">
                <a:solidFill>
                  <a:schemeClr val="accent5"/>
                </a:solidFill>
                <a:cs typeface="Times New Roman" panose="02020603050405020304" pitchFamily="18" charset="0"/>
              </a:rPr>
              <a:t>1.  Mininet </a:t>
            </a:r>
            <a:r>
              <a:rPr lang="en-US" altLang="zh-CN" sz="3600" dirty="0" err="1">
                <a:solidFill>
                  <a:schemeClr val="accent5"/>
                </a:solidFill>
                <a:cs typeface="Times New Roman" panose="02020603050405020304" pitchFamily="18" charset="0"/>
              </a:rPr>
              <a:t>StartUp</a:t>
            </a:r>
            <a:endParaRPr lang="en-US" altLang="zh-CN" sz="3600" dirty="0">
              <a:solidFill>
                <a:schemeClr val="accent5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 	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sudo mn 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--topo=minimal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</a:t>
            </a: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exit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退出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sudo mn -c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清除残留内容</a:t>
            </a:r>
            <a:endParaRPr lang="en-US" altLang="zh-CN" dirty="0"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zh-CN" altLang="en-US" dirty="0">
                <a:cs typeface="Times New Roman" panose="02020603050405020304" pitchFamily="18" charset="0"/>
                <a:sym typeface="+mn-ea"/>
              </a:rPr>
              <a:t>参考：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https://mininet.org/walkthrough/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271" y="1889125"/>
            <a:ext cx="4587875" cy="3271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610" y="3686175"/>
            <a:ext cx="3131820" cy="13030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2.  Interact with Hosts and Switches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进入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CLI 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界面，通过命令与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进行交互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help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查看全部可使用命令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nodes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：列出所有实体节点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net 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: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列出链接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dump: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列出节点的详细信息</a:t>
            </a:r>
          </a:p>
          <a:p>
            <a:pPr marL="0" indent="0">
              <a:buNone/>
            </a:pPr>
            <a:endParaRPr lang="zh-CN" altLang="en-US" dirty="0"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endParaRPr lang="zh-CN" altLang="en-US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20" y="2606177"/>
            <a:ext cx="3055620" cy="807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786" y="3618842"/>
            <a:ext cx="3924935" cy="12122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530" y="5342256"/>
            <a:ext cx="7391400" cy="11042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2.  Interact with Hosts and Switches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	[node] instruction 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与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linux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相似的指令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457200" lvl="1" indent="457200">
              <a:buNone/>
            </a:pPr>
            <a:r>
              <a:rPr lang="en-US" altLang="zh-CN" b="1" dirty="0">
                <a:solidFill>
                  <a:srgbClr val="FF0000"/>
                </a:solidFill>
                <a:ea typeface="+mn-ea"/>
                <a:cs typeface="Times New Roman" panose="02020603050405020304" pitchFamily="18" charset="0"/>
                <a:sym typeface="+mn-ea"/>
              </a:rPr>
              <a:t>node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Times New Roman" panose="02020603050405020304" pitchFamily="18" charset="0"/>
                <a:sym typeface="+mn-ea"/>
              </a:rPr>
              <a:t> ifconfig -a : </a:t>
            </a:r>
            <a:r>
              <a:rPr lang="zh-CN" altLang="en-US" sz="2000" dirty="0">
                <a:ea typeface="+mn-ea"/>
                <a:cs typeface="Times New Roman" panose="02020603050405020304" pitchFamily="18" charset="0"/>
                <a:sym typeface="+mn-ea"/>
              </a:rPr>
              <a:t>查看指定节点的网络配置</a:t>
            </a:r>
            <a:endParaRPr lang="en-US" altLang="zh-CN" dirty="0">
              <a:solidFill>
                <a:schemeClr val="tx1"/>
              </a:solidFill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node ps : 查看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指定节点的网络进程</a:t>
            </a: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zh-CN" altLang="en-US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67" y="4147211"/>
            <a:ext cx="4796790" cy="2470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936" y="4332606"/>
            <a:ext cx="3535680" cy="899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2.  Interact with Hosts and Switches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node_1 ping [-c ]  node_2  :</a:t>
            </a: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测试host之间的连通</a:t>
            </a:r>
            <a:endParaRPr lang="en-US" altLang="zh-CN" sz="2400" dirty="0"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pingall 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全部节点互相ping</a:t>
            </a:r>
            <a:endParaRPr lang="en-US" altLang="zh-CN" sz="2400" dirty="0"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384" y="3880463"/>
            <a:ext cx="8032115" cy="25260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3.  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网络拓扑结构修改及自定义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sudo mn  --topo  :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使用--topo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参数进行修改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例：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sudo mn  --topo single,3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(三个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host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)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    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sudo mn  --topo linear, 5</a:t>
            </a: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226" y="3358516"/>
            <a:ext cx="6043295" cy="16046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226" y="5152390"/>
            <a:ext cx="6515735" cy="14782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384" y="1512707"/>
            <a:ext cx="9868766" cy="47355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3.  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网络拓扑结构修改及自定义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sudo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mn --link :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使用--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link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参数进行链路上参数修改</a:t>
            </a:r>
          </a:p>
          <a:p>
            <a:pPr marL="0" indent="0">
              <a:buNone/>
            </a:pPr>
            <a:r>
              <a:rPr lang="zh-CN" altLang="en-US" dirty="0">
                <a:cs typeface="Times New Roman" panose="02020603050405020304" pitchFamily="18" charset="0"/>
                <a:sym typeface="+mn-ea"/>
              </a:rPr>
              <a:t>例：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sudo mn --link tc,bw=10,delay=10ms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(带宽为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10Mbps,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时延为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10ms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)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zh-CN" altLang="en-US" dirty="0">
                <a:cs typeface="Times New Roman" panose="02020603050405020304" pitchFamily="18" charset="0"/>
                <a:sym typeface="+mn-ea"/>
              </a:rPr>
              <a:t>可以看到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ping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的时延变为</a:t>
            </a:r>
            <a:r>
              <a:rPr lang="en-US" altLang="zh-CN" dirty="0">
                <a:cs typeface="Times New Roman" panose="02020603050405020304" pitchFamily="18" charset="0"/>
                <a:sym typeface="+mn-ea"/>
              </a:rPr>
              <a:t>40ms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811" y="3402329"/>
            <a:ext cx="7233285" cy="16808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360" y="5743733"/>
            <a:ext cx="4872990" cy="8302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2200" dirty="0">
                <a:solidFill>
                  <a:schemeClr val="accent5"/>
                </a:solidFill>
                <a:cs typeface="Times New Roman" panose="02020603050405020304" pitchFamily="18" charset="0"/>
              </a:rPr>
              <a:t>3.  </a:t>
            </a:r>
            <a:r>
              <a:rPr lang="zh-CN" altLang="en-US" sz="2200" dirty="0">
                <a:solidFill>
                  <a:schemeClr val="accent5"/>
                </a:solidFill>
                <a:cs typeface="Times New Roman" panose="02020603050405020304" pitchFamily="18" charset="0"/>
              </a:rPr>
              <a:t>网络拓扑结构修改及自定义</a:t>
            </a:r>
            <a:r>
              <a:rPr lang="en-US" altLang="zh-CN" sz="22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sz="26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      	</a:t>
            </a:r>
            <a:r>
              <a:rPr lang="zh-CN" altLang="en-US" sz="22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使用</a:t>
            </a:r>
            <a:r>
              <a:rPr lang="en-US" altLang="zh-CN" sz="22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python API</a:t>
            </a:r>
            <a:r>
              <a:rPr lang="zh-CN" altLang="en-US" sz="22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进行网络结构及参数的自定义</a:t>
            </a:r>
          </a:p>
          <a:p>
            <a:pPr marL="457200" lvl="1" indent="457200">
              <a:buNone/>
            </a:pPr>
            <a:r>
              <a:rPr lang="zh-CN" altLang="en-US" sz="22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  <a:sym typeface="+mn-ea"/>
              </a:rPr>
              <a:t>后续作业给出了网络的拓扑结构，可以通过阅读</a:t>
            </a:r>
            <a:r>
              <a:rPr lang="en-US" altLang="zh-CN" sz="22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  <a:sym typeface="+mn-ea"/>
              </a:rPr>
              <a:t>python</a:t>
            </a:r>
            <a:r>
              <a:rPr lang="zh-CN" altLang="en-US" sz="22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  <a:sym typeface="+mn-ea"/>
              </a:rPr>
              <a:t>代码了解详情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	</a:t>
            </a: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32710" y="3082926"/>
            <a:ext cx="6577330" cy="3169285"/>
            <a:chOff x="1746" y="4134"/>
            <a:chExt cx="10358" cy="499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6" y="4134"/>
              <a:ext cx="6813" cy="45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8" y="7414"/>
              <a:ext cx="5421" cy="55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2" y="7970"/>
              <a:ext cx="4715" cy="60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32" y="8561"/>
              <a:ext cx="9572" cy="56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46" y="4650"/>
              <a:ext cx="7017" cy="27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3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.  </a:t>
            </a:r>
            <a:r>
              <a:rPr lang="zh-CN" altLang="en-US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网络拓扑结构修改及自定义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使用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python API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进行网络结构及参数的自定义</a:t>
            </a:r>
            <a:r>
              <a:rPr lang="en-US" altLang="zh-CN" sz="2000" dirty="0">
                <a:cs typeface="Times New Roman" panose="02020603050405020304" pitchFamily="18" charset="0"/>
                <a:sym typeface="+mn-ea"/>
              </a:rPr>
              <a:t>	</a:t>
            </a:r>
            <a:endParaRPr lang="en-US" altLang="zh-CN" sz="2000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225" y="2794000"/>
            <a:ext cx="4526915" cy="1926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225" y="4720590"/>
            <a:ext cx="7216140" cy="19697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3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.  </a:t>
            </a:r>
            <a:r>
              <a:rPr lang="zh-CN" altLang="en-US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网络拓扑结构修改及自定义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使用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python API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控制网络中的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host</a:t>
            </a:r>
            <a:r>
              <a:rPr lang="en-US" altLang="zh-CN" sz="2000" dirty="0">
                <a:cs typeface="Times New Roman" panose="02020603050405020304" pitchFamily="18" charset="0"/>
                <a:sym typeface="+mn-ea"/>
              </a:rPr>
              <a:t>	</a:t>
            </a:r>
            <a:endParaRPr lang="en-US" altLang="zh-CN" sz="2000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10" y="3061335"/>
            <a:ext cx="10039350" cy="13925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1647825" y="1337310"/>
            <a:ext cx="9020810" cy="49212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altLang="zh-CN" dirty="0">
                <a:solidFill>
                  <a:schemeClr val="accent5"/>
                </a:solidFill>
                <a:cs typeface="Times New Roman" panose="02020603050405020304" pitchFamily="18" charset="0"/>
              </a:rPr>
              <a:t>4.  </a:t>
            </a:r>
            <a:r>
              <a:rPr lang="zh-CN" altLang="en-US" dirty="0">
                <a:solidFill>
                  <a:schemeClr val="accent5"/>
                </a:solidFill>
                <a:cs typeface="Times New Roman" panose="02020603050405020304" pitchFamily="18" charset="0"/>
              </a:rPr>
              <a:t>补充</a:t>
            </a:r>
            <a:r>
              <a:rPr lang="en-US" altLang="zh-CN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    xterm node</a:t>
            </a:r>
            <a:r>
              <a:rPr lang="zh-CN" altLang="en-US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；</a:t>
            </a: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为指定节点开启一个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xterm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窗口，方便单独对该节点进行指令；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	</a:t>
            </a:r>
            <a:r>
              <a:rPr lang="en-US" altLang="zh-CN" sz="1800" dirty="0">
                <a:cs typeface="Times New Roman" panose="02020603050405020304" pitchFamily="18" charset="0"/>
                <a:sym typeface="+mn-ea"/>
              </a:rPr>
              <a:t>- </a:t>
            </a:r>
            <a:r>
              <a:rPr lang="zh-CN" altLang="en-US" sz="1800" dirty="0">
                <a:cs typeface="Times New Roman" panose="02020603050405020304" pitchFamily="18" charset="0"/>
                <a:sym typeface="+mn-ea"/>
              </a:rPr>
              <a:t>如果通过</a:t>
            </a:r>
            <a:r>
              <a:rPr lang="en-US" altLang="zh-CN" sz="1800" dirty="0">
                <a:cs typeface="Times New Roman" panose="02020603050405020304" pitchFamily="18" charset="0"/>
                <a:sym typeface="+mn-ea"/>
              </a:rPr>
              <a:t>ssh</a:t>
            </a:r>
            <a:r>
              <a:rPr lang="zh-CN" altLang="en-US" sz="1800" dirty="0">
                <a:cs typeface="Times New Roman" panose="02020603050405020304" pitchFamily="18" charset="0"/>
                <a:sym typeface="+mn-ea"/>
              </a:rPr>
              <a:t>连接云平台主机，需要保证安装</a:t>
            </a:r>
            <a:r>
              <a:rPr lang="en-US" altLang="zh-CN" sz="1800" dirty="0">
                <a:cs typeface="Times New Roman" panose="02020603050405020304" pitchFamily="18" charset="0"/>
                <a:sym typeface="+mn-ea"/>
              </a:rPr>
              <a:t>X11</a:t>
            </a:r>
            <a:r>
              <a:rPr lang="zh-CN" altLang="en-US" sz="1800" dirty="0"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1800" dirty="0">
                <a:cs typeface="Times New Roman" panose="02020603050405020304" pitchFamily="18" charset="0"/>
                <a:sym typeface="+mn-ea"/>
              </a:rPr>
              <a:t>windows</a:t>
            </a:r>
            <a:r>
              <a:rPr lang="zh-CN" altLang="en-US" sz="1800" dirty="0">
                <a:cs typeface="Times New Roman" panose="02020603050405020304" pitchFamily="18" charset="0"/>
                <a:sym typeface="+mn-ea"/>
              </a:rPr>
              <a:t>）</a:t>
            </a:r>
          </a:p>
          <a:p>
            <a:pPr marL="457200" lvl="1" indent="457200">
              <a:buNone/>
            </a:pPr>
            <a:r>
              <a:rPr lang="en-US" altLang="zh-CN" dirty="0">
                <a:ea typeface="+mn-ea"/>
                <a:cs typeface="Times New Roman" panose="02020603050405020304" pitchFamily="18" charset="0"/>
                <a:sym typeface="+mn-ea"/>
              </a:rPr>
              <a:t>- </a:t>
            </a:r>
            <a:r>
              <a:rPr lang="zh-CN" altLang="en-US" dirty="0">
                <a:ea typeface="+mn-ea"/>
                <a:cs typeface="Times New Roman" panose="02020603050405020304" pitchFamily="18" charset="0"/>
                <a:sym typeface="+mn-ea"/>
              </a:rPr>
              <a:t>如果通过控制台登陆云平台主机，</a:t>
            </a:r>
            <a:r>
              <a:rPr lang="en-US" altLang="zh-CN" dirty="0">
                <a:ea typeface="+mn-ea"/>
                <a:cs typeface="Times New Roman" panose="02020603050405020304" pitchFamily="18" charset="0"/>
                <a:sym typeface="+mn-ea"/>
              </a:rPr>
              <a:t>xterm</a:t>
            </a:r>
            <a:r>
              <a:rPr lang="zh-CN" altLang="en-US" dirty="0">
                <a:ea typeface="+mn-ea"/>
                <a:cs typeface="Times New Roman" panose="02020603050405020304" pitchFamily="18" charset="0"/>
                <a:sym typeface="+mn-ea"/>
              </a:rPr>
              <a:t>可以直接生效</a:t>
            </a:r>
            <a:endParaRPr lang="zh-CN" altLang="en-US" dirty="0">
              <a:solidFill>
                <a:schemeClr val="tx1"/>
              </a:solidFill>
              <a:ea typeface="+mn-ea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     	</a:t>
            </a: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  -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示例：</a:t>
            </a: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45720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xterm h1;</a:t>
            </a:r>
            <a:endParaRPr lang="en-US" altLang="zh-CN" dirty="0">
              <a:solidFill>
                <a:schemeClr val="tx1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cs typeface="Times New Roman" panose="02020603050405020304" pitchFamily="18" charset="0"/>
                <a:sym typeface="+mn-ea"/>
              </a:rPr>
              <a:t>       ping -c 5 h2;	</a:t>
            </a: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17199"/>
          <a:stretch>
            <a:fillRect/>
          </a:stretch>
        </p:blipFill>
        <p:spPr>
          <a:xfrm>
            <a:off x="5711190" y="3999865"/>
            <a:ext cx="4688840" cy="24396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Mininet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基本操作</a:t>
            </a:r>
            <a:endParaRPr lang="en-US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4.  </a:t>
            </a:r>
            <a:r>
              <a:rPr lang="zh-CN" altLang="en-US" sz="2000" dirty="0">
                <a:solidFill>
                  <a:schemeClr val="accent5"/>
                </a:solidFill>
                <a:cs typeface="Times New Roman" panose="02020603050405020304" pitchFamily="18" charset="0"/>
              </a:rPr>
              <a:t>补充</a:t>
            </a:r>
            <a:r>
              <a:rPr lang="en-US" altLang="zh-CN" sz="20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 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    link h1 h2 dowm/up : </a:t>
            </a:r>
            <a:r>
              <a:rPr lang="zh-CN" altLang="en-US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手动对链路进行断开和连接，方便测试</a:t>
            </a:r>
            <a:r>
              <a:rPr lang="en-US" altLang="zh-CN" dirty="0">
                <a:solidFill>
                  <a:schemeClr val="tx1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	  </a:t>
            </a:r>
            <a:r>
              <a:rPr lang="zh-CN" altLang="en-US" dirty="0">
                <a:cs typeface="Times New Roman" panose="02020603050405020304" pitchFamily="18" charset="0"/>
                <a:sym typeface="+mn-ea"/>
              </a:rPr>
              <a:t> </a:t>
            </a:r>
            <a:endParaRPr lang="zh-CN" altLang="en-US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023110" y="3320460"/>
            <a:ext cx="8359140" cy="31775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Outline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3035300" y="1598295"/>
            <a:ext cx="6130290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介绍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基本操作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</a:rPr>
              <a:t>基于</a:t>
            </a:r>
            <a:r>
              <a:rPr lang="en-US" altLang="zh-CN" dirty="0">
                <a:solidFill>
                  <a:srgbClr val="C00000"/>
                </a:solidFill>
              </a:rPr>
              <a:t>Python Sockets</a:t>
            </a:r>
            <a:r>
              <a:rPr lang="zh-CN" altLang="en-US" dirty="0">
                <a:solidFill>
                  <a:srgbClr val="C00000"/>
                </a:solidFill>
              </a:rPr>
              <a:t>的编程</a:t>
            </a:r>
            <a:r>
              <a:rPr lang="en-US" altLang="zh-CN" dirty="0" err="1">
                <a:solidFill>
                  <a:srgbClr val="C00000"/>
                </a:solidFill>
              </a:rPr>
              <a:t>Iperfer</a:t>
            </a:r>
            <a:r>
              <a:rPr lang="zh-CN" altLang="en-US" dirty="0">
                <a:solidFill>
                  <a:srgbClr val="C00000"/>
                </a:solidFill>
              </a:rPr>
              <a:t>实现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 err="1"/>
              <a:t>mininet</a:t>
            </a:r>
            <a:r>
              <a:rPr lang="zh-CN" altLang="en-US" dirty="0"/>
              <a:t>的</a:t>
            </a:r>
            <a:r>
              <a:rPr lang="en-US" altLang="zh-CN" dirty="0"/>
              <a:t>Performance Measurement</a:t>
            </a:r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/>
              <a:t>P1-</a:t>
            </a:r>
            <a:r>
              <a:rPr lang="zh-CN" altLang="en-US" dirty="0"/>
              <a:t>实验内容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>
            <a:normAutofit/>
          </a:bodyPr>
          <a:lstStyle/>
          <a:p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1. </a:t>
            </a:r>
            <a:r>
              <a:rPr lang="zh-CN" altLang="en-US" dirty="0">
                <a:solidFill>
                  <a:schemeClr val="accent5"/>
                </a:solidFill>
                <a:sym typeface="+mn-ea"/>
              </a:rPr>
              <a:t>基于</a:t>
            </a:r>
            <a:r>
              <a:rPr lang="en-US" altLang="zh-CN" dirty="0">
                <a:solidFill>
                  <a:schemeClr val="accent5"/>
                </a:solidFill>
                <a:sym typeface="+mn-ea"/>
              </a:rPr>
              <a:t>python</a:t>
            </a:r>
            <a:r>
              <a:rPr lang="zh-CN" altLang="en-US" dirty="0">
                <a:solidFill>
                  <a:schemeClr val="accent5"/>
                </a:solidFill>
                <a:sym typeface="+mn-ea"/>
              </a:rPr>
              <a:t> sockets实现一个</a:t>
            </a:r>
            <a:r>
              <a:rPr lang="en-US" altLang="zh-CN" dirty="0">
                <a:solidFill>
                  <a:schemeClr val="accent5"/>
                </a:solidFill>
                <a:sym typeface="+mn-ea"/>
              </a:rPr>
              <a:t>Iperfer</a:t>
            </a:r>
            <a:r>
              <a:rPr lang="zh-CN" altLang="en-US" dirty="0">
                <a:sym typeface="+mn-ea"/>
              </a:rPr>
              <a:t>，作为网络带宽测试工具</a:t>
            </a:r>
          </a:p>
          <a:p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2. </a:t>
            </a:r>
            <a:r>
              <a:rPr lang="zh-CN" altLang="en-US" dirty="0">
                <a:solidFill>
                  <a:schemeClr val="accent5"/>
                </a:solidFill>
                <a:sym typeface="+mn-ea"/>
              </a:rPr>
              <a:t>利用</a:t>
            </a:r>
            <a:r>
              <a:rPr lang="en-US" altLang="zh-CN" dirty="0">
                <a:solidFill>
                  <a:schemeClr val="accent5"/>
                </a:solidFill>
                <a:sym typeface="+mn-ea"/>
              </a:rPr>
              <a:t>Iperfer</a:t>
            </a:r>
            <a:r>
              <a:rPr lang="zh-CN" altLang="en-US" dirty="0">
                <a:solidFill>
                  <a:schemeClr val="accent5"/>
                </a:solidFill>
                <a:sym typeface="+mn-ea"/>
              </a:rPr>
              <a:t>以及</a:t>
            </a:r>
            <a:r>
              <a:rPr lang="en-US" altLang="zh-CN" dirty="0">
                <a:solidFill>
                  <a:schemeClr val="accent5"/>
                </a:solidFill>
                <a:sym typeface="+mn-ea"/>
              </a:rPr>
              <a:t>ping,</a:t>
            </a:r>
            <a:r>
              <a:rPr lang="en-US" altLang="zh-CN" dirty="0">
                <a:sym typeface="+mn-ea"/>
              </a:rPr>
              <a:t> </a:t>
            </a:r>
            <a:r>
              <a:rPr lang="zh-CN" altLang="en-US" dirty="0">
                <a:sym typeface="+mn-ea"/>
              </a:rPr>
              <a:t>分别对</a:t>
            </a:r>
            <a:r>
              <a:rPr lang="en-US" altLang="zh-CN" dirty="0">
                <a:sym typeface="+mn-ea"/>
              </a:rPr>
              <a:t>mininet</a:t>
            </a:r>
            <a:r>
              <a:rPr lang="zh-CN" altLang="en-US" dirty="0">
                <a:sym typeface="+mn-ea"/>
              </a:rPr>
              <a:t>网络中各链路的带宽和时延进行性能测量。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>
                <a:sym typeface="+mn-ea"/>
              </a:rPr>
              <a:t>Iperf-1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   </a:t>
            </a:r>
            <a:r>
              <a:rPr lang="zh-CN" altLang="en-US" dirty="0">
                <a:sym typeface="+mn-ea"/>
              </a:rPr>
              <a:t>Iperf is a common tool used to measure network bandwidth</a:t>
            </a:r>
          </a:p>
          <a:p>
            <a:r>
              <a:rPr lang="zh-CN" altLang="en-US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  Use iferf:</a:t>
            </a:r>
          </a:p>
          <a:p>
            <a:pPr lvl="1"/>
            <a:r>
              <a:rPr lang="en-US" altLang="zh-CN" dirty="0">
                <a:sym typeface="+mn-ea"/>
              </a:rPr>
              <a:t>Server: iferf -s -p [port]</a:t>
            </a:r>
          </a:p>
          <a:p>
            <a:pPr lvl="1"/>
            <a:r>
              <a:rPr lang="en-US" altLang="zh-CN" dirty="0">
                <a:sym typeface="+mn-ea"/>
              </a:rPr>
              <a:t>Client: iperf -c [server_ip] -p [port] -t [time]</a:t>
            </a:r>
          </a:p>
          <a:p>
            <a:pPr lvl="0" algn="l"/>
            <a:r>
              <a:rPr lang="en-US" altLang="zh-CN" dirty="0">
                <a:sym typeface="+mn-ea"/>
              </a:rPr>
              <a:t>   For example (run in Miminet CLI):</a:t>
            </a:r>
          </a:p>
          <a:p>
            <a:pPr lvl="1" algn="l"/>
            <a:r>
              <a:rPr lang="en-US" altLang="zh-CN" sz="2400">
                <a:cs typeface="+mn-ea"/>
                <a:sym typeface="+mn-ea"/>
              </a:rPr>
              <a:t>h1 iperf -s -p 1234 &gt;&gt; output.txt &amp;</a:t>
            </a:r>
            <a:endParaRPr lang="en-US" altLang="zh-CN" sz="2400" b="0" i="0">
              <a:cs typeface="+mn-ea"/>
            </a:endParaRPr>
          </a:p>
          <a:p>
            <a:pPr lvl="1" algn="l"/>
            <a:r>
              <a:rPr lang="en-US" altLang="zh-CN" sz="2400">
                <a:cs typeface="+mn-ea"/>
                <a:sym typeface="+mn-ea"/>
              </a:rPr>
              <a:t>h4 iperf -c 10.0.0.1 -p 1234 -t 5</a:t>
            </a:r>
            <a:endParaRPr lang="en-US" altLang="zh-CN" sz="2400" b="0" i="0">
              <a:cs typeface="+mn-ea"/>
            </a:endParaRPr>
          </a:p>
          <a:p>
            <a:r>
              <a:rPr lang="zh-CN" altLang="en-US" dirty="0">
                <a:sym typeface="+mn-ea"/>
              </a:rPr>
              <a:t>Result: 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 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385" y="5357495"/>
            <a:ext cx="4823460" cy="14389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>
                <a:sym typeface="+mn-ea"/>
              </a:rPr>
              <a:t>Iperf-2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   Use iferf:</a:t>
            </a:r>
          </a:p>
          <a:p>
            <a:pPr lvl="1"/>
            <a:r>
              <a:rPr lang="en-US" altLang="zh-CN" dirty="0">
                <a:sym typeface="+mn-ea"/>
              </a:rPr>
              <a:t>Server: iferf -s -p [port]</a:t>
            </a:r>
          </a:p>
          <a:p>
            <a:pPr lvl="1"/>
            <a:r>
              <a:rPr lang="en-US" altLang="zh-CN" dirty="0">
                <a:sym typeface="+mn-ea"/>
              </a:rPr>
              <a:t>Client: iperf -c [server_ip] -p [port] -t [time]</a:t>
            </a:r>
          </a:p>
          <a:p>
            <a:pPr lvl="0" algn="l"/>
            <a:r>
              <a:rPr lang="en-US" altLang="zh-CN" dirty="0">
                <a:sym typeface="+mn-ea"/>
              </a:rPr>
              <a:t>   For example (run after xterm):</a:t>
            </a:r>
          </a:p>
          <a:p>
            <a:pPr lvl="1" algn="l"/>
            <a:r>
              <a:rPr lang="en-US" altLang="zh-CN" sz="2400">
                <a:cs typeface="+mn-ea"/>
                <a:sym typeface="+mn-ea"/>
              </a:rPr>
              <a:t>[In h1] iperf -s -p 1234</a:t>
            </a:r>
            <a:endParaRPr lang="en-US" altLang="zh-CN" sz="2400" b="0" i="0">
              <a:cs typeface="+mn-ea"/>
            </a:endParaRPr>
          </a:p>
          <a:p>
            <a:pPr lvl="1" algn="l"/>
            <a:r>
              <a:rPr lang="en-US" altLang="zh-CN" sz="2400">
                <a:cs typeface="+mn-ea"/>
                <a:sym typeface="+mn-ea"/>
              </a:rPr>
              <a:t>[In h2] iperf -c 10.0.0.1 -p 1234 -t 5</a:t>
            </a:r>
            <a:endParaRPr lang="en-US" altLang="zh-CN" sz="2400" b="0" i="0">
              <a:cs typeface="+mn-ea"/>
            </a:endParaRPr>
          </a:p>
          <a:p>
            <a:r>
              <a:rPr lang="zh-CN" altLang="en-US" dirty="0">
                <a:sym typeface="+mn-ea"/>
              </a:rPr>
              <a:t>Result: </a:t>
            </a:r>
            <a:r>
              <a:rPr lang="en-US" altLang="zh-CN" dirty="0">
                <a:sym typeface="+mn-ea"/>
              </a:rPr>
              <a:t>  </a:t>
            </a:r>
            <a:r>
              <a:rPr lang="zh-CN" altLang="en-US" dirty="0">
                <a:sym typeface="+mn-ea"/>
              </a:rPr>
              <a:t> 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50307"/>
          <a:stretch>
            <a:fillRect/>
          </a:stretch>
        </p:blipFill>
        <p:spPr>
          <a:xfrm>
            <a:off x="3035300" y="4808220"/>
            <a:ext cx="8776970" cy="15062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Iperfer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Times New Roman" panose="02020603050405020304" pitchFamily="18" charset="0"/>
                <a:sym typeface="+mn-ea"/>
              </a:rPr>
              <a:t>Y</a:t>
            </a:r>
            <a:r>
              <a:rPr sz="2400" dirty="0">
                <a:cs typeface="Times New Roman" panose="02020603050405020304" pitchFamily="18" charset="0"/>
                <a:sym typeface="+mn-ea"/>
              </a:rPr>
              <a:t>ou will write your own version of iperf to measure network bandwidth. Your tool, called </a:t>
            </a:r>
            <a:r>
              <a:rPr sz="24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Iperfer,</a:t>
            </a:r>
            <a:r>
              <a:rPr sz="2400" dirty="0">
                <a:cs typeface="Times New Roman" panose="02020603050405020304" pitchFamily="18" charset="0"/>
                <a:sym typeface="+mn-ea"/>
              </a:rPr>
              <a:t> will send and receive TCP packets between a pair of hosts using sockets.</a:t>
            </a:r>
          </a:p>
          <a:p>
            <a:pPr marL="0" indent="0">
              <a:buNone/>
            </a:pPr>
            <a:r>
              <a:rPr sz="2400" dirty="0">
                <a:cs typeface="Times New Roman" panose="02020603050405020304" pitchFamily="18" charset="0"/>
              </a:rPr>
              <a:t>实现目标：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Client</a:t>
            </a:r>
            <a:r>
              <a:rPr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：send TCP packets to a specific </a:t>
            </a:r>
            <a:r>
              <a:rPr lang="zh-CN" altLang="en-US" sz="2400" dirty="0">
                <a:cs typeface="Times New Roman" panose="02020603050405020304" pitchFamily="18" charset="0"/>
              </a:rPr>
              <a:t>host</a:t>
            </a:r>
            <a:r>
              <a:rPr lang="zh-CN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for a specified time window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,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track</a:t>
            </a:r>
            <a:r>
              <a:rPr lang="zh-CN" altLang="en-US" sz="2400" dirty="0">
                <a:cs typeface="Times New Roman" panose="02020603050405020304" pitchFamily="18" charset="0"/>
              </a:rPr>
              <a:t> how much data was sent during that time frame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Sever</a:t>
            </a:r>
            <a:r>
              <a:rPr lang="zh-CN" altLang="en-US" sz="2400" dirty="0">
                <a:cs typeface="Times New Roman" panose="02020603050405020304" pitchFamily="18" charset="0"/>
              </a:rPr>
              <a:t>：receive TCP packets and track how much data was received during the lifetime of a connection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Iperfer_Client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Times New Roman" panose="02020603050405020304" pitchFamily="18" charset="0"/>
              </a:rPr>
              <a:t>Client</a:t>
            </a:r>
            <a:r>
              <a:rPr lang="zh-CN" altLang="en-US" sz="2400" dirty="0">
                <a:cs typeface="Times New Roman" panose="02020603050405020304" pitchFamily="18" charset="0"/>
              </a:rPr>
              <a:t>：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python3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 Iperfer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.py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 -c -h &lt;server hostname&gt; -p &lt;server port&gt; -t &lt;time&gt;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Example:  python3 Iperfer.py -c -h localhost -p 12345 -t 10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When running as a client, Iperfer must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establish a TCP connection with the server</a:t>
            </a:r>
            <a:r>
              <a:rPr lang="en-US" altLang="zh-CN" sz="2400" dirty="0">
                <a:cs typeface="Times New Roman" panose="02020603050405020304" pitchFamily="18" charset="0"/>
              </a:rPr>
              <a:t> and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send data as quickly as possible </a:t>
            </a:r>
            <a:r>
              <a:rPr lang="en-US" altLang="zh-CN" sz="2400" dirty="0">
                <a:cs typeface="Times New Roman" panose="02020603050405020304" pitchFamily="18" charset="0"/>
              </a:rPr>
              <a:t>for time seconds. Data should be sent in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chunks of 1000 bytes</a:t>
            </a:r>
            <a:r>
              <a:rPr lang="en-US" altLang="zh-CN" sz="2400" dirty="0">
                <a:cs typeface="Times New Roman" panose="02020603050405020304" pitchFamily="18" charset="0"/>
              </a:rPr>
              <a:t> and the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data should be all zeros</a:t>
            </a:r>
            <a:r>
              <a:rPr lang="en-US" altLang="zh-CN" sz="2400" dirty="0">
                <a:cs typeface="Times New Roman" panose="02020603050405020304" pitchFamily="18" charset="0"/>
              </a:rPr>
              <a:t>. Keep a running total of the number of bytes sent.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290" y="6015990"/>
            <a:ext cx="5265420" cy="3733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Iperfer_Server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Times New Roman" panose="02020603050405020304" pitchFamily="18" charset="0"/>
              </a:rPr>
              <a:t>Server</a:t>
            </a:r>
            <a:r>
              <a:rPr lang="zh-CN" altLang="en-US" sz="2400" dirty="0">
                <a:cs typeface="Times New Roman" panose="02020603050405020304" pitchFamily="18" charset="0"/>
              </a:rPr>
              <a:t>：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python3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 Iperfer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.py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 -s -p &lt;listen port&gt;</a:t>
            </a:r>
          </a:p>
          <a:p>
            <a:pPr marL="0" indent="0">
              <a:buNone/>
            </a:pPr>
            <a:r>
              <a:rPr lang="zh-CN" altLang="en-US" sz="2400" dirty="0">
                <a:cs typeface="Times New Roman" panose="02020603050405020304" pitchFamily="18" charset="0"/>
              </a:rPr>
              <a:t>Example:</a:t>
            </a:r>
            <a:r>
              <a:rPr lang="en-US" altLang="zh-CN" sz="2400" dirty="0">
                <a:cs typeface="Times New Roman" panose="02020603050405020304" pitchFamily="18" charset="0"/>
              </a:rPr>
              <a:t>    python3</a:t>
            </a:r>
            <a:r>
              <a:rPr sz="2400" dirty="0">
                <a:cs typeface="Times New Roman" panose="02020603050405020304" pitchFamily="18" charset="0"/>
              </a:rPr>
              <a:t> Iperfer</a:t>
            </a:r>
            <a:r>
              <a:rPr lang="en-US" altLang="zh-CN" sz="2400" dirty="0">
                <a:cs typeface="Times New Roman" panose="02020603050405020304" pitchFamily="18" charset="0"/>
              </a:rPr>
              <a:t>.py</a:t>
            </a:r>
            <a:r>
              <a:rPr sz="2400" dirty="0">
                <a:cs typeface="Times New Roman" panose="02020603050405020304" pitchFamily="18" charset="0"/>
              </a:rPr>
              <a:t> -s -p 12345</a:t>
            </a: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When running as a server, Iperfer must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listen for TCP connections</a:t>
            </a:r>
            <a:r>
              <a:rPr lang="en-US" altLang="zh-CN" sz="2400" dirty="0">
                <a:cs typeface="Times New Roman" panose="02020603050405020304" pitchFamily="18" charset="0"/>
              </a:rPr>
              <a:t> from a client and </a:t>
            </a:r>
            <a:r>
              <a:rPr lang="en-US" altLang="zh-CN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receive data as quickly as possible until the client closes</a:t>
            </a:r>
            <a:r>
              <a:rPr lang="en-US" altLang="zh-CN" sz="2400" dirty="0">
                <a:cs typeface="Times New Roman" panose="02020603050405020304" pitchFamily="18" charset="0"/>
              </a:rPr>
              <a:t> the connection. Data should be read in chunks of 1000 bytes. Keep a running total of the number of bytes received.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400" y="6007100"/>
            <a:ext cx="637032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/>
              <a:t>Python sockets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对于一个功能齐全的Socket，都要包含以下基本结构，其工作过程包含以下</a:t>
            </a:r>
            <a:r>
              <a:rPr dirty="0"/>
              <a:t>几</a:t>
            </a:r>
            <a:r>
              <a:rPr lang="en-US" altLang="zh-CN" dirty="0"/>
              <a:t>个基本的步骤：</a:t>
            </a:r>
          </a:p>
          <a:p>
            <a:pPr marL="0" indent="0">
              <a:buNone/>
            </a:pPr>
            <a:r>
              <a:rPr lang="en-US" altLang="zh-CN" dirty="0"/>
              <a:t>1、创建Socket；</a:t>
            </a:r>
          </a:p>
          <a:p>
            <a:pPr marL="0" indent="0">
              <a:buNone/>
            </a:pPr>
            <a:r>
              <a:rPr lang="en-US" altLang="zh-CN" dirty="0"/>
              <a:t>2、对Socket进行读/写操作；</a:t>
            </a:r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关闭Socket	</a:t>
            </a:r>
          </a:p>
          <a:p>
            <a:pPr marL="0" indent="0">
              <a:buNone/>
            </a:pPr>
            <a:r>
              <a:rPr sz="2200" dirty="0"/>
              <a:t>参考：https://realpython.com/python-sockets/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sockets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000" dirty="0">
                <a:cs typeface="Times New Roman" panose="02020603050405020304" pitchFamily="18" charset="0"/>
              </a:rPr>
              <a:t>Client: </a:t>
            </a:r>
          </a:p>
          <a:p>
            <a:pPr marL="0" indent="0">
              <a:buNone/>
            </a:pPr>
            <a:r>
              <a:rPr lang="zh-CN" altLang="en-US" sz="2000" dirty="0">
                <a:cs typeface="Times New Roman" panose="02020603050405020304" pitchFamily="18" charset="0"/>
              </a:rPr>
              <a:t>创建</a:t>
            </a:r>
            <a:r>
              <a:rPr lang="en-US" altLang="zh-CN" sz="2000" dirty="0">
                <a:cs typeface="Times New Roman" panose="02020603050405020304" pitchFamily="18" charset="0"/>
              </a:rPr>
              <a:t>socket</a:t>
            </a:r>
            <a:r>
              <a:rPr lang="zh-CN" altLang="en-US" sz="2000" dirty="0"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cs typeface="Times New Roman" panose="02020603050405020304" pitchFamily="18" charset="0"/>
              </a:rPr>
              <a:t> client_socket = socket.socket(socket.AF_INET, socket.SOCK_STREAM)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                          client_socket.connect((host, port))</a:t>
            </a:r>
          </a:p>
          <a:p>
            <a:pPr marL="0" indent="0">
              <a:buNone/>
            </a:pPr>
            <a:r>
              <a:rPr sz="2000" dirty="0">
                <a:cs typeface="Times New Roman" panose="02020603050405020304" pitchFamily="18" charset="0"/>
                <a:sym typeface="+mn-ea"/>
              </a:rPr>
              <a:t>发送数据：</a:t>
            </a:r>
            <a:r>
              <a:rPr lang="en-US" altLang="zh-CN" sz="2000" dirty="0">
                <a:cs typeface="Times New Roman" panose="02020603050405020304" pitchFamily="18" charset="0"/>
                <a:sym typeface="+mn-ea"/>
              </a:rPr>
              <a:t>   client_socket.sendall(b'0' * 1000)</a:t>
            </a:r>
          </a:p>
          <a:p>
            <a:pPr marL="0" indent="0">
              <a:buNone/>
            </a:pPr>
            <a:r>
              <a:rPr lang="en-US" altLang="zh-CN" sz="2000" dirty="0">
                <a:cs typeface="Times New Roman" panose="02020603050405020304" pitchFamily="18" charset="0"/>
                <a:sym typeface="+mn-ea"/>
              </a:rPr>
              <a:t>关闭Socket</a:t>
            </a:r>
            <a:r>
              <a:rPr sz="2000" dirty="0"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client_socket.close()</a:t>
            </a:r>
          </a:p>
          <a:p>
            <a:pPr marL="0" indent="0">
              <a:buNone/>
            </a:pPr>
            <a:r>
              <a:rPr lang="en-US" altLang="zh-CN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 sockets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800" dirty="0">
                <a:cs typeface="Times New Roman" panose="02020603050405020304" pitchFamily="18" charset="0"/>
              </a:rPr>
              <a:t>Server: </a:t>
            </a:r>
          </a:p>
          <a:p>
            <a:pPr marL="0" indent="0">
              <a:buNone/>
            </a:pPr>
            <a:r>
              <a:rPr lang="zh-CN" altLang="en-US" sz="1800" dirty="0">
                <a:cs typeface="Times New Roman" panose="02020603050405020304" pitchFamily="18" charset="0"/>
              </a:rPr>
              <a:t>创建</a:t>
            </a:r>
            <a:r>
              <a:rPr lang="en-US" altLang="zh-CN" sz="1800" dirty="0">
                <a:cs typeface="Times New Roman" panose="02020603050405020304" pitchFamily="18" charset="0"/>
              </a:rPr>
              <a:t>socket</a:t>
            </a:r>
            <a:r>
              <a:rPr lang="zh-CN" altLang="en-US" sz="1800" dirty="0">
                <a:cs typeface="Times New Roman" panose="02020603050405020304" pitchFamily="18" charset="0"/>
              </a:rPr>
              <a:t>：</a:t>
            </a:r>
            <a:r>
              <a:rPr lang="en-US" altLang="zh-CN" sz="1800" dirty="0">
                <a:cs typeface="Times New Roman" panose="02020603050405020304" pitchFamily="18" charset="0"/>
              </a:rPr>
              <a:t>        server_socket = socket.socket(socket.AF_INET, socket.SOCK_STREAM)</a:t>
            </a:r>
          </a:p>
          <a:p>
            <a:pPr marL="0" indent="0">
              <a:buNone/>
            </a:pPr>
            <a:r>
              <a:rPr lang="en-US" altLang="zh-CN" sz="1800" dirty="0">
                <a:cs typeface="Times New Roman" panose="02020603050405020304" pitchFamily="18" charset="0"/>
              </a:rPr>
              <a:t>                                 server_socket.bind(('0.0.0.0', port))</a:t>
            </a:r>
          </a:p>
          <a:p>
            <a:pPr marL="0" indent="0">
              <a:buNone/>
            </a:pPr>
            <a:r>
              <a:rPr sz="1800" dirty="0">
                <a:solidFill>
                  <a:srgbClr val="C00000"/>
                </a:solidFill>
                <a:cs typeface="Times New Roman" panose="02020603050405020304" pitchFamily="18" charset="0"/>
              </a:rPr>
              <a:t>监听并连接：</a:t>
            </a:r>
            <a:r>
              <a:rPr lang="en-US" altLang="zh-CN" sz="1800" dirty="0">
                <a:solidFill>
                  <a:srgbClr val="C00000"/>
                </a:solidFill>
                <a:cs typeface="Times New Roman" panose="02020603050405020304" pitchFamily="18" charset="0"/>
              </a:rPr>
              <a:t>      </a:t>
            </a:r>
            <a:r>
              <a:rPr sz="1800" dirty="0">
                <a:solidFill>
                  <a:srgbClr val="C00000"/>
                </a:solidFill>
                <a:cs typeface="Times New Roman" panose="02020603050405020304" pitchFamily="18" charset="0"/>
              </a:rPr>
              <a:t>server_socket.listen(1)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rgbClr val="C00000"/>
                </a:solidFill>
                <a:cs typeface="Times New Roman" panose="02020603050405020304" pitchFamily="18" charset="0"/>
              </a:rPr>
              <a:t>                                conn, addr = server_socket.accept()</a:t>
            </a:r>
          </a:p>
          <a:p>
            <a:pPr marL="0" indent="0">
              <a:buNone/>
            </a:pPr>
            <a:r>
              <a:rPr lang="zh-CN" altLang="en-US" sz="1800" dirty="0">
                <a:cs typeface="Times New Roman" panose="02020603050405020304" pitchFamily="18" charset="0"/>
                <a:sym typeface="+mn-ea"/>
              </a:rPr>
              <a:t>读操作：</a:t>
            </a:r>
            <a:r>
              <a:rPr lang="en-US" altLang="zh-CN" sz="1800" dirty="0">
                <a:cs typeface="Times New Roman" panose="02020603050405020304" pitchFamily="18" charset="0"/>
                <a:sym typeface="+mn-ea"/>
              </a:rPr>
              <a:t>               </a:t>
            </a:r>
            <a:r>
              <a:rPr lang="en-US" altLang="zh-CN" sz="1800" dirty="0">
                <a:cs typeface="Times New Roman" panose="02020603050405020304" pitchFamily="18" charset="0"/>
              </a:rPr>
              <a:t>data = conn.recv(1000)</a:t>
            </a:r>
            <a:r>
              <a:rPr lang="en-US" altLang="zh-CN" sz="18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;</a:t>
            </a:r>
          </a:p>
          <a:p>
            <a:pPr marL="0" indent="0">
              <a:buNone/>
            </a:pPr>
            <a:r>
              <a:rPr lang="en-US" altLang="zh-CN" sz="1800">
                <a:cs typeface="Times New Roman" panose="02020603050405020304" pitchFamily="18" charset="0"/>
                <a:sym typeface="+mn-ea"/>
              </a:rPr>
              <a:t>关闭Socket</a:t>
            </a:r>
            <a:r>
              <a:rPr sz="1800"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800"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180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client_socket.close()</a:t>
            </a:r>
            <a:endParaRPr lang="en-US" altLang="zh-CN" sz="1800" dirty="0">
              <a:solidFill>
                <a:srgbClr val="C00000"/>
              </a:solidFill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r>
              <a:rPr lang="en-US" altLang="zh-CN" sz="18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Iperfer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1. coding</a:t>
            </a:r>
            <a:endParaRPr lang="zh-CN" altLang="en-US" dirty="0"/>
          </a:p>
          <a:p>
            <a:pPr marL="0" indent="457200">
              <a:buNone/>
            </a:pPr>
            <a:r>
              <a:rPr lang="zh-CN" altLang="en-US" dirty="0"/>
              <a:t>基于提供的</a:t>
            </a:r>
            <a:r>
              <a:rPr lang="en-US" altLang="zh-CN" dirty="0"/>
              <a:t>Iperfer-temp.python </a:t>
            </a:r>
            <a:r>
              <a:rPr lang="zh-CN" altLang="en-US" dirty="0"/>
              <a:t>文件</a:t>
            </a:r>
            <a:r>
              <a:rPr lang="en-US" altLang="zh-CN" dirty="0"/>
              <a:t>, </a:t>
            </a:r>
            <a:r>
              <a:rPr lang="zh-CN" altLang="en-US" dirty="0"/>
              <a:t>对</a:t>
            </a:r>
            <a:r>
              <a:rPr lang="en-US" altLang="zh-CN" dirty="0"/>
              <a:t>client</a:t>
            </a:r>
            <a:r>
              <a:rPr lang="zh-CN" altLang="en-US" dirty="0"/>
              <a:t>类和</a:t>
            </a:r>
            <a:r>
              <a:rPr lang="en-US" altLang="zh-CN" dirty="0"/>
              <a:t>server </a:t>
            </a:r>
            <a:r>
              <a:rPr lang="zh-CN" altLang="en-US" dirty="0"/>
              <a:t>类的</a:t>
            </a:r>
            <a:r>
              <a:rPr lang="en-US" altLang="zh-CN" dirty="0"/>
              <a:t>tcp_server</a:t>
            </a:r>
            <a:r>
              <a:rPr dirty="0"/>
              <a:t>和</a:t>
            </a:r>
            <a:r>
              <a:rPr lang="en-US" altLang="zh-CN" dirty="0"/>
              <a:t>tcp_client</a:t>
            </a:r>
            <a:r>
              <a:rPr lang="zh-CN" altLang="en-US" dirty="0"/>
              <a:t>函数进行补充</a:t>
            </a:r>
            <a:r>
              <a:rPr lang="en-US" altLang="zh-CN" dirty="0"/>
              <a:t>.</a:t>
            </a:r>
          </a:p>
          <a:p>
            <a:pPr marL="0" indent="0">
              <a:buNone/>
            </a:pPr>
            <a:endParaRPr lang="en-US" altLang="zh-CN" dirty="0"/>
          </a:p>
          <a:p>
            <a:pPr marL="0">
              <a:buSzTx/>
              <a:buNone/>
            </a:pPr>
            <a:r>
              <a:rPr lang="en-US" altLang="zh-CN" dirty="0">
                <a:sym typeface="+mn-ea"/>
              </a:rPr>
              <a:t>2. run</a:t>
            </a:r>
            <a:endParaRPr lang="en-US" altLang="zh-CN" dirty="0"/>
          </a:p>
          <a:p>
            <a:pPr marL="0" indent="457200">
              <a:buNone/>
            </a:pPr>
            <a:r>
              <a:rPr lang="en-US" altLang="zh-CN">
                <a:cs typeface="Times New Roman" panose="02020603050405020304" pitchFamily="18" charset="0"/>
                <a:sym typeface="+mn-ea"/>
              </a:rPr>
              <a:t>python3 Iperfer.py -c -h localhost -p 12345 -t 10</a:t>
            </a:r>
          </a:p>
          <a:p>
            <a:pPr marL="0" indent="457200">
              <a:buNone/>
            </a:pPr>
            <a:r>
              <a:rPr lang="en-US" altLang="zh-CN">
                <a:cs typeface="Times New Roman" panose="02020603050405020304" pitchFamily="18" charset="0"/>
                <a:sym typeface="+mn-ea"/>
              </a:rPr>
              <a:t>python3</a:t>
            </a:r>
            <a:r>
              <a:rPr>
                <a:cs typeface="Times New Roman" panose="02020603050405020304" pitchFamily="18" charset="0"/>
                <a:sym typeface="+mn-ea"/>
              </a:rPr>
              <a:t> Iperfer</a:t>
            </a:r>
            <a:r>
              <a:rPr lang="en-US" altLang="zh-CN">
                <a:cs typeface="Times New Roman" panose="02020603050405020304" pitchFamily="18" charset="0"/>
                <a:sym typeface="+mn-ea"/>
              </a:rPr>
              <a:t>.py</a:t>
            </a:r>
            <a:r>
              <a:rPr>
                <a:cs typeface="Times New Roman" panose="02020603050405020304" pitchFamily="18" charset="0"/>
                <a:sym typeface="+mn-ea"/>
              </a:rPr>
              <a:t> -s -p 12345</a:t>
            </a:r>
            <a:endParaRPr lang="en-US" altLang="zh-CN">
              <a:cs typeface="Times New Roman" panose="02020603050405020304" pitchFamily="18" charset="0"/>
              <a:sym typeface="+mn-ea"/>
            </a:endParaRPr>
          </a:p>
          <a:p>
            <a:pPr marL="0" indent="45720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Outline</a:t>
            </a:r>
          </a:p>
        </p:txBody>
      </p:sp>
      <p:sp>
        <p:nvSpPr>
          <p:cNvPr id="24" name="内容占位符 23"/>
          <p:cNvSpPr>
            <a:spLocks noGrp="1"/>
          </p:cNvSpPr>
          <p:nvPr>
            <p:ph idx="1"/>
          </p:nvPr>
        </p:nvSpPr>
        <p:spPr>
          <a:xfrm>
            <a:off x="3273044" y="1597980"/>
            <a:ext cx="5892800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介绍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Mininet</a:t>
            </a:r>
            <a:r>
              <a:rPr lang="zh-CN" altLang="en-US" dirty="0"/>
              <a:t>基本操作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基于</a:t>
            </a:r>
            <a:r>
              <a:rPr lang="en-US" altLang="zh-CN" dirty="0"/>
              <a:t>Java Sockets</a:t>
            </a:r>
            <a:r>
              <a:rPr lang="zh-CN" altLang="en-US" dirty="0"/>
              <a:t>的编程</a:t>
            </a:r>
            <a:r>
              <a:rPr lang="en-US" altLang="zh-CN" dirty="0" err="1"/>
              <a:t>Iperfer</a:t>
            </a:r>
            <a:r>
              <a:rPr lang="zh-CN" altLang="en-US" dirty="0"/>
              <a:t>实现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</a:rPr>
              <a:t>基于</a:t>
            </a:r>
            <a:r>
              <a:rPr lang="en-US" altLang="zh-CN" dirty="0" err="1">
                <a:solidFill>
                  <a:srgbClr val="C00000"/>
                </a:solidFill>
              </a:rPr>
              <a:t>mininet</a:t>
            </a:r>
            <a:r>
              <a:rPr lang="zh-CN" altLang="en-US" dirty="0">
                <a:solidFill>
                  <a:srgbClr val="C00000"/>
                </a:solidFill>
              </a:rPr>
              <a:t>的</a:t>
            </a:r>
            <a:r>
              <a:rPr lang="en-US" altLang="zh-CN" dirty="0">
                <a:solidFill>
                  <a:srgbClr val="C00000"/>
                </a:solidFill>
              </a:rPr>
              <a:t>Performance Measurement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自定义</a:t>
            </a:r>
            <a:r>
              <a:rPr lang="en-US" altLang="zh-CN" dirty="0"/>
              <a:t>mininet</a:t>
            </a:r>
            <a:r>
              <a:rPr lang="zh-CN" altLang="en-US" dirty="0"/>
              <a:t>拓扑结构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294967295"/>
          </p:nvPr>
        </p:nvSpPr>
        <p:spPr>
          <a:xfrm>
            <a:off x="1543050" y="1481456"/>
            <a:ext cx="8869363" cy="493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 python3 progAssign1_topo.py</a:t>
            </a:r>
          </a:p>
        </p:txBody>
      </p:sp>
      <p:pic>
        <p:nvPicPr>
          <p:cNvPr id="4" name="图片 2" descr="http://pages.cs.wisc.edu/~akella/CS640/S17/assignment1/images/image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8521" y="2281556"/>
            <a:ext cx="7907655" cy="33648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128520" y="5782945"/>
            <a:ext cx="81381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The hosts are assigned IP addresses 10.0.0.1 through 10.0.0.10; </a:t>
            </a:r>
            <a:endParaRPr lang="en-US" altLang="en-US" sz="200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Measurement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Question 1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：测量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L1-L5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的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RTT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bandwidth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，并记录</a:t>
            </a: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cs typeface="Times New Roman" panose="02020603050405020304" pitchFamily="18" charset="0"/>
              </a:rPr>
              <a:t>）run ping with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20</a:t>
            </a:r>
            <a:r>
              <a:rPr lang="zh-CN" altLang="en-US" sz="2400" dirty="0">
                <a:cs typeface="Times New Roman" panose="02020603050405020304" pitchFamily="18" charset="0"/>
              </a:rPr>
              <a:t> packets</a:t>
            </a:r>
            <a:r>
              <a:rPr lang="en-US" altLang="zh-CN" sz="2400" dirty="0">
                <a:cs typeface="Times New Roman" panose="02020603050405020304" pitchFamily="18" charset="0"/>
              </a:rPr>
              <a:t> and store results in latency_L#.txt</a:t>
            </a: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dirty="0">
                <a:cs typeface="Times New Roman" panose="02020603050405020304" pitchFamily="18" charset="0"/>
                <a:sym typeface="+mn-ea"/>
              </a:rPr>
              <a:t>）run Iperfer for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400" dirty="0">
                <a:cs typeface="Times New Roman" panose="02020603050405020304" pitchFamily="18" charset="0"/>
                <a:sym typeface="+mn-ea"/>
              </a:rPr>
              <a:t> seconds</a:t>
            </a: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 and store results in throughput_L#.txt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Measurement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Question 2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：测量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h1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h4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通信的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RTT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bandwidth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，并记录</a:t>
            </a: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cs typeface="Times New Roman" panose="02020603050405020304" pitchFamily="18" charset="0"/>
              </a:rPr>
              <a:t>）Put your prediction in your answers.txt file.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cs typeface="Times New Roman" panose="02020603050405020304" pitchFamily="18" charset="0"/>
              </a:rPr>
              <a:t>）run ping with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20</a:t>
            </a:r>
            <a:r>
              <a:rPr lang="zh-CN" altLang="en-US" sz="2400" dirty="0">
                <a:cs typeface="Times New Roman" panose="02020603050405020304" pitchFamily="18" charset="0"/>
              </a:rPr>
              <a:t> packets</a:t>
            </a:r>
            <a:r>
              <a:rPr lang="en-US" altLang="zh-CN" sz="2400" dirty="0">
                <a:cs typeface="Times New Roman" panose="02020603050405020304" pitchFamily="18" charset="0"/>
              </a:rPr>
              <a:t> and store results in latency_Q2.txt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dirty="0">
                <a:cs typeface="Times New Roman" panose="02020603050405020304" pitchFamily="18" charset="0"/>
                <a:sym typeface="+mn-ea"/>
              </a:rPr>
              <a:t>）run Iperfer for </a:t>
            </a:r>
            <a:r>
              <a:rPr lang="zh-CN" altLang="en-US" sz="2400" dirty="0">
                <a:solidFill>
                  <a:srgbClr val="C00000"/>
                </a:solidFill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2400" dirty="0">
                <a:cs typeface="Times New Roman" panose="02020603050405020304" pitchFamily="18" charset="0"/>
                <a:sym typeface="+mn-ea"/>
              </a:rPr>
              <a:t> seconds</a:t>
            </a:r>
            <a:r>
              <a:rPr lang="en-US" altLang="zh-CN" sz="2400" dirty="0">
                <a:cs typeface="Times New Roman" panose="02020603050405020304" pitchFamily="18" charset="0"/>
                <a:sym typeface="+mn-ea"/>
              </a:rPr>
              <a:t> and store results in throughput_Q2.txt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Measurement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Question 3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：多路复用，多个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hosts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同时在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s1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s4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之间通信，测量两对、三对同时通信时的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RTT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bandwidth</a:t>
            </a:r>
            <a:endParaRPr lang="zh-CN" altLang="en-US" sz="2400" dirty="0">
              <a:solidFill>
                <a:schemeClr val="accent5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cs typeface="Times New Roman" panose="02020603050405020304" pitchFamily="18" charset="0"/>
              </a:rPr>
              <a:t>）Put your prediction in your answers.txt file.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cs typeface="Times New Roman" panose="02020603050405020304" pitchFamily="18" charset="0"/>
              </a:rPr>
              <a:t>）Put the average RTT and measured throughput for each pair in your answers.txt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Measurement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Question 4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：延迟的影响，对（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h1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h4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h5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h6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）两对节点，同时运行，测量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RTT</a:t>
            </a:r>
            <a:r>
              <a:rPr lang="zh-CN" altLang="en-US" sz="2400" dirty="0">
                <a:solidFill>
                  <a:schemeClr val="accent5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400" dirty="0">
                <a:solidFill>
                  <a:schemeClr val="accent5"/>
                </a:solidFill>
                <a:cs typeface="Times New Roman" panose="02020603050405020304" pitchFamily="18" charset="0"/>
                <a:sym typeface="+mn-ea"/>
              </a:rPr>
              <a:t>bandwidth</a:t>
            </a:r>
            <a:endParaRPr lang="zh-CN" altLang="en-US" sz="2400" dirty="0">
              <a:solidFill>
                <a:schemeClr val="accent5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cs typeface="Times New Roman" panose="02020603050405020304" pitchFamily="18" charset="0"/>
              </a:rPr>
              <a:t>）Put your prediction in your answers.txt file.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cs typeface="Times New Roman" panose="02020603050405020304" pitchFamily="18" charset="0"/>
              </a:rPr>
              <a:t>）latency_h1-h4.txt, latency_h5-h6.txt, 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      </a:t>
            </a:r>
            <a:r>
              <a:rPr lang="zh-CN" altLang="en-US" sz="2400" dirty="0">
                <a:cs typeface="Times New Roman" panose="02020603050405020304" pitchFamily="18" charset="0"/>
              </a:rPr>
              <a:t>throughput_h1-h4.txt, and throughput h5-h6.txt.</a:t>
            </a:r>
          </a:p>
          <a:p>
            <a:pPr marL="0" indent="0">
              <a:buNone/>
            </a:pPr>
            <a:r>
              <a:rPr lang="en-US" altLang="zh-CN" sz="2400" dirty="0">
                <a:cs typeface="Times New Roman" panose="02020603050405020304" pitchFamily="18" charset="0"/>
              </a:rPr>
              <a:t>      Put the average RTT and measured throughput in your answers.txt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47349" y="1816797"/>
            <a:ext cx="3108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cs typeface="Times New Roman" panose="02020603050405020304" pitchFamily="18" charset="0"/>
              </a:rPr>
              <a:t>Thanks</a:t>
            </a:r>
            <a:r>
              <a:rPr lang="zh-CN" altLang="en-US" sz="5400" b="1" dirty="0">
                <a:solidFill>
                  <a:schemeClr val="bg1"/>
                </a:solidFill>
                <a:cs typeface="Times New Roman" panose="02020603050405020304" pitchFamily="18" charset="0"/>
              </a:rPr>
              <a:t>！</a:t>
            </a: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 you!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Ask the TA when you have questions.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Y2MDNmZWU4NjQ4MTA3NzM2OGViMjMwMmM1ZTUx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04,&quot;width&quot;:13164}"/>
</p:tagLst>
</file>

<file path=ppt/theme/theme1.xml><?xml version="1.0" encoding="utf-8"?>
<a:theme xmlns:a="http://schemas.openxmlformats.org/drawingml/2006/main" name="Default Design">
  <a:themeElements>
    <a:clrScheme name="color_zhu_new_v1">
      <a:dk1>
        <a:srgbClr val="000000"/>
      </a:dk1>
      <a:lt1>
        <a:srgbClr val="FFFFFF"/>
      </a:lt1>
      <a:dk2>
        <a:srgbClr val="2C3E50"/>
      </a:dk2>
      <a:lt2>
        <a:srgbClr val="BDC1C7"/>
      </a:lt2>
      <a:accent1>
        <a:srgbClr val="1A2A3A"/>
      </a:accent1>
      <a:accent2>
        <a:srgbClr val="C0392B"/>
      </a:accent2>
      <a:accent3>
        <a:srgbClr val="F39C12"/>
      </a:accent3>
      <a:accent4>
        <a:srgbClr val="2C3E50"/>
      </a:accent4>
      <a:accent5>
        <a:srgbClr val="2980B9"/>
      </a:accent5>
      <a:accent6>
        <a:srgbClr val="16A085"/>
      </a:accent6>
      <a:hlink>
        <a:srgbClr val="2980B9"/>
      </a:hlink>
      <a:folHlink>
        <a:srgbClr val="C0392B"/>
      </a:folHlink>
    </a:clrScheme>
    <a:fontScheme name="Arial-微软雅黑">
      <a:majorFont>
        <a:latin typeface="Arial"/>
        <a:ea typeface="微软雅黑"/>
        <a:cs typeface=""/>
      </a:majorFont>
      <a:minorFont>
        <a:latin typeface="Arial Narrow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solidFill>
            <a:schemeClr val="tx1"/>
          </a:solidFill>
        </a:ln>
      </a:spPr>
      <a:bodyPr wrap="square" rtlCol="0" anchor="ctr" anchorCtr="0">
        <a:noAutofit/>
      </a:bodyPr>
      <a:lstStyle>
        <a:defPPr algn="ctr">
          <a:defRPr sz="2000" dirty="0" smtClean="0">
            <a:latin typeface="+mn-lt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ctr"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1920</Words>
  <Application>Microsoft Office PowerPoint</Application>
  <PresentationFormat>宽屏</PresentationFormat>
  <Paragraphs>259</Paragraphs>
  <Slides>37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4" baseType="lpstr">
      <vt:lpstr>微软雅黑</vt:lpstr>
      <vt:lpstr>Arial Narrow</vt:lpstr>
      <vt:lpstr>Comic Sans MS</vt:lpstr>
      <vt:lpstr>Times New Roman</vt:lpstr>
      <vt:lpstr>Wingdings</vt:lpstr>
      <vt:lpstr>Default Design</vt:lpstr>
      <vt:lpstr>Clip</vt:lpstr>
      <vt:lpstr>Lab01:Introduction to Mininet and Performance Measurement</vt:lpstr>
      <vt:lpstr>Outline</vt:lpstr>
      <vt:lpstr>Outline</vt:lpstr>
      <vt:lpstr>Mininet介绍</vt:lpstr>
      <vt:lpstr>Mininet介绍</vt:lpstr>
      <vt:lpstr>Mininet基本特性</vt:lpstr>
      <vt:lpstr>Outline</vt:lpstr>
      <vt:lpstr>Mininet环境安装</vt:lpstr>
      <vt:lpstr>Mininet基本操作</vt:lpstr>
      <vt:lpstr>Mininet基本操作 </vt:lpstr>
      <vt:lpstr>Mininet基本操作</vt:lpstr>
      <vt:lpstr>Mininet基本操作</vt:lpstr>
      <vt:lpstr>Mininet基本操作</vt:lpstr>
      <vt:lpstr>Mininet基本操作 </vt:lpstr>
      <vt:lpstr>Mininet基本操作 </vt:lpstr>
      <vt:lpstr>Mininet基本操作</vt:lpstr>
      <vt:lpstr>Mininet基本操作</vt:lpstr>
      <vt:lpstr>Mininet基本操作</vt:lpstr>
      <vt:lpstr>Mininet基本操作</vt:lpstr>
      <vt:lpstr>Outline</vt:lpstr>
      <vt:lpstr>P1-实验内容</vt:lpstr>
      <vt:lpstr>Iperf-1</vt:lpstr>
      <vt:lpstr>Iperf-2</vt:lpstr>
      <vt:lpstr>Iperfer</vt:lpstr>
      <vt:lpstr>Iperfer_Client</vt:lpstr>
      <vt:lpstr>Iperfer_Server</vt:lpstr>
      <vt:lpstr>Python sockets</vt:lpstr>
      <vt:lpstr>Python sockets</vt:lpstr>
      <vt:lpstr>Python sockets</vt:lpstr>
      <vt:lpstr>Iperfer</vt:lpstr>
      <vt:lpstr>Outline</vt:lpstr>
      <vt:lpstr>自定义mininet拓扑结构</vt:lpstr>
      <vt:lpstr>Measurement</vt:lpstr>
      <vt:lpstr>Measurement</vt:lpstr>
      <vt:lpstr>Measurement</vt:lpstr>
      <vt:lpstr>Measurement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yzhu</dc:creator>
  <cp:lastModifiedBy>Zhu Yanmin</cp:lastModifiedBy>
  <cp:revision>836</cp:revision>
  <cp:lastPrinted>2017-03-20T12:13:00Z</cp:lastPrinted>
  <dcterms:created xsi:type="dcterms:W3CDTF">1999-10-08T19:08:00Z</dcterms:created>
  <dcterms:modified xsi:type="dcterms:W3CDTF">2025-11-24T01:23:28Z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FD933C4B89F54630A178DDBAC2E140F9</vt:lpwstr>
  </property>
  <property fmtid="{D5CDD505-2E9C-101B-9397-08002B2CF9AE}" pid="3" name="KSOProductBuildVer">
    <vt:lpwstr>2052-12.1.0.20305</vt:lpwstr>
  </property>
</Properties>
</file>